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932B-2DB5-4BAA-8588-03EA9788E37D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2790-DCFC-461B-A89B-B4A9E810DA2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1%D0%B4%D1%83%D0%BA%D0%B0%D1%85%D1%85%D0%B0%D1%80,_%D0%A1%D0%B0%D0%BC%D0%B8%D0%B3" TargetMode="External"/><Relationship Id="rId3" Type="http://schemas.openxmlformats.org/officeDocument/2006/relationships/hyperlink" Target="https://ru.wikipedia.org/wiki/%D0%93%D1%83%D0%BB%D1%8F%D0%BC,_%D0%93%D0%B0%D1%84%D1%83%D1%80" TargetMode="External"/><Relationship Id="rId7" Type="http://schemas.openxmlformats.org/officeDocument/2006/relationships/hyperlink" Target="https://ru.wikipedia.org/wiki/%D0%92%D0%B0%D1%85%D0%B8%D0%B4%D0%BE%D0%B2,_%D0%AD%D1%80%D0%BA%D0%B8%D0%BD_%D0%92%D0%B0%D1%85%D0%B8%D0%B4%D0%BE%D0%B2%D0%B8%D1%8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0%D1%80%D0%B8%D0%BF%D0%BE%D0%B2,_%D0%90%D0%B1%D0%B4%D1%83%D0%BB%D0%BB%D0%B0_(%D0%BF%D0%BE%D1%8D%D1%82)" TargetMode="External"/><Relationship Id="rId5" Type="http://schemas.openxmlformats.org/officeDocument/2006/relationships/hyperlink" Target="https://ru.wikipedia.org/wiki/%D0%A2%D0%B0%D1%88%D0%BC%D1%83%D1%85%D0%B0%D0%BC%D0%B5%D0%B4%D0%BE%D0%B2,_%D0%9C%D1%83%D1%81%D0%B0" TargetMode="External"/><Relationship Id="rId10" Type="http://schemas.openxmlformats.org/officeDocument/2006/relationships/hyperlink" Target="https://ru.wikipedia.org/wiki/1943_%D0%B3%D0%BE%D0%B4_%D0%B2_%D0%BB%D0%B8%D1%82%D0%B5%D1%80%D0%B0%D1%82%D1%83%D1%80%D0%B5" TargetMode="External"/><Relationship Id="rId4" Type="http://schemas.openxmlformats.org/officeDocument/2006/relationships/hyperlink" Target="https://ru.wikipedia.org/wiki/%D0%9A%D0%B0%D1%85%D1%85%D0%B0%D1%80,_%D0%90%D0%B1%D0%B4%D1%83%D0%BB%D0%BB%D0%B0" TargetMode="External"/><Relationship Id="rId9" Type="http://schemas.openxmlformats.org/officeDocument/2006/relationships/hyperlink" Target="https://ru.wikipedia.org/wiki/%D0%91%D0%B0%D1%88%D0%B1%D0%B5%D0%BA%D0%BE%D0%B2,_%D0%A8%D0%B0%D1%80%D0%B0%D1%8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1%83%D1%85%D0%B0%D0%BC%D0%BC%D0%B0%D0%B4_%D0%AE%D1%81%D1%83%D1%84_(%D0%BF%D0%BE%D1%8D%D1%82)" TargetMode="External"/><Relationship Id="rId3" Type="http://schemas.openxmlformats.org/officeDocument/2006/relationships/hyperlink" Target="https://ru.wikipedia.org/wiki/%D0%90%D1%80%D0%B8%D0%BF%D0%BE%D0%B2,_%D0%90%D0%B1%D0%B4%D1%83%D0%BB%D0%BB%D0%B0_(%D0%BF%D0%BE%D1%8D%D1%82)" TargetMode="External"/><Relationship Id="rId7" Type="http://schemas.openxmlformats.org/officeDocument/2006/relationships/hyperlink" Target="https://ru.wikipedia.org/wiki/%D0%9C%D0%B0%D1%85%D0%BC%D1%83%D0%B4%D0%BE%D0%B2,_%D0%9C%D0%B0%D0%BC%D0%B0%D0%B4%D0%B0%D0%BB%D0%B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A5%D1%83%D1%80%D1%88%D0%B8%D0%B4_%D0%94%D0%B0%D0%B2%D1%80%D0%BE%D0%BD" TargetMode="External"/><Relationship Id="rId5" Type="http://schemas.openxmlformats.org/officeDocument/2006/relationships/hyperlink" Target="https://ru.wikipedia.org/wiki/%D0%91%D0%B0%D1%88%D0%B1%D0%B5%D0%BA%D0%BE%D0%B2,_%D0%A8%D0%B0%D1%80%D0%B0%D1%84" TargetMode="External"/><Relationship Id="rId4" Type="http://schemas.openxmlformats.org/officeDocument/2006/relationships/hyperlink" Target="https://ru.wikipedia.org/wiki/%D0%92%D0%B0%D1%85%D0%B8%D0%B4%D0%BE%D0%B2,_%D0%AD%D1%80%D0%BA%D0%B8%D0%BD_%D0%92%D0%B0%D1%85%D0%B8%D0%B4%D0%BE%D0%B2%D0%B8%D1%8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3%D0%B1%D0%B0%D0%B9%D0%B4%D1%83%D0%BB%D0%BB%D0%B0-%D1%85%D0%B0%D0%BD" TargetMode="External"/><Relationship Id="rId13" Type="http://schemas.openxmlformats.org/officeDocument/2006/relationships/hyperlink" Target="https://ru.wikipedia.org/wiki/%D0%9D%D0%BE%D0%B4%D0%B8%D1%80%D0%B0" TargetMode="External"/><Relationship Id="rId18" Type="http://schemas.openxmlformats.org/officeDocument/2006/relationships/hyperlink" Target="https://ru.wikipedia.org/wiki/%D0%93%D0%B0%D0%B7%D0%B5%D0%BB%D1%8C_(%D1%81%D1%82%D1%80%D0%BE%D1%84%D0%B0)" TargetMode="External"/><Relationship Id="rId3" Type="http://schemas.openxmlformats.org/officeDocument/2006/relationships/hyperlink" Target="https://ru.wikipedia.org/wiki/%D0%A3%D0%B7%D0%B1%D0%B5%D0%BA%D1%81%D0%BA%D0%B8%D0%B9_%D1%8F%D0%B7%D1%8B%D0%BA" TargetMode="External"/><Relationship Id="rId21" Type="http://schemas.openxmlformats.org/officeDocument/2006/relationships/hyperlink" Target="https://ru.wikipedia.org/wiki/%D0%9F%D0%BE%D0%B3%D0%BE%D0%B2%D0%BE%D1%80%D0%BA%D0%B0" TargetMode="External"/><Relationship Id="rId7" Type="http://schemas.openxmlformats.org/officeDocument/2006/relationships/hyperlink" Target="https://ru.wikipedia.org/wiki/%D0%A8%D0%B5%D0%B9%D0%B1%D0%B0%D0%BD%D0%B8-%D1%85%D0%B0%D0%BD" TargetMode="External"/><Relationship Id="rId12" Type="http://schemas.openxmlformats.org/officeDocument/2006/relationships/hyperlink" Target="https://ru.wikipedia.org/wiki/%D0%9C%D1%83%D0%BD%D0%B8%D1%81_%D0%A5%D0%BE%D1%80%D0%B5%D0%B7%D0%BC%D0%B8" TargetMode="External"/><Relationship Id="rId17" Type="http://schemas.openxmlformats.org/officeDocument/2006/relationships/hyperlink" Target="https://ru.wikipedia.org/wiki/%D0%9A%D0%B0%D1%81%D0%B8%D0%B4%D0%B0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ru.wikipedia.org/wiki/%D0%A0%D1%83%D0%B1%D0%B0%D0%B8" TargetMode="External"/><Relationship Id="rId20" Type="http://schemas.openxmlformats.org/officeDocument/2006/relationships/hyperlink" Target="https://ru.wikipedia.org/wiki/%D0%9F%D0%BE%D1%81%D0%BB%D0%BE%D0%B2%D0%B8%D1%86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1%D0%B0%D0%B1%D1%83%D1%80" TargetMode="External"/><Relationship Id="rId11" Type="http://schemas.openxmlformats.org/officeDocument/2006/relationships/hyperlink" Target="https://ru.wikipedia.org/wiki/%D0%9C%D1%83%D0%BA%D0%B8%D0%BC%D0%B8" TargetMode="External"/><Relationship Id="rId24" Type="http://schemas.openxmlformats.org/officeDocument/2006/relationships/image" Target="../media/image3.jpeg"/><Relationship Id="rId5" Type="http://schemas.openxmlformats.org/officeDocument/2006/relationships/hyperlink" Target="https://ru.wikipedia.org/wiki/%D0%90%D0%BB%D0%B8%D1%88%D0%B5%D1%80_%D0%9D%D0%B0%D0%B2%D0%BE%D0%B8" TargetMode="External"/><Relationship Id="rId15" Type="http://schemas.openxmlformats.org/officeDocument/2006/relationships/hyperlink" Target="https://ru.wikipedia.org/wiki/%D0%A3%D0%B2%D0%B0%D0%B9%D1%81%D0%B8" TargetMode="External"/><Relationship Id="rId23" Type="http://schemas.openxmlformats.org/officeDocument/2006/relationships/hyperlink" Target="https://ru.wikipedia.org/wiki/%D0%94%D0%B0%D1%81%D1%82%D0%B0%D0%BD" TargetMode="External"/><Relationship Id="rId10" Type="http://schemas.openxmlformats.org/officeDocument/2006/relationships/hyperlink" Target="https://ru.wikipedia.org/wiki/%D0%90%D0%B3%D0%B0%D1%85%D0%B8" TargetMode="External"/><Relationship Id="rId19" Type="http://schemas.openxmlformats.org/officeDocument/2006/relationships/hyperlink" Target="https://ru.wikipedia.org/wiki/%D0%A3%D0%B7%D0%B1%D0%B5%D0%BA%D0%B8" TargetMode="External"/><Relationship Id="rId4" Type="http://schemas.openxmlformats.org/officeDocument/2006/relationships/hyperlink" Target="https://ru.wikipedia.org/wiki/%D0%9B%D1%83%D1%82%D1%84%D0%B8" TargetMode="External"/><Relationship Id="rId9" Type="http://schemas.openxmlformats.org/officeDocument/2006/relationships/hyperlink" Target="https://ru.wikipedia.org/wiki/%D0%9C%D0%B0%D1%88%D1%80%D0%B0%D0%B1" TargetMode="External"/><Relationship Id="rId14" Type="http://schemas.openxmlformats.org/officeDocument/2006/relationships/hyperlink" Target="https://ru.wikipedia.org/wiki/%D0%A4%D1%83%D1%80%D0%BA%D0%B0%D1%82" TargetMode="External"/><Relationship Id="rId22" Type="http://schemas.openxmlformats.org/officeDocument/2006/relationships/hyperlink" Target="https://ru.wikipedia.org/wiki/%D0%A1%D0%BA%D0%B0%D0%B7%D0%BA%D0%B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ru.wikipedia.org/wiki/%D0%90%D0%BB%D0%BF%D0%B0%D0%BC%D1%8B%D1%88-%D0%91%D0%B0%D1%82%D1%8B%D1%80_(%D1%8D%D0%BF%D0%BE%D1%81)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AD%D1%80%D0%B3%D0%B0%D1%88_%D0%94%D0%B6%D1%83%D0%BC%D0%B0%D0%BD%D0%B1%D1%83%D0%BB%D0%B1%D1%83%D0%BB_%D0%BE%D0%B3%D0%BB%D1%8B" TargetMode="External"/><Relationship Id="rId5" Type="http://schemas.openxmlformats.org/officeDocument/2006/relationships/hyperlink" Target="https://ru.wikipedia.org/wiki/%D0%98%D1%81%D0%BB%D0%B0%D0%BC-%D1%88%D0%B0%D0%B8%D1%80" TargetMode="External"/><Relationship Id="rId4" Type="http://schemas.openxmlformats.org/officeDocument/2006/relationships/hyperlink" Target="https://ru.wikipedia.org/wiki/%D0%AE%D0%BB%D0%B4%D0%B0%D1%88-%D0%BE%D0%B3%D0%BB%D1%8B,_%D0%A4%D0%B0%D0%B7%D0%B8%D0%B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5%D0%BA%D0%B4%D0%BE%D1%82" TargetMode="External"/><Relationship Id="rId7" Type="http://schemas.openxmlformats.org/officeDocument/2006/relationships/hyperlink" Target="https://ru.wikipedia.org/wiki/%D0%93%D1%91%D1%80%D0%BE%D0%B3%D0%BB%D1%8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0%D0%BB%D0%BF%D0%B0%D0%BC%D1%8B%D1%88" TargetMode="External"/><Relationship Id="rId5" Type="http://schemas.openxmlformats.org/officeDocument/2006/relationships/hyperlink" Target="https://ru.wikipedia.org/wiki/%D0%94%D0%B0%D1%81%D1%82%D0%B0%D0%BD" TargetMode="External"/><Relationship Id="rId4" Type="http://schemas.openxmlformats.org/officeDocument/2006/relationships/hyperlink" Target="https://ru.wikipedia.org/wiki/%D0%A5%D0%BE%D0%B4%D0%B6%D0%B0_%D0%9D%D0%B0%D1%81%D1%80%D0%B5%D0%B4%D0%B4%D0%B8%D0%B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5%D0%BE%D1%81%D1%80%D0%BE%D0%B2_%D0%B8_%D0%A8%D0%B8%D1%80%D0%B8%D0%BD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AE%D0%BB%D0%B4%D0%B0%D1%88-%D0%BE%D0%B3%D0%BB%D1%8B,_%D0%A4%D0%B0%D0%B7%D0%B8%D0%BB" TargetMode="External"/><Relationship Id="rId5" Type="http://schemas.openxmlformats.org/officeDocument/2006/relationships/hyperlink" Target="https://ru.wikipedia.org/wiki/%D0%AE%D1%81%D1%83%D1%84_%D0%B8_%D0%97%D1%83%D0%BB%D0%B5%D0%B9%D1%85%D0%B0" TargetMode="External"/><Relationship Id="rId4" Type="http://schemas.openxmlformats.org/officeDocument/2006/relationships/hyperlink" Target="https://ru.wikipedia.org/wiki/%D0%9B%D0%B5%D0%B9%D0%BB%D0%B8_%D0%B8_%D0%9C%D0%B5%D0%B4%D0%B6%D0%BD%D1%83%D0%B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4%D0%B8%D0%B2%D0%B0%D0%BD_(%D0%BB%D0%B8%D1%82%D0%B5%D1%80%D0%B0%D1%82%D1%83%D1%80%D0%B0)" TargetMode="External"/><Relationship Id="rId3" Type="http://schemas.openxmlformats.org/officeDocument/2006/relationships/hyperlink" Target="https://ru.wikipedia.org/wiki/%D0%9B%D1%83%D1%82%D1%84%D0%B8" TargetMode="External"/><Relationship Id="rId7" Type="http://schemas.openxmlformats.org/officeDocument/2006/relationships/hyperlink" Target="https://ru.wikipedia.org/wiki/%D0%9D%D0%B8%D0%B7%D0%B0%D0%BC%D0%B8_%D0%93%D1%8F%D0%BD%D0%B4%D0%B6%D0%B5%D0%B2%D0%B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A5%D0%B0%D0%BC%D1%81%D0%B5" TargetMode="External"/><Relationship Id="rId11" Type="http://schemas.openxmlformats.org/officeDocument/2006/relationships/hyperlink" Target="https://ru.wikipedia.org/wiki/%D0%A0%D1%83%D0%B1%D0%B0%D0%B8" TargetMode="External"/><Relationship Id="rId5" Type="http://schemas.openxmlformats.org/officeDocument/2006/relationships/hyperlink" Target="https://ru.wikipedia.org/wiki/%D0%9F%D1%8F%D1%82%D0%B5%D1%80%D0%B8%D1%86%D0%B0" TargetMode="External"/><Relationship Id="rId10" Type="http://schemas.openxmlformats.org/officeDocument/2006/relationships/hyperlink" Target="https://ru.wikipedia.org/wiki/%D0%93%D0%B0%D0%B7%D0%B5%D0%BB%D0%B8" TargetMode="External"/><Relationship Id="rId4" Type="http://schemas.openxmlformats.org/officeDocument/2006/relationships/hyperlink" Target="https://ru.wikipedia.org/wiki/%D0%9D%D0%B0%D0%B2%D0%BE%D0%B8,_%D0%90%D0%BB%D0%B8%D1%88%D0%B5%D1%80" TargetMode="External"/><Relationship Id="rId9" Type="http://schemas.openxmlformats.org/officeDocument/2006/relationships/hyperlink" Target="https://ru.wikipedia.org/wiki/%D0%9A%D0%B0%D1%81%D1%8B%D0%B4%D0%B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0%B0%D0%BC%D0%B1%D1%83%D0%BB" TargetMode="External"/><Relationship Id="rId3" Type="http://schemas.openxmlformats.org/officeDocument/2006/relationships/hyperlink" Target="https://ru.wikipedia.org/wiki/XVI_%D0%B2%D0%B5%D0%BA" TargetMode="External"/><Relationship Id="rId7" Type="http://schemas.openxmlformats.org/officeDocument/2006/relationships/hyperlink" Target="https://ru.wikipedia.org/wiki/%D0%A2%D0%BE%D0%BF%D0%BA%D0%B0%D0%BF%D1%8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A8%D0%B5%D0%B9%D0%B1%D0%B0%D0%BD%D0%B8-%D1%85%D0%B0%D0%BD" TargetMode="External"/><Relationship Id="rId5" Type="http://schemas.openxmlformats.org/officeDocument/2006/relationships/hyperlink" Target="https://ru.wikipedia.org/wiki/%D0%97%D0%B0%D1%85%D0%B8%D1%80%D0%B5%D0%B4%D0%B4%D0%B8%D0%BD_%D0%9C%D1%83%D1%85%D0%B0%D0%BC%D0%BC%D0%B5%D0%B4_%D0%91%D0%B0%D0%B1%D1%83%D1%80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ru.wikipedia.org/wiki/%D0%91%D0%B0%D0%B1%D1%83%D1%80-%D0%BD%D0%B0%D0%BC%D0%B5" TargetMode="External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0%B7%D0%B1%D0%B5%D0%BA%D1%81%D0%BA%D0%B0%D1%8F_%D0%BB%D0%B8%D1%82%D0%B5%D1%80%D0%B0%D1%82%D1%83%D1%80%D0%B0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s://ru.wikipedia.org/wiki/%D0%90%D0%B1%D0%B4%D1%83%D0%BB%D0%BB%D0%B0_%D0%9D%D0%B0%D1%81%D1%80%D1%83%D0%BB%D0%BB%D0%B0%D1%85%D0%B8" TargetMode="External"/><Relationship Id="rId4" Type="http://schemas.openxmlformats.org/officeDocument/2006/relationships/hyperlink" Target="https://ru.wikipedia.org/wiki/%D0%A2%D1%8E%D1%80%D0%BA%D1%81%D0%BA%D0%B8%D0%B9_%D1%8F%D0%B7%D1%8B%D0%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1678"/>
            <a:ext cx="9144000" cy="800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Древняя узбекская литература («</a:t>
            </a:r>
            <a:r>
              <a:rPr lang="ru-RU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Кёр-оглы</a:t>
            </a:r>
            <a:r>
              <a:rPr lang="ru-RU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Алпамыш</a:t>
            </a:r>
            <a:r>
              <a:rPr lang="ru-RU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43570" y="5500702"/>
            <a:ext cx="32265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Султанбек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кызы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Маиза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от21б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0" name="Picture 6" descr="Карта флага узбекистана | Премиум Фот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357562"/>
            <a:ext cx="4929190" cy="3035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5918" y="142852"/>
            <a:ext cx="549554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Советская узбекская литература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14356"/>
            <a:ext cx="91440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Среди советских узбекских поэтов, писателей можно выделить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3" tooltip="Гулям, Гафур"/>
              </a:rPr>
              <a:t>Гафура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3" tooltip="Гулям, Гафур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3" tooltip="Гулям, Гафур"/>
              </a:rPr>
              <a:t>Гуляма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4" tooltip="Каххар, Абдулла"/>
              </a:rPr>
              <a:t>Абдуллу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Каххар, Абдулла"/>
              </a:rPr>
              <a:t>Каххара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Ташмухамедов, Муса"/>
              </a:rPr>
              <a:t>Ойбека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6" tooltip="Арипов, Абдулла (поэт)"/>
              </a:rPr>
              <a:t>Абдуллу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Арипов, Абдулла (поэт)"/>
              </a:rPr>
              <a:t>Арипова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u="sng" dirty="0" err="1" smtClean="0">
                <a:latin typeface="Times New Roman" pitchFamily="18" charset="0"/>
                <a:cs typeface="Times New Roman" pitchFamily="18" charset="0"/>
                <a:hlinkClick r:id="rId7" tooltip="Вахидов, Эркин Вахидович"/>
              </a:rPr>
              <a:t>Эркина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  <a:hlinkClick r:id="rId7" tooltip="Вахидов, Эркин Вахидович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7" tooltip="Вахидов, Эркин Вахидович"/>
              </a:rPr>
              <a:t>Вахидова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8" tooltip="Абдукаххар, Самиг"/>
              </a:rPr>
              <a:t>Самига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8" tooltip="Абдукаххар, Самиг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8" tooltip="Абдукаххар, Самиг"/>
              </a:rPr>
              <a:t>Абдукаххара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9" tooltip="Башбеков, Шараф"/>
              </a:rPr>
              <a:t>Шарафа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9" tooltip="Башбеков, Шараф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9" tooltip="Башбеков, Шараф"/>
              </a:rPr>
              <a:t>Башбекова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 др.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Первый большой роман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Айбека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«Священная кровь» (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10" tooltip="1943 год в литературе"/>
              </a:rPr>
              <a:t>1943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), посвящён жизни народов Средней Азии,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Узбекистана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годы Первой мировой войны. Этот роман был экранизирован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студии«Узбекфильм».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Ещё с юных лет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Айбек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был увлечен произведениями великого узбекского поэта и мыслителя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Алишера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Навои.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прежде чем написать произведение о нем, писатель тщательно изучил и просмотрел огромный архивный материал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30-е годы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Айбек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работал над созданием образа великого мыслителя, поэта и политического деятеля А. Навои.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Айбек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хотел, чтобы над землей, как соловей, летели песни Навои. В 1939 году он написал поэму о великом поэте, а в 1943 году был завершен роман,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котором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Айбек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показал Навои только как общественного и государственного деятеля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0166" y="1643050"/>
            <a:ext cx="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643182"/>
            <a:ext cx="8715436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20—30-х гг. XX века узбекская литература стала многожанровой. Появляются роман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повесть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(«Минувшие дни», 1925; «Скорпион из алтаря», 1929, Абдулла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Кадыри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Драматургия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стала неотъемлемой частью литературы,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широкий размах получило театральное искусство. Появились политическая сатира, фельетон, памфлет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Интерес писателей в годы войны был обращен и к исторической тематике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Хамид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Алимджан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создал стихотворную историческую драму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Муканна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1942—43) о борьбе народа против арабских завоевателей во 2-й половине 8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Айбека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принадлежит роман «Ветер золотой долины» (1950) о жизни кишлака в первые послевоенные годы. </a:t>
            </a:r>
          </a:p>
        </p:txBody>
      </p:sp>
      <p:pic>
        <p:nvPicPr>
          <p:cNvPr id="1026" name="Picture 2" descr="Лента с национальным флагом Узбекистана PNG , элемент, страна, задний план  PNG картинки и пнг рисунок для бесплатной загрузки | Флаг, День памяти,  Лент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85728"/>
            <a:ext cx="8715436" cy="2281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" y="0"/>
            <a:ext cx="914402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0166" y="214290"/>
            <a:ext cx="59727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Современная узбекская литература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071546"/>
            <a:ext cx="9072626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Среди современных узбекских поэтов, писателей можно выделить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3" tooltip="Арипов, Абдулла (поэт)"/>
              </a:rPr>
              <a:t>Абдуллу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3" tooltip="Арипов, Абдулла (поэт)"/>
              </a:rPr>
              <a:t>Арипова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Вахидов, Эркин Вахидович"/>
              </a:rPr>
              <a:t>Эркина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4" tooltip="Вахидов, Эркин Вахидович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Вахидов, Эркин Вахидович"/>
              </a:rPr>
              <a:t>Вахидова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Башбеков, Шараф"/>
              </a:rPr>
              <a:t>Шарафа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5" tooltip="Башбеков, Шараф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Башбеков, Шараф"/>
              </a:rPr>
              <a:t>Башбекова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Хуршид Даврон"/>
              </a:rPr>
              <a:t>Хуршида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6" tooltip="Хуршид Даврон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Хуршид Даврон"/>
              </a:rPr>
              <a:t>Даврона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7" tooltip="Махмудов, Мамадали"/>
              </a:rPr>
              <a:t>Мамадали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7" tooltip="Махмудов, Мамадали"/>
              </a:rPr>
              <a:t> Махмудов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 др.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Известным узбекским писателем и драматургом является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Шараф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Башбеков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В театрах Узбекистана осуществляются постановки его пьес «Врата судьбы»,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Гавроши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старого города», «Железная женщина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«Железная женщина» поставлена во многих театрах бывшего СССР. По сценарию Ш.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Башбекова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сняты фильмы «Безликий» (1992), «Золотой мальчик» (1993), «Железная женщина»,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Маъруф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Шариф» (1996), «Шут».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Сериал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«Чертово колесо» принес большой авторитета писателю. Волшебство, притягательная сила произведений Ш.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Башбеков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своеобразных характерах и в сочном языке.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Башбеков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драму «Железная женщина» удостоен Государственной премии Республики Узбекистан (1990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Одним из ярких символов первого десятилетия эпохи независимости Узбекистана был узбекский поэт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8" tooltip="Мухаммад Юсуф (поэт)"/>
              </a:rPr>
              <a:t>Мухаммад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8" tooltip="Мухаммад Юсуф (поэт)"/>
              </a:rPr>
              <a:t> Юсуф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(1954—2001).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оценкам современников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Мухаммад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Юсуф являлся одним из наиболее одарённых узбекских поэтов конца XX — начала XXI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века.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285860"/>
            <a:ext cx="8786874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Цель: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Дать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систематизированное знание об узбекской литературе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о ее древности, 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становлении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и современности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План: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Развитие узбекского устного народного творчества 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Древняя узбекская литература 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Современная узбекская литература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44" y="142852"/>
            <a:ext cx="885828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Узбекская литература</a:t>
            </a:r>
          </a:p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Узбекская литература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совокупность письменных и устных произведений на 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  <a:hlinkClick r:id="rId3" tooltip="Узбекский язык"/>
              </a:rPr>
              <a:t>узбекском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 языке.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Представителями узбекской литературы стали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Лутфи"/>
              </a:rPr>
              <a:t>Лутфи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Алишер Навои"/>
              </a:rPr>
              <a:t>Алишер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5" tooltip="Алишер Навои"/>
              </a:rPr>
              <a:t> Навои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Бабур"/>
              </a:rPr>
              <a:t>Бабур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7" tooltip="Шейбани-хан"/>
              </a:rPr>
              <a:t>Шейбани-хан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8" tooltip="Убайдулла-хан"/>
              </a:rPr>
              <a:t>Убайдулла-хан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9" tooltip="Машраб"/>
              </a:rPr>
              <a:t>Машраб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0" tooltip="Агахи"/>
              </a:rPr>
              <a:t>Агахи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11" tooltip="Мукими"/>
              </a:rPr>
              <a:t>Мукими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2" tooltip="Мунис Хорезми"/>
              </a:rPr>
              <a:t>Мунис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12" tooltip="Мунис Хорезми"/>
              </a:rPr>
              <a:t> Хорезми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3" tooltip="Нодира"/>
              </a:rPr>
              <a:t>Нодира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4" tooltip="Фуркат"/>
              </a:rPr>
              <a:t>Фуркат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5" tooltip="Увайси"/>
              </a:rPr>
              <a:t>Увайси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 другие.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Классической жанр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узбекской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литературы состоит из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6" tooltip="Рубаи"/>
              </a:rPr>
              <a:t>рубаи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7" tooltip="Касида"/>
              </a:rPr>
              <a:t>касида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18" tooltip="Газель (строфа)"/>
              </a:rPr>
              <a:t>газели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Устная литература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Узбекская литература развивалась на основе устного и письменного народного творчества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Устное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поэтическое творчество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  <a:hlinkClick r:id="rId19" tooltip="Узбеки"/>
              </a:rPr>
              <a:t>узбеков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представлено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  <a:hlinkClick r:id="rId20" tooltip="Пословица"/>
              </a:rPr>
              <a:t>пословицами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  <a:hlinkClick r:id="rId21" tooltip="Поговорка"/>
              </a:rPr>
              <a:t>поговорками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 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  <a:hlinkClick r:id="rId22" tooltip="Сказка"/>
              </a:rPr>
              <a:t>сказками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000" b="1" i="1" u="sng" dirty="0" err="1">
                <a:latin typeface="Times New Roman" pitchFamily="18" charset="0"/>
                <a:cs typeface="Times New Roman" pitchFamily="18" charset="0"/>
                <a:hlinkClick r:id="rId23" tooltip="Дастан"/>
              </a:rPr>
              <a:t>дастаном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— эпическим жанром.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alaméo - Узбекская литература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42844" y="4429132"/>
            <a:ext cx="8858312" cy="2428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428604"/>
            <a:ext cx="5214974" cy="621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Среди последних — «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3" tooltip="Алпамыш-Батыр (эпос)"/>
              </a:rPr>
              <a:t>Алпамыш-Батыр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Гороглы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Кунтугмыш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«Ширин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Шокар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Дастан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подобно сказке,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имеет традиционное сюжетное клише.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узбекском фольклоре развит эпос, насчитывается множество легенд и эпических песен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Наиболее известные исполнители: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Юлдаш-оглы, Фазил"/>
              </a:rPr>
              <a:t>Юлдаш-оглы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4" tooltip="Юлдаш-оглы, Фазил"/>
              </a:rPr>
              <a:t>,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Юлдаш-оглы, Фазил"/>
              </a:rPr>
              <a:t>Фазил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Ислам-шаир"/>
              </a:rPr>
              <a:t>Ислам-шаир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Эргаш Джуманбулбул оглы"/>
              </a:rPr>
              <a:t>Эргаш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6" tooltip="Эргаш Джуманбулбул оглы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Эргаш Джуманбулбул оглы"/>
              </a:rPr>
              <a:t>Джуманбулбул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6" tooltip="Эргаш Джуманбулбул оглы"/>
              </a:rPr>
              <a:t>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Эргаш Джуманбулбул оглы"/>
              </a:rPr>
              <a:t>оглы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 др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узбекском фольклоре встречаются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трудовые, любовные, обрядовые песни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часть которых упоминаются уже в XI веке. Среди них протяжные песни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кушик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и свадебные «яр-яр». Известным народным сказителем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шоиром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(поэтом) был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Эргаш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Джуманбульбуль-оглы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124" name="Picture 4" descr="Алпамыш: Узбекский народный эпос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2928934"/>
            <a:ext cx="3571868" cy="371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8" name="Picture 8" descr="Кунтуғмиш. Достон. Халқ оғзаки ижоди&quot; китоби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500042"/>
            <a:ext cx="3571868" cy="242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48" y="785794"/>
            <a:ext cx="7500958" cy="529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литературе народа Узбекистана значимое место занимают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сказки.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Особенно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о животных и волшебно-фантастические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можно заметить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жанр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латифа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которая обозначает 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  <a:hlinkClick r:id="rId3" tooltip="Анекдот"/>
              </a:rPr>
              <a:t>анекдот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точнее говоря сложились вокруг шутников,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основном знаменитого 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  <a:hlinkClick r:id="rId4" tooltip="Ходжа Насреддин"/>
              </a:rPr>
              <a:t>Насреддина </a:t>
            </a:r>
            <a:r>
              <a:rPr lang="ru-RU" sz="2000" b="1" i="1" u="sng" dirty="0" err="1">
                <a:latin typeface="Times New Roman" pitchFamily="18" charset="0"/>
                <a:cs typeface="Times New Roman" pitchFamily="18" charset="0"/>
                <a:hlinkClick r:id="rId4" tooltip="Ходжа Насреддин"/>
              </a:rPr>
              <a:t>Афанди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разоблачающие ханов и баев.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демократических народных вариантах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латифа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немало черт социальной сатиры.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Ещё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есть такой эпический жанр как </a:t>
            </a:r>
            <a:r>
              <a:rPr lang="ru-RU" sz="2000" b="1" i="1" u="sng" dirty="0" err="1">
                <a:latin typeface="Times New Roman" pitchFamily="18" charset="0"/>
                <a:cs typeface="Times New Roman" pitchFamily="18" charset="0"/>
                <a:hlinkClick r:id="rId5" tooltip="Дастан"/>
              </a:rPr>
              <a:t>дастан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которое получил широкое распространение в Узбекистане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существует более 80 сюжетов от 50 сказителей героический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эпоса «</a:t>
            </a:r>
            <a:r>
              <a:rPr lang="ru-RU" sz="2000" b="1" i="1" u="sng" dirty="0" err="1">
                <a:latin typeface="Times New Roman" pitchFamily="18" charset="0"/>
                <a:cs typeface="Times New Roman" pitchFamily="18" charset="0"/>
                <a:hlinkClick r:id="rId6" tooltip="Алпамыш"/>
              </a:rPr>
              <a:t>Алпамыш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», </a:t>
            </a: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более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40 сюжетов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героико-романтического эпоса «</a:t>
            </a:r>
            <a:r>
              <a:rPr lang="ru-RU" sz="2000" b="1" i="1" u="sng" dirty="0" err="1">
                <a:latin typeface="Times New Roman" pitchFamily="18" charset="0"/>
                <a:cs typeface="Times New Roman" pitchFamily="18" charset="0"/>
                <a:hlinkClick r:id="rId7" tooltip="Гёроглы"/>
              </a:rPr>
              <a:t>Гёроглы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воинская повесть «Юсуф и Ахмед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»,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романтические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дастаны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авантюрно-новеллистического и сказочно-фантастического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содержания.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142852"/>
            <a:ext cx="8643998" cy="4370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узбекской литературе есть и фольклорные произведения такие как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Тахир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Зухра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Ширин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Шакар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цикл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Рустамхон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и др.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генетическому признаку они подразделяются на фольклорные и книжные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Сюжеты книжных, как правило, заимствованы из классических произведений на арабском,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персо-таджикском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или староузбекском языках. Например, «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3" tooltip="Хосров и Ширин"/>
              </a:rPr>
              <a:t>Хосров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3" tooltip="Хосров и Ширин"/>
              </a:rPr>
              <a:t> и Ширин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Лейли и Меджнун"/>
              </a:rPr>
              <a:t>Лейли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4" tooltip="Лейли и Меджнун"/>
              </a:rPr>
              <a:t> и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Лейли и Меджнун"/>
              </a:rPr>
              <a:t>Меджнун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»,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5" tooltip="Юсуф и Зулейха"/>
              </a:rPr>
              <a:t>Юсуф и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Юсуф и Зулейха"/>
              </a:rPr>
              <a:t>Зулейха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др. Различие современных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дастанов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исторических заключается в том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что они изображают конкретно-историческую действительность, такие как «Хасан-батрак»,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Джизакское восстание»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6" tooltip="Юлдаш-оглы, Фазил"/>
              </a:rPr>
              <a:t>Ф.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Юлдаш-оглы, Фазил"/>
              </a:rPr>
              <a:t>Юлдаш-оглы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 др.</a:t>
            </a:r>
          </a:p>
          <a:p>
            <a:endParaRPr lang="ru-RU" dirty="0"/>
          </a:p>
        </p:txBody>
      </p:sp>
      <p:pic>
        <p:nvPicPr>
          <p:cNvPr id="7170" name="Picture 2" descr="Ziyouz порталида энг кўп ўқилган китоблар 20 талиги - www.ziyouz.uz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4500546"/>
            <a:ext cx="8643998" cy="235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10" y="785794"/>
            <a:ext cx="7929618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XV веке одним из ярких представителей литературы был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3" tooltip="Лутфи"/>
              </a:rPr>
              <a:t>Лутфи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воспел идеальную любовь в поэме «Гуль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Новруз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Особое место занимает творчество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Навои, Алишер"/>
              </a:rPr>
              <a:t>Алишера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4" tooltip="Навои, Алишер"/>
              </a:rPr>
              <a:t> Навои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Пятерица"/>
              </a:rPr>
              <a:t>Пятерица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Навои выделяется в его богатейшем наследии,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первый на тюркском языке даёт «ответ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6" tooltip="Хамсе"/>
              </a:rPr>
              <a:t>одноимённое творение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классика персидской поэзии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7" tooltip="Низами Гянджеви"/>
              </a:rPr>
              <a:t>Низами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7" tooltip="Низами Гянджеви"/>
              </a:rPr>
              <a:t>Гянджеви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Навои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пишет также краткую характеристику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основных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поэтов XV века в книге «Собрание утончённых».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многих сочинениях он затронул проблемы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эстетики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теории литературы; немало способствовал развитию тюркского стихосложения.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Навои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считается одним из наиболее заметных узбекских писателей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«Чудеса детства», «Редкости юности», «Диковины средних лет»,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Назидания старости» — это лирические произведения Навои на тюркском языке,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он объединил в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8" tooltip="Диван (литература)"/>
              </a:rPr>
              <a:t>Диван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Туда он включил свои лучшие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9" tooltip="Касыда"/>
              </a:rPr>
              <a:t>касыда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10" tooltip="Газели"/>
              </a:rPr>
              <a:t>газели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кыт’а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11" tooltip="Рубаи"/>
              </a:rPr>
              <a:t>рубаи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500042"/>
            <a:ext cx="862082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Эпоха узбекских династий </a:t>
            </a:r>
            <a:r>
              <a:rPr lang="ru-RU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Шибанидов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Аштарханидов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09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тюркской поэме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Шейбани-наме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Мухаммед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Салих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отразил исторические события жизни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3" tooltip="XVI век"/>
              </a:rPr>
              <a:t>XVI века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До нашего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времени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дошли небольшой лирический диван и автобиографический труд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4" tooltip="Бабур-наме"/>
              </a:rPr>
              <a:t>Бабур-наме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Захиреддин Мухаммед Бабур"/>
              </a:rPr>
              <a:t>Захиреддина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5" tooltip="Захиреддин Мухаммед Бабур"/>
              </a:rPr>
              <a:t> Мухаммеда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Захиреддин Мухаммед Бабур"/>
              </a:rPr>
              <a:t>Бабура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6" tooltip="Шейбани-хан"/>
              </a:rPr>
              <a:t>Шейбани-хан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(1451—1510) писал стихи под псевдонимом «Шибани». Диван стихов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Шейбани-хана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написанный на среднеазиатском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тюркском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литературном языке в настоящее время хранится в фонде рукописей 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7" tooltip="Топкапы"/>
              </a:rPr>
              <a:t>Топкапы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в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8" tooltip="Стамбул"/>
              </a:rPr>
              <a:t>Стамбуле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Он состоит из 192 страниц.</a:t>
            </a:r>
          </a:p>
          <a:p>
            <a:endParaRPr lang="ru-RU" dirty="0"/>
          </a:p>
        </p:txBody>
      </p:sp>
      <p:pic>
        <p:nvPicPr>
          <p:cNvPr id="5" name="Рисунок 4" descr="https://upload.wikimedia.org/wikipedia/commons/thumb/7/7f/Shaybani.jpg/220px-Shaybani.jpg"/>
          <p:cNvPicPr/>
          <p:nvPr/>
        </p:nvPicPr>
        <p:blipFill>
          <a:blip r:embed="rId9" cstate="print"/>
          <a:srcRect/>
          <a:stretch/>
        </p:blipFill>
        <p:spPr>
          <a:xfrm>
            <a:off x="1714480" y="4286256"/>
            <a:ext cx="2094865" cy="2466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Мухаммед Шейбани — Википедия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86314" y="4286256"/>
            <a:ext cx="2593937" cy="242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WhatsApp 2023-10-12 в 21.36.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4290"/>
            <a:ext cx="914400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Рукопись его философско-религиозного произведения: «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Бахр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ул-худо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написанное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среднеазиатском тюркском литературном языке в 1508 году находится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Лондоне</a:t>
            </a:r>
            <a:r>
              <a:rPr lang="ru-RU" sz="2000" u="sng" baseline="30000" dirty="0" smtClean="0">
                <a:latin typeface="Times New Roman" pitchFamily="18" charset="0"/>
                <a:cs typeface="Times New Roman" pitchFamily="18" charset="0"/>
                <a:hlinkClick r:id="rId3"/>
              </a:rPr>
              <a:t>]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Шейбани-хан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использовал при написании своего сочинения различные труды по богословию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Оно содержит собственные соображения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Шайбани-хана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 религиозным вопросам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Автор излагает собственное представление об основах ислама: покаяние в грехах,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проявление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милосердия, совершение добрых дел.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Шейбани-хан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показывает прекрасное знание мусульманских ритуалов и повседневных обязанностей правоверных мусульман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86388"/>
            <a:ext cx="91440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эпоху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Шейбанидов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развивалась поэзия, литература и история на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4" tooltip="Тюркский язык"/>
              </a:rPr>
              <a:t>тюркском языке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известных поэтов эпохи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Шейбанидов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среди тюркских историков можно выделить </a:t>
            </a:r>
            <a:r>
              <a:rPr lang="ru-RU" sz="2000" u="sng" dirty="0">
                <a:latin typeface="Times New Roman" pitchFamily="18" charset="0"/>
                <a:cs typeface="Times New Roman" pitchFamily="18" charset="0"/>
                <a:hlinkClick r:id="rId5" tooltip="Абдулла Насруллахи"/>
              </a:rPr>
              <a:t>Абдулла </a:t>
            </a:r>
            <a:r>
              <a:rPr lang="ru-RU" sz="2000" u="sng" dirty="0" err="1">
                <a:latin typeface="Times New Roman" pitchFamily="18" charset="0"/>
                <a:cs typeface="Times New Roman" pitchFamily="18" charset="0"/>
                <a:hlinkClick r:id="rId5" tooltip="Абдулла Насруллахи"/>
              </a:rPr>
              <a:t>Насруллахи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В Ташкенте представлена книга о возникновении узбекской письменности -  13.08.2015, Sputnik Узбекистан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3357562"/>
            <a:ext cx="4929190" cy="1928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 descr="Редчайшая рукопись «Хамсы» в факсимильной копии будет возвращена в  Узбекистан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3" y="3357562"/>
            <a:ext cx="3857653" cy="1928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421</Words>
  <Application>Microsoft Office PowerPoint</Application>
  <PresentationFormat>Экран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админ</cp:lastModifiedBy>
  <cp:revision>7</cp:revision>
  <dcterms:created xsi:type="dcterms:W3CDTF">2023-10-12T15:48:02Z</dcterms:created>
  <dcterms:modified xsi:type="dcterms:W3CDTF">2023-10-12T16:54:31Z</dcterms:modified>
</cp:coreProperties>
</file>