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3D4FD4-434E-4DCA-BE6E-B4205CCFE418}">
  <a:tblStyle styleId="{F53D4FD4-434E-4DCA-BE6E-B4205CCFE4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d6b6642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ed6b6642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Nowadays we have identified many problems related to Food and Pharmaceutical items delivery mechanism. To overcome from these problems we have decided to make a device. This device is “Food and Pharmaceutical items delivery Monitoring Device”.....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d6b66420b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d6b66420b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d6b66420b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ed6b66420b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 As hardwares.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ed6b66420b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ed6b66420b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d6b66420b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ed6b66420b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d6b66420b_5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ed6b66420b_5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our group members.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d6b66420b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ed6b66420b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t>Our target is to give a solution from the companies side.     Therefore we found out all the problems from the </a:t>
            </a:r>
            <a:r>
              <a:rPr lang="en"/>
              <a:t>company’s side.</a:t>
            </a:r>
            <a:endParaRPr/>
          </a:p>
          <a:p>
            <a:pPr indent="0" lvl="0" marL="0" rtl="0" algn="l">
              <a:lnSpc>
                <a:spcPct val="150000"/>
              </a:lnSpc>
              <a:spcBef>
                <a:spcPts val="1200"/>
              </a:spcBef>
              <a:spcAft>
                <a:spcPts val="1200"/>
              </a:spcAft>
              <a:buClr>
                <a:schemeClr val="dk1"/>
              </a:buClr>
              <a:buSzPts val="1100"/>
              <a:buFont typeface="Arial"/>
              <a:buNone/>
            </a:pPr>
            <a:r>
              <a:rPr lang="en"/>
              <a:t>Because we are designing this device aiming a Food or pharmaceutical items delivery company.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d6b66420b_3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d6b66420b_3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damage the containers</a:t>
            </a:r>
            <a:endParaRPr/>
          </a:p>
          <a:p>
            <a:pPr indent="0" lvl="0" marL="0" rtl="0" algn="l">
              <a:spcBef>
                <a:spcPts val="0"/>
              </a:spcBef>
              <a:spcAft>
                <a:spcPts val="0"/>
              </a:spcAft>
              <a:buNone/>
            </a:pPr>
            <a:r>
              <a:rPr lang="en"/>
              <a:t>Optimal temperature - related to foods :spoil them.</a:t>
            </a:r>
            <a:endParaRPr/>
          </a:p>
          <a:p>
            <a:pPr indent="0" lvl="0" marL="0" rtl="0" algn="l">
              <a:spcBef>
                <a:spcPts val="0"/>
              </a:spcBef>
              <a:spcAft>
                <a:spcPts val="0"/>
              </a:spcAft>
              <a:buNone/>
            </a:pPr>
            <a:r>
              <a:rPr lang="en"/>
              <a:t>                                    related to drugs :change Chemical state of the drugs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d6b66420b_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d6b66420b_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Liquor : If the vehicle caught by police or if the vehicle met with an accident in such instances using of liquor  and high speed will be the reason. In our device there is a mechanism to monitor the speed of the vehicle and alcohol usage.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Damaging the vehicle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d6b66420b_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d6b66420b_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d6b66420b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d6b66420b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days also there is a Food  and pharmaceutical items delivery </a:t>
            </a:r>
            <a:r>
              <a:rPr lang="en"/>
              <a:t>mechanism.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d6b66420b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d6b66420b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d138417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d138417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4" name="Shape 134"/>
        <p:cNvGrpSpPr/>
        <p:nvPr/>
      </p:nvGrpSpPr>
      <p:grpSpPr>
        <a:xfrm>
          <a:off x="0" y="0"/>
          <a:ext cx="0" cy="0"/>
          <a:chOff x="0" y="0"/>
          <a:chExt cx="0" cy="0"/>
        </a:xfrm>
      </p:grpSpPr>
      <p:sp>
        <p:nvSpPr>
          <p:cNvPr id="135" name="Google Shape;13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14"/>
          <p:cNvGrpSpPr/>
          <p:nvPr/>
        </p:nvGrpSpPr>
        <p:grpSpPr>
          <a:xfrm>
            <a:off x="0" y="490"/>
            <a:ext cx="5153705" cy="5134399"/>
            <a:chOff x="0" y="75"/>
            <a:chExt cx="5153705" cy="5152950"/>
          </a:xfrm>
        </p:grpSpPr>
        <p:sp>
          <p:nvSpPr>
            <p:cNvPr id="137" name="Google Shape;13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42" name="Google Shape;142;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43" name="Google Shape;14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4" name="Shape 144"/>
        <p:cNvGrpSpPr/>
        <p:nvPr/>
      </p:nvGrpSpPr>
      <p:grpSpPr>
        <a:xfrm>
          <a:off x="0" y="0"/>
          <a:ext cx="0" cy="0"/>
          <a:chOff x="0" y="0"/>
          <a:chExt cx="0" cy="0"/>
        </a:xfrm>
      </p:grpSpPr>
      <p:grpSp>
        <p:nvGrpSpPr>
          <p:cNvPr id="145" name="Google Shape;145;p15"/>
          <p:cNvGrpSpPr/>
          <p:nvPr/>
        </p:nvGrpSpPr>
        <p:grpSpPr>
          <a:xfrm>
            <a:off x="4406400" y="0"/>
            <a:ext cx="4737600" cy="5143065"/>
            <a:chOff x="4406400" y="0"/>
            <a:chExt cx="4737600" cy="5143065"/>
          </a:xfrm>
        </p:grpSpPr>
        <p:sp>
          <p:nvSpPr>
            <p:cNvPr id="146" name="Google Shape;14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5" name="Google Shape;1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6" name="Shape 166"/>
        <p:cNvGrpSpPr/>
        <p:nvPr/>
      </p:nvGrpSpPr>
      <p:grpSpPr>
        <a:xfrm>
          <a:off x="0" y="0"/>
          <a:ext cx="0" cy="0"/>
          <a:chOff x="0" y="0"/>
          <a:chExt cx="0" cy="0"/>
        </a:xfrm>
      </p:grpSpPr>
      <p:grpSp>
        <p:nvGrpSpPr>
          <p:cNvPr id="167" name="Google Shape;167;p16"/>
          <p:cNvGrpSpPr/>
          <p:nvPr/>
        </p:nvGrpSpPr>
        <p:grpSpPr>
          <a:xfrm>
            <a:off x="0" y="381001"/>
            <a:ext cx="1037850" cy="1016287"/>
            <a:chOff x="0" y="381001"/>
            <a:chExt cx="1037850" cy="1016287"/>
          </a:xfrm>
        </p:grpSpPr>
        <p:sp>
          <p:nvSpPr>
            <p:cNvPr id="168" name="Google Shape;16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1" name="Google Shape;17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72" name="Google Shape;1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3" name="Shape 173"/>
        <p:cNvGrpSpPr/>
        <p:nvPr/>
      </p:nvGrpSpPr>
      <p:grpSpPr>
        <a:xfrm>
          <a:off x="0" y="0"/>
          <a:ext cx="0" cy="0"/>
          <a:chOff x="0" y="0"/>
          <a:chExt cx="0" cy="0"/>
        </a:xfrm>
      </p:grpSpPr>
      <p:grpSp>
        <p:nvGrpSpPr>
          <p:cNvPr id="174" name="Google Shape;174;p17"/>
          <p:cNvGrpSpPr/>
          <p:nvPr/>
        </p:nvGrpSpPr>
        <p:grpSpPr>
          <a:xfrm>
            <a:off x="0" y="381001"/>
            <a:ext cx="1037850" cy="1016287"/>
            <a:chOff x="0" y="381001"/>
            <a:chExt cx="1037850" cy="1016287"/>
          </a:xfrm>
        </p:grpSpPr>
        <p:sp>
          <p:nvSpPr>
            <p:cNvPr id="175" name="Google Shape;17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8" name="Google Shape;178;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79" name="Google Shape;179;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80" name="Google Shape;18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1" name="Shape 181"/>
        <p:cNvGrpSpPr/>
        <p:nvPr/>
      </p:nvGrpSpPr>
      <p:grpSpPr>
        <a:xfrm>
          <a:off x="0" y="0"/>
          <a:ext cx="0" cy="0"/>
          <a:chOff x="0" y="0"/>
          <a:chExt cx="0" cy="0"/>
        </a:xfrm>
      </p:grpSpPr>
      <p:grpSp>
        <p:nvGrpSpPr>
          <p:cNvPr id="182" name="Google Shape;182;p18"/>
          <p:cNvGrpSpPr/>
          <p:nvPr/>
        </p:nvGrpSpPr>
        <p:grpSpPr>
          <a:xfrm>
            <a:off x="0" y="381001"/>
            <a:ext cx="1037850" cy="1016287"/>
            <a:chOff x="0" y="381001"/>
            <a:chExt cx="1037850" cy="1016287"/>
          </a:xfrm>
        </p:grpSpPr>
        <p:sp>
          <p:nvSpPr>
            <p:cNvPr id="183" name="Google Shape;18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6" name="Google Shape;18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7" name="Shape 187"/>
        <p:cNvGrpSpPr/>
        <p:nvPr/>
      </p:nvGrpSpPr>
      <p:grpSpPr>
        <a:xfrm>
          <a:off x="0" y="0"/>
          <a:ext cx="0" cy="0"/>
          <a:chOff x="0" y="0"/>
          <a:chExt cx="0" cy="0"/>
        </a:xfrm>
      </p:grpSpPr>
      <p:grpSp>
        <p:nvGrpSpPr>
          <p:cNvPr id="188" name="Google Shape;188;p19"/>
          <p:cNvGrpSpPr/>
          <p:nvPr/>
        </p:nvGrpSpPr>
        <p:grpSpPr>
          <a:xfrm>
            <a:off x="0" y="381001"/>
            <a:ext cx="1037850" cy="1016287"/>
            <a:chOff x="0" y="381001"/>
            <a:chExt cx="1037850" cy="1016287"/>
          </a:xfrm>
        </p:grpSpPr>
        <p:sp>
          <p:nvSpPr>
            <p:cNvPr id="189" name="Google Shape;18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2" name="Google Shape;192;p19"/>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93" name="Google Shape;19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4" name="Shape 194"/>
        <p:cNvGrpSpPr/>
        <p:nvPr/>
      </p:nvGrpSpPr>
      <p:grpSpPr>
        <a:xfrm>
          <a:off x="0" y="0"/>
          <a:ext cx="0" cy="0"/>
          <a:chOff x="0" y="0"/>
          <a:chExt cx="0" cy="0"/>
        </a:xfrm>
      </p:grpSpPr>
      <p:grpSp>
        <p:nvGrpSpPr>
          <p:cNvPr id="195" name="Google Shape;195;p20"/>
          <p:cNvGrpSpPr/>
          <p:nvPr/>
        </p:nvGrpSpPr>
        <p:grpSpPr>
          <a:xfrm>
            <a:off x="4406400" y="0"/>
            <a:ext cx="4737600" cy="5143500"/>
            <a:chOff x="4406400" y="0"/>
            <a:chExt cx="4737600" cy="5143500"/>
          </a:xfrm>
        </p:grpSpPr>
        <p:sp>
          <p:nvSpPr>
            <p:cNvPr id="196" name="Google Shape;19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2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5" name="Google Shape;21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6" name="Shape 216"/>
        <p:cNvGrpSpPr/>
        <p:nvPr/>
      </p:nvGrpSpPr>
      <p:grpSpPr>
        <a:xfrm>
          <a:off x="0" y="0"/>
          <a:ext cx="0" cy="0"/>
          <a:chOff x="0" y="0"/>
          <a:chExt cx="0" cy="0"/>
        </a:xfrm>
      </p:grpSpPr>
      <p:grpSp>
        <p:nvGrpSpPr>
          <p:cNvPr id="217" name="Google Shape;217;p21"/>
          <p:cNvGrpSpPr/>
          <p:nvPr/>
        </p:nvGrpSpPr>
        <p:grpSpPr>
          <a:xfrm>
            <a:off x="0" y="381001"/>
            <a:ext cx="1037850" cy="1016287"/>
            <a:chOff x="0" y="381001"/>
            <a:chExt cx="1037850" cy="1016287"/>
          </a:xfrm>
        </p:grpSpPr>
        <p:sp>
          <p:nvSpPr>
            <p:cNvPr id="218" name="Google Shape;21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21"/>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1" name="Google Shape;221;p21"/>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222" name="Google Shape;222;p21"/>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23" name="Google Shape;22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4" name="Shape 224"/>
        <p:cNvGrpSpPr/>
        <p:nvPr/>
      </p:nvGrpSpPr>
      <p:grpSpPr>
        <a:xfrm>
          <a:off x="0" y="0"/>
          <a:ext cx="0" cy="0"/>
          <a:chOff x="0" y="0"/>
          <a:chExt cx="0" cy="0"/>
        </a:xfrm>
      </p:grpSpPr>
      <p:grpSp>
        <p:nvGrpSpPr>
          <p:cNvPr id="225" name="Google Shape;225;p22"/>
          <p:cNvGrpSpPr/>
          <p:nvPr/>
        </p:nvGrpSpPr>
        <p:grpSpPr>
          <a:xfrm>
            <a:off x="0" y="4128572"/>
            <a:ext cx="698925" cy="684657"/>
            <a:chOff x="0" y="3785672"/>
            <a:chExt cx="698925" cy="684657"/>
          </a:xfrm>
        </p:grpSpPr>
        <p:sp>
          <p:nvSpPr>
            <p:cNvPr id="226" name="Google Shape;22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22"/>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229" name="Google Shape;22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0" name="Shape 230"/>
        <p:cNvGrpSpPr/>
        <p:nvPr/>
      </p:nvGrpSpPr>
      <p:grpSpPr>
        <a:xfrm>
          <a:off x="0" y="0"/>
          <a:ext cx="0" cy="0"/>
          <a:chOff x="0" y="0"/>
          <a:chExt cx="0" cy="0"/>
        </a:xfrm>
      </p:grpSpPr>
      <p:grpSp>
        <p:nvGrpSpPr>
          <p:cNvPr id="231" name="Google Shape;231;p23"/>
          <p:cNvGrpSpPr/>
          <p:nvPr/>
        </p:nvGrpSpPr>
        <p:grpSpPr>
          <a:xfrm>
            <a:off x="4406400" y="0"/>
            <a:ext cx="4737600" cy="5143065"/>
            <a:chOff x="4406400" y="0"/>
            <a:chExt cx="4737600" cy="5143065"/>
          </a:xfrm>
        </p:grpSpPr>
        <p:sp>
          <p:nvSpPr>
            <p:cNvPr id="232" name="Google Shape;23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251" name="Google Shape;251;p23"/>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2" name="Google Shape;25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3" name="Shape 253"/>
        <p:cNvGrpSpPr/>
        <p:nvPr/>
      </p:nvGrpSpPr>
      <p:grpSpPr>
        <a:xfrm>
          <a:off x="0" y="0"/>
          <a:ext cx="0" cy="0"/>
          <a:chOff x="0" y="0"/>
          <a:chExt cx="0" cy="0"/>
        </a:xfrm>
      </p:grpSpPr>
      <p:sp>
        <p:nvSpPr>
          <p:cNvPr id="254" name="Google Shape;25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rgbClr val="D9EAD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rgbClr val="D9EAD3"/>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132" name="Google Shape;13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133" name="Google Shape;13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hyperlink" Target="https://lankatronics.com/Atmega32A-PU-PDIP" TargetMode="External"/><Relationship Id="rId4" Type="http://schemas.openxmlformats.org/officeDocument/2006/relationships/hyperlink" Target="https://lankatronics.com/Membrane-Keypad-16-key" TargetMode="External"/><Relationship Id="rId9" Type="http://schemas.openxmlformats.org/officeDocument/2006/relationships/image" Target="../media/image13.png"/><Relationship Id="rId5" Type="http://schemas.openxmlformats.org/officeDocument/2006/relationships/hyperlink" Target="https://lankatronics.com/Membrane-Keypad-16-key" TargetMode="External"/><Relationship Id="rId6" Type="http://schemas.openxmlformats.org/officeDocument/2006/relationships/hyperlink" Target="https://lankatronics.com/Rocker-Switch-ON-OFF" TargetMode="External"/><Relationship Id="rId7" Type="http://schemas.openxmlformats.org/officeDocument/2006/relationships/hyperlink" Target="https://lankatronics.com/index.php?route=product/product&amp;product_id=469&amp;search=gps&amp;description=true" TargetMode="External"/><Relationship Id="rId8" Type="http://schemas.openxmlformats.org/officeDocument/2006/relationships/hyperlink" Target="https://lankatronics.com/index.php?route=product/product&amp;product_id=48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hyperlink" Target="https://microchip.lk/product/12v-2000mah-rechargeable-lithium-polymer-battery-li-po-lipo-li-po/" TargetMode="External"/><Relationship Id="rId5" Type="http://schemas.openxmlformats.org/officeDocument/2006/relationships/hyperlink" Target="https://lankatronics.com" TargetMode="External"/><Relationship Id="rId6" Type="http://schemas.openxmlformats.org/officeDocument/2006/relationships/hyperlink" Target="https://microchip.lk/" TargetMode="External"/><Relationship Id="rId7"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6.jpg"/><Relationship Id="rId4" Type="http://schemas.openxmlformats.org/officeDocument/2006/relationships/image" Target="../media/image14.jpg"/><Relationship Id="rId5" Type="http://schemas.openxmlformats.org/officeDocument/2006/relationships/image" Target="../media/image18.jpg"/><Relationship Id="rId6" Type="http://schemas.openxmlformats.org/officeDocument/2006/relationships/image" Target="../media/image8.jpg"/><Relationship Id="rId7"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5"/>
          <p:cNvSpPr txBox="1"/>
          <p:nvPr>
            <p:ph type="ctrTitle"/>
          </p:nvPr>
        </p:nvSpPr>
        <p:spPr>
          <a:xfrm>
            <a:off x="3411175" y="1026575"/>
            <a:ext cx="5397300" cy="2472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b="1" lang="en" sz="3700">
                <a:solidFill>
                  <a:schemeClr val="dk1"/>
                </a:solidFill>
              </a:rPr>
              <a:t>Food</a:t>
            </a:r>
            <a:r>
              <a:rPr b="1" lang="en" sz="3700">
                <a:solidFill>
                  <a:schemeClr val="dk1"/>
                </a:solidFill>
              </a:rPr>
              <a:t> and</a:t>
            </a:r>
            <a:endParaRPr b="1" sz="3700">
              <a:solidFill>
                <a:schemeClr val="dk1"/>
              </a:solidFill>
            </a:endParaRPr>
          </a:p>
          <a:p>
            <a:pPr indent="0" lvl="0" marL="0" rtl="0" algn="r">
              <a:spcBef>
                <a:spcPts val="0"/>
              </a:spcBef>
              <a:spcAft>
                <a:spcPts val="0"/>
              </a:spcAft>
              <a:buSzPts val="990"/>
              <a:buNone/>
            </a:pPr>
            <a:r>
              <a:rPr b="1" lang="en" sz="3700">
                <a:solidFill>
                  <a:schemeClr val="dk1"/>
                </a:solidFill>
              </a:rPr>
              <a:t>Pharmaceutical</a:t>
            </a:r>
            <a:endParaRPr b="1" sz="3700">
              <a:solidFill>
                <a:schemeClr val="dk1"/>
              </a:solidFill>
            </a:endParaRPr>
          </a:p>
          <a:p>
            <a:pPr indent="0" lvl="0" marL="0" rtl="0" algn="r">
              <a:spcBef>
                <a:spcPts val="0"/>
              </a:spcBef>
              <a:spcAft>
                <a:spcPts val="0"/>
              </a:spcAft>
              <a:buSzPts val="990"/>
              <a:buNone/>
            </a:pPr>
            <a:r>
              <a:rPr b="1" lang="en" sz="3700">
                <a:solidFill>
                  <a:schemeClr val="dk1"/>
                </a:solidFill>
              </a:rPr>
              <a:t>Items D</a:t>
            </a:r>
            <a:r>
              <a:rPr b="1" lang="en" sz="3700">
                <a:solidFill>
                  <a:schemeClr val="dk1"/>
                </a:solidFill>
              </a:rPr>
              <a:t>elivery</a:t>
            </a:r>
            <a:endParaRPr b="1" sz="3700">
              <a:solidFill>
                <a:schemeClr val="dk1"/>
              </a:solidFill>
            </a:endParaRPr>
          </a:p>
          <a:p>
            <a:pPr indent="0" lvl="0" marL="0" rtl="0" algn="r">
              <a:spcBef>
                <a:spcPts val="0"/>
              </a:spcBef>
              <a:spcAft>
                <a:spcPts val="0"/>
              </a:spcAft>
              <a:buSzPts val="990"/>
              <a:buNone/>
            </a:pPr>
            <a:r>
              <a:rPr b="1" lang="en" sz="3700">
                <a:solidFill>
                  <a:schemeClr val="dk1"/>
                </a:solidFill>
              </a:rPr>
              <a:t>Monitoring Device</a:t>
            </a:r>
            <a:endParaRPr b="1" sz="3700">
              <a:solidFill>
                <a:schemeClr val="dk1"/>
              </a:solidFill>
            </a:endParaRPr>
          </a:p>
        </p:txBody>
      </p:sp>
      <p:sp>
        <p:nvSpPr>
          <p:cNvPr id="260" name="Google Shape;260;p25"/>
          <p:cNvSpPr txBox="1"/>
          <p:nvPr>
            <p:ph idx="1" type="subTitle"/>
          </p:nvPr>
        </p:nvSpPr>
        <p:spPr>
          <a:xfrm>
            <a:off x="6498100" y="4337200"/>
            <a:ext cx="1926600" cy="43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1"/>
                </a:solidFill>
              </a:rPr>
              <a:t>Hardware Project</a:t>
            </a:r>
            <a:endParaRPr b="1" sz="1700">
              <a:solidFill>
                <a:schemeClr val="dk1"/>
              </a:solidFill>
            </a:endParaRPr>
          </a:p>
        </p:txBody>
      </p:sp>
      <p:sp>
        <p:nvSpPr>
          <p:cNvPr id="261" name="Google Shape;261;p25"/>
          <p:cNvSpPr txBox="1"/>
          <p:nvPr/>
        </p:nvSpPr>
        <p:spPr>
          <a:xfrm>
            <a:off x="59750" y="4538250"/>
            <a:ext cx="12813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dk1"/>
                </a:solidFill>
                <a:latin typeface="Lato"/>
                <a:ea typeface="Lato"/>
                <a:cs typeface="Lato"/>
                <a:sym typeface="Lato"/>
              </a:rPr>
              <a:t>Group 47</a:t>
            </a:r>
            <a:endParaRPr b="1" sz="1900">
              <a:solidFill>
                <a:schemeClr val="dk1"/>
              </a:solidFill>
              <a:latin typeface="Lato"/>
              <a:ea typeface="Lato"/>
              <a:cs typeface="Lato"/>
              <a:sym typeface="Lato"/>
            </a:endParaRPr>
          </a:p>
        </p:txBody>
      </p:sp>
      <p:pic>
        <p:nvPicPr>
          <p:cNvPr id="262" name="Google Shape;262;p25"/>
          <p:cNvPicPr preferRelativeResize="0"/>
          <p:nvPr/>
        </p:nvPicPr>
        <p:blipFill>
          <a:blip r:embed="rId3">
            <a:alphaModFix/>
          </a:blip>
          <a:stretch>
            <a:fillRect/>
          </a:stretch>
        </p:blipFill>
        <p:spPr>
          <a:xfrm>
            <a:off x="0" y="2001175"/>
            <a:ext cx="3982349" cy="3142326"/>
          </a:xfrm>
          <a:prstGeom prst="rect">
            <a:avLst/>
          </a:prstGeom>
          <a:noFill/>
          <a:ln>
            <a:noFill/>
          </a:ln>
        </p:spPr>
      </p:pic>
      <p:sp>
        <p:nvSpPr>
          <p:cNvPr id="263" name="Google Shape;263;p25"/>
          <p:cNvSpPr txBox="1"/>
          <p:nvPr/>
        </p:nvSpPr>
        <p:spPr>
          <a:xfrm>
            <a:off x="3300900" y="386325"/>
            <a:ext cx="2542200" cy="5061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 sz="1800">
                <a:solidFill>
                  <a:srgbClr val="1B212C"/>
                </a:solidFill>
                <a:latin typeface="Lato"/>
                <a:ea typeface="Lato"/>
                <a:cs typeface="Lato"/>
                <a:sym typeface="Lato"/>
              </a:rPr>
              <a:t>IN 1900 (ICT Project) </a:t>
            </a:r>
            <a:endParaRPr b="1" sz="1800">
              <a:solidFill>
                <a:srgbClr val="1B212C"/>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4"/>
          <p:cNvSpPr txBox="1"/>
          <p:nvPr>
            <p:ph type="title"/>
          </p:nvPr>
        </p:nvSpPr>
        <p:spPr>
          <a:xfrm>
            <a:off x="1297500" y="3616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solidFill>
                  <a:schemeClr val="dk1"/>
                </a:solidFill>
              </a:rPr>
              <a:t>Resources </a:t>
            </a:r>
            <a:r>
              <a:rPr lang="en" sz="3000">
                <a:solidFill>
                  <a:schemeClr val="dk1"/>
                </a:solidFill>
              </a:rPr>
              <a:t>(Software)</a:t>
            </a:r>
            <a:endParaRPr sz="3000">
              <a:solidFill>
                <a:schemeClr val="dk1"/>
              </a:solidFill>
            </a:endParaRPr>
          </a:p>
        </p:txBody>
      </p:sp>
      <p:sp>
        <p:nvSpPr>
          <p:cNvPr id="377" name="Google Shape;377;p34"/>
          <p:cNvSpPr txBox="1"/>
          <p:nvPr>
            <p:ph idx="1" type="body"/>
          </p:nvPr>
        </p:nvSpPr>
        <p:spPr>
          <a:xfrm>
            <a:off x="1297500" y="1567550"/>
            <a:ext cx="3524100" cy="2295900"/>
          </a:xfrm>
          <a:prstGeom prst="rect">
            <a:avLst/>
          </a:prstGeom>
        </p:spPr>
        <p:txBody>
          <a:bodyPr anchorCtr="0" anchor="t" bIns="91425" lIns="91425" spcFirstLastPara="1" rIns="91425" wrap="square" tIns="91425">
            <a:normAutofit lnSpcReduction="10000"/>
          </a:bodyPr>
          <a:lstStyle/>
          <a:p>
            <a:pPr indent="-393700" lvl="0" marL="457200" rtl="0" algn="l">
              <a:lnSpc>
                <a:spcPct val="150000"/>
              </a:lnSpc>
              <a:spcBef>
                <a:spcPts val="0"/>
              </a:spcBef>
              <a:spcAft>
                <a:spcPts val="0"/>
              </a:spcAft>
              <a:buClr>
                <a:schemeClr val="dk1"/>
              </a:buClr>
              <a:buSzPts val="2600"/>
              <a:buChar char="❖"/>
            </a:pPr>
            <a:r>
              <a:rPr lang="en" sz="2600">
                <a:solidFill>
                  <a:schemeClr val="dk1"/>
                </a:solidFill>
              </a:rPr>
              <a:t>Proteus</a:t>
            </a:r>
            <a:endParaRPr sz="2600">
              <a:solidFill>
                <a:schemeClr val="dk1"/>
              </a:solidFill>
            </a:endParaRPr>
          </a:p>
          <a:p>
            <a:pPr indent="-393700" lvl="0" marL="457200" rtl="0" algn="l">
              <a:lnSpc>
                <a:spcPct val="150000"/>
              </a:lnSpc>
              <a:spcBef>
                <a:spcPts val="0"/>
              </a:spcBef>
              <a:spcAft>
                <a:spcPts val="0"/>
              </a:spcAft>
              <a:buClr>
                <a:schemeClr val="dk1"/>
              </a:buClr>
              <a:buSzPts val="2600"/>
              <a:buChar char="❖"/>
            </a:pPr>
            <a:r>
              <a:rPr lang="en" sz="2600">
                <a:solidFill>
                  <a:schemeClr val="dk1"/>
                </a:solidFill>
              </a:rPr>
              <a:t>Microchip Studio </a:t>
            </a:r>
            <a:endParaRPr sz="2600">
              <a:solidFill>
                <a:schemeClr val="dk1"/>
              </a:solidFill>
            </a:endParaRPr>
          </a:p>
          <a:p>
            <a:pPr indent="-393700" lvl="0" marL="457200" rtl="0" algn="l">
              <a:lnSpc>
                <a:spcPct val="150000"/>
              </a:lnSpc>
              <a:spcBef>
                <a:spcPts val="0"/>
              </a:spcBef>
              <a:spcAft>
                <a:spcPts val="0"/>
              </a:spcAft>
              <a:buClr>
                <a:schemeClr val="dk1"/>
              </a:buClr>
              <a:buSzPts val="2600"/>
              <a:buChar char="❖"/>
            </a:pPr>
            <a:r>
              <a:rPr lang="en" sz="2600">
                <a:solidFill>
                  <a:schemeClr val="dk1"/>
                </a:solidFill>
              </a:rPr>
              <a:t>Firebase Realtime Database</a:t>
            </a:r>
            <a:endParaRPr sz="2600">
              <a:solidFill>
                <a:schemeClr val="dk1"/>
              </a:solidFill>
            </a:endParaRPr>
          </a:p>
        </p:txBody>
      </p:sp>
      <p:pic>
        <p:nvPicPr>
          <p:cNvPr id="378" name="Google Shape;378;p34"/>
          <p:cNvPicPr preferRelativeResize="0"/>
          <p:nvPr/>
        </p:nvPicPr>
        <p:blipFill>
          <a:blip r:embed="rId3">
            <a:alphaModFix/>
          </a:blip>
          <a:stretch>
            <a:fillRect/>
          </a:stretch>
        </p:blipFill>
        <p:spPr>
          <a:xfrm>
            <a:off x="4469800" y="2024950"/>
            <a:ext cx="4674200" cy="3118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solidFill>
                  <a:schemeClr val="dk1"/>
                </a:solidFill>
              </a:rPr>
              <a:t>Resources </a:t>
            </a:r>
            <a:r>
              <a:rPr lang="en" sz="3000">
                <a:solidFill>
                  <a:schemeClr val="dk1"/>
                </a:solidFill>
              </a:rPr>
              <a:t>(Hardware</a:t>
            </a:r>
            <a:r>
              <a:rPr lang="en" sz="2900">
                <a:solidFill>
                  <a:schemeClr val="dk1"/>
                </a:solidFill>
              </a:rPr>
              <a:t>)</a:t>
            </a:r>
            <a:endParaRPr sz="2900">
              <a:solidFill>
                <a:schemeClr val="dk1"/>
              </a:solidFill>
            </a:endParaRPr>
          </a:p>
        </p:txBody>
      </p:sp>
      <p:sp>
        <p:nvSpPr>
          <p:cNvPr id="384" name="Google Shape;384;p35"/>
          <p:cNvSpPr txBox="1"/>
          <p:nvPr>
            <p:ph idx="1" type="body"/>
          </p:nvPr>
        </p:nvSpPr>
        <p:spPr>
          <a:xfrm>
            <a:off x="229550" y="1596725"/>
            <a:ext cx="3618300" cy="2648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Atmega32 microcontroller</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Temperature </a:t>
            </a:r>
            <a:r>
              <a:rPr lang="en" sz="2000">
                <a:solidFill>
                  <a:schemeClr val="dk1"/>
                </a:solidFill>
              </a:rPr>
              <a:t>sensor</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Shock sensor</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Alcohol sensor</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Smoke sensor</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Speed sensor</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Keypad</a:t>
            </a:r>
            <a:endParaRPr sz="2000">
              <a:solidFill>
                <a:schemeClr val="dk1"/>
              </a:solidFill>
            </a:endParaRPr>
          </a:p>
        </p:txBody>
      </p:sp>
      <p:pic>
        <p:nvPicPr>
          <p:cNvPr id="385" name="Google Shape;385;p35"/>
          <p:cNvPicPr preferRelativeResize="0"/>
          <p:nvPr/>
        </p:nvPicPr>
        <p:blipFill>
          <a:blip r:embed="rId3">
            <a:alphaModFix/>
          </a:blip>
          <a:stretch>
            <a:fillRect/>
          </a:stretch>
        </p:blipFill>
        <p:spPr>
          <a:xfrm>
            <a:off x="5959059" y="2657150"/>
            <a:ext cx="3032532" cy="2333950"/>
          </a:xfrm>
          <a:prstGeom prst="rect">
            <a:avLst/>
          </a:prstGeom>
          <a:noFill/>
          <a:ln>
            <a:noFill/>
          </a:ln>
        </p:spPr>
      </p:pic>
      <p:sp>
        <p:nvSpPr>
          <p:cNvPr id="386" name="Google Shape;386;p35"/>
          <p:cNvSpPr txBox="1"/>
          <p:nvPr/>
        </p:nvSpPr>
        <p:spPr>
          <a:xfrm>
            <a:off x="2960475" y="2732725"/>
            <a:ext cx="2332200" cy="1554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GPS module</a:t>
            </a:r>
            <a:endParaRPr sz="2000">
              <a:solidFill>
                <a:schemeClr val="dk1"/>
              </a:solidFill>
              <a:latin typeface="Lato"/>
              <a:ea typeface="Lato"/>
              <a:cs typeface="Lato"/>
              <a:sym typeface="Lato"/>
            </a:endParaRPr>
          </a:p>
          <a:p>
            <a:pPr indent="-355600" lvl="0" marL="457200" rtl="0" algn="l">
              <a:lnSpc>
                <a:spcPct val="115000"/>
              </a:lnSpc>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Wi fi Module</a:t>
            </a:r>
            <a:endParaRPr sz="2000">
              <a:solidFill>
                <a:schemeClr val="dk1"/>
              </a:solidFill>
              <a:latin typeface="Lato"/>
              <a:ea typeface="Lato"/>
              <a:cs typeface="Lato"/>
              <a:sym typeface="Lato"/>
            </a:endParaRPr>
          </a:p>
          <a:p>
            <a:pPr indent="-355600" lvl="0" marL="457200" rtl="0" algn="l">
              <a:lnSpc>
                <a:spcPct val="115000"/>
              </a:lnSpc>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GSM module</a:t>
            </a:r>
            <a:endParaRPr sz="2000">
              <a:solidFill>
                <a:schemeClr val="dk1"/>
              </a:solidFill>
              <a:latin typeface="Lato"/>
              <a:ea typeface="Lato"/>
              <a:cs typeface="Lato"/>
              <a:sym typeface="Lato"/>
            </a:endParaRPr>
          </a:p>
          <a:p>
            <a:pPr indent="-355600" lvl="0" marL="457200" rtl="0" algn="l">
              <a:lnSpc>
                <a:spcPct val="115000"/>
              </a:lnSpc>
              <a:spcBef>
                <a:spcPts val="0"/>
              </a:spcBef>
              <a:spcAft>
                <a:spcPts val="0"/>
              </a:spcAft>
              <a:buClr>
                <a:schemeClr val="dk1"/>
              </a:buClr>
              <a:buSzPts val="2000"/>
              <a:buFont typeface="Lato"/>
              <a:buChar char="❖"/>
            </a:pPr>
            <a:r>
              <a:rPr lang="en" sz="2000">
                <a:solidFill>
                  <a:schemeClr val="dk1"/>
                </a:solidFill>
                <a:latin typeface="Lato"/>
                <a:ea typeface="Lato"/>
                <a:cs typeface="Lato"/>
                <a:sym typeface="Lato"/>
              </a:rPr>
              <a:t>LCD display</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6"/>
          <p:cNvSpPr txBox="1"/>
          <p:nvPr>
            <p:ph type="title"/>
          </p:nvPr>
        </p:nvSpPr>
        <p:spPr>
          <a:xfrm>
            <a:off x="1052550" y="183550"/>
            <a:ext cx="4518600" cy="6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solidFill>
                  <a:schemeClr val="dk1"/>
                </a:solidFill>
              </a:rPr>
              <a:t>Cost Estimation</a:t>
            </a:r>
            <a:endParaRPr b="1" sz="2900">
              <a:solidFill>
                <a:schemeClr val="dk1"/>
              </a:solidFill>
            </a:endParaRPr>
          </a:p>
        </p:txBody>
      </p:sp>
      <p:graphicFrame>
        <p:nvGraphicFramePr>
          <p:cNvPr id="392" name="Google Shape;392;p36"/>
          <p:cNvGraphicFramePr/>
          <p:nvPr/>
        </p:nvGraphicFramePr>
        <p:xfrm>
          <a:off x="392875" y="1045970"/>
          <a:ext cx="3000000" cy="3000000"/>
        </p:xfrm>
        <a:graphic>
          <a:graphicData uri="http://schemas.openxmlformats.org/drawingml/2006/table">
            <a:tbl>
              <a:tblPr>
                <a:noFill/>
                <a:tableStyleId>{F53D4FD4-434E-4DCA-BE6E-B4205CCFE418}</a:tableStyleId>
              </a:tblPr>
              <a:tblGrid>
                <a:gridCol w="4128325"/>
                <a:gridCol w="1398500"/>
                <a:gridCol w="1254450"/>
                <a:gridCol w="1576975"/>
              </a:tblGrid>
              <a:tr h="462700">
                <a:tc>
                  <a:txBody>
                    <a:bodyPr/>
                    <a:lstStyle/>
                    <a:p>
                      <a:pPr indent="0" lvl="0" marL="0" rtl="0" algn="ctr">
                        <a:spcBef>
                          <a:spcPts val="0"/>
                        </a:spcBef>
                        <a:spcAft>
                          <a:spcPts val="0"/>
                        </a:spcAft>
                        <a:buNone/>
                      </a:pPr>
                      <a:r>
                        <a:rPr b="1" lang="en" sz="2000"/>
                        <a:t>Component</a:t>
                      </a:r>
                      <a:endParaRPr b="1" sz="20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2000"/>
                        <a:t>Unit Price</a:t>
                      </a:r>
                      <a:endParaRPr b="1" sz="20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2000"/>
                        <a:t>Quantity</a:t>
                      </a:r>
                      <a:endParaRPr b="1" sz="20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2000"/>
                        <a:t>Price (LKR)</a:t>
                      </a:r>
                      <a:endParaRPr b="1" sz="20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97075">
                <a:tc>
                  <a:txBody>
                    <a:bodyPr/>
                    <a:lstStyle/>
                    <a:p>
                      <a:pPr indent="0" lvl="0" marL="0" rtl="0" algn="l">
                        <a:spcBef>
                          <a:spcPts val="0"/>
                        </a:spcBef>
                        <a:spcAft>
                          <a:spcPts val="0"/>
                        </a:spcAft>
                        <a:buNone/>
                      </a:pPr>
                      <a:r>
                        <a:rPr lang="en">
                          <a:solidFill>
                            <a:schemeClr val="dk1"/>
                          </a:solidFill>
                          <a:uFill>
                            <a:noFill/>
                          </a:uFill>
                          <a:hlinkClick r:id="rId3">
                            <a:extLst>
                              <a:ext uri="{A12FA001-AC4F-418D-AE19-62706E023703}">
                                <ahyp:hlinkClr val="tx"/>
                              </a:ext>
                            </a:extLst>
                          </a:hlinkClick>
                        </a:rPr>
                        <a:t>Atmega32 Microcontroller</a:t>
                      </a:r>
                      <a:endParaRPr b="1" sz="20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550</a:t>
                      </a:r>
                      <a:endParaRPr b="1" sz="20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1</a:t>
                      </a:r>
                      <a:endParaRPr b="1" sz="20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550</a:t>
                      </a:r>
                      <a:endParaRPr b="1" sz="20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75950">
                <a:tc>
                  <a:txBody>
                    <a:bodyPr/>
                    <a:lstStyle/>
                    <a:p>
                      <a:pPr indent="0" lvl="0" marL="0" rtl="0" algn="l">
                        <a:spcBef>
                          <a:spcPts val="0"/>
                        </a:spcBef>
                        <a:spcAft>
                          <a:spcPts val="0"/>
                        </a:spcAft>
                        <a:buNone/>
                      </a:pPr>
                      <a:r>
                        <a:rPr lang="en">
                          <a:solidFill>
                            <a:schemeClr val="dk1"/>
                          </a:solidFill>
                          <a:uFill>
                            <a:noFill/>
                          </a:uFill>
                          <a:hlinkClick r:id="rId4">
                            <a:extLst>
                              <a:ext uri="{A12FA001-AC4F-418D-AE19-62706E023703}">
                                <ahyp:hlinkClr val="tx"/>
                              </a:ext>
                            </a:extLst>
                          </a:hlinkClick>
                        </a:rPr>
                        <a:t>Membrane Keypad -</a:t>
                      </a:r>
                      <a:r>
                        <a:rPr lang="en">
                          <a:solidFill>
                            <a:schemeClr val="dk1"/>
                          </a:solidFill>
                          <a:uFill>
                            <a:noFill/>
                          </a:uFill>
                          <a:hlinkClick r:id="rId5">
                            <a:extLst>
                              <a:ext uri="{A12FA001-AC4F-418D-AE19-62706E023703}">
                                <ahyp:hlinkClr val="tx"/>
                              </a:ext>
                            </a:extLst>
                          </a:hlinkClick>
                        </a:rPr>
                        <a:t> 16 Key</a:t>
                      </a:r>
                      <a:endParaRPr>
                        <a:solidFill>
                          <a:schemeClr val="dk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180</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1</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180</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75950">
                <a:tc>
                  <a:txBody>
                    <a:bodyPr/>
                    <a:lstStyle/>
                    <a:p>
                      <a:pPr indent="0" lvl="0" marL="0" rtl="0" algn="l">
                        <a:spcBef>
                          <a:spcPts val="0"/>
                        </a:spcBef>
                        <a:spcAft>
                          <a:spcPts val="0"/>
                        </a:spcAft>
                        <a:buNone/>
                      </a:pPr>
                      <a:r>
                        <a:rPr lang="en">
                          <a:solidFill>
                            <a:schemeClr val="dk1"/>
                          </a:solidFill>
                          <a:uFill>
                            <a:noFill/>
                          </a:uFill>
                          <a:hlinkClick r:id="rId6">
                            <a:extLst>
                              <a:ext uri="{A12FA001-AC4F-418D-AE19-62706E023703}">
                                <ahyp:hlinkClr val="tx"/>
                              </a:ext>
                            </a:extLst>
                          </a:hlinkClick>
                        </a:rPr>
                        <a:t>2 Pin Switch</a:t>
                      </a:r>
                      <a:endParaRPr>
                        <a:solidFill>
                          <a:schemeClr val="dk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15</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2</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30</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75950">
                <a:tc>
                  <a:txBody>
                    <a:bodyPr/>
                    <a:lstStyle/>
                    <a:p>
                      <a:pPr indent="0" lvl="0" marL="0" rtl="0" algn="l">
                        <a:spcBef>
                          <a:spcPts val="0"/>
                        </a:spcBef>
                        <a:spcAft>
                          <a:spcPts val="0"/>
                        </a:spcAft>
                        <a:buNone/>
                      </a:pPr>
                      <a:r>
                        <a:rPr lang="en">
                          <a:solidFill>
                            <a:schemeClr val="dk1"/>
                          </a:solidFill>
                          <a:uFill>
                            <a:noFill/>
                          </a:uFill>
                          <a:hlinkClick r:id="rId7">
                            <a:extLst>
                              <a:ext uri="{A12FA001-AC4F-418D-AE19-62706E023703}">
                                <ahyp:hlinkClr val="tx"/>
                              </a:ext>
                            </a:extLst>
                          </a:hlinkClick>
                        </a:rPr>
                        <a:t>NEO-6M GPS Module</a:t>
                      </a:r>
                      <a:endParaRPr>
                        <a:solidFill>
                          <a:schemeClr val="dk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1850</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1</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1850</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75950">
                <a:tc>
                  <a:txBody>
                    <a:bodyPr/>
                    <a:lstStyle/>
                    <a:p>
                      <a:pPr indent="0" lvl="0" marL="0" rtl="0" algn="l">
                        <a:spcBef>
                          <a:spcPts val="0"/>
                        </a:spcBef>
                        <a:spcAft>
                          <a:spcPts val="0"/>
                        </a:spcAft>
                        <a:buNone/>
                      </a:pPr>
                      <a:r>
                        <a:rPr lang="en">
                          <a:solidFill>
                            <a:schemeClr val="dk1"/>
                          </a:solidFill>
                          <a:uFill>
                            <a:noFill/>
                          </a:uFill>
                          <a:hlinkClick r:id="rId8">
                            <a:extLst>
                              <a:ext uri="{A12FA001-AC4F-418D-AE19-62706E023703}">
                                <ahyp:hlinkClr val="tx"/>
                              </a:ext>
                            </a:extLst>
                          </a:hlinkClick>
                        </a:rPr>
                        <a:t>Liquid Crystal 16x2 Display Module</a:t>
                      </a:r>
                      <a:endParaRPr>
                        <a:solidFill>
                          <a:schemeClr val="dk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300</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1</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300</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75950">
                <a:tc>
                  <a:txBody>
                    <a:bodyPr/>
                    <a:lstStyle/>
                    <a:p>
                      <a:pPr indent="0" lvl="0" marL="0" rtl="0" algn="l">
                        <a:spcBef>
                          <a:spcPts val="0"/>
                        </a:spcBef>
                        <a:spcAft>
                          <a:spcPts val="0"/>
                        </a:spcAft>
                        <a:buNone/>
                      </a:pPr>
                      <a:r>
                        <a:rPr lang="en">
                          <a:solidFill>
                            <a:schemeClr val="dk1"/>
                          </a:solidFill>
                        </a:rPr>
                        <a:t>SIM800C GSM GPRS Module</a:t>
                      </a:r>
                      <a:endParaRPr>
                        <a:solidFill>
                          <a:schemeClr val="dk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1450</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1</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1450</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75950">
                <a:tc>
                  <a:txBody>
                    <a:bodyPr/>
                    <a:lstStyle/>
                    <a:p>
                      <a:pPr indent="0" lvl="0" marL="0" rtl="0" algn="l">
                        <a:spcBef>
                          <a:spcPts val="0"/>
                        </a:spcBef>
                        <a:spcAft>
                          <a:spcPts val="0"/>
                        </a:spcAft>
                        <a:buNone/>
                      </a:pPr>
                      <a:r>
                        <a:rPr lang="en">
                          <a:solidFill>
                            <a:schemeClr val="dk1"/>
                          </a:solidFill>
                        </a:rPr>
                        <a:t>801S Vibration / Shock Sensor</a:t>
                      </a:r>
                      <a:endParaRPr>
                        <a:solidFill>
                          <a:schemeClr val="dk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500</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1</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500</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pic>
        <p:nvPicPr>
          <p:cNvPr id="393" name="Google Shape;393;p36"/>
          <p:cNvPicPr preferRelativeResize="0"/>
          <p:nvPr/>
        </p:nvPicPr>
        <p:blipFill>
          <a:blip r:embed="rId9">
            <a:alphaModFix/>
          </a:blip>
          <a:stretch>
            <a:fillRect/>
          </a:stretch>
        </p:blipFill>
        <p:spPr>
          <a:xfrm rot="2699937">
            <a:off x="5219436" y="125586"/>
            <a:ext cx="967852" cy="9678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37"/>
          <p:cNvPicPr preferRelativeResize="0"/>
          <p:nvPr/>
        </p:nvPicPr>
        <p:blipFill rotWithShape="1">
          <a:blip r:embed="rId3">
            <a:alphaModFix/>
          </a:blip>
          <a:srcRect b="0" l="0" r="0" t="0"/>
          <a:stretch/>
        </p:blipFill>
        <p:spPr>
          <a:xfrm>
            <a:off x="5722125" y="3832775"/>
            <a:ext cx="3421875" cy="1310725"/>
          </a:xfrm>
          <a:prstGeom prst="rect">
            <a:avLst/>
          </a:prstGeom>
          <a:noFill/>
          <a:ln>
            <a:noFill/>
          </a:ln>
        </p:spPr>
      </p:pic>
      <p:graphicFrame>
        <p:nvGraphicFramePr>
          <p:cNvPr id="399" name="Google Shape;399;p37"/>
          <p:cNvGraphicFramePr/>
          <p:nvPr/>
        </p:nvGraphicFramePr>
        <p:xfrm>
          <a:off x="656113" y="1028917"/>
          <a:ext cx="3000000" cy="3000000"/>
        </p:xfrm>
        <a:graphic>
          <a:graphicData uri="http://schemas.openxmlformats.org/drawingml/2006/table">
            <a:tbl>
              <a:tblPr>
                <a:noFill/>
                <a:tableStyleId>{F53D4FD4-434E-4DCA-BE6E-B4205CCFE418}</a:tableStyleId>
              </a:tblPr>
              <a:tblGrid>
                <a:gridCol w="4138625"/>
                <a:gridCol w="1400775"/>
                <a:gridCol w="1250850"/>
                <a:gridCol w="1566200"/>
              </a:tblGrid>
              <a:tr h="400950">
                <a:tc>
                  <a:txBody>
                    <a:bodyPr/>
                    <a:lstStyle/>
                    <a:p>
                      <a:pPr indent="0" lvl="0" marL="0" rtl="0" algn="ctr">
                        <a:spcBef>
                          <a:spcPts val="0"/>
                        </a:spcBef>
                        <a:spcAft>
                          <a:spcPts val="0"/>
                        </a:spcAft>
                        <a:buNone/>
                      </a:pPr>
                      <a:r>
                        <a:rPr b="1" lang="en" sz="2000"/>
                        <a:t>Component</a:t>
                      </a:r>
                      <a:endParaRPr b="1" sz="20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2000"/>
                        <a:t>Unit Price</a:t>
                      </a:r>
                      <a:endParaRPr b="1" sz="20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2000"/>
                        <a:t>Quantity</a:t>
                      </a:r>
                      <a:endParaRPr b="1" sz="20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2000"/>
                        <a:t>Price (LKR)</a:t>
                      </a:r>
                      <a:endParaRPr b="1" sz="20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260550">
                <a:tc>
                  <a:txBody>
                    <a:bodyPr/>
                    <a:lstStyle/>
                    <a:p>
                      <a:pPr indent="0" lvl="0" marL="0" rtl="0" algn="l">
                        <a:spcBef>
                          <a:spcPts val="0"/>
                        </a:spcBef>
                        <a:spcAft>
                          <a:spcPts val="0"/>
                        </a:spcAft>
                        <a:buNone/>
                      </a:pPr>
                      <a:r>
                        <a:rPr lang="en"/>
                        <a:t>Mq3-</a:t>
                      </a:r>
                      <a:r>
                        <a:rPr lang="en"/>
                        <a:t>Alcohol Sensor Module</a:t>
                      </a:r>
                      <a:endParaRPr sz="2000">
                        <a:solidFill>
                          <a:schemeClr val="dk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350</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sz="1600"/>
                        <a:t>1</a:t>
                      </a:r>
                      <a:endParaRPr sz="16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350</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288375">
                <a:tc>
                  <a:txBody>
                    <a:bodyPr/>
                    <a:lstStyle/>
                    <a:p>
                      <a:pPr indent="0" lvl="0" marL="0" rtl="0" algn="l">
                        <a:spcBef>
                          <a:spcPts val="0"/>
                        </a:spcBef>
                        <a:spcAft>
                          <a:spcPts val="0"/>
                        </a:spcAft>
                        <a:buNone/>
                      </a:pPr>
                      <a:r>
                        <a:rPr lang="en">
                          <a:solidFill>
                            <a:schemeClr val="dk1"/>
                          </a:solidFill>
                          <a:uFill>
                            <a:noFill/>
                          </a:uFill>
                          <a:hlinkClick r:id="rId4">
                            <a:extLst>
                              <a:ext uri="{A12FA001-AC4F-418D-AE19-62706E023703}">
                                <ahyp:hlinkClr val="tx"/>
                              </a:ext>
                            </a:extLst>
                          </a:hlinkClick>
                        </a:rPr>
                        <a:t>12V 2000mAh Li-Po Battery</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1750</a:t>
                      </a:r>
                      <a:endParaRPr b="1" sz="20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1</a:t>
                      </a:r>
                      <a:endParaRPr b="1" sz="20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1750</a:t>
                      </a:r>
                      <a:endParaRPr b="1" sz="20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38925">
                <a:tc>
                  <a:txBody>
                    <a:bodyPr/>
                    <a:lstStyle/>
                    <a:p>
                      <a:pPr indent="0" lvl="0" marL="0" rtl="0" algn="l">
                        <a:spcBef>
                          <a:spcPts val="0"/>
                        </a:spcBef>
                        <a:spcAft>
                          <a:spcPts val="0"/>
                        </a:spcAft>
                        <a:buNone/>
                      </a:pPr>
                      <a:r>
                        <a:rPr lang="en">
                          <a:solidFill>
                            <a:schemeClr val="dk1"/>
                          </a:solidFill>
                        </a:rPr>
                        <a:t>LM35 Temperature sensor</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180</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1</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180</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38925">
                <a:tc>
                  <a:txBody>
                    <a:bodyPr/>
                    <a:lstStyle/>
                    <a:p>
                      <a:pPr indent="0" lvl="0" marL="0" rtl="0" algn="l">
                        <a:spcBef>
                          <a:spcPts val="0"/>
                        </a:spcBef>
                        <a:spcAft>
                          <a:spcPts val="0"/>
                        </a:spcAft>
                        <a:buNone/>
                      </a:pPr>
                      <a:r>
                        <a:rPr lang="en">
                          <a:solidFill>
                            <a:schemeClr val="dk1"/>
                          </a:solidFill>
                        </a:rPr>
                        <a:t>ESP8266-wifi-serial-transceiver-module</a:t>
                      </a:r>
                      <a:endParaRPr>
                        <a:solidFill>
                          <a:schemeClr val="dk1"/>
                        </a:solidFill>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460</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1</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r">
                        <a:spcBef>
                          <a:spcPts val="0"/>
                        </a:spcBef>
                        <a:spcAft>
                          <a:spcPts val="0"/>
                        </a:spcAft>
                        <a:buNone/>
                      </a:pPr>
                      <a:r>
                        <a:rPr lang="en"/>
                        <a:t>460</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367200">
                <a:tc gridSpan="3">
                  <a:txBody>
                    <a:bodyPr/>
                    <a:lstStyle/>
                    <a:p>
                      <a:pPr indent="0" lvl="0" marL="0" rtl="0" algn="l">
                        <a:spcBef>
                          <a:spcPts val="0"/>
                        </a:spcBef>
                        <a:spcAft>
                          <a:spcPts val="0"/>
                        </a:spcAft>
                        <a:buNone/>
                      </a:pPr>
                      <a:r>
                        <a:rPr lang="en"/>
                        <a:t>Total</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hMerge="1"/>
                <a:tc hMerge="1"/>
                <a:tc>
                  <a:txBody>
                    <a:bodyPr/>
                    <a:lstStyle/>
                    <a:p>
                      <a:pPr indent="0" lvl="0" marL="0" rtl="0" algn="r">
                        <a:spcBef>
                          <a:spcPts val="0"/>
                        </a:spcBef>
                        <a:spcAft>
                          <a:spcPts val="0"/>
                        </a:spcAft>
                        <a:buNone/>
                      </a:pPr>
                      <a:r>
                        <a:rPr lang="en"/>
                        <a:t>7600</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sp>
        <p:nvSpPr>
          <p:cNvPr id="400" name="Google Shape;400;p37"/>
          <p:cNvSpPr txBox="1"/>
          <p:nvPr>
            <p:ph type="title"/>
          </p:nvPr>
        </p:nvSpPr>
        <p:spPr>
          <a:xfrm>
            <a:off x="570350" y="183550"/>
            <a:ext cx="7038900" cy="6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900">
                <a:solidFill>
                  <a:schemeClr val="dk1"/>
                </a:solidFill>
              </a:rPr>
              <a:t>Cost Estimation </a:t>
            </a:r>
            <a:r>
              <a:rPr lang="en" sz="2900">
                <a:solidFill>
                  <a:schemeClr val="dk1"/>
                </a:solidFill>
              </a:rPr>
              <a:t>(Contd.)</a:t>
            </a:r>
            <a:endParaRPr sz="2900">
              <a:solidFill>
                <a:schemeClr val="dk1"/>
              </a:solidFill>
            </a:endParaRPr>
          </a:p>
        </p:txBody>
      </p:sp>
      <p:sp>
        <p:nvSpPr>
          <p:cNvPr id="401" name="Google Shape;401;p37"/>
          <p:cNvSpPr txBox="1"/>
          <p:nvPr/>
        </p:nvSpPr>
        <p:spPr>
          <a:xfrm>
            <a:off x="656125" y="4165575"/>
            <a:ext cx="477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0145AC"/>
                </a:solidFill>
                <a:latin typeface="Lato"/>
                <a:ea typeface="Lato"/>
                <a:cs typeface="Lato"/>
                <a:sym typeface="Lato"/>
                <a:hlinkClick r:id="rId5">
                  <a:extLst>
                    <a:ext uri="{A12FA001-AC4F-418D-AE19-62706E023703}">
                      <ahyp:hlinkClr val="tx"/>
                    </a:ext>
                  </a:extLst>
                </a:hlinkClick>
              </a:rPr>
              <a:t>Lankatronics (Pvt) Ltd</a:t>
            </a:r>
            <a:r>
              <a:rPr lang="en"/>
              <a:t>, </a:t>
            </a:r>
            <a:r>
              <a:rPr lang="en" u="sng">
                <a:solidFill>
                  <a:srgbClr val="0145AC"/>
                </a:solidFill>
                <a:latin typeface="Lato"/>
                <a:ea typeface="Lato"/>
                <a:cs typeface="Lato"/>
                <a:sym typeface="Lato"/>
                <a:hlinkClick r:id="rId6">
                  <a:extLst>
                    <a:ext uri="{A12FA001-AC4F-418D-AE19-62706E023703}">
                      <ahyp:hlinkClr val="tx"/>
                    </a:ext>
                  </a:extLst>
                </a:hlinkClick>
              </a:rPr>
              <a:t>Microchip.lk</a:t>
            </a:r>
            <a:endParaRPr u="sng">
              <a:solidFill>
                <a:srgbClr val="0145AC"/>
              </a:solidFill>
              <a:latin typeface="Lato"/>
              <a:ea typeface="Lato"/>
              <a:cs typeface="Lato"/>
              <a:sym typeface="Lato"/>
            </a:endParaRPr>
          </a:p>
        </p:txBody>
      </p:sp>
      <p:pic>
        <p:nvPicPr>
          <p:cNvPr id="402" name="Google Shape;402;p37"/>
          <p:cNvPicPr preferRelativeResize="0"/>
          <p:nvPr/>
        </p:nvPicPr>
        <p:blipFill>
          <a:blip r:embed="rId7">
            <a:alphaModFix/>
          </a:blip>
          <a:stretch>
            <a:fillRect/>
          </a:stretch>
        </p:blipFill>
        <p:spPr>
          <a:xfrm>
            <a:off x="5432125" y="-42775"/>
            <a:ext cx="1539925" cy="1186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6"/>
          <p:cNvSpPr txBox="1"/>
          <p:nvPr>
            <p:ph type="title"/>
          </p:nvPr>
        </p:nvSpPr>
        <p:spPr>
          <a:xfrm>
            <a:off x="636100" y="140650"/>
            <a:ext cx="4587000" cy="52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3220">
                <a:solidFill>
                  <a:schemeClr val="dk1"/>
                </a:solidFill>
              </a:rPr>
              <a:t>Group Members</a:t>
            </a:r>
            <a:endParaRPr b="1" sz="3220">
              <a:solidFill>
                <a:schemeClr val="dk1"/>
              </a:solidFill>
            </a:endParaRPr>
          </a:p>
        </p:txBody>
      </p:sp>
      <p:graphicFrame>
        <p:nvGraphicFramePr>
          <p:cNvPr id="269" name="Google Shape;269;p26"/>
          <p:cNvGraphicFramePr/>
          <p:nvPr/>
        </p:nvGraphicFramePr>
        <p:xfrm>
          <a:off x="558363" y="869825"/>
          <a:ext cx="3000000" cy="3000000"/>
        </p:xfrm>
        <a:graphic>
          <a:graphicData uri="http://schemas.openxmlformats.org/drawingml/2006/table">
            <a:tbl>
              <a:tblPr>
                <a:noFill/>
                <a:tableStyleId>{F53D4FD4-434E-4DCA-BE6E-B4205CCFE418}</a:tableStyleId>
              </a:tblPr>
              <a:tblGrid>
                <a:gridCol w="3774075"/>
                <a:gridCol w="3270400"/>
                <a:gridCol w="982800"/>
              </a:tblGrid>
              <a:tr h="408750">
                <a:tc>
                  <a:txBody>
                    <a:bodyPr/>
                    <a:lstStyle/>
                    <a:p>
                      <a:pPr indent="0" lvl="0" marL="0" rtl="0" algn="ctr">
                        <a:spcBef>
                          <a:spcPts val="0"/>
                        </a:spcBef>
                        <a:spcAft>
                          <a:spcPts val="0"/>
                        </a:spcAft>
                        <a:buNone/>
                      </a:pPr>
                      <a:r>
                        <a:rPr b="1" lang="en" sz="1700"/>
                        <a:t>Name </a:t>
                      </a:r>
                      <a:endParaRPr b="1" sz="16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700"/>
                        <a:t>Registration Number</a:t>
                      </a:r>
                      <a:endParaRPr b="1" sz="17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700"/>
                        <a:t>Photos</a:t>
                      </a:r>
                      <a:endParaRPr b="1" sz="1700"/>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692475">
                <a:tc>
                  <a:txBody>
                    <a:bodyPr/>
                    <a:lstStyle/>
                    <a:p>
                      <a:pPr indent="0" lvl="0" marL="0" rtl="0" algn="l">
                        <a:spcBef>
                          <a:spcPts val="0"/>
                        </a:spcBef>
                        <a:spcAft>
                          <a:spcPts val="0"/>
                        </a:spcAft>
                        <a:buNone/>
                      </a:pPr>
                      <a:r>
                        <a:rPr lang="en"/>
                        <a:t>P.A.U.D. Herath (Team Leader)</a:t>
                      </a:r>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204074M</a:t>
                      </a:r>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692475">
                <a:tc>
                  <a:txBody>
                    <a:bodyPr/>
                    <a:lstStyle/>
                    <a:p>
                      <a:pPr indent="0" lvl="0" marL="0" rtl="0" algn="l">
                        <a:spcBef>
                          <a:spcPts val="0"/>
                        </a:spcBef>
                        <a:spcAft>
                          <a:spcPts val="0"/>
                        </a:spcAft>
                        <a:buNone/>
                      </a:pPr>
                      <a:r>
                        <a:rPr lang="en"/>
                        <a:t>D.M.B.M. Dissanayake</a:t>
                      </a:r>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204047J</a:t>
                      </a:r>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692475">
                <a:tc>
                  <a:txBody>
                    <a:bodyPr/>
                    <a:lstStyle/>
                    <a:p>
                      <a:pPr indent="0" lvl="0" marL="0" rtl="0" algn="l">
                        <a:spcBef>
                          <a:spcPts val="0"/>
                        </a:spcBef>
                        <a:spcAft>
                          <a:spcPts val="0"/>
                        </a:spcAft>
                        <a:buNone/>
                      </a:pPr>
                      <a:r>
                        <a:rPr lang="en"/>
                        <a:t>P.H.P. Jayathilaka</a:t>
                      </a:r>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204087F</a:t>
                      </a:r>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692475">
                <a:tc>
                  <a:txBody>
                    <a:bodyPr/>
                    <a:lstStyle/>
                    <a:p>
                      <a:pPr indent="0" lvl="0" marL="0" rtl="0" algn="l">
                        <a:spcBef>
                          <a:spcPts val="0"/>
                        </a:spcBef>
                        <a:spcAft>
                          <a:spcPts val="0"/>
                        </a:spcAft>
                        <a:buNone/>
                      </a:pPr>
                      <a:r>
                        <a:rPr lang="en"/>
                        <a:t>S.P.S.N. Pathirana</a:t>
                      </a:r>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204150T</a:t>
                      </a:r>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692475">
                <a:tc>
                  <a:txBody>
                    <a:bodyPr/>
                    <a:lstStyle/>
                    <a:p>
                      <a:pPr indent="0" lvl="0" marL="0" rtl="0" algn="l">
                        <a:spcBef>
                          <a:spcPts val="0"/>
                        </a:spcBef>
                        <a:spcAft>
                          <a:spcPts val="0"/>
                        </a:spcAft>
                        <a:buNone/>
                      </a:pPr>
                      <a:r>
                        <a:rPr lang="en"/>
                        <a:t>A.M.D.B.Rathnayaka</a:t>
                      </a:r>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204179N</a:t>
                      </a:r>
                      <a:endParaRPr/>
                    </a:p>
                  </a:txBody>
                  <a:tcPr marT="91425" marB="91425" marR="91425" marL="91425"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bl>
          </a:graphicData>
        </a:graphic>
      </p:graphicFrame>
      <p:pic>
        <p:nvPicPr>
          <p:cNvPr id="270" name="Google Shape;270;p26"/>
          <p:cNvPicPr preferRelativeResize="0"/>
          <p:nvPr/>
        </p:nvPicPr>
        <p:blipFill>
          <a:blip r:embed="rId3">
            <a:alphaModFix/>
          </a:blip>
          <a:stretch>
            <a:fillRect/>
          </a:stretch>
        </p:blipFill>
        <p:spPr>
          <a:xfrm>
            <a:off x="7813300" y="2004225"/>
            <a:ext cx="576450" cy="687750"/>
          </a:xfrm>
          <a:prstGeom prst="rect">
            <a:avLst/>
          </a:prstGeom>
          <a:noFill/>
          <a:ln>
            <a:noFill/>
          </a:ln>
        </p:spPr>
      </p:pic>
      <p:pic>
        <p:nvPicPr>
          <p:cNvPr id="271" name="Google Shape;271;p26"/>
          <p:cNvPicPr preferRelativeResize="0"/>
          <p:nvPr/>
        </p:nvPicPr>
        <p:blipFill>
          <a:blip r:embed="rId4">
            <a:alphaModFix/>
          </a:blip>
          <a:stretch>
            <a:fillRect/>
          </a:stretch>
        </p:blipFill>
        <p:spPr>
          <a:xfrm>
            <a:off x="7813300" y="3384450"/>
            <a:ext cx="576451" cy="692476"/>
          </a:xfrm>
          <a:prstGeom prst="rect">
            <a:avLst/>
          </a:prstGeom>
          <a:noFill/>
          <a:ln>
            <a:noFill/>
          </a:ln>
        </p:spPr>
      </p:pic>
      <p:pic>
        <p:nvPicPr>
          <p:cNvPr id="272" name="Google Shape;272;p26"/>
          <p:cNvPicPr preferRelativeResize="0"/>
          <p:nvPr/>
        </p:nvPicPr>
        <p:blipFill>
          <a:blip r:embed="rId5">
            <a:alphaModFix/>
          </a:blip>
          <a:stretch>
            <a:fillRect/>
          </a:stretch>
        </p:blipFill>
        <p:spPr>
          <a:xfrm>
            <a:off x="7813400" y="1311750"/>
            <a:ext cx="576250" cy="692474"/>
          </a:xfrm>
          <a:prstGeom prst="rect">
            <a:avLst/>
          </a:prstGeom>
          <a:noFill/>
          <a:ln>
            <a:noFill/>
          </a:ln>
        </p:spPr>
      </p:pic>
      <p:pic>
        <p:nvPicPr>
          <p:cNvPr id="273" name="Google Shape;273;p26"/>
          <p:cNvPicPr preferRelativeResize="0"/>
          <p:nvPr/>
        </p:nvPicPr>
        <p:blipFill>
          <a:blip r:embed="rId6">
            <a:alphaModFix/>
          </a:blip>
          <a:stretch>
            <a:fillRect/>
          </a:stretch>
        </p:blipFill>
        <p:spPr>
          <a:xfrm>
            <a:off x="7834062" y="2696700"/>
            <a:ext cx="534917" cy="687750"/>
          </a:xfrm>
          <a:prstGeom prst="rect">
            <a:avLst/>
          </a:prstGeom>
          <a:noFill/>
          <a:ln>
            <a:noFill/>
          </a:ln>
        </p:spPr>
      </p:pic>
      <p:pic>
        <p:nvPicPr>
          <p:cNvPr id="274" name="Google Shape;274;p26"/>
          <p:cNvPicPr preferRelativeResize="0"/>
          <p:nvPr/>
        </p:nvPicPr>
        <p:blipFill>
          <a:blip r:embed="rId7">
            <a:alphaModFix/>
          </a:blip>
          <a:stretch>
            <a:fillRect/>
          </a:stretch>
        </p:blipFill>
        <p:spPr>
          <a:xfrm>
            <a:off x="7813425" y="4086375"/>
            <a:ext cx="576200" cy="687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7"/>
          <p:cNvSpPr txBox="1"/>
          <p:nvPr>
            <p:ph type="title"/>
          </p:nvPr>
        </p:nvSpPr>
        <p:spPr>
          <a:xfrm>
            <a:off x="1355375" y="395875"/>
            <a:ext cx="7038900" cy="7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500">
                <a:solidFill>
                  <a:schemeClr val="dk1"/>
                </a:solidFill>
              </a:rPr>
              <a:t>Problem in brief</a:t>
            </a:r>
            <a:endParaRPr b="1" sz="3500">
              <a:solidFill>
                <a:schemeClr val="dk1"/>
              </a:solidFill>
            </a:endParaRPr>
          </a:p>
        </p:txBody>
      </p:sp>
      <p:sp>
        <p:nvSpPr>
          <p:cNvPr id="280" name="Google Shape;280;p27"/>
          <p:cNvSpPr txBox="1"/>
          <p:nvPr>
            <p:ph idx="1" type="body"/>
          </p:nvPr>
        </p:nvSpPr>
        <p:spPr>
          <a:xfrm>
            <a:off x="1181400" y="1536075"/>
            <a:ext cx="6781200" cy="26784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1018"/>
              <a:buNone/>
            </a:pPr>
            <a:r>
              <a:rPr lang="en" sz="1887">
                <a:solidFill>
                  <a:schemeClr val="dk1"/>
                </a:solidFill>
              </a:rPr>
              <a:t>When delivering food and pharmaceutical items, we identified problems in three different sides. </a:t>
            </a:r>
            <a:endParaRPr sz="1887">
              <a:solidFill>
                <a:schemeClr val="dk1"/>
              </a:solidFill>
            </a:endParaRPr>
          </a:p>
          <a:p>
            <a:pPr indent="-348456" lvl="0" marL="2743200" rtl="0" algn="l">
              <a:lnSpc>
                <a:spcPct val="130000"/>
              </a:lnSpc>
              <a:spcBef>
                <a:spcPts val="1200"/>
              </a:spcBef>
              <a:spcAft>
                <a:spcPts val="0"/>
              </a:spcAft>
              <a:buClr>
                <a:schemeClr val="dk1"/>
              </a:buClr>
              <a:buSzPts val="1888"/>
              <a:buAutoNum type="arabicParenR"/>
            </a:pPr>
            <a:r>
              <a:rPr lang="en" sz="1887">
                <a:solidFill>
                  <a:schemeClr val="dk1"/>
                </a:solidFill>
              </a:rPr>
              <a:t>Related to food and medicine.</a:t>
            </a:r>
            <a:endParaRPr sz="1887">
              <a:solidFill>
                <a:schemeClr val="dk1"/>
              </a:solidFill>
            </a:endParaRPr>
          </a:p>
          <a:p>
            <a:pPr indent="-348456" lvl="0" marL="2743200" rtl="0" algn="l">
              <a:lnSpc>
                <a:spcPct val="130000"/>
              </a:lnSpc>
              <a:spcBef>
                <a:spcPts val="0"/>
              </a:spcBef>
              <a:spcAft>
                <a:spcPts val="0"/>
              </a:spcAft>
              <a:buClr>
                <a:schemeClr val="dk1"/>
              </a:buClr>
              <a:buSzPts val="1888"/>
              <a:buAutoNum type="arabicParenR"/>
            </a:pPr>
            <a:r>
              <a:rPr lang="en" sz="1887">
                <a:solidFill>
                  <a:schemeClr val="dk1"/>
                </a:solidFill>
              </a:rPr>
              <a:t>Related  to driver.</a:t>
            </a:r>
            <a:endParaRPr sz="1887">
              <a:solidFill>
                <a:schemeClr val="dk1"/>
              </a:solidFill>
            </a:endParaRPr>
          </a:p>
          <a:p>
            <a:pPr indent="-348456" lvl="0" marL="2743200" rtl="0" algn="l">
              <a:lnSpc>
                <a:spcPct val="130000"/>
              </a:lnSpc>
              <a:spcBef>
                <a:spcPts val="0"/>
              </a:spcBef>
              <a:spcAft>
                <a:spcPts val="0"/>
              </a:spcAft>
              <a:buClr>
                <a:schemeClr val="dk1"/>
              </a:buClr>
              <a:buSzPts val="1888"/>
              <a:buAutoNum type="arabicParenR"/>
            </a:pPr>
            <a:r>
              <a:rPr lang="en" sz="1887">
                <a:solidFill>
                  <a:schemeClr val="dk1"/>
                </a:solidFill>
              </a:rPr>
              <a:t>Related to vehicle.</a:t>
            </a:r>
            <a:endParaRPr sz="1887">
              <a:solidFill>
                <a:schemeClr val="dk1"/>
              </a:solidFill>
            </a:endParaRPr>
          </a:p>
          <a:p>
            <a:pPr indent="0" lvl="0" marL="0" rtl="0" algn="l">
              <a:lnSpc>
                <a:spcPct val="130000"/>
              </a:lnSpc>
              <a:spcBef>
                <a:spcPts val="1200"/>
              </a:spcBef>
              <a:spcAft>
                <a:spcPts val="1200"/>
              </a:spcAft>
              <a:buNone/>
            </a:pPr>
            <a:r>
              <a:t/>
            </a:r>
            <a:endParaRPr sz="1887">
              <a:solidFill>
                <a:schemeClr val="dk1"/>
              </a:solidFill>
            </a:endParaRPr>
          </a:p>
        </p:txBody>
      </p:sp>
      <p:sp>
        <p:nvSpPr>
          <p:cNvPr id="281" name="Google Shape;281;p27"/>
          <p:cNvSpPr txBox="1"/>
          <p:nvPr/>
        </p:nvSpPr>
        <p:spPr>
          <a:xfrm>
            <a:off x="1803425" y="6059860"/>
            <a:ext cx="61428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82" name="Google Shape;282;p27"/>
          <p:cNvPicPr preferRelativeResize="0"/>
          <p:nvPr/>
        </p:nvPicPr>
        <p:blipFill>
          <a:blip r:embed="rId3">
            <a:alphaModFix/>
          </a:blip>
          <a:stretch>
            <a:fillRect/>
          </a:stretch>
        </p:blipFill>
        <p:spPr>
          <a:xfrm>
            <a:off x="216725" y="2911575"/>
            <a:ext cx="2889801" cy="2015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8"/>
          <p:cNvSpPr txBox="1"/>
          <p:nvPr>
            <p:ph type="title"/>
          </p:nvPr>
        </p:nvSpPr>
        <p:spPr>
          <a:xfrm>
            <a:off x="1297500" y="714025"/>
            <a:ext cx="7038900" cy="6897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chemeClr val="dk1"/>
              </a:buClr>
              <a:buSzPts val="2500"/>
              <a:buAutoNum type="arabicPeriod"/>
            </a:pPr>
            <a:r>
              <a:rPr b="1" lang="en" sz="2500">
                <a:solidFill>
                  <a:schemeClr val="dk1"/>
                </a:solidFill>
              </a:rPr>
              <a:t>Related to food and medicine</a:t>
            </a:r>
            <a:endParaRPr b="1" sz="2500">
              <a:solidFill>
                <a:schemeClr val="dk1"/>
              </a:solidFill>
            </a:endParaRPr>
          </a:p>
        </p:txBody>
      </p:sp>
      <p:sp>
        <p:nvSpPr>
          <p:cNvPr id="288" name="Google Shape;288;p28"/>
          <p:cNvSpPr txBox="1"/>
          <p:nvPr>
            <p:ph idx="1" type="body"/>
          </p:nvPr>
        </p:nvSpPr>
        <p:spPr>
          <a:xfrm>
            <a:off x="851700" y="1712025"/>
            <a:ext cx="7440600" cy="2834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sz="1800">
                <a:solidFill>
                  <a:schemeClr val="dk1"/>
                </a:solidFill>
              </a:rPr>
              <a:t>When the vehicle moves high speed the food and pharmaceutical items get damaged.</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It is hard to maintain the optimal temperature for these items. If we failed to maintain the optimal temperature the chemical state of the drugs can be changed.</a:t>
            </a:r>
            <a:endParaRPr sz="1800">
              <a:solidFill>
                <a:schemeClr val="dk1"/>
              </a:solidFill>
            </a:endParaRPr>
          </a:p>
          <a:p>
            <a:pPr indent="0" lvl="0" marL="0" rtl="0" algn="l">
              <a:spcBef>
                <a:spcPts val="0"/>
              </a:spcBef>
              <a:spcAft>
                <a:spcPts val="1200"/>
              </a:spcAft>
              <a:buNone/>
            </a:pPr>
            <a:r>
              <a:t/>
            </a:r>
            <a:endParaRPr sz="1800">
              <a:solidFill>
                <a:schemeClr val="dk1"/>
              </a:solidFill>
            </a:endParaRPr>
          </a:p>
        </p:txBody>
      </p:sp>
      <p:pic>
        <p:nvPicPr>
          <p:cNvPr id="289" name="Google Shape;289;p28"/>
          <p:cNvPicPr preferRelativeResize="0"/>
          <p:nvPr/>
        </p:nvPicPr>
        <p:blipFill>
          <a:blip r:embed="rId3">
            <a:alphaModFix/>
          </a:blip>
          <a:stretch>
            <a:fillRect/>
          </a:stretch>
        </p:blipFill>
        <p:spPr>
          <a:xfrm>
            <a:off x="5272225" y="3445250"/>
            <a:ext cx="2311399" cy="144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9"/>
          <p:cNvSpPr txBox="1"/>
          <p:nvPr>
            <p:ph type="title"/>
          </p:nvPr>
        </p:nvSpPr>
        <p:spPr>
          <a:xfrm>
            <a:off x="1297500" y="626675"/>
            <a:ext cx="5022300" cy="68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solidFill>
                  <a:schemeClr val="dk1"/>
                </a:solidFill>
              </a:rPr>
              <a:t>2.  Related to driver</a:t>
            </a:r>
            <a:endParaRPr sz="1700">
              <a:solidFill>
                <a:schemeClr val="dk1"/>
              </a:solidFill>
            </a:endParaRPr>
          </a:p>
        </p:txBody>
      </p:sp>
      <p:sp>
        <p:nvSpPr>
          <p:cNvPr id="295" name="Google Shape;295;p29"/>
          <p:cNvSpPr txBox="1"/>
          <p:nvPr>
            <p:ph idx="1" type="body"/>
          </p:nvPr>
        </p:nvSpPr>
        <p:spPr>
          <a:xfrm>
            <a:off x="992550" y="1794300"/>
            <a:ext cx="7926000" cy="3349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sz="1800">
                <a:solidFill>
                  <a:schemeClr val="dk1"/>
                </a:solidFill>
              </a:rPr>
              <a:t>Some drivers drive high speed.</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Drivers use liquor in the vehicle and also they smoke in the vehicle.</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Using the vehicles for their private purposes.</a:t>
            </a:r>
            <a:endParaRPr sz="1800">
              <a:solidFill>
                <a:schemeClr val="dk1"/>
              </a:solidFill>
            </a:endParaRPr>
          </a:p>
          <a:p>
            <a:pPr indent="-342900" lvl="0" marL="457200" rtl="0" algn="l">
              <a:lnSpc>
                <a:spcPct val="150000"/>
              </a:lnSpc>
              <a:spcBef>
                <a:spcPts val="0"/>
              </a:spcBef>
              <a:spcAft>
                <a:spcPts val="0"/>
              </a:spcAft>
              <a:buClr>
                <a:schemeClr val="dk1"/>
              </a:buClr>
              <a:buSzPts val="1800"/>
              <a:buChar char="❖"/>
            </a:pPr>
            <a:r>
              <a:rPr lang="en" sz="1800">
                <a:solidFill>
                  <a:schemeClr val="dk1"/>
                </a:solidFill>
              </a:rPr>
              <a:t>After damaging the vehicle some drivers do not inform the company.</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rgbClr val="000000"/>
                </a:solidFill>
              </a:rPr>
              <a:t>Even though the drivers are good they can be charged without any reason.</a:t>
            </a:r>
            <a:endParaRPr sz="1800">
              <a:solidFill>
                <a:schemeClr val="dk1"/>
              </a:solidFill>
            </a:endParaRPr>
          </a:p>
          <a:p>
            <a:pPr indent="0" lvl="0" marL="0" rtl="0" algn="l">
              <a:spcBef>
                <a:spcPts val="1500"/>
              </a:spcBef>
              <a:spcAft>
                <a:spcPts val="1200"/>
              </a:spcAft>
              <a:buNone/>
            </a:pPr>
            <a:r>
              <a:t/>
            </a:r>
            <a:endParaRPr>
              <a:solidFill>
                <a:schemeClr val="dk1"/>
              </a:solidFill>
            </a:endParaRPr>
          </a:p>
        </p:txBody>
      </p:sp>
      <p:pic>
        <p:nvPicPr>
          <p:cNvPr id="296" name="Google Shape;296;p29"/>
          <p:cNvPicPr preferRelativeResize="0"/>
          <p:nvPr/>
        </p:nvPicPr>
        <p:blipFill>
          <a:blip r:embed="rId3">
            <a:alphaModFix/>
          </a:blip>
          <a:stretch>
            <a:fillRect/>
          </a:stretch>
        </p:blipFill>
        <p:spPr>
          <a:xfrm>
            <a:off x="6250775" y="-306225"/>
            <a:ext cx="2732700" cy="273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0"/>
          <p:cNvSpPr txBox="1"/>
          <p:nvPr>
            <p:ph type="title"/>
          </p:nvPr>
        </p:nvSpPr>
        <p:spPr>
          <a:xfrm>
            <a:off x="1297500" y="709075"/>
            <a:ext cx="7038900" cy="689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500">
                <a:solidFill>
                  <a:schemeClr val="dk1"/>
                </a:solidFill>
              </a:rPr>
              <a:t>3.  </a:t>
            </a:r>
            <a:r>
              <a:rPr b="1" lang="en" sz="2500">
                <a:solidFill>
                  <a:schemeClr val="dk1"/>
                </a:solidFill>
              </a:rPr>
              <a:t>Related to vehicle</a:t>
            </a:r>
            <a:endParaRPr b="1" sz="3300">
              <a:solidFill>
                <a:schemeClr val="dk1"/>
              </a:solidFill>
            </a:endParaRPr>
          </a:p>
        </p:txBody>
      </p:sp>
      <p:sp>
        <p:nvSpPr>
          <p:cNvPr id="302" name="Google Shape;302;p30"/>
          <p:cNvSpPr txBox="1"/>
          <p:nvPr>
            <p:ph idx="1" type="body"/>
          </p:nvPr>
        </p:nvSpPr>
        <p:spPr>
          <a:xfrm>
            <a:off x="1142850" y="1490650"/>
            <a:ext cx="6858300" cy="2797800"/>
          </a:xfrm>
          <a:prstGeom prst="rect">
            <a:avLst/>
          </a:prstGeom>
        </p:spPr>
        <p:txBody>
          <a:bodyPr anchorCtr="0" anchor="t" bIns="91425" lIns="91425" spcFirstLastPara="1" rIns="91425" wrap="square" tIns="91425">
            <a:normAutofit/>
          </a:bodyPr>
          <a:lstStyle/>
          <a:p>
            <a:pPr indent="-361950" lvl="0" marL="457200" rtl="0" algn="l">
              <a:lnSpc>
                <a:spcPct val="150000"/>
              </a:lnSpc>
              <a:spcBef>
                <a:spcPts val="0"/>
              </a:spcBef>
              <a:spcAft>
                <a:spcPts val="0"/>
              </a:spcAft>
              <a:buClr>
                <a:schemeClr val="dk1"/>
              </a:buClr>
              <a:buSzPts val="2100"/>
              <a:buChar char="❖"/>
            </a:pPr>
            <a:r>
              <a:rPr lang="en" sz="2100">
                <a:solidFill>
                  <a:schemeClr val="dk1"/>
                </a:solidFill>
              </a:rPr>
              <a:t>After the vehicle met with an accident there is not a proper mechanism to inform that to the company.</a:t>
            </a:r>
            <a:endParaRPr sz="1400">
              <a:solidFill>
                <a:srgbClr val="000000"/>
              </a:solidFill>
              <a:latin typeface="Arial"/>
              <a:ea typeface="Arial"/>
              <a:cs typeface="Arial"/>
              <a:sym typeface="Arial"/>
            </a:endParaRPr>
          </a:p>
          <a:p>
            <a:pPr indent="-361950" lvl="0" marL="457200" rtl="0" algn="l">
              <a:lnSpc>
                <a:spcPct val="150000"/>
              </a:lnSpc>
              <a:spcBef>
                <a:spcPts val="0"/>
              </a:spcBef>
              <a:spcAft>
                <a:spcPts val="0"/>
              </a:spcAft>
              <a:buClr>
                <a:schemeClr val="dk1"/>
              </a:buClr>
              <a:buSzPts val="2100"/>
              <a:buChar char="❖"/>
            </a:pPr>
            <a:r>
              <a:rPr lang="en" sz="2100">
                <a:solidFill>
                  <a:srgbClr val="000000"/>
                </a:solidFill>
                <a:latin typeface="Arial"/>
                <a:ea typeface="Arial"/>
                <a:cs typeface="Arial"/>
                <a:sym typeface="Arial"/>
              </a:rPr>
              <a:t>If a vehicle is stolen there is not a way to track the vehicle’s location.</a:t>
            </a:r>
            <a:endParaRPr sz="2800">
              <a:solidFill>
                <a:schemeClr val="dk1"/>
              </a:solidFill>
            </a:endParaRPr>
          </a:p>
          <a:p>
            <a:pPr indent="0" lvl="0" marL="0" rtl="0" algn="l">
              <a:spcBef>
                <a:spcPts val="1200"/>
              </a:spcBef>
              <a:spcAft>
                <a:spcPts val="1200"/>
              </a:spcAft>
              <a:buNone/>
            </a:pPr>
            <a:r>
              <a:t/>
            </a:r>
            <a:endParaRPr sz="1500">
              <a:solidFill>
                <a:schemeClr val="dk1"/>
              </a:solidFill>
            </a:endParaRPr>
          </a:p>
        </p:txBody>
      </p:sp>
      <p:pic>
        <p:nvPicPr>
          <p:cNvPr id="303" name="Google Shape;303;p30"/>
          <p:cNvPicPr preferRelativeResize="0"/>
          <p:nvPr/>
        </p:nvPicPr>
        <p:blipFill>
          <a:blip r:embed="rId3">
            <a:alphaModFix/>
          </a:blip>
          <a:stretch>
            <a:fillRect/>
          </a:stretch>
        </p:blipFill>
        <p:spPr>
          <a:xfrm>
            <a:off x="5170225" y="3403725"/>
            <a:ext cx="3166175" cy="1543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solidFill>
                  <a:schemeClr val="dk1"/>
                </a:solidFill>
              </a:rPr>
              <a:t>Project Aim &amp; Objectives</a:t>
            </a:r>
            <a:endParaRPr b="1" sz="3000">
              <a:solidFill>
                <a:schemeClr val="dk1"/>
              </a:solidFill>
            </a:endParaRPr>
          </a:p>
        </p:txBody>
      </p:sp>
      <p:sp>
        <p:nvSpPr>
          <p:cNvPr id="309" name="Google Shape;309;p31"/>
          <p:cNvSpPr txBox="1"/>
          <p:nvPr>
            <p:ph idx="1" type="body"/>
          </p:nvPr>
        </p:nvSpPr>
        <p:spPr>
          <a:xfrm>
            <a:off x="1297500" y="1307850"/>
            <a:ext cx="7419000" cy="19053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b="1" lang="en" sz="5236">
                <a:solidFill>
                  <a:schemeClr val="dk1"/>
                </a:solidFill>
              </a:rPr>
              <a:t>Aim:</a:t>
            </a:r>
            <a:endParaRPr sz="5736">
              <a:solidFill>
                <a:schemeClr val="dk1"/>
              </a:solidFill>
            </a:endParaRPr>
          </a:p>
          <a:p>
            <a:pPr indent="-401625" lvl="0" marL="914400" rtl="0" algn="l">
              <a:lnSpc>
                <a:spcPct val="150000"/>
              </a:lnSpc>
              <a:spcBef>
                <a:spcPts val="1200"/>
              </a:spcBef>
              <a:spcAft>
                <a:spcPts val="0"/>
              </a:spcAft>
              <a:buClr>
                <a:schemeClr val="dk1"/>
              </a:buClr>
              <a:buSzPct val="100000"/>
              <a:buChar char="❖"/>
            </a:pPr>
            <a:r>
              <a:rPr lang="en" sz="5736">
                <a:solidFill>
                  <a:schemeClr val="dk1"/>
                </a:solidFill>
              </a:rPr>
              <a:t>Make the </a:t>
            </a:r>
            <a:r>
              <a:rPr lang="en" sz="5736">
                <a:solidFill>
                  <a:schemeClr val="dk1"/>
                </a:solidFill>
              </a:rPr>
              <a:t>Food and Pharmaceutical Items Delivery monitoring process efficiently. </a:t>
            </a:r>
            <a:endParaRPr b="1" sz="3200">
              <a:solidFill>
                <a:schemeClr val="dk1"/>
              </a:solidFill>
            </a:endParaRPr>
          </a:p>
        </p:txBody>
      </p:sp>
      <p:pic>
        <p:nvPicPr>
          <p:cNvPr id="310" name="Google Shape;310;p31"/>
          <p:cNvPicPr preferRelativeResize="0"/>
          <p:nvPr/>
        </p:nvPicPr>
        <p:blipFill>
          <a:blip r:embed="rId3">
            <a:alphaModFix/>
          </a:blip>
          <a:stretch>
            <a:fillRect/>
          </a:stretch>
        </p:blipFill>
        <p:spPr>
          <a:xfrm>
            <a:off x="145550" y="3081575"/>
            <a:ext cx="2486000" cy="1997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2"/>
          <p:cNvSpPr txBox="1"/>
          <p:nvPr>
            <p:ph type="title"/>
          </p:nvPr>
        </p:nvSpPr>
        <p:spPr>
          <a:xfrm>
            <a:off x="1297500" y="393750"/>
            <a:ext cx="4911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solidFill>
                  <a:schemeClr val="dk1"/>
                </a:solidFill>
              </a:rPr>
              <a:t>Objectives:</a:t>
            </a:r>
            <a:endParaRPr b="1" sz="3000">
              <a:solidFill>
                <a:schemeClr val="dk1"/>
              </a:solidFill>
            </a:endParaRPr>
          </a:p>
        </p:txBody>
      </p:sp>
      <p:sp>
        <p:nvSpPr>
          <p:cNvPr id="316" name="Google Shape;316;p32"/>
          <p:cNvSpPr txBox="1"/>
          <p:nvPr>
            <p:ph idx="1" type="body"/>
          </p:nvPr>
        </p:nvSpPr>
        <p:spPr>
          <a:xfrm>
            <a:off x="748500" y="1588325"/>
            <a:ext cx="7770300" cy="20796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sz="2100">
                <a:solidFill>
                  <a:schemeClr val="dk1"/>
                </a:solidFill>
              </a:rPr>
              <a:t>Transport the pharmaceutical and food items </a:t>
            </a:r>
            <a:r>
              <a:rPr lang="en" sz="2100">
                <a:solidFill>
                  <a:schemeClr val="dk1"/>
                </a:solidFill>
              </a:rPr>
              <a:t>safely.</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 sz="2100">
                <a:solidFill>
                  <a:schemeClr val="dk1"/>
                </a:solidFill>
              </a:rPr>
              <a:t>Avoid the disorders which are done by drivers.</a:t>
            </a:r>
            <a:endParaRPr sz="2100">
              <a:solidFill>
                <a:schemeClr val="dk1"/>
              </a:solidFill>
            </a:endParaRPr>
          </a:p>
          <a:p>
            <a:pPr indent="-361950" lvl="0" marL="457200" rtl="0" algn="l">
              <a:lnSpc>
                <a:spcPct val="150000"/>
              </a:lnSpc>
              <a:spcBef>
                <a:spcPts val="0"/>
              </a:spcBef>
              <a:spcAft>
                <a:spcPts val="0"/>
              </a:spcAft>
              <a:buClr>
                <a:schemeClr val="dk1"/>
              </a:buClr>
              <a:buSzPts val="2100"/>
              <a:buChar char="❖"/>
            </a:pPr>
            <a:r>
              <a:rPr lang="en" sz="2100">
                <a:solidFill>
                  <a:schemeClr val="dk1"/>
                </a:solidFill>
              </a:rPr>
              <a:t>The company owners  can monitor delivery mechanism always. </a:t>
            </a:r>
            <a:endParaRPr sz="2100">
              <a:solidFill>
                <a:schemeClr val="dk1"/>
              </a:solidFill>
            </a:endParaRPr>
          </a:p>
        </p:txBody>
      </p:sp>
      <p:pic>
        <p:nvPicPr>
          <p:cNvPr id="317" name="Google Shape;317;p32"/>
          <p:cNvPicPr preferRelativeResize="0"/>
          <p:nvPr/>
        </p:nvPicPr>
        <p:blipFill>
          <a:blip r:embed="rId3">
            <a:alphaModFix/>
          </a:blip>
          <a:stretch>
            <a:fillRect/>
          </a:stretch>
        </p:blipFill>
        <p:spPr>
          <a:xfrm>
            <a:off x="6072100" y="2931350"/>
            <a:ext cx="2995700" cy="213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p:nvPr/>
        </p:nvSpPr>
        <p:spPr>
          <a:xfrm>
            <a:off x="350386" y="1924663"/>
            <a:ext cx="1844100" cy="39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GPS Sensor</a:t>
            </a:r>
            <a:endParaRPr/>
          </a:p>
        </p:txBody>
      </p:sp>
      <p:sp>
        <p:nvSpPr>
          <p:cNvPr id="323" name="Google Shape;323;p33"/>
          <p:cNvSpPr/>
          <p:nvPr/>
        </p:nvSpPr>
        <p:spPr>
          <a:xfrm>
            <a:off x="350386" y="3411030"/>
            <a:ext cx="1844100" cy="39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Smoke Sensor</a:t>
            </a:r>
            <a:endParaRPr/>
          </a:p>
        </p:txBody>
      </p:sp>
      <p:sp>
        <p:nvSpPr>
          <p:cNvPr id="324" name="Google Shape;324;p33"/>
          <p:cNvSpPr/>
          <p:nvPr/>
        </p:nvSpPr>
        <p:spPr>
          <a:xfrm>
            <a:off x="5550067" y="2842316"/>
            <a:ext cx="1206600" cy="43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Wi-Fi Module</a:t>
            </a:r>
            <a:endParaRPr/>
          </a:p>
        </p:txBody>
      </p:sp>
      <p:sp>
        <p:nvSpPr>
          <p:cNvPr id="325" name="Google Shape;325;p33"/>
          <p:cNvSpPr/>
          <p:nvPr/>
        </p:nvSpPr>
        <p:spPr>
          <a:xfrm>
            <a:off x="5550002" y="1833125"/>
            <a:ext cx="1206600" cy="43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GSM GPRS Module</a:t>
            </a:r>
            <a:endParaRPr/>
          </a:p>
        </p:txBody>
      </p:sp>
      <p:sp>
        <p:nvSpPr>
          <p:cNvPr id="326" name="Google Shape;326;p33"/>
          <p:cNvSpPr/>
          <p:nvPr/>
        </p:nvSpPr>
        <p:spPr>
          <a:xfrm>
            <a:off x="350386" y="2910253"/>
            <a:ext cx="1844100" cy="39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Alcohol Sensor</a:t>
            </a:r>
            <a:endParaRPr/>
          </a:p>
        </p:txBody>
      </p:sp>
      <p:sp>
        <p:nvSpPr>
          <p:cNvPr id="327" name="Google Shape;327;p33"/>
          <p:cNvSpPr/>
          <p:nvPr/>
        </p:nvSpPr>
        <p:spPr>
          <a:xfrm>
            <a:off x="350386" y="2417458"/>
            <a:ext cx="1844100" cy="39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Keypad</a:t>
            </a:r>
            <a:endParaRPr/>
          </a:p>
        </p:txBody>
      </p:sp>
      <p:sp>
        <p:nvSpPr>
          <p:cNvPr id="328" name="Google Shape;328;p33"/>
          <p:cNvSpPr/>
          <p:nvPr/>
        </p:nvSpPr>
        <p:spPr>
          <a:xfrm>
            <a:off x="350410" y="3911790"/>
            <a:ext cx="1844100" cy="39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Shock Sensor</a:t>
            </a:r>
            <a:endParaRPr/>
          </a:p>
        </p:txBody>
      </p:sp>
      <p:sp>
        <p:nvSpPr>
          <p:cNvPr id="329" name="Google Shape;329;p33"/>
          <p:cNvSpPr/>
          <p:nvPr/>
        </p:nvSpPr>
        <p:spPr>
          <a:xfrm>
            <a:off x="5549976" y="3775100"/>
            <a:ext cx="1206600" cy="464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LCD Display</a:t>
            </a:r>
            <a:endParaRPr/>
          </a:p>
        </p:txBody>
      </p:sp>
      <p:sp>
        <p:nvSpPr>
          <p:cNvPr id="330" name="Google Shape;330;p33"/>
          <p:cNvSpPr/>
          <p:nvPr/>
        </p:nvSpPr>
        <p:spPr>
          <a:xfrm>
            <a:off x="350386" y="4412568"/>
            <a:ext cx="1844100" cy="39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Speed Sensor</a:t>
            </a:r>
            <a:endParaRPr/>
          </a:p>
        </p:txBody>
      </p:sp>
      <p:sp>
        <p:nvSpPr>
          <p:cNvPr id="331" name="Google Shape;331;p33"/>
          <p:cNvSpPr/>
          <p:nvPr/>
        </p:nvSpPr>
        <p:spPr>
          <a:xfrm>
            <a:off x="350386" y="1439833"/>
            <a:ext cx="1844100" cy="393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Temperature</a:t>
            </a:r>
            <a:r>
              <a:rPr lang="en"/>
              <a:t> Sensor</a:t>
            </a:r>
            <a:endParaRPr/>
          </a:p>
        </p:txBody>
      </p:sp>
      <p:cxnSp>
        <p:nvCxnSpPr>
          <p:cNvPr id="332" name="Google Shape;332;p33"/>
          <p:cNvCxnSpPr/>
          <p:nvPr/>
        </p:nvCxnSpPr>
        <p:spPr>
          <a:xfrm flipH="1" rot="10800000">
            <a:off x="2205378" y="1622500"/>
            <a:ext cx="959400" cy="5400"/>
          </a:xfrm>
          <a:prstGeom prst="straightConnector1">
            <a:avLst/>
          </a:prstGeom>
          <a:noFill/>
          <a:ln cap="flat" cmpd="sng" w="9525">
            <a:solidFill>
              <a:schemeClr val="dk1"/>
            </a:solidFill>
            <a:prstDash val="solid"/>
            <a:round/>
            <a:headEnd len="med" w="med" type="none"/>
            <a:tailEnd len="med" w="med" type="triangle"/>
          </a:ln>
        </p:spPr>
      </p:cxnSp>
      <p:pic>
        <p:nvPicPr>
          <p:cNvPr id="333" name="Google Shape;333;p33"/>
          <p:cNvPicPr preferRelativeResize="0"/>
          <p:nvPr/>
        </p:nvPicPr>
        <p:blipFill>
          <a:blip r:embed="rId3">
            <a:alphaModFix/>
          </a:blip>
          <a:stretch>
            <a:fillRect/>
          </a:stretch>
        </p:blipFill>
        <p:spPr>
          <a:xfrm>
            <a:off x="7298918" y="1481209"/>
            <a:ext cx="538444" cy="495204"/>
          </a:xfrm>
          <a:prstGeom prst="rect">
            <a:avLst/>
          </a:prstGeom>
          <a:noFill/>
          <a:ln>
            <a:noFill/>
          </a:ln>
        </p:spPr>
      </p:pic>
      <p:cxnSp>
        <p:nvCxnSpPr>
          <p:cNvPr id="334" name="Google Shape;334;p33"/>
          <p:cNvCxnSpPr/>
          <p:nvPr/>
        </p:nvCxnSpPr>
        <p:spPr>
          <a:xfrm>
            <a:off x="2205402" y="2121305"/>
            <a:ext cx="959400" cy="3000"/>
          </a:xfrm>
          <a:prstGeom prst="straightConnector1">
            <a:avLst/>
          </a:prstGeom>
          <a:noFill/>
          <a:ln cap="flat" cmpd="sng" w="9525">
            <a:solidFill>
              <a:srgbClr val="000000"/>
            </a:solidFill>
            <a:prstDash val="solid"/>
            <a:round/>
            <a:headEnd len="med" w="med" type="none"/>
            <a:tailEnd len="med" w="med" type="triangle"/>
          </a:ln>
        </p:spPr>
      </p:cxnSp>
      <p:cxnSp>
        <p:nvCxnSpPr>
          <p:cNvPr id="335" name="Google Shape;335;p33"/>
          <p:cNvCxnSpPr/>
          <p:nvPr/>
        </p:nvCxnSpPr>
        <p:spPr>
          <a:xfrm>
            <a:off x="2205402" y="2614719"/>
            <a:ext cx="966600" cy="4200"/>
          </a:xfrm>
          <a:prstGeom prst="straightConnector1">
            <a:avLst/>
          </a:prstGeom>
          <a:noFill/>
          <a:ln cap="flat" cmpd="sng" w="9525">
            <a:solidFill>
              <a:srgbClr val="000000"/>
            </a:solidFill>
            <a:prstDash val="solid"/>
            <a:round/>
            <a:headEnd len="med" w="med" type="none"/>
            <a:tailEnd len="med" w="med" type="triangle"/>
          </a:ln>
        </p:spPr>
      </p:cxnSp>
      <p:cxnSp>
        <p:nvCxnSpPr>
          <p:cNvPr id="336" name="Google Shape;336;p33"/>
          <p:cNvCxnSpPr>
            <a:endCxn id="337" idx="1"/>
          </p:cNvCxnSpPr>
          <p:nvPr/>
        </p:nvCxnSpPr>
        <p:spPr>
          <a:xfrm flipH="1" rot="10800000">
            <a:off x="2205275" y="3098775"/>
            <a:ext cx="963300" cy="9300"/>
          </a:xfrm>
          <a:prstGeom prst="straightConnector1">
            <a:avLst/>
          </a:prstGeom>
          <a:noFill/>
          <a:ln cap="flat" cmpd="sng" w="9525">
            <a:solidFill>
              <a:schemeClr val="dk1"/>
            </a:solidFill>
            <a:prstDash val="solid"/>
            <a:round/>
            <a:headEnd len="med" w="med" type="none"/>
            <a:tailEnd len="med" w="med" type="triangle"/>
          </a:ln>
        </p:spPr>
      </p:cxnSp>
      <p:cxnSp>
        <p:nvCxnSpPr>
          <p:cNvPr id="338" name="Google Shape;338;p33"/>
          <p:cNvCxnSpPr/>
          <p:nvPr/>
        </p:nvCxnSpPr>
        <p:spPr>
          <a:xfrm>
            <a:off x="2205378" y="3601546"/>
            <a:ext cx="959400" cy="6900"/>
          </a:xfrm>
          <a:prstGeom prst="straightConnector1">
            <a:avLst/>
          </a:prstGeom>
          <a:noFill/>
          <a:ln cap="flat" cmpd="sng" w="9525">
            <a:solidFill>
              <a:srgbClr val="000000"/>
            </a:solidFill>
            <a:prstDash val="solid"/>
            <a:round/>
            <a:headEnd len="med" w="med" type="none"/>
            <a:tailEnd len="med" w="med" type="triangle"/>
          </a:ln>
        </p:spPr>
      </p:cxnSp>
      <p:cxnSp>
        <p:nvCxnSpPr>
          <p:cNvPr id="339" name="Google Shape;339;p33"/>
          <p:cNvCxnSpPr/>
          <p:nvPr/>
        </p:nvCxnSpPr>
        <p:spPr>
          <a:xfrm>
            <a:off x="2205402" y="4094960"/>
            <a:ext cx="959400" cy="900"/>
          </a:xfrm>
          <a:prstGeom prst="straightConnector1">
            <a:avLst/>
          </a:prstGeom>
          <a:noFill/>
          <a:ln cap="flat" cmpd="sng" w="9525">
            <a:solidFill>
              <a:schemeClr val="dk1"/>
            </a:solidFill>
            <a:prstDash val="solid"/>
            <a:round/>
            <a:headEnd len="med" w="med" type="none"/>
            <a:tailEnd len="med" w="med" type="triangle"/>
          </a:ln>
        </p:spPr>
      </p:cxnSp>
      <p:cxnSp>
        <p:nvCxnSpPr>
          <p:cNvPr id="340" name="Google Shape;340;p33"/>
          <p:cNvCxnSpPr/>
          <p:nvPr/>
        </p:nvCxnSpPr>
        <p:spPr>
          <a:xfrm flipH="1" rot="10800000">
            <a:off x="2194475" y="4602850"/>
            <a:ext cx="977700" cy="6300"/>
          </a:xfrm>
          <a:prstGeom prst="straightConnector1">
            <a:avLst/>
          </a:prstGeom>
          <a:noFill/>
          <a:ln cap="flat" cmpd="sng" w="9525">
            <a:solidFill>
              <a:schemeClr val="dk1"/>
            </a:solidFill>
            <a:prstDash val="solid"/>
            <a:round/>
            <a:headEnd len="med" w="med" type="none"/>
            <a:tailEnd len="med" w="med" type="triangle"/>
          </a:ln>
        </p:spPr>
      </p:cxnSp>
      <p:grpSp>
        <p:nvGrpSpPr>
          <p:cNvPr id="341" name="Google Shape;341;p33"/>
          <p:cNvGrpSpPr/>
          <p:nvPr/>
        </p:nvGrpSpPr>
        <p:grpSpPr>
          <a:xfrm>
            <a:off x="7054381" y="2292350"/>
            <a:ext cx="977775" cy="1131293"/>
            <a:chOff x="5886688" y="1926951"/>
            <a:chExt cx="1059000" cy="1414470"/>
          </a:xfrm>
        </p:grpSpPr>
        <p:pic>
          <p:nvPicPr>
            <p:cNvPr id="342" name="Google Shape;342;p33"/>
            <p:cNvPicPr preferRelativeResize="0"/>
            <p:nvPr/>
          </p:nvPicPr>
          <p:blipFill>
            <a:blip r:embed="rId4">
              <a:alphaModFix/>
            </a:blip>
            <a:stretch>
              <a:fillRect/>
            </a:stretch>
          </p:blipFill>
          <p:spPr>
            <a:xfrm>
              <a:off x="6000533" y="1926951"/>
              <a:ext cx="831311" cy="930927"/>
            </a:xfrm>
            <a:prstGeom prst="rect">
              <a:avLst/>
            </a:prstGeom>
            <a:noFill/>
            <a:ln>
              <a:noFill/>
            </a:ln>
          </p:spPr>
        </p:pic>
        <p:sp>
          <p:nvSpPr>
            <p:cNvPr id="343" name="Google Shape;343;p33"/>
            <p:cNvSpPr txBox="1"/>
            <p:nvPr/>
          </p:nvSpPr>
          <p:spPr>
            <a:xfrm>
              <a:off x="5886688" y="2648721"/>
              <a:ext cx="10590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rPr>
                <a:t>Firebase</a:t>
              </a:r>
              <a:endParaRPr sz="1200">
                <a:solidFill>
                  <a:schemeClr val="dk1"/>
                </a:solidFill>
              </a:endParaRPr>
            </a:p>
            <a:p>
              <a:pPr indent="0" lvl="0" marL="0" rtl="0" algn="ctr">
                <a:spcBef>
                  <a:spcPts val="0"/>
                </a:spcBef>
                <a:spcAft>
                  <a:spcPts val="0"/>
                </a:spcAft>
                <a:buNone/>
              </a:pPr>
              <a:r>
                <a:rPr lang="en" sz="1200">
                  <a:solidFill>
                    <a:schemeClr val="dk1"/>
                  </a:solidFill>
                </a:rPr>
                <a:t>Database</a:t>
              </a:r>
              <a:endParaRPr sz="1200">
                <a:solidFill>
                  <a:schemeClr val="dk1"/>
                </a:solidFill>
              </a:endParaRPr>
            </a:p>
          </p:txBody>
        </p:sp>
      </p:grpSp>
      <p:grpSp>
        <p:nvGrpSpPr>
          <p:cNvPr id="344" name="Google Shape;344;p33"/>
          <p:cNvGrpSpPr/>
          <p:nvPr/>
        </p:nvGrpSpPr>
        <p:grpSpPr>
          <a:xfrm>
            <a:off x="8033144" y="2480147"/>
            <a:ext cx="913904" cy="755702"/>
            <a:chOff x="7775750" y="2094319"/>
            <a:chExt cx="912900" cy="959256"/>
          </a:xfrm>
        </p:grpSpPr>
        <p:pic>
          <p:nvPicPr>
            <p:cNvPr id="345" name="Google Shape;345;p33"/>
            <p:cNvPicPr preferRelativeResize="0"/>
            <p:nvPr/>
          </p:nvPicPr>
          <p:blipFill>
            <a:blip r:embed="rId5">
              <a:alphaModFix/>
            </a:blip>
            <a:stretch>
              <a:fillRect/>
            </a:stretch>
          </p:blipFill>
          <p:spPr>
            <a:xfrm>
              <a:off x="8009201" y="2094319"/>
              <a:ext cx="445988" cy="549784"/>
            </a:xfrm>
            <a:prstGeom prst="rect">
              <a:avLst/>
            </a:prstGeom>
            <a:noFill/>
            <a:ln>
              <a:noFill/>
            </a:ln>
          </p:spPr>
        </p:pic>
        <p:sp>
          <p:nvSpPr>
            <p:cNvPr id="346" name="Google Shape;346;p33"/>
            <p:cNvSpPr txBox="1"/>
            <p:nvPr/>
          </p:nvSpPr>
          <p:spPr>
            <a:xfrm>
              <a:off x="7775750" y="2584675"/>
              <a:ext cx="912900" cy="46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Web Page</a:t>
              </a:r>
              <a:endParaRPr sz="1200"/>
            </a:p>
          </p:txBody>
        </p:sp>
      </p:grpSp>
      <p:cxnSp>
        <p:nvCxnSpPr>
          <p:cNvPr id="347" name="Google Shape;347;p33"/>
          <p:cNvCxnSpPr/>
          <p:nvPr/>
        </p:nvCxnSpPr>
        <p:spPr>
          <a:xfrm flipH="1" rot="10800000">
            <a:off x="4859339" y="2049576"/>
            <a:ext cx="686400" cy="11400"/>
          </a:xfrm>
          <a:prstGeom prst="straightConnector1">
            <a:avLst/>
          </a:prstGeom>
          <a:noFill/>
          <a:ln cap="flat" cmpd="sng" w="9525">
            <a:solidFill>
              <a:schemeClr val="dk1"/>
            </a:solidFill>
            <a:prstDash val="solid"/>
            <a:round/>
            <a:headEnd len="med" w="med" type="none"/>
            <a:tailEnd len="med" w="med" type="triangle"/>
          </a:ln>
        </p:spPr>
      </p:cxnSp>
      <p:cxnSp>
        <p:nvCxnSpPr>
          <p:cNvPr id="348" name="Google Shape;348;p33"/>
          <p:cNvCxnSpPr/>
          <p:nvPr/>
        </p:nvCxnSpPr>
        <p:spPr>
          <a:xfrm flipH="1" rot="10800000">
            <a:off x="4869267" y="3054021"/>
            <a:ext cx="668100" cy="9300"/>
          </a:xfrm>
          <a:prstGeom prst="straightConnector1">
            <a:avLst/>
          </a:prstGeom>
          <a:noFill/>
          <a:ln cap="flat" cmpd="sng" w="9525">
            <a:solidFill>
              <a:schemeClr val="dk1"/>
            </a:solidFill>
            <a:prstDash val="solid"/>
            <a:round/>
            <a:headEnd len="med" w="med" type="none"/>
            <a:tailEnd len="med" w="med" type="triangle"/>
          </a:ln>
        </p:spPr>
      </p:cxnSp>
      <p:cxnSp>
        <p:nvCxnSpPr>
          <p:cNvPr id="349" name="Google Shape;349;p33"/>
          <p:cNvCxnSpPr/>
          <p:nvPr/>
        </p:nvCxnSpPr>
        <p:spPr>
          <a:xfrm flipH="1" rot="10800000">
            <a:off x="4867280" y="3991560"/>
            <a:ext cx="678600" cy="6000"/>
          </a:xfrm>
          <a:prstGeom prst="straightConnector1">
            <a:avLst/>
          </a:prstGeom>
          <a:noFill/>
          <a:ln cap="flat" cmpd="sng" w="9525">
            <a:solidFill>
              <a:schemeClr val="dk1"/>
            </a:solidFill>
            <a:prstDash val="solid"/>
            <a:round/>
            <a:headEnd len="med" w="med" type="none"/>
            <a:tailEnd len="med" w="med" type="triangle"/>
          </a:ln>
        </p:spPr>
      </p:cxnSp>
      <p:cxnSp>
        <p:nvCxnSpPr>
          <p:cNvPr id="350" name="Google Shape;350;p33"/>
          <p:cNvCxnSpPr/>
          <p:nvPr/>
        </p:nvCxnSpPr>
        <p:spPr>
          <a:xfrm>
            <a:off x="6788342" y="2129602"/>
            <a:ext cx="528000" cy="334800"/>
          </a:xfrm>
          <a:prstGeom prst="straightConnector1">
            <a:avLst/>
          </a:prstGeom>
          <a:noFill/>
          <a:ln cap="flat" cmpd="sng" w="9525">
            <a:solidFill>
              <a:schemeClr val="dk1"/>
            </a:solidFill>
            <a:prstDash val="solid"/>
            <a:round/>
            <a:headEnd len="med" w="med" type="none"/>
            <a:tailEnd len="med" w="med" type="triangle"/>
          </a:ln>
        </p:spPr>
      </p:cxnSp>
      <p:cxnSp>
        <p:nvCxnSpPr>
          <p:cNvPr id="351" name="Google Shape;351;p33"/>
          <p:cNvCxnSpPr/>
          <p:nvPr/>
        </p:nvCxnSpPr>
        <p:spPr>
          <a:xfrm>
            <a:off x="7773710" y="2761916"/>
            <a:ext cx="494700" cy="2700"/>
          </a:xfrm>
          <a:prstGeom prst="straightConnector1">
            <a:avLst/>
          </a:prstGeom>
          <a:noFill/>
          <a:ln cap="flat" cmpd="sng" w="9525">
            <a:solidFill>
              <a:schemeClr val="dk1"/>
            </a:solidFill>
            <a:prstDash val="solid"/>
            <a:round/>
            <a:headEnd len="med" w="med" type="none"/>
            <a:tailEnd len="med" w="med" type="triangle"/>
          </a:ln>
        </p:spPr>
      </p:cxnSp>
      <p:cxnSp>
        <p:nvCxnSpPr>
          <p:cNvPr id="352" name="Google Shape;352;p33"/>
          <p:cNvCxnSpPr/>
          <p:nvPr/>
        </p:nvCxnSpPr>
        <p:spPr>
          <a:xfrm flipH="1" rot="10800000">
            <a:off x="6783482" y="1826016"/>
            <a:ext cx="462900" cy="132000"/>
          </a:xfrm>
          <a:prstGeom prst="straightConnector1">
            <a:avLst/>
          </a:prstGeom>
          <a:noFill/>
          <a:ln cap="flat" cmpd="sng" w="9525">
            <a:solidFill>
              <a:schemeClr val="dk1"/>
            </a:solidFill>
            <a:prstDash val="solid"/>
            <a:round/>
            <a:headEnd len="med" w="med" type="none"/>
            <a:tailEnd len="med" w="med" type="triangle"/>
          </a:ln>
        </p:spPr>
      </p:cxnSp>
      <p:sp>
        <p:nvSpPr>
          <p:cNvPr id="353" name="Google Shape;353;p33"/>
          <p:cNvSpPr txBox="1"/>
          <p:nvPr/>
        </p:nvSpPr>
        <p:spPr>
          <a:xfrm>
            <a:off x="668775" y="117075"/>
            <a:ext cx="5822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dk1"/>
                </a:solidFill>
                <a:latin typeface="Montserrat"/>
                <a:ea typeface="Montserrat"/>
                <a:cs typeface="Montserrat"/>
                <a:sym typeface="Montserrat"/>
              </a:rPr>
              <a:t>Proposed Solution</a:t>
            </a:r>
            <a:endParaRPr>
              <a:latin typeface="Lato"/>
              <a:ea typeface="Lato"/>
              <a:cs typeface="Lato"/>
              <a:sym typeface="Lato"/>
            </a:endParaRPr>
          </a:p>
        </p:txBody>
      </p:sp>
      <p:cxnSp>
        <p:nvCxnSpPr>
          <p:cNvPr id="354" name="Google Shape;354;p33"/>
          <p:cNvCxnSpPr/>
          <p:nvPr/>
        </p:nvCxnSpPr>
        <p:spPr>
          <a:xfrm flipH="1" rot="10800000">
            <a:off x="6783482" y="2758337"/>
            <a:ext cx="538500" cy="345600"/>
          </a:xfrm>
          <a:prstGeom prst="straightConnector1">
            <a:avLst/>
          </a:prstGeom>
          <a:noFill/>
          <a:ln cap="flat" cmpd="sng" w="9525">
            <a:solidFill>
              <a:schemeClr val="dk1"/>
            </a:solidFill>
            <a:prstDash val="solid"/>
            <a:round/>
            <a:headEnd len="med" w="med" type="none"/>
            <a:tailEnd len="med" w="med" type="triangle"/>
          </a:ln>
        </p:spPr>
      </p:cxnSp>
      <p:sp>
        <p:nvSpPr>
          <p:cNvPr id="337" name="Google Shape;337;p33"/>
          <p:cNvSpPr/>
          <p:nvPr/>
        </p:nvSpPr>
        <p:spPr>
          <a:xfrm>
            <a:off x="3168575" y="1318125"/>
            <a:ext cx="1690800" cy="356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Micro Controller</a:t>
            </a:r>
            <a:endParaRPr/>
          </a:p>
        </p:txBody>
      </p:sp>
      <p:sp>
        <p:nvSpPr>
          <p:cNvPr id="355" name="Google Shape;355;p33"/>
          <p:cNvSpPr/>
          <p:nvPr/>
        </p:nvSpPr>
        <p:spPr>
          <a:xfrm>
            <a:off x="3338375" y="1904775"/>
            <a:ext cx="1351200" cy="464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GPS </a:t>
            </a:r>
            <a:r>
              <a:rPr lang="en"/>
              <a:t>Location</a:t>
            </a:r>
            <a:r>
              <a:rPr lang="en"/>
              <a:t> Tracking</a:t>
            </a:r>
            <a:endParaRPr/>
          </a:p>
        </p:txBody>
      </p:sp>
      <p:sp>
        <p:nvSpPr>
          <p:cNvPr id="356" name="Google Shape;356;p33"/>
          <p:cNvSpPr/>
          <p:nvPr/>
        </p:nvSpPr>
        <p:spPr>
          <a:xfrm>
            <a:off x="3338375" y="2674000"/>
            <a:ext cx="1351200" cy="464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Database Access</a:t>
            </a:r>
            <a:endParaRPr/>
          </a:p>
        </p:txBody>
      </p:sp>
      <p:sp>
        <p:nvSpPr>
          <p:cNvPr id="357" name="Google Shape;357;p33"/>
          <p:cNvSpPr/>
          <p:nvPr/>
        </p:nvSpPr>
        <p:spPr>
          <a:xfrm>
            <a:off x="3338375" y="3454556"/>
            <a:ext cx="1351200" cy="464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Send SMS</a:t>
            </a:r>
            <a:endParaRPr/>
          </a:p>
        </p:txBody>
      </p:sp>
      <p:sp>
        <p:nvSpPr>
          <p:cNvPr id="358" name="Google Shape;358;p33"/>
          <p:cNvSpPr/>
          <p:nvPr/>
        </p:nvSpPr>
        <p:spPr>
          <a:xfrm>
            <a:off x="3338375" y="4220709"/>
            <a:ext cx="1351200" cy="464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Process Sensor Inputs</a:t>
            </a:r>
            <a:endParaRPr/>
          </a:p>
        </p:txBody>
      </p:sp>
      <p:sp>
        <p:nvSpPr>
          <p:cNvPr id="359" name="Google Shape;359;p33"/>
          <p:cNvSpPr/>
          <p:nvPr/>
        </p:nvSpPr>
        <p:spPr>
          <a:xfrm>
            <a:off x="3168575" y="836550"/>
            <a:ext cx="1690800" cy="393300"/>
          </a:xfrm>
          <a:prstGeom prst="roundRect">
            <a:avLst>
              <a:gd fmla="val 50000" name="adj"/>
            </a:avLst>
          </a:prstGeom>
          <a:solidFill>
            <a:srgbClr val="A4C2F4"/>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Process</a:t>
            </a:r>
            <a:endParaRPr/>
          </a:p>
        </p:txBody>
      </p:sp>
      <p:sp>
        <p:nvSpPr>
          <p:cNvPr id="360" name="Google Shape;360;p33"/>
          <p:cNvSpPr/>
          <p:nvPr/>
        </p:nvSpPr>
        <p:spPr>
          <a:xfrm>
            <a:off x="5966726" y="836550"/>
            <a:ext cx="1690800" cy="393300"/>
          </a:xfrm>
          <a:prstGeom prst="roundRect">
            <a:avLst>
              <a:gd fmla="val 50000" name="adj"/>
            </a:avLst>
          </a:prstGeom>
          <a:solidFill>
            <a:srgbClr val="A4C2F4"/>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Output</a:t>
            </a:r>
            <a:endParaRPr/>
          </a:p>
        </p:txBody>
      </p:sp>
      <p:sp>
        <p:nvSpPr>
          <p:cNvPr id="361" name="Google Shape;361;p33"/>
          <p:cNvSpPr/>
          <p:nvPr/>
        </p:nvSpPr>
        <p:spPr>
          <a:xfrm>
            <a:off x="427025" y="836550"/>
            <a:ext cx="1690800" cy="393300"/>
          </a:xfrm>
          <a:prstGeom prst="roundRect">
            <a:avLst>
              <a:gd fmla="val 50000" name="adj"/>
            </a:avLst>
          </a:prstGeom>
          <a:solidFill>
            <a:srgbClr val="A4C2F4"/>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a:t>
            </a:r>
            <a:endParaRPr/>
          </a:p>
        </p:txBody>
      </p:sp>
      <p:sp>
        <p:nvSpPr>
          <p:cNvPr id="362" name="Google Shape;362;p33"/>
          <p:cNvSpPr txBox="1"/>
          <p:nvPr/>
        </p:nvSpPr>
        <p:spPr>
          <a:xfrm>
            <a:off x="2205275" y="1367225"/>
            <a:ext cx="959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Temperature</a:t>
            </a:r>
            <a:endParaRPr sz="1000">
              <a:latin typeface="Lato"/>
              <a:ea typeface="Lato"/>
              <a:cs typeface="Lato"/>
              <a:sym typeface="Lato"/>
            </a:endParaRPr>
          </a:p>
        </p:txBody>
      </p:sp>
      <p:sp>
        <p:nvSpPr>
          <p:cNvPr id="363" name="Google Shape;363;p33"/>
          <p:cNvSpPr txBox="1"/>
          <p:nvPr/>
        </p:nvSpPr>
        <p:spPr>
          <a:xfrm>
            <a:off x="2203625" y="1878493"/>
            <a:ext cx="95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GPS </a:t>
            </a:r>
            <a:r>
              <a:rPr lang="en" sz="1000">
                <a:latin typeface="Lato"/>
                <a:ea typeface="Lato"/>
                <a:cs typeface="Lato"/>
                <a:sym typeface="Lato"/>
              </a:rPr>
              <a:t>Coordinates</a:t>
            </a:r>
            <a:endParaRPr sz="1000">
              <a:latin typeface="Lato"/>
              <a:ea typeface="Lato"/>
              <a:cs typeface="Lato"/>
              <a:sym typeface="Lato"/>
            </a:endParaRPr>
          </a:p>
        </p:txBody>
      </p:sp>
      <p:sp>
        <p:nvSpPr>
          <p:cNvPr id="364" name="Google Shape;364;p33"/>
          <p:cNvSpPr txBox="1"/>
          <p:nvPr/>
        </p:nvSpPr>
        <p:spPr>
          <a:xfrm>
            <a:off x="2209000" y="2361194"/>
            <a:ext cx="959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Key Input</a:t>
            </a:r>
            <a:endParaRPr sz="1000">
              <a:latin typeface="Lato"/>
              <a:ea typeface="Lato"/>
              <a:cs typeface="Lato"/>
              <a:sym typeface="Lato"/>
            </a:endParaRPr>
          </a:p>
        </p:txBody>
      </p:sp>
      <p:sp>
        <p:nvSpPr>
          <p:cNvPr id="365" name="Google Shape;365;p33"/>
          <p:cNvSpPr txBox="1"/>
          <p:nvPr/>
        </p:nvSpPr>
        <p:spPr>
          <a:xfrm>
            <a:off x="2203625" y="2853018"/>
            <a:ext cx="959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Alcohol Sense</a:t>
            </a:r>
            <a:endParaRPr sz="1000">
              <a:latin typeface="Lato"/>
              <a:ea typeface="Lato"/>
              <a:cs typeface="Lato"/>
              <a:sym typeface="Lato"/>
            </a:endParaRPr>
          </a:p>
        </p:txBody>
      </p:sp>
      <p:sp>
        <p:nvSpPr>
          <p:cNvPr id="366" name="Google Shape;366;p33"/>
          <p:cNvSpPr txBox="1"/>
          <p:nvPr/>
        </p:nvSpPr>
        <p:spPr>
          <a:xfrm>
            <a:off x="2209000" y="3357276"/>
            <a:ext cx="959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Smoke Sense</a:t>
            </a:r>
            <a:endParaRPr sz="1000">
              <a:latin typeface="Lato"/>
              <a:ea typeface="Lato"/>
              <a:cs typeface="Lato"/>
              <a:sym typeface="Lato"/>
            </a:endParaRPr>
          </a:p>
        </p:txBody>
      </p:sp>
      <p:sp>
        <p:nvSpPr>
          <p:cNvPr id="367" name="Google Shape;367;p33"/>
          <p:cNvSpPr txBox="1"/>
          <p:nvPr/>
        </p:nvSpPr>
        <p:spPr>
          <a:xfrm>
            <a:off x="2201825" y="3851220"/>
            <a:ext cx="959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Shock </a:t>
            </a:r>
            <a:r>
              <a:rPr lang="en" sz="1000">
                <a:latin typeface="Lato"/>
                <a:ea typeface="Lato"/>
                <a:cs typeface="Lato"/>
                <a:sym typeface="Lato"/>
              </a:rPr>
              <a:t>Sense</a:t>
            </a:r>
            <a:endParaRPr sz="1000">
              <a:latin typeface="Lato"/>
              <a:ea typeface="Lato"/>
              <a:cs typeface="Lato"/>
              <a:sym typeface="Lato"/>
            </a:endParaRPr>
          </a:p>
        </p:txBody>
      </p:sp>
      <p:sp>
        <p:nvSpPr>
          <p:cNvPr id="368" name="Google Shape;368;p33"/>
          <p:cNvSpPr txBox="1"/>
          <p:nvPr/>
        </p:nvSpPr>
        <p:spPr>
          <a:xfrm>
            <a:off x="2201825" y="4348025"/>
            <a:ext cx="959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Speed</a:t>
            </a:r>
            <a:endParaRPr sz="1000">
              <a:latin typeface="Lato"/>
              <a:ea typeface="Lato"/>
              <a:cs typeface="Lato"/>
              <a:sym typeface="Lato"/>
            </a:endParaRPr>
          </a:p>
        </p:txBody>
      </p:sp>
      <p:sp>
        <p:nvSpPr>
          <p:cNvPr id="369" name="Google Shape;369;p33"/>
          <p:cNvSpPr txBox="1"/>
          <p:nvPr/>
        </p:nvSpPr>
        <p:spPr>
          <a:xfrm>
            <a:off x="4859125" y="1809125"/>
            <a:ext cx="686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Alert Signals</a:t>
            </a:r>
            <a:endParaRPr sz="1000">
              <a:latin typeface="Lato"/>
              <a:ea typeface="Lato"/>
              <a:cs typeface="Lato"/>
              <a:sym typeface="Lato"/>
            </a:endParaRPr>
          </a:p>
        </p:txBody>
      </p:sp>
      <p:sp>
        <p:nvSpPr>
          <p:cNvPr id="370" name="Google Shape;370;p33"/>
          <p:cNvSpPr txBox="1"/>
          <p:nvPr/>
        </p:nvSpPr>
        <p:spPr>
          <a:xfrm>
            <a:off x="4864106" y="2813943"/>
            <a:ext cx="686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Alert Signals</a:t>
            </a:r>
            <a:endParaRPr sz="1000">
              <a:latin typeface="Lato"/>
              <a:ea typeface="Lato"/>
              <a:cs typeface="Lato"/>
              <a:sym typeface="Lato"/>
            </a:endParaRPr>
          </a:p>
        </p:txBody>
      </p:sp>
      <p:sp>
        <p:nvSpPr>
          <p:cNvPr id="371" name="Google Shape;371;p33"/>
          <p:cNvSpPr txBox="1"/>
          <p:nvPr/>
        </p:nvSpPr>
        <p:spPr>
          <a:xfrm>
            <a:off x="4862581" y="3750123"/>
            <a:ext cx="686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Lato"/>
                <a:ea typeface="Lato"/>
                <a:cs typeface="Lato"/>
                <a:sym typeface="Lato"/>
              </a:rPr>
              <a:t>Alert Signal</a:t>
            </a:r>
            <a:endParaRPr sz="10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