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76DF41-0415-42C7-AEF0-6171E69398FA}">
  <a:tblStyle styleId="{DE76DF41-0415-42C7-AEF0-6171E69398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1523a4ec_10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1523a4ec_1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b1523a4ec_1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b1523a4ec_1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b1523a4ec_1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b1523a4ec_1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cost which we suppose to spend for this  project is Seven thousand nine </a:t>
            </a:r>
            <a:r>
              <a:rPr lang="en"/>
              <a:t>hundred</a:t>
            </a:r>
            <a:r>
              <a:rPr lang="en"/>
              <a:t> and eighty </a:t>
            </a:r>
            <a:r>
              <a:rPr lang="en"/>
              <a:t>rupees.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took all these unit prices  referring the Lanka tronics private limited and Microchip.lk web sites.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1523a4ec_1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b1523a4ec_1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1523a4ec_1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1523a4ec_1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Sir , madam ; If there are any questions about the project we will be happy to answer them.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https://www.youtube.com/watch?v=cZm4ZjE-zaU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b1523a4ec_1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b1523a4ec_1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</a:t>
            </a:r>
            <a:r>
              <a:rPr lang="en" sz="1400"/>
              <a:t>presentation</a:t>
            </a:r>
            <a:r>
              <a:rPr lang="en" sz="1400"/>
              <a:t> is over, thank you !!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1523a4ec_1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1523a4ec_1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1523a4ec_1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1523a4ec_1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</a:rPr>
              <a:t>In </a:t>
            </a:r>
            <a:r>
              <a:rPr b="1" i="1" lang="en" sz="1200">
                <a:solidFill>
                  <a:schemeClr val="dk2"/>
                </a:solidFill>
              </a:rPr>
              <a:t>modern cameras</a:t>
            </a:r>
            <a:r>
              <a:rPr lang="en" sz="1200">
                <a:solidFill>
                  <a:schemeClr val="dk2"/>
                </a:solidFill>
              </a:rPr>
              <a:t> we have the feature to take remote photos (</a:t>
            </a:r>
            <a:r>
              <a:rPr b="1" i="1" lang="en" sz="1200">
                <a:solidFill>
                  <a:schemeClr val="dk2"/>
                </a:solidFill>
              </a:rPr>
              <a:t>remote photography</a:t>
            </a:r>
            <a:r>
              <a:rPr lang="en" sz="1200">
                <a:solidFill>
                  <a:schemeClr val="dk2"/>
                </a:solidFill>
              </a:rPr>
              <a:t>). Therefore, we can take pictures even we are far from the camera. But there is not a way to bring the camera near to the animals rather than a person carry the camera.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</a:rPr>
              <a:t>When we analyze the problem we found 3 main sides of this problem.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980000"/>
                </a:solidFill>
              </a:rPr>
              <a:t>When we take from the photographer’s side;  Imagine we need to capture a very close </a:t>
            </a:r>
            <a:r>
              <a:rPr b="1" i="1" lang="en" sz="1200">
                <a:solidFill>
                  <a:srgbClr val="980000"/>
                </a:solidFill>
              </a:rPr>
              <a:t>wild animal photo</a:t>
            </a:r>
            <a:r>
              <a:rPr lang="en" sz="1200">
                <a:solidFill>
                  <a:srgbClr val="980000"/>
                </a:solidFill>
              </a:rPr>
              <a:t>, we can’t reach it. Because It will be very dangerous. In past few years many wildlife photographers has died due to animal attacks. </a:t>
            </a:r>
            <a:endParaRPr sz="1200">
              <a:solidFill>
                <a:srgbClr val="98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980000"/>
                </a:solidFill>
              </a:rPr>
              <a:t>We have to spend lot of time, until the required animals come,   to capture their photos.</a:t>
            </a:r>
            <a:endParaRPr sz="1200">
              <a:solidFill>
                <a:srgbClr val="98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980000"/>
                </a:solidFill>
              </a:rPr>
              <a:t>When the photographer need to take a good quality photograph, taking a close correct angle is an essential thing. But the photographers can’t go near the animals to achieve those requirements.</a:t>
            </a:r>
            <a:endParaRPr sz="1200">
              <a:solidFill>
                <a:srgbClr val="98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145AC"/>
                </a:solidFill>
              </a:rPr>
              <a:t>From animal’s side : </a:t>
            </a:r>
            <a:r>
              <a:rPr lang="en" sz="1200">
                <a:solidFill>
                  <a:srgbClr val="0000FF"/>
                </a:solidFill>
              </a:rPr>
              <a:t>If the </a:t>
            </a:r>
            <a:r>
              <a:rPr lang="en" sz="1200">
                <a:solidFill>
                  <a:srgbClr val="0000FF"/>
                </a:solidFill>
              </a:rPr>
              <a:t>animal is an innocent one, it does not stay until we go near them.</a:t>
            </a:r>
            <a:endParaRPr sz="1200">
              <a:solidFill>
                <a:srgbClr val="99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1523a4ec_1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1523a4ec_1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1523a4ec_1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1523a4ec_1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an animal try to </a:t>
            </a:r>
            <a:r>
              <a:rPr lang="en" sz="1400"/>
              <a:t>attack</a:t>
            </a:r>
            <a:r>
              <a:rPr lang="en" sz="1400"/>
              <a:t> the camera holder then we can sound the alarm. Like that we can ensure the </a:t>
            </a:r>
            <a:r>
              <a:rPr lang="en" sz="1400"/>
              <a:t>safety</a:t>
            </a:r>
            <a:r>
              <a:rPr lang="en" sz="1400"/>
              <a:t>  of  the camera.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0c9ed0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0c9ed0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❖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Remote Controller sends motion signals and processes the remote controller signals to rotate the motors and also the alarm.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❖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can input the GPS coordinates by using the Keypad.</a:t>
            </a:r>
            <a:endParaRPr sz="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1523a4ec_1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b1523a4ec_1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1523a4ec_1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b1523a4ec_1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 to this state we identified only these softwares. And it may be changed. The softwares are ; 1.   2.  3.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b1523a4ec_1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b1523a4ec_1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</a:t>
            </a:r>
            <a:r>
              <a:rPr lang="en" sz="1700"/>
              <a:t>hese are the hardwares which we suppose to </a:t>
            </a:r>
            <a:r>
              <a:rPr lang="en" sz="1700"/>
              <a:t>use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lankatronics.com/Atmega32A-PU-PDIP" TargetMode="External"/><Relationship Id="rId10" Type="http://schemas.openxmlformats.org/officeDocument/2006/relationships/hyperlink" Target="https://lankatronics.com/MG995-Servo-Digital-Metal-Gear-Servo-Motor" TargetMode="External"/><Relationship Id="rId13" Type="http://schemas.openxmlformats.org/officeDocument/2006/relationships/hyperlink" Target="https://microchip.lk/product/12v-2000mah-rechargeable-lithium-polymer-battery-li-po-lipo-li-po/" TargetMode="External"/><Relationship Id="rId12" Type="http://schemas.openxmlformats.org/officeDocument/2006/relationships/hyperlink" Target="https://microchip.lk/product/11-1v-2200mah-3s-25c-lipo-battery-local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ankatronics.com/Membrane-Keypad-16-key" TargetMode="External"/><Relationship Id="rId4" Type="http://schemas.openxmlformats.org/officeDocument/2006/relationships/hyperlink" Target="https://lankatronics.com/Membrane-Keypad-16-key" TargetMode="External"/><Relationship Id="rId9" Type="http://schemas.openxmlformats.org/officeDocument/2006/relationships/hyperlink" Target="https://lankatronics.com/L298-DC-Motor-Driver-Module-Normal" TargetMode="External"/><Relationship Id="rId14" Type="http://schemas.openxmlformats.org/officeDocument/2006/relationships/hyperlink" Target="https://lankatronics.com/370-DC-Gear-Motor-12V-180rpm" TargetMode="External"/><Relationship Id="rId5" Type="http://schemas.openxmlformats.org/officeDocument/2006/relationships/hyperlink" Target="https://lankatronics.com/HC-SR04-Ultrasonic-Sensor-module" TargetMode="External"/><Relationship Id="rId6" Type="http://schemas.openxmlformats.org/officeDocument/2006/relationships/hyperlink" Target="https://lankatronics.com/HC-SR04-Ultrasonic-Sensor-module" TargetMode="External"/><Relationship Id="rId7" Type="http://schemas.openxmlformats.org/officeDocument/2006/relationships/hyperlink" Target="https://lankatronics.com/HC-SR04-Ultrasonic-Sensor-module" TargetMode="External"/><Relationship Id="rId8" Type="http://schemas.openxmlformats.org/officeDocument/2006/relationships/hyperlink" Target="https://lankatronics.com/index.php?route=product/product&amp;product_id=469&amp;search=gps&amp;description=true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microchip.lk/" TargetMode="External"/><Relationship Id="rId10" Type="http://schemas.openxmlformats.org/officeDocument/2006/relationships/hyperlink" Target="https://lankatronic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nkatronics.com/68mm-RC-Car-Tire-Wheel" TargetMode="External"/><Relationship Id="rId4" Type="http://schemas.openxmlformats.org/officeDocument/2006/relationships/hyperlink" Target="https://lankatronics.com/index.php?route=product/product&amp;product_id=480" TargetMode="External"/><Relationship Id="rId9" Type="http://schemas.openxmlformats.org/officeDocument/2006/relationships/hyperlink" Target="https://microchip.lk/product/gy-271/" TargetMode="External"/><Relationship Id="rId5" Type="http://schemas.openxmlformats.org/officeDocument/2006/relationships/hyperlink" Target="https://lankatronics.com/Rocker-Switch-ON-OFF" TargetMode="External"/><Relationship Id="rId6" Type="http://schemas.openxmlformats.org/officeDocument/2006/relationships/hyperlink" Target="https://lankatronics.com/index.php?route=product/product&amp;product_id=434" TargetMode="External"/><Relationship Id="rId7" Type="http://schemas.openxmlformats.org/officeDocument/2006/relationships/hyperlink" Target="https://lankatronics.com/433Mhz-RF-transmitter-and-receiver-kit" TargetMode="External"/><Relationship Id="rId8" Type="http://schemas.openxmlformats.org/officeDocument/2006/relationships/hyperlink" Target="https://microchip.lk/product/28byj-48-stepper-motor-with-driv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0900" y="801950"/>
            <a:ext cx="5373000" cy="30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Automated Camera Stand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00900" y="386325"/>
            <a:ext cx="2542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800">
                <a:solidFill>
                  <a:schemeClr val="dk1"/>
                </a:solidFill>
              </a:rPr>
              <a:t>IN 1900 (ICT Project)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71975" y="4076150"/>
            <a:ext cx="21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Lato"/>
                <a:ea typeface="Lato"/>
                <a:cs typeface="Lato"/>
                <a:sym typeface="Lato"/>
              </a:rPr>
              <a:t>Group - 47</a:t>
            </a:r>
            <a:endParaRPr b="1"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221550" y="4487700"/>
            <a:ext cx="16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Hardware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1052550" y="183550"/>
            <a:ext cx="53148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Cost Estimation</a:t>
            </a:r>
            <a:endParaRPr b="1" sz="2900">
              <a:solidFill>
                <a:schemeClr val="dk1"/>
              </a:solidFill>
            </a:endParaRPr>
          </a:p>
        </p:txBody>
      </p:sp>
      <p:graphicFrame>
        <p:nvGraphicFramePr>
          <p:cNvPr id="259" name="Google Shape;259;p22"/>
          <p:cNvGraphicFramePr/>
          <p:nvPr/>
        </p:nvGraphicFramePr>
        <p:xfrm>
          <a:off x="392875" y="83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{DE76DF41-0415-42C7-AEF0-6171E69398FA}</a:tableStyleId>
              </a:tblPr>
              <a:tblGrid>
                <a:gridCol w="4128325"/>
                <a:gridCol w="1398500"/>
                <a:gridCol w="1254450"/>
                <a:gridCol w="1576975"/>
              </a:tblGrid>
              <a:tr h="4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Component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Unit Price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Quantity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Price (LKR)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Membrane Keypad -</a:t>
                      </a: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16 Key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HC</a:t>
                      </a: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-SR</a:t>
                      </a: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04 Ultrasonic Sensor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NEO-6M GPS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L298N DC Motor Driver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Servo Motor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Atmega32 Microcontroller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11.1V 2200mAh 3S 25C Li-Po Battery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12V 2000mAh Li-Po Battery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DC Gear Motor 12v 180 RPM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23"/>
          <p:cNvGraphicFramePr/>
          <p:nvPr/>
        </p:nvGraphicFramePr>
        <p:xfrm>
          <a:off x="393763" y="837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{DE76DF41-0415-42C7-AEF0-6171E69398FA}</a:tableStyleId>
              </a:tblPr>
              <a:tblGrid>
                <a:gridCol w="4138625"/>
                <a:gridCol w="1400775"/>
                <a:gridCol w="1250850"/>
                <a:gridCol w="1566200"/>
              </a:tblGrid>
              <a:tr h="45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Component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Unit Price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Quantity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Price (LKR)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68mm RC Car Tire Wheel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Liquid Crystal 16x2 Display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 Pin Switch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Thumb Joystick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RF 433MHz Transmitter/Receiver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28BYJ-48 Stepper Motor with Driver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GY-271 Electronic Triple Axis Compass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3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17,980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23"/>
          <p:cNvSpPr txBox="1"/>
          <p:nvPr>
            <p:ph type="title"/>
          </p:nvPr>
        </p:nvSpPr>
        <p:spPr>
          <a:xfrm>
            <a:off x="1052550" y="183550"/>
            <a:ext cx="70389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Cost Estimation </a:t>
            </a:r>
            <a:r>
              <a:rPr lang="en" sz="2900">
                <a:solidFill>
                  <a:schemeClr val="dk1"/>
                </a:solidFill>
              </a:rPr>
              <a:t>(Contd.)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656125" y="4625400"/>
            <a:ext cx="59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Lankatronics (Pvt) Ltd</a:t>
            </a:r>
            <a:r>
              <a:rPr lang="en"/>
              <a:t>, </a:t>
            </a:r>
            <a:r>
              <a:rPr lang="en" u="sng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Microchip.lk</a:t>
            </a:r>
            <a:endParaRPr u="sng">
              <a:solidFill>
                <a:srgbClr val="0145A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1217250" y="150725"/>
            <a:ext cx="5262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the works are divided…?</a:t>
            </a:r>
            <a:endParaRPr sz="2700"/>
          </a:p>
        </p:txBody>
      </p:sp>
      <p:graphicFrame>
        <p:nvGraphicFramePr>
          <p:cNvPr id="272" name="Google Shape;272;p24"/>
          <p:cNvGraphicFramePr/>
          <p:nvPr/>
        </p:nvGraphicFramePr>
        <p:xfrm>
          <a:off x="558350" y="8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{DE76DF41-0415-42C7-AEF0-6171E69398FA}</a:tableStyleId>
              </a:tblPr>
              <a:tblGrid>
                <a:gridCol w="1863350"/>
                <a:gridCol w="3231775"/>
                <a:gridCol w="2932150"/>
              </a:tblGrid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Hardware Part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Software Part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Member - 01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Servo motors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Alarm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Servo Controlling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Trigger Alarm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Member - 02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GPS sensor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Compass  sensor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GPS location guiding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Member - 03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Ultrasonic sensors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Gear motors with wheels.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LCD display and Keypad.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Obstacle  Avoiding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Motor Controlling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 Inputs from keypad and display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Member - 04 , 05</a:t>
                      </a:r>
                      <a:endParaRPr b="1"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Custom remote controller</a:t>
                      </a:r>
                      <a:endParaRPr sz="17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RF Transmitter and Receiver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Communication between Remote and Camera stand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119">
            <a:off x="765795" y="473947"/>
            <a:ext cx="4059960" cy="387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/>
        </p:nvSpPr>
        <p:spPr>
          <a:xfrm>
            <a:off x="271975" y="4076150"/>
            <a:ext cx="21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Lato"/>
                <a:ea typeface="Lato"/>
                <a:cs typeface="Lato"/>
                <a:sym typeface="Lato"/>
              </a:rPr>
              <a:t>Group - 47</a:t>
            </a:r>
            <a:endParaRPr b="1" sz="3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700" y="665525"/>
            <a:ext cx="5699352" cy="3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636100" y="140650"/>
            <a:ext cx="45870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chemeClr val="dk1"/>
                </a:solidFill>
              </a:rPr>
              <a:t>Group Members</a:t>
            </a:r>
            <a:endParaRPr b="1" sz="3220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14"/>
          <p:cNvGraphicFramePr/>
          <p:nvPr/>
        </p:nvGraphicFramePr>
        <p:xfrm>
          <a:off x="558363" y="8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{DE76DF41-0415-42C7-AEF0-6171E69398FA}</a:tableStyleId>
              </a:tblPr>
              <a:tblGrid>
                <a:gridCol w="3774075"/>
                <a:gridCol w="3270400"/>
                <a:gridCol w="982800"/>
              </a:tblGrid>
              <a:tr h="40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Name </a:t>
                      </a:r>
                      <a:endParaRPr b="1" sz="16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Registration Number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Photos</a:t>
                      </a:r>
                      <a:endParaRPr b="1" sz="17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P.A.U.D. Herath (Team Leader)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204074M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D.M.B.M. Dissanayake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204047J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P.H.P. Jayathilaka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204087F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S.P.S.N. Pathirana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204150T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A.M.D.B.Rathnayaka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204179N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300" y="2004225"/>
            <a:ext cx="576450" cy="6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300" y="3384450"/>
            <a:ext cx="576451" cy="6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3400" y="1311750"/>
            <a:ext cx="576250" cy="69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4062" y="2696700"/>
            <a:ext cx="534917" cy="6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3425" y="4086375"/>
            <a:ext cx="576200" cy="6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105125"/>
            <a:ext cx="70389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Problem in Brief…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970550" y="748613"/>
            <a:ext cx="75645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having a proper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bring the camera near to the required places or animals rather than a person carrying the camera.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297500" y="1273775"/>
            <a:ext cx="663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" sz="1700"/>
              <a:t>From photographer’s side : </a:t>
            </a:r>
            <a:endParaRPr sz="1700"/>
          </a:p>
          <a:p>
            <a:pPr indent="-3302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/>
              <a:t>D</a:t>
            </a:r>
            <a:r>
              <a:rPr lang="en" sz="1500"/>
              <a:t>anger </a:t>
            </a:r>
            <a:r>
              <a:rPr lang="en" sz="1600"/>
              <a:t>to the life.</a:t>
            </a:r>
            <a:endParaRPr sz="1600"/>
          </a:p>
          <a:p>
            <a:pPr indent="-32385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600"/>
              <a:t>Time wastage.</a:t>
            </a:r>
            <a:endParaRPr sz="1600"/>
          </a:p>
          <a:p>
            <a:pPr indent="-32385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</a:pPr>
            <a:r>
              <a:rPr lang="en" sz="1600"/>
              <a:t>Can’t find a good angle.</a:t>
            </a:r>
            <a:endParaRPr sz="1600"/>
          </a:p>
          <a:p>
            <a:pPr indent="-32385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</a:pPr>
            <a:r>
              <a:rPr lang="en" sz="1600"/>
              <a:t>Can’t get close enough.</a:t>
            </a:r>
            <a:endParaRPr sz="1600"/>
          </a:p>
          <a:p>
            <a:pPr indent="-3302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/>
              <a:t>Constantly changing lighting conditions.</a:t>
            </a:r>
            <a:endParaRPr sz="1700"/>
          </a:p>
          <a:p>
            <a:pPr indent="-3365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" sz="1700"/>
              <a:t>From animal’s side :</a:t>
            </a:r>
            <a:endParaRPr sz="1700"/>
          </a:p>
          <a:p>
            <a:pPr indent="-32385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600"/>
              <a:t>Animals get fear when we try to reach them.</a:t>
            </a:r>
            <a:endParaRPr sz="1600"/>
          </a:p>
          <a:p>
            <a:pPr indent="-32385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" sz="1600"/>
              <a:t>Behaviours of the animals may get changed.</a:t>
            </a:r>
            <a:endParaRPr sz="1600"/>
          </a:p>
          <a:p>
            <a:pPr indent="-3365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lang="en" sz="1700"/>
              <a:t>From environment side :</a:t>
            </a:r>
            <a:endParaRPr sz="1700"/>
          </a:p>
          <a:p>
            <a:pPr indent="-330200" lvl="1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/>
              <a:t>Bad impact on biodiversity.</a:t>
            </a:r>
            <a:r>
              <a:rPr lang="en" sz="1700"/>
              <a:t>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1318800" y="347475"/>
            <a:ext cx="615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Lato"/>
                <a:ea typeface="Lato"/>
                <a:cs typeface="Lato"/>
                <a:sym typeface="Lato"/>
              </a:rPr>
              <a:t>Project Aim</a:t>
            </a:r>
            <a:endParaRPr b="1"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653850" y="1996700"/>
            <a:ext cx="783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❖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Automate the distance 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photography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process to make sure it is safer and effective. 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1386400" y="374775"/>
            <a:ext cx="615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Lato"/>
                <a:ea typeface="Lato"/>
                <a:cs typeface="Lato"/>
                <a:sym typeface="Lato"/>
              </a:rPr>
              <a:t>Project Objectives</a:t>
            </a:r>
            <a:endParaRPr b="1"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23975" y="1328550"/>
            <a:ext cx="8473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Rotate the camera both vertically and horizontally.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Move the stand according to given GPS coordinates.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Reach the target safely.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Adjust the height of the rod.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Protect the camera from the animals by using the alarm.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Char char="❖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 the camera holder using a remote controller.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2095523" y="2219359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Motion Signals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043207" y="2707041"/>
            <a:ext cx="143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GPS Coordinates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244146" y="3689904"/>
            <a:ext cx="100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Angle from North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031896" y="3199600"/>
            <a:ext cx="143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Current Location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244146" y="4217085"/>
            <a:ext cx="10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Distance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2120053" y="2505539"/>
            <a:ext cx="13458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79" idx="3"/>
          </p:cNvCxnSpPr>
          <p:nvPr/>
        </p:nvCxnSpPr>
        <p:spPr>
          <a:xfrm>
            <a:off x="2120050" y="3479976"/>
            <a:ext cx="13458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2108600" y="3978056"/>
            <a:ext cx="13458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2108600" y="4501541"/>
            <a:ext cx="13458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2118125" y="2981145"/>
            <a:ext cx="1345800" cy="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>
            <p:ph type="title"/>
          </p:nvPr>
        </p:nvSpPr>
        <p:spPr>
          <a:xfrm>
            <a:off x="1052550" y="328000"/>
            <a:ext cx="48822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Proposed Solution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3462000" y="1949700"/>
            <a:ext cx="2205000" cy="30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731075" y="1211900"/>
            <a:ext cx="17052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7028000" y="1490150"/>
            <a:ext cx="19230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16350" y="1490150"/>
            <a:ext cx="19230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16000" y="2270690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Remote Controller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216000" y="2764239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Keypad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196600" y="3765840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Compass Sensor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7012500" y="2270702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x Gear Motors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020400" y="2920279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Servo Motors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>
            <a:off x="5685550" y="2486230"/>
            <a:ext cx="13458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5685550" y="3131957"/>
            <a:ext cx="13458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8"/>
          <p:cNvSpPr/>
          <p:nvPr/>
        </p:nvSpPr>
        <p:spPr>
          <a:xfrm>
            <a:off x="3608500" y="4072017"/>
            <a:ext cx="1923000" cy="36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Obstacle Avoiding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3604925" y="3124835"/>
            <a:ext cx="1923000" cy="5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GPS Location Guiding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652000" y="2260668"/>
            <a:ext cx="18474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Remote Controller Signal 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97050" y="3265026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GPS Sensor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012800" y="3609818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 x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>
            <a:off x="5667000" y="3845717"/>
            <a:ext cx="13458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8"/>
          <p:cNvSpPr txBox="1"/>
          <p:nvPr/>
        </p:nvSpPr>
        <p:spPr>
          <a:xfrm>
            <a:off x="5638244" y="2203567"/>
            <a:ext cx="12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Camera Stand Motions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5630317" y="2842832"/>
            <a:ext cx="128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Camera Alignment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652669" y="3568900"/>
            <a:ext cx="12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User Instructions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7024200" y="4259407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Siren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>
            <a:off x="5672700" y="4465765"/>
            <a:ext cx="13458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8"/>
          <p:cNvSpPr txBox="1"/>
          <p:nvPr/>
        </p:nvSpPr>
        <p:spPr>
          <a:xfrm>
            <a:off x="5660157" y="4170132"/>
            <a:ext cx="12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Siren  Signal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92800" y="4264575"/>
            <a:ext cx="1923000" cy="4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x Ultrasonic Sensor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297500" y="393750"/>
            <a:ext cx="4908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Sketch of the camera stand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345100" y="2464200"/>
            <a:ext cx="2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 rot="10800000">
            <a:off x="4362325" y="1740550"/>
            <a:ext cx="13422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54900" y="3423000"/>
            <a:ext cx="283200" cy="4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9"/>
          <p:cNvGrpSpPr/>
          <p:nvPr/>
        </p:nvGrpSpPr>
        <p:grpSpPr>
          <a:xfrm>
            <a:off x="1052550" y="1112812"/>
            <a:ext cx="7038900" cy="3722625"/>
            <a:chOff x="1125975" y="1272037"/>
            <a:chExt cx="7038900" cy="3722625"/>
          </a:xfrm>
        </p:grpSpPr>
        <p:grpSp>
          <p:nvGrpSpPr>
            <p:cNvPr id="216" name="Google Shape;216;p19"/>
            <p:cNvGrpSpPr/>
            <p:nvPr/>
          </p:nvGrpSpPr>
          <p:grpSpPr>
            <a:xfrm>
              <a:off x="1125975" y="1272037"/>
              <a:ext cx="7038900" cy="3722625"/>
              <a:chOff x="1052550" y="1255787"/>
              <a:chExt cx="7038900" cy="3722625"/>
            </a:xfrm>
          </p:grpSpPr>
          <p:pic>
            <p:nvPicPr>
              <p:cNvPr id="217" name="Google Shape;21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052550" y="1255787"/>
                <a:ext cx="7038900" cy="37226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8" name="Google Shape;218;p19"/>
              <p:cNvCxnSpPr/>
              <p:nvPr/>
            </p:nvCxnSpPr>
            <p:spPr>
              <a:xfrm rot="10800000">
                <a:off x="4106775" y="1979200"/>
                <a:ext cx="1415700" cy="8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9" name="Google Shape;219;p19"/>
              <p:cNvCxnSpPr/>
              <p:nvPr/>
            </p:nvCxnSpPr>
            <p:spPr>
              <a:xfrm rot="10800000">
                <a:off x="4696250" y="1603175"/>
                <a:ext cx="857700" cy="82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0" name="Google Shape;220;p19"/>
              <p:cNvCxnSpPr/>
              <p:nvPr/>
            </p:nvCxnSpPr>
            <p:spPr>
              <a:xfrm flipH="1">
                <a:off x="4306050" y="2493125"/>
                <a:ext cx="1164000" cy="199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1" name="Google Shape;221;p19"/>
              <p:cNvCxnSpPr/>
              <p:nvPr/>
            </p:nvCxnSpPr>
            <p:spPr>
              <a:xfrm flipH="1">
                <a:off x="5040250" y="2943875"/>
                <a:ext cx="566100" cy="513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2" name="Google Shape;222;p19"/>
              <p:cNvCxnSpPr/>
              <p:nvPr/>
            </p:nvCxnSpPr>
            <p:spPr>
              <a:xfrm flipH="1">
                <a:off x="5204675" y="3363475"/>
                <a:ext cx="632400" cy="20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3" name="Google Shape;223;p19"/>
              <p:cNvCxnSpPr/>
              <p:nvPr/>
            </p:nvCxnSpPr>
            <p:spPr>
              <a:xfrm>
                <a:off x="2101350" y="2203875"/>
                <a:ext cx="574500" cy="13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4" name="Google Shape;224;p19"/>
              <p:cNvCxnSpPr/>
              <p:nvPr/>
            </p:nvCxnSpPr>
            <p:spPr>
              <a:xfrm>
                <a:off x="2917650" y="3032175"/>
                <a:ext cx="807300" cy="52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5" name="Google Shape;225;p19"/>
              <p:cNvCxnSpPr/>
              <p:nvPr/>
            </p:nvCxnSpPr>
            <p:spPr>
              <a:xfrm>
                <a:off x="2838000" y="3761950"/>
                <a:ext cx="1164000" cy="35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6" name="Google Shape;226;p19"/>
              <p:cNvCxnSpPr/>
              <p:nvPr/>
            </p:nvCxnSpPr>
            <p:spPr>
              <a:xfrm>
                <a:off x="2716800" y="3722650"/>
                <a:ext cx="121200" cy="396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7" name="Google Shape;227;p19"/>
              <p:cNvCxnSpPr/>
              <p:nvPr/>
            </p:nvCxnSpPr>
            <p:spPr>
              <a:xfrm flipH="1" rot="10800000">
                <a:off x="4536775" y="4464600"/>
                <a:ext cx="209700" cy="17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28" name="Google Shape;228;p19"/>
              <p:cNvCxnSpPr/>
              <p:nvPr/>
            </p:nvCxnSpPr>
            <p:spPr>
              <a:xfrm rot="10800000">
                <a:off x="3477500" y="4453975"/>
                <a:ext cx="994200" cy="206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29" name="Google Shape;229;p19"/>
            <p:cNvSpPr/>
            <p:nvPr/>
          </p:nvSpPr>
          <p:spPr>
            <a:xfrm>
              <a:off x="4367250" y="3879675"/>
              <a:ext cx="409500" cy="198000"/>
            </a:xfrm>
            <a:prstGeom prst="snip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4535850" y="2748713"/>
              <a:ext cx="70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Siren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19"/>
            <p:cNvCxnSpPr>
              <a:endCxn id="229" idx="0"/>
            </p:cNvCxnSpPr>
            <p:nvPr/>
          </p:nvCxnSpPr>
          <p:spPr>
            <a:xfrm rot="10800000">
              <a:off x="4776750" y="3978675"/>
              <a:ext cx="1168800" cy="1110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32" name="Google Shape;23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0400" y="3601541"/>
              <a:ext cx="283200" cy="278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19"/>
            <p:cNvCxnSpPr>
              <a:endCxn id="232" idx="0"/>
            </p:cNvCxnSpPr>
            <p:nvPr/>
          </p:nvCxnSpPr>
          <p:spPr>
            <a:xfrm flipH="1">
              <a:off x="4572000" y="3141041"/>
              <a:ext cx="18180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" name="Google Shape;234;p19"/>
            <p:cNvSpPr txBox="1"/>
            <p:nvPr/>
          </p:nvSpPr>
          <p:spPr>
            <a:xfrm>
              <a:off x="5921925" y="3839475"/>
              <a:ext cx="134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Project Box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5" name="Google Shape;235;p19"/>
          <p:cNvSpPr txBox="1"/>
          <p:nvPr/>
        </p:nvSpPr>
        <p:spPr>
          <a:xfrm>
            <a:off x="3020600" y="1436888"/>
            <a:ext cx="3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3603650" y="3094675"/>
            <a:ext cx="234300" cy="3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3838900" y="2773850"/>
            <a:ext cx="283200" cy="1125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1315275" y="2609175"/>
            <a:ext cx="2523600" cy="63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2170500" y="2371648"/>
            <a:ext cx="1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RF antenna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19"/>
          <p:cNvCxnSpPr/>
          <p:nvPr/>
        </p:nvCxnSpPr>
        <p:spPr>
          <a:xfrm>
            <a:off x="2933400" y="2682250"/>
            <a:ext cx="625800" cy="705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9"/>
          <p:cNvSpPr txBox="1"/>
          <p:nvPr/>
        </p:nvSpPr>
        <p:spPr>
          <a:xfrm>
            <a:off x="5052250" y="933800"/>
            <a:ext cx="34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This head section fits with the stage </a:t>
            </a:r>
            <a:endParaRPr>
              <a:solidFill>
                <a:srgbClr val="741B4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1198825" y="358500"/>
            <a:ext cx="70389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Resources </a:t>
            </a:r>
            <a:r>
              <a:rPr lang="en" sz="2900">
                <a:solidFill>
                  <a:schemeClr val="dk1"/>
                </a:solidFill>
              </a:rPr>
              <a:t>(Software)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239250" y="1984775"/>
            <a:ext cx="541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❖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Atmel Studio (Microcontroller Coding)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1153600" y="216000"/>
            <a:ext cx="70389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Resources </a:t>
            </a:r>
            <a:r>
              <a:rPr lang="en" sz="2900">
                <a:solidFill>
                  <a:schemeClr val="dk1"/>
                </a:solidFill>
              </a:rPr>
              <a:t>(Hardware)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1267775" y="787100"/>
            <a:ext cx="6955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Microcontroller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GPS Module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RF Transmitter and Receiver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Ultrasonic sensor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Gear Motors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Servo Motors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LCD Module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Motor Driver Module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Electronic Compass Module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Keypad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Li-Po Batteries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❖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Joystick Module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