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3"/>
    <p:sldId id="16140622" r:id="rId4"/>
    <p:sldId id="262" r:id="rId5"/>
    <p:sldId id="263" r:id="rId6"/>
    <p:sldId id="265" r:id="rId7"/>
    <p:sldId id="16140632" r:id="rId8"/>
    <p:sldId id="266" r:id="rId9"/>
    <p:sldId id="16140633" r:id="rId10"/>
    <p:sldId id="16140634" r:id="rId11"/>
    <p:sldId id="16140635" r:id="rId12"/>
    <p:sldId id="267" r:id="rId13"/>
    <p:sldId id="16140637" r:id="rId14"/>
    <p:sldId id="16140638" r:id="rId15"/>
    <p:sldId id="16140639" r:id="rId16"/>
    <p:sldId id="16140640" r:id="rId17"/>
    <p:sldId id="16140641" r:id="rId18"/>
    <p:sldId id="268" r:id="rId19"/>
    <p:sldId id="16140623"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b="1" spc="85" dirty="0">
                <a:solidFill>
                  <a:srgbClr val="134F5C"/>
                </a:solidFill>
                <a:latin typeface="Tahoma" panose="020B0604030504040204"/>
                <a:cs typeface="Tahoma" panose="020B0604030504040204"/>
                <a:sym typeface="+mn-ea"/>
              </a:rPr>
              <a:t>Hotel</a:t>
            </a:r>
            <a:r>
              <a:rPr b="1" spc="-70" dirty="0">
                <a:solidFill>
                  <a:srgbClr val="134F5C"/>
                </a:solidFill>
                <a:latin typeface="Tahoma" panose="020B0604030504040204"/>
                <a:cs typeface="Tahoma" panose="020B0604030504040204"/>
                <a:sym typeface="+mn-ea"/>
              </a:rPr>
              <a:t> </a:t>
            </a:r>
            <a:r>
              <a:rPr b="1" spc="170" dirty="0">
                <a:solidFill>
                  <a:srgbClr val="134F5C"/>
                </a:solidFill>
                <a:latin typeface="Tahoma" panose="020B0604030504040204"/>
                <a:cs typeface="Tahoma" panose="020B0604030504040204"/>
                <a:sym typeface="+mn-ea"/>
              </a:rPr>
              <a:t>Booking</a:t>
            </a:r>
            <a:r>
              <a:rPr b="1" spc="-65" dirty="0">
                <a:solidFill>
                  <a:srgbClr val="134F5C"/>
                </a:solidFill>
                <a:latin typeface="Tahoma" panose="020B0604030504040204"/>
                <a:cs typeface="Tahoma" panose="020B0604030504040204"/>
                <a:sym typeface="+mn-ea"/>
              </a:rPr>
              <a:t> </a:t>
            </a:r>
            <a:r>
              <a:rPr b="1" spc="85" dirty="0">
                <a:solidFill>
                  <a:srgbClr val="134F5C"/>
                </a:solidFill>
                <a:latin typeface="Tahoma" panose="020B0604030504040204"/>
                <a:cs typeface="Tahoma" panose="020B0604030504040204"/>
                <a:sym typeface="+mn-ea"/>
              </a:rPr>
              <a:t>Analysis</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1.Routhu Daswanta Kumar - Centurion University of Technology and Management - CSE</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a:bodyPr>
          <a:p>
            <a:pPr marL="0" indent="0">
              <a:buNone/>
            </a:pPr>
            <a:r>
              <a:rPr lang="en-US" b="1"/>
              <a:t>Deployment:</a:t>
            </a:r>
            <a:endParaRPr lang="en-US" b="1"/>
          </a:p>
          <a:p>
            <a:pPr marL="0" indent="0">
              <a:buNone/>
            </a:pPr>
            <a:r>
              <a:rPr lang="en-US" b="1"/>
              <a:t>Model Deployment:</a:t>
            </a:r>
            <a:endParaRPr lang="en-US" b="1"/>
          </a:p>
          <a:p>
            <a:r>
              <a:rPr lang="en-US"/>
              <a:t>Deploy the trained prediction models (e.g., Random Forest for cancellation prediction, ARIMA for demand forecasting) in a production environment using appropriate deployment platforms (e.g., cloud services, containerized applications).</a:t>
            </a:r>
            <a:endParaRPr lang="en-US"/>
          </a:p>
          <a:p>
            <a:r>
              <a:rPr lang="en-US"/>
              <a:t>Implement APIs or web services to facilitate real-time predictions and integrate the models with existing hotel management systems.</a:t>
            </a:r>
            <a:endParaRPr lang="en-US"/>
          </a:p>
          <a:p>
            <a:pPr marL="0" indent="0">
              <a:buNone/>
            </a:pPr>
            <a:r>
              <a:rPr lang="en-US" b="1"/>
              <a:t>Dashboard and Visualization:</a:t>
            </a:r>
            <a:endParaRPr lang="en-US" b="1"/>
          </a:p>
          <a:p>
            <a:r>
              <a:rPr lang="en-US"/>
              <a:t>Develop interactive dashboards and visualization tools to monitor model performance, visualize prediction results, and track key performance indicators (KPIs) such as occupancy rates and revenue metrics.</a:t>
            </a:r>
            <a:endParaRPr lang="en-US"/>
          </a:p>
          <a:p>
            <a:r>
              <a:rPr lang="en-US"/>
              <a:t>Enable stakeholders to interactively explore and analyze the predictions, gaining actionable insights for decision-making.</a:t>
            </a:r>
            <a:endParaRPr lang="en-US"/>
          </a:p>
          <a:p>
            <a:pPr marL="0" indent="0">
              <a:buNone/>
            </a:pPr>
            <a:r>
              <a:rPr lang="en-US" b="1"/>
              <a:t>Continuous Monitoring and Maintenance:</a:t>
            </a:r>
            <a:endParaRPr lang="en-US" b="1"/>
          </a:p>
          <a:p>
            <a:r>
              <a:rPr lang="en-US"/>
              <a:t>Establish monitoring mechanisms to track model performance and detect anomalies or drifts in prediction accuracy over time.</a:t>
            </a:r>
            <a:endParaRPr lang="en-US"/>
          </a:p>
          <a:p>
            <a:r>
              <a:rPr lang="en-US"/>
              <a:t>Implement regular model retraining and updates to incorporate new data, adapt to changing trends, and maintain model relevance and accuracy.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object 5"/>
          <p:cNvPicPr>
            <a:picLocks noChangeAspect="1"/>
          </p:cNvPicPr>
          <p:nvPr>
            <p:ph idx="1"/>
          </p:nvPr>
        </p:nvPicPr>
        <p:blipFill>
          <a:blip r:embed="rId1" cstate="print"/>
          <a:stretch>
            <a:fillRect/>
          </a:stretch>
        </p:blipFill>
        <p:spPr>
          <a:xfrm>
            <a:off x="697230" y="1817370"/>
            <a:ext cx="3352800" cy="3057525"/>
          </a:xfrm>
          <a:prstGeom prst="rect">
            <a:avLst/>
          </a:prstGeom>
        </p:spPr>
      </p:pic>
      <p:sp>
        <p:nvSpPr>
          <p:cNvPr id="4" name="Text Box 3"/>
          <p:cNvSpPr txBox="1"/>
          <p:nvPr/>
        </p:nvSpPr>
        <p:spPr>
          <a:xfrm>
            <a:off x="5375910" y="2438400"/>
            <a:ext cx="6166485" cy="922020"/>
          </a:xfrm>
          <a:prstGeom prst="rect">
            <a:avLst/>
          </a:prstGeom>
          <a:noFill/>
        </p:spPr>
        <p:txBody>
          <a:bodyPr wrap="square" rtlCol="0">
            <a:spAutoFit/>
          </a:bodyPr>
          <a:p>
            <a:pPr algn="just"/>
            <a:r>
              <a:rPr b="1" spc="55" dirty="0">
                <a:sym typeface="+mn-ea"/>
              </a:rPr>
              <a:t>the </a:t>
            </a:r>
            <a:r>
              <a:rPr b="1" spc="40" dirty="0">
                <a:sym typeface="+mn-ea"/>
              </a:rPr>
              <a:t>data </a:t>
            </a:r>
            <a:r>
              <a:rPr b="1" spc="50" dirty="0">
                <a:sym typeface="+mn-ea"/>
              </a:rPr>
              <a:t>we </a:t>
            </a:r>
            <a:r>
              <a:rPr b="1" spc="15" dirty="0">
                <a:sym typeface="+mn-ea"/>
              </a:rPr>
              <a:t>will </a:t>
            </a:r>
            <a:r>
              <a:rPr b="1" spc="70" dirty="0">
                <a:sym typeface="+mn-ea"/>
              </a:rPr>
              <a:t>be </a:t>
            </a:r>
            <a:r>
              <a:rPr b="1" spc="45" dirty="0">
                <a:sym typeface="+mn-ea"/>
              </a:rPr>
              <a:t>dealing </a:t>
            </a:r>
            <a:r>
              <a:rPr b="1" spc="40" dirty="0">
                <a:sym typeface="+mn-ea"/>
              </a:rPr>
              <a:t>with has </a:t>
            </a:r>
            <a:r>
              <a:rPr b="1" dirty="0">
                <a:sym typeface="+mn-ea"/>
              </a:rPr>
              <a:t>66 </a:t>
            </a:r>
            <a:r>
              <a:rPr b="1" spc="5" dirty="0">
                <a:sym typeface="+mn-ea"/>
              </a:rPr>
              <a:t> </a:t>
            </a:r>
            <a:r>
              <a:rPr b="1" spc="50" dirty="0">
                <a:sym typeface="+mn-ea"/>
              </a:rPr>
              <a:t>percent</a:t>
            </a:r>
            <a:r>
              <a:rPr b="1" spc="-20" dirty="0">
                <a:sym typeface="+mn-ea"/>
              </a:rPr>
              <a:t> </a:t>
            </a:r>
            <a:r>
              <a:rPr b="1" spc="30" dirty="0">
                <a:sym typeface="+mn-ea"/>
              </a:rPr>
              <a:t>share</a:t>
            </a:r>
            <a:r>
              <a:rPr b="1" spc="-15" dirty="0">
                <a:sym typeface="+mn-ea"/>
              </a:rPr>
              <a:t> </a:t>
            </a:r>
            <a:r>
              <a:rPr b="1" spc="30" dirty="0">
                <a:sym typeface="+mn-ea"/>
              </a:rPr>
              <a:t>of</a:t>
            </a:r>
            <a:r>
              <a:rPr b="1" spc="400" dirty="0">
                <a:sym typeface="+mn-ea"/>
              </a:rPr>
              <a:t> </a:t>
            </a:r>
            <a:r>
              <a:rPr b="1" spc="35" dirty="0">
                <a:sym typeface="+mn-ea"/>
              </a:rPr>
              <a:t>City</a:t>
            </a:r>
            <a:r>
              <a:rPr b="1" spc="-15" dirty="0">
                <a:sym typeface="+mn-ea"/>
              </a:rPr>
              <a:t> </a:t>
            </a:r>
            <a:r>
              <a:rPr b="1" spc="35" dirty="0">
                <a:sym typeface="+mn-ea"/>
              </a:rPr>
              <a:t>Hotel</a:t>
            </a:r>
            <a:r>
              <a:rPr b="1" spc="-15" dirty="0">
                <a:sym typeface="+mn-ea"/>
              </a:rPr>
              <a:t> </a:t>
            </a:r>
            <a:r>
              <a:rPr b="1" spc="65" dirty="0">
                <a:sym typeface="+mn-ea"/>
              </a:rPr>
              <a:t>and</a:t>
            </a:r>
            <a:r>
              <a:rPr b="1" spc="-20" dirty="0">
                <a:sym typeface="+mn-ea"/>
              </a:rPr>
              <a:t> </a:t>
            </a:r>
            <a:r>
              <a:rPr b="1" spc="55" dirty="0">
                <a:sym typeface="+mn-ea"/>
              </a:rPr>
              <a:t>the</a:t>
            </a:r>
            <a:r>
              <a:rPr b="1" spc="-15" dirty="0">
                <a:sym typeface="+mn-ea"/>
              </a:rPr>
              <a:t> </a:t>
            </a:r>
            <a:r>
              <a:rPr b="1" spc="20" dirty="0">
                <a:sym typeface="+mn-ea"/>
              </a:rPr>
              <a:t>rest</a:t>
            </a:r>
            <a:r>
              <a:rPr b="1" spc="-20" dirty="0">
                <a:sym typeface="+mn-ea"/>
              </a:rPr>
              <a:t> </a:t>
            </a:r>
            <a:r>
              <a:rPr b="1" spc="10" dirty="0">
                <a:sym typeface="+mn-ea"/>
              </a:rPr>
              <a:t>is</a:t>
            </a:r>
            <a:r>
              <a:rPr b="1" spc="-15" dirty="0">
                <a:sym typeface="+mn-ea"/>
              </a:rPr>
              <a:t> </a:t>
            </a:r>
            <a:r>
              <a:rPr b="1" spc="30" dirty="0">
                <a:sym typeface="+mn-ea"/>
              </a:rPr>
              <a:t>of</a:t>
            </a:r>
            <a:r>
              <a:rPr b="1" spc="-20" dirty="0">
                <a:sym typeface="+mn-ea"/>
              </a:rPr>
              <a:t> </a:t>
            </a:r>
            <a:r>
              <a:rPr b="1" spc="55" dirty="0">
                <a:sym typeface="+mn-ea"/>
              </a:rPr>
              <a:t>the </a:t>
            </a:r>
            <a:r>
              <a:rPr b="1" spc="-425" dirty="0">
                <a:sym typeface="+mn-ea"/>
              </a:rPr>
              <a:t> </a:t>
            </a:r>
            <a:r>
              <a:rPr b="1" spc="30" dirty="0">
                <a:sym typeface="+mn-ea"/>
              </a:rPr>
              <a:t>Resort</a:t>
            </a:r>
            <a:r>
              <a:rPr b="1" spc="-20" dirty="0">
                <a:sym typeface="+mn-ea"/>
              </a:rPr>
              <a:t> </a:t>
            </a:r>
            <a:r>
              <a:rPr b="1" spc="15" dirty="0">
                <a:sym typeface="+mn-ea"/>
              </a:rPr>
              <a:t>Hotel.</a:t>
            </a:r>
            <a:endParaRPr b="1" spc="15" dirty="0"/>
          </a:p>
          <a:p>
            <a:pPr algn="just"/>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spc="10" dirty="0">
                <a:solidFill>
                  <a:schemeClr val="tx1"/>
                </a:solidFill>
                <a:sym typeface="+mn-ea"/>
              </a:rPr>
              <a:t>FABRICATING</a:t>
            </a:r>
            <a:r>
              <a:rPr spc="-40" dirty="0">
                <a:solidFill>
                  <a:schemeClr val="tx1"/>
                </a:solidFill>
                <a:sym typeface="+mn-ea"/>
              </a:rPr>
              <a:t> </a:t>
            </a:r>
            <a:r>
              <a:rPr spc="-75" dirty="0">
                <a:solidFill>
                  <a:schemeClr val="tx1"/>
                </a:solidFill>
                <a:sym typeface="+mn-ea"/>
              </a:rPr>
              <a:t>INSIGHTS</a:t>
            </a:r>
            <a:endParaRPr lang="en-US" spc="-75" dirty="0">
              <a:solidFill>
                <a:schemeClr val="tx1"/>
              </a:solidFill>
              <a:sym typeface="+mn-ea"/>
            </a:endParaRPr>
          </a:p>
        </p:txBody>
      </p:sp>
      <p:sp>
        <p:nvSpPr>
          <p:cNvPr id="3" name="Content Placeholder 2"/>
          <p:cNvSpPr>
            <a:spLocks noGrp="1"/>
          </p:cNvSpPr>
          <p:nvPr>
            <p:ph idx="1"/>
          </p:nvPr>
        </p:nvSpPr>
        <p:spPr/>
        <p:txBody>
          <a:bodyPr/>
          <a:p>
            <a:pPr marL="0" indent="0">
              <a:buNone/>
            </a:pPr>
            <a:endParaRPr lang="en-US"/>
          </a:p>
        </p:txBody>
      </p:sp>
      <p:grpSp>
        <p:nvGrpSpPr>
          <p:cNvPr id="4" name="object 4"/>
          <p:cNvGrpSpPr/>
          <p:nvPr/>
        </p:nvGrpSpPr>
        <p:grpSpPr>
          <a:xfrm>
            <a:off x="1782124" y="1671359"/>
            <a:ext cx="8676000" cy="3312000"/>
            <a:chOff x="454974" y="1216699"/>
            <a:chExt cx="7920355" cy="2997835"/>
          </a:xfrm>
        </p:grpSpPr>
        <p:pic>
          <p:nvPicPr>
            <p:cNvPr id="5" name="object 5"/>
            <p:cNvPicPr/>
            <p:nvPr/>
          </p:nvPicPr>
          <p:blipFill>
            <a:blip r:embed="rId1" cstate="print"/>
            <a:stretch>
              <a:fillRect/>
            </a:stretch>
          </p:blipFill>
          <p:spPr>
            <a:xfrm>
              <a:off x="464500" y="1226225"/>
              <a:ext cx="7857253" cy="2943186"/>
            </a:xfrm>
            <a:prstGeom prst="rect">
              <a:avLst/>
            </a:prstGeom>
          </p:spPr>
        </p:pic>
        <p:sp>
          <p:nvSpPr>
            <p:cNvPr id="6" name="object 6"/>
            <p:cNvSpPr/>
            <p:nvPr/>
          </p:nvSpPr>
          <p:spPr>
            <a:xfrm>
              <a:off x="459737" y="1221462"/>
              <a:ext cx="7910830" cy="2988310"/>
            </a:xfrm>
            <a:custGeom>
              <a:avLst/>
              <a:gdLst/>
              <a:ahLst/>
              <a:cxnLst/>
              <a:rect l="l" t="t" r="r" b="b"/>
              <a:pathLst>
                <a:path w="7910830" h="2988310">
                  <a:moveTo>
                    <a:pt x="0" y="0"/>
                  </a:moveTo>
                  <a:lnTo>
                    <a:pt x="7910575" y="0"/>
                  </a:lnTo>
                  <a:lnTo>
                    <a:pt x="7910575" y="2987749"/>
                  </a:lnTo>
                  <a:lnTo>
                    <a:pt x="0" y="2987749"/>
                  </a:lnTo>
                  <a:lnTo>
                    <a:pt x="0" y="0"/>
                  </a:lnTo>
                  <a:close/>
                </a:path>
              </a:pathLst>
            </a:custGeom>
            <a:ln w="9524">
              <a:solidFill>
                <a:srgbClr val="CC0000"/>
              </a:solidFill>
            </a:ln>
          </p:spPr>
          <p:txBody>
            <a:bodyPr wrap="square" lIns="0" tIns="0" rIns="0" bIns="0" rtlCol="0"/>
            <a:p/>
          </p:txBody>
        </p:sp>
      </p:grpSp>
      <p:sp>
        <p:nvSpPr>
          <p:cNvPr id="7" name="Text Box 6"/>
          <p:cNvSpPr txBox="1"/>
          <p:nvPr/>
        </p:nvSpPr>
        <p:spPr>
          <a:xfrm>
            <a:off x="3959225" y="5164455"/>
            <a:ext cx="4770755" cy="368300"/>
          </a:xfrm>
          <a:prstGeom prst="rect">
            <a:avLst/>
          </a:prstGeom>
          <a:noFill/>
        </p:spPr>
        <p:txBody>
          <a:bodyPr wrap="square" rtlCol="0">
            <a:spAutoFit/>
          </a:bodyPr>
          <a:p>
            <a:pPr marL="85725">
              <a:lnSpc>
                <a:spcPct val="100000"/>
              </a:lnSpc>
              <a:spcBef>
                <a:spcPts val="670"/>
              </a:spcBef>
            </a:pPr>
            <a:r>
              <a:rPr b="1" spc="50" dirty="0">
                <a:solidFill>
                  <a:schemeClr val="tx1"/>
                </a:solidFill>
                <a:latin typeface="Tahoma" panose="020B0604030504040204"/>
                <a:cs typeface="Tahoma" panose="020B0604030504040204"/>
                <a:sym typeface="+mn-ea"/>
              </a:rPr>
              <a:t>Analyzing</a:t>
            </a:r>
            <a:r>
              <a:rPr b="1" spc="-35" dirty="0">
                <a:solidFill>
                  <a:schemeClr val="tx1"/>
                </a:solidFill>
                <a:latin typeface="Tahoma" panose="020B0604030504040204"/>
                <a:cs typeface="Tahoma" panose="020B0604030504040204"/>
                <a:sym typeface="+mn-ea"/>
              </a:rPr>
              <a:t> </a:t>
            </a:r>
            <a:r>
              <a:rPr b="1" spc="25" dirty="0">
                <a:solidFill>
                  <a:schemeClr val="tx1"/>
                </a:solidFill>
                <a:latin typeface="Tahoma" panose="020B0604030504040204"/>
                <a:cs typeface="Tahoma" panose="020B0604030504040204"/>
                <a:sym typeface="+mn-ea"/>
              </a:rPr>
              <a:t>Top</a:t>
            </a:r>
            <a:r>
              <a:rPr b="1" spc="-35" dirty="0">
                <a:solidFill>
                  <a:schemeClr val="tx1"/>
                </a:solidFill>
                <a:latin typeface="Tahoma" panose="020B0604030504040204"/>
                <a:cs typeface="Tahoma" panose="020B0604030504040204"/>
                <a:sym typeface="+mn-ea"/>
              </a:rPr>
              <a:t> </a:t>
            </a:r>
            <a:r>
              <a:rPr b="1" spc="20" dirty="0">
                <a:solidFill>
                  <a:schemeClr val="tx1"/>
                </a:solidFill>
                <a:latin typeface="Tahoma" panose="020B0604030504040204"/>
                <a:cs typeface="Tahoma" panose="020B0604030504040204"/>
                <a:sym typeface="+mn-ea"/>
              </a:rPr>
              <a:t>Arrival</a:t>
            </a:r>
            <a:r>
              <a:rPr b="1" spc="-35" dirty="0">
                <a:solidFill>
                  <a:schemeClr val="tx1"/>
                </a:solidFill>
                <a:latin typeface="Tahoma" panose="020B0604030504040204"/>
                <a:cs typeface="Tahoma" panose="020B0604030504040204"/>
                <a:sym typeface="+mn-ea"/>
              </a:rPr>
              <a:t> </a:t>
            </a:r>
            <a:r>
              <a:rPr b="1" spc="70" dirty="0">
                <a:solidFill>
                  <a:schemeClr val="tx1"/>
                </a:solidFill>
                <a:latin typeface="Tahoma" panose="020B0604030504040204"/>
                <a:cs typeface="Tahoma" panose="020B0604030504040204"/>
                <a:sym typeface="+mn-ea"/>
              </a:rPr>
              <a:t>Month</a:t>
            </a:r>
            <a:endParaRPr lang="en-US" b="1" spc="70" dirty="0">
              <a:solidFill>
                <a:schemeClr val="tx1"/>
              </a:solidFill>
              <a:latin typeface="Tahoma" panose="020B0604030504040204"/>
              <a:cs typeface="Tahoma" panose="020B0604030504040204"/>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US"/>
          </a:p>
        </p:txBody>
      </p:sp>
      <p:grpSp>
        <p:nvGrpSpPr>
          <p:cNvPr id="4" name="object 4"/>
          <p:cNvGrpSpPr/>
          <p:nvPr/>
        </p:nvGrpSpPr>
        <p:grpSpPr>
          <a:xfrm>
            <a:off x="667385" y="1398905"/>
            <a:ext cx="8082280" cy="4582795"/>
            <a:chOff x="408074" y="1145374"/>
            <a:chExt cx="6157595" cy="3622040"/>
          </a:xfrm>
        </p:grpSpPr>
        <p:pic>
          <p:nvPicPr>
            <p:cNvPr id="5" name="object 5"/>
            <p:cNvPicPr/>
            <p:nvPr/>
          </p:nvPicPr>
          <p:blipFill>
            <a:blip r:embed="rId1" cstate="print"/>
            <a:stretch>
              <a:fillRect/>
            </a:stretch>
          </p:blipFill>
          <p:spPr>
            <a:xfrm>
              <a:off x="417600" y="1154899"/>
              <a:ext cx="6123020" cy="1737613"/>
            </a:xfrm>
            <a:prstGeom prst="rect">
              <a:avLst/>
            </a:prstGeom>
          </p:spPr>
        </p:pic>
        <p:sp>
          <p:nvSpPr>
            <p:cNvPr id="6" name="object 6"/>
            <p:cNvSpPr/>
            <p:nvPr/>
          </p:nvSpPr>
          <p:spPr>
            <a:xfrm>
              <a:off x="412837" y="1150137"/>
              <a:ext cx="6148070" cy="1767839"/>
            </a:xfrm>
            <a:custGeom>
              <a:avLst/>
              <a:gdLst/>
              <a:ahLst/>
              <a:cxnLst/>
              <a:rect l="l" t="t" r="r" b="b"/>
              <a:pathLst>
                <a:path w="6148070" h="1767839">
                  <a:moveTo>
                    <a:pt x="0" y="0"/>
                  </a:moveTo>
                  <a:lnTo>
                    <a:pt x="6148059" y="0"/>
                  </a:lnTo>
                  <a:lnTo>
                    <a:pt x="6148059" y="1767824"/>
                  </a:lnTo>
                  <a:lnTo>
                    <a:pt x="0" y="1767824"/>
                  </a:lnTo>
                  <a:lnTo>
                    <a:pt x="0" y="0"/>
                  </a:lnTo>
                  <a:close/>
                </a:path>
              </a:pathLst>
            </a:custGeom>
            <a:ln w="9524">
              <a:solidFill>
                <a:srgbClr val="CC0000"/>
              </a:solidFill>
            </a:ln>
          </p:spPr>
          <p:txBody>
            <a:bodyPr wrap="square" lIns="0" tIns="0" rIns="0" bIns="0" rtlCol="0"/>
            <a:p/>
          </p:txBody>
        </p:sp>
        <p:pic>
          <p:nvPicPr>
            <p:cNvPr id="7" name="object 7"/>
            <p:cNvPicPr/>
            <p:nvPr/>
          </p:nvPicPr>
          <p:blipFill>
            <a:blip r:embed="rId2" cstate="print"/>
            <a:stretch>
              <a:fillRect/>
            </a:stretch>
          </p:blipFill>
          <p:spPr>
            <a:xfrm>
              <a:off x="417600" y="2999249"/>
              <a:ext cx="6123020" cy="1737613"/>
            </a:xfrm>
            <a:prstGeom prst="rect">
              <a:avLst/>
            </a:prstGeom>
          </p:spPr>
        </p:pic>
        <p:sp>
          <p:nvSpPr>
            <p:cNvPr id="8" name="object 8"/>
            <p:cNvSpPr/>
            <p:nvPr/>
          </p:nvSpPr>
          <p:spPr>
            <a:xfrm>
              <a:off x="412837" y="2994487"/>
              <a:ext cx="6148070" cy="1767839"/>
            </a:xfrm>
            <a:custGeom>
              <a:avLst/>
              <a:gdLst/>
              <a:ahLst/>
              <a:cxnLst/>
              <a:rect l="l" t="t" r="r" b="b"/>
              <a:pathLst>
                <a:path w="6148070" h="1767839">
                  <a:moveTo>
                    <a:pt x="0" y="0"/>
                  </a:moveTo>
                  <a:lnTo>
                    <a:pt x="6148059" y="0"/>
                  </a:lnTo>
                  <a:lnTo>
                    <a:pt x="6148059" y="1767824"/>
                  </a:lnTo>
                  <a:lnTo>
                    <a:pt x="0" y="1767824"/>
                  </a:lnTo>
                  <a:lnTo>
                    <a:pt x="0" y="0"/>
                  </a:lnTo>
                  <a:close/>
                </a:path>
              </a:pathLst>
            </a:custGeom>
            <a:ln w="9524">
              <a:solidFill>
                <a:srgbClr val="CC0000"/>
              </a:solidFill>
            </a:ln>
          </p:spPr>
          <p:txBody>
            <a:bodyPr wrap="square" lIns="0" tIns="0" rIns="0" bIns="0" rtlCol="0"/>
            <a:p/>
          </p:txBody>
        </p:sp>
      </p:grpSp>
      <p:sp>
        <p:nvSpPr>
          <p:cNvPr id="9" name="Text Box 8"/>
          <p:cNvSpPr txBox="1"/>
          <p:nvPr/>
        </p:nvSpPr>
        <p:spPr>
          <a:xfrm>
            <a:off x="9097645" y="2373630"/>
            <a:ext cx="2206625" cy="1476375"/>
          </a:xfrm>
          <a:prstGeom prst="rect">
            <a:avLst/>
          </a:prstGeom>
          <a:noFill/>
        </p:spPr>
        <p:txBody>
          <a:bodyPr wrap="square" rtlCol="0">
            <a:spAutoFit/>
          </a:bodyPr>
          <a:p>
            <a:r>
              <a:rPr b="1" spc="50" dirty="0">
                <a:solidFill>
                  <a:schemeClr val="tx1"/>
                </a:solidFill>
                <a:latin typeface="Tahoma" panose="020B0604030504040204"/>
                <a:cs typeface="Tahoma" panose="020B0604030504040204"/>
                <a:sym typeface="+mn-ea"/>
              </a:rPr>
              <a:t>Analyzing </a:t>
            </a:r>
            <a:r>
              <a:rPr b="1" spc="55" dirty="0">
                <a:solidFill>
                  <a:schemeClr val="tx1"/>
                </a:solidFill>
                <a:latin typeface="Tahoma" panose="020B0604030504040204"/>
                <a:cs typeface="Tahoma" panose="020B0604030504040204"/>
                <a:sym typeface="+mn-ea"/>
              </a:rPr>
              <a:t> </a:t>
            </a:r>
            <a:r>
              <a:rPr b="1" spc="20" dirty="0">
                <a:solidFill>
                  <a:schemeClr val="tx1"/>
                </a:solidFill>
                <a:latin typeface="Tahoma" panose="020B0604030504040204"/>
                <a:cs typeface="Tahoma" panose="020B0604030504040204"/>
                <a:sym typeface="+mn-ea"/>
              </a:rPr>
              <a:t>Arrival </a:t>
            </a:r>
            <a:r>
              <a:rPr b="1" spc="25" dirty="0">
                <a:solidFill>
                  <a:schemeClr val="tx1"/>
                </a:solidFill>
                <a:latin typeface="Tahoma" panose="020B0604030504040204"/>
                <a:cs typeface="Tahoma" panose="020B0604030504040204"/>
                <a:sym typeface="+mn-ea"/>
              </a:rPr>
              <a:t> </a:t>
            </a:r>
            <a:r>
              <a:rPr b="1" spc="75" dirty="0">
                <a:solidFill>
                  <a:schemeClr val="tx1"/>
                </a:solidFill>
                <a:latin typeface="Tahoma" panose="020B0604030504040204"/>
                <a:cs typeface="Tahoma" panose="020B0604030504040204"/>
                <a:sym typeface="+mn-ea"/>
              </a:rPr>
              <a:t>Weekend </a:t>
            </a:r>
            <a:r>
              <a:rPr b="1" spc="80" dirty="0">
                <a:solidFill>
                  <a:schemeClr val="tx1"/>
                </a:solidFill>
                <a:latin typeface="Tahoma" panose="020B0604030504040204"/>
                <a:cs typeface="Tahoma" panose="020B0604030504040204"/>
                <a:sym typeface="+mn-ea"/>
              </a:rPr>
              <a:t> </a:t>
            </a:r>
            <a:r>
              <a:rPr b="1" dirty="0">
                <a:solidFill>
                  <a:schemeClr val="tx1"/>
                </a:solidFill>
                <a:latin typeface="Tahoma" panose="020B0604030504040204"/>
                <a:cs typeface="Tahoma" panose="020B0604030504040204"/>
                <a:sym typeface="+mn-ea"/>
              </a:rPr>
              <a:t>Nights</a:t>
            </a:r>
            <a:r>
              <a:rPr b="1" spc="45" dirty="0">
                <a:solidFill>
                  <a:schemeClr val="tx1"/>
                </a:solidFill>
                <a:latin typeface="Tahoma" panose="020B0604030504040204"/>
                <a:cs typeface="Tahoma" panose="020B0604030504040204"/>
                <a:sym typeface="+mn-ea"/>
              </a:rPr>
              <a:t>/</a:t>
            </a:r>
            <a:r>
              <a:rPr b="1" spc="125" dirty="0">
                <a:solidFill>
                  <a:schemeClr val="tx1"/>
                </a:solidFill>
                <a:latin typeface="Tahoma" panose="020B0604030504040204"/>
                <a:cs typeface="Tahoma" panose="020B0604030504040204"/>
                <a:sym typeface="+mn-ea"/>
              </a:rPr>
              <a:t>W</a:t>
            </a:r>
            <a:r>
              <a:rPr b="1" spc="55" dirty="0">
                <a:solidFill>
                  <a:schemeClr val="tx1"/>
                </a:solidFill>
                <a:latin typeface="Tahoma" panose="020B0604030504040204"/>
                <a:cs typeface="Tahoma" panose="020B0604030504040204"/>
                <a:sym typeface="+mn-ea"/>
              </a:rPr>
              <a:t>eek  </a:t>
            </a:r>
            <a:r>
              <a:rPr b="1" spc="50" dirty="0">
                <a:solidFill>
                  <a:schemeClr val="tx1"/>
                </a:solidFill>
                <a:latin typeface="Tahoma" panose="020B0604030504040204"/>
                <a:cs typeface="Tahoma" panose="020B0604030504040204"/>
                <a:sym typeface="+mn-ea"/>
              </a:rPr>
              <a:t>Nights</a:t>
            </a:r>
            <a:endParaRPr lang="en-US" b="1" spc="50" dirty="0">
              <a:solidFill>
                <a:schemeClr val="tx1"/>
              </a:solidFill>
              <a:latin typeface="Tahoma" panose="020B0604030504040204"/>
              <a:cs typeface="Tahoma" panose="020B0604030504040204"/>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US"/>
          </a:p>
        </p:txBody>
      </p:sp>
      <p:grpSp>
        <p:nvGrpSpPr>
          <p:cNvPr id="4" name="object 4"/>
          <p:cNvGrpSpPr/>
          <p:nvPr/>
        </p:nvGrpSpPr>
        <p:grpSpPr>
          <a:xfrm>
            <a:off x="1472225" y="1290150"/>
            <a:ext cx="8748000" cy="3708000"/>
            <a:chOff x="618150" y="1204425"/>
            <a:chExt cx="7746365" cy="3025140"/>
          </a:xfrm>
        </p:grpSpPr>
        <p:pic>
          <p:nvPicPr>
            <p:cNvPr id="5" name="object 5"/>
            <p:cNvPicPr/>
            <p:nvPr/>
          </p:nvPicPr>
          <p:blipFill>
            <a:blip r:embed="rId1" cstate="print"/>
            <a:stretch>
              <a:fillRect/>
            </a:stretch>
          </p:blipFill>
          <p:spPr>
            <a:xfrm>
              <a:off x="627675" y="1213950"/>
              <a:ext cx="7678501" cy="2988188"/>
            </a:xfrm>
            <a:prstGeom prst="rect">
              <a:avLst/>
            </a:prstGeom>
          </p:spPr>
        </p:pic>
        <p:sp>
          <p:nvSpPr>
            <p:cNvPr id="6" name="object 6"/>
            <p:cNvSpPr/>
            <p:nvPr/>
          </p:nvSpPr>
          <p:spPr>
            <a:xfrm>
              <a:off x="622912" y="1209187"/>
              <a:ext cx="7736840" cy="3015615"/>
            </a:xfrm>
            <a:custGeom>
              <a:avLst/>
              <a:gdLst/>
              <a:ahLst/>
              <a:cxnLst/>
              <a:rect l="l" t="t" r="r" b="b"/>
              <a:pathLst>
                <a:path w="7736840" h="3015615">
                  <a:moveTo>
                    <a:pt x="0" y="0"/>
                  </a:moveTo>
                  <a:lnTo>
                    <a:pt x="7736624" y="0"/>
                  </a:lnTo>
                  <a:lnTo>
                    <a:pt x="7736624" y="3015499"/>
                  </a:lnTo>
                  <a:lnTo>
                    <a:pt x="0" y="3015499"/>
                  </a:lnTo>
                  <a:lnTo>
                    <a:pt x="0" y="0"/>
                  </a:lnTo>
                  <a:close/>
                </a:path>
              </a:pathLst>
            </a:custGeom>
            <a:ln w="9524">
              <a:solidFill>
                <a:srgbClr val="CC0000"/>
              </a:solidFill>
            </a:ln>
          </p:spPr>
          <p:txBody>
            <a:bodyPr wrap="square" lIns="0" tIns="0" rIns="0" bIns="0" rtlCol="0"/>
            <a:p/>
          </p:txBody>
        </p:sp>
      </p:grpSp>
      <p:sp>
        <p:nvSpPr>
          <p:cNvPr id="7" name="Text Box 6"/>
          <p:cNvSpPr txBox="1"/>
          <p:nvPr/>
        </p:nvSpPr>
        <p:spPr>
          <a:xfrm>
            <a:off x="3818255" y="5218430"/>
            <a:ext cx="5733415" cy="368300"/>
          </a:xfrm>
          <a:prstGeom prst="rect">
            <a:avLst/>
          </a:prstGeom>
          <a:noFill/>
        </p:spPr>
        <p:txBody>
          <a:bodyPr wrap="square" rtlCol="0">
            <a:spAutoFit/>
          </a:bodyPr>
          <a:p>
            <a:r>
              <a:rPr b="1" spc="50" dirty="0">
                <a:solidFill>
                  <a:schemeClr val="tx1"/>
                </a:solidFill>
                <a:latin typeface="Tahoma" panose="020B0604030504040204"/>
                <a:cs typeface="Tahoma" panose="020B0604030504040204"/>
                <a:sym typeface="+mn-ea"/>
              </a:rPr>
              <a:t>Analyzing</a:t>
            </a:r>
            <a:r>
              <a:rPr b="1" spc="-20" dirty="0">
                <a:solidFill>
                  <a:schemeClr val="tx1"/>
                </a:solidFill>
                <a:latin typeface="Tahoma" panose="020B0604030504040204"/>
                <a:cs typeface="Tahoma" panose="020B0604030504040204"/>
                <a:sym typeface="+mn-ea"/>
              </a:rPr>
              <a:t> </a:t>
            </a:r>
            <a:r>
              <a:rPr b="1" spc="20" dirty="0">
                <a:solidFill>
                  <a:schemeClr val="tx1"/>
                </a:solidFill>
                <a:latin typeface="Tahoma" panose="020B0604030504040204"/>
                <a:cs typeface="Tahoma" panose="020B0604030504040204"/>
                <a:sym typeface="+mn-ea"/>
              </a:rPr>
              <a:t>Hotel-wise</a:t>
            </a:r>
            <a:r>
              <a:rPr b="1" spc="-20" dirty="0">
                <a:solidFill>
                  <a:schemeClr val="tx1"/>
                </a:solidFill>
                <a:latin typeface="Tahoma" panose="020B0604030504040204"/>
                <a:cs typeface="Tahoma" panose="020B0604030504040204"/>
                <a:sym typeface="+mn-ea"/>
              </a:rPr>
              <a:t> </a:t>
            </a:r>
            <a:r>
              <a:rPr b="1" spc="50" dirty="0">
                <a:solidFill>
                  <a:schemeClr val="tx1"/>
                </a:solidFill>
                <a:latin typeface="Tahoma" panose="020B0604030504040204"/>
                <a:cs typeface="Tahoma" panose="020B0604030504040204"/>
                <a:sym typeface="+mn-ea"/>
              </a:rPr>
              <a:t>Nights</a:t>
            </a:r>
            <a:r>
              <a:rPr b="1" spc="-20" dirty="0">
                <a:solidFill>
                  <a:schemeClr val="tx1"/>
                </a:solidFill>
                <a:latin typeface="Tahoma" panose="020B0604030504040204"/>
                <a:cs typeface="Tahoma" panose="020B0604030504040204"/>
                <a:sym typeface="+mn-ea"/>
              </a:rPr>
              <a:t> </a:t>
            </a:r>
            <a:r>
              <a:rPr b="1" spc="55" dirty="0">
                <a:solidFill>
                  <a:schemeClr val="tx1"/>
                </a:solidFill>
                <a:latin typeface="Tahoma" panose="020B0604030504040204"/>
                <a:cs typeface="Tahoma" panose="020B0604030504040204"/>
                <a:sym typeface="+mn-ea"/>
              </a:rPr>
              <a:t>Spent</a:t>
            </a:r>
            <a:r>
              <a:rPr b="1" spc="-20" dirty="0">
                <a:solidFill>
                  <a:schemeClr val="tx1"/>
                </a:solidFill>
                <a:latin typeface="Tahoma" panose="020B0604030504040204"/>
                <a:cs typeface="Tahoma" panose="020B0604030504040204"/>
                <a:sym typeface="+mn-ea"/>
              </a:rPr>
              <a:t> </a:t>
            </a:r>
            <a:r>
              <a:rPr b="1" spc="50" dirty="0">
                <a:solidFill>
                  <a:schemeClr val="tx1"/>
                </a:solidFill>
                <a:latin typeface="Tahoma" panose="020B0604030504040204"/>
                <a:cs typeface="Tahoma" panose="020B0604030504040204"/>
                <a:sym typeface="+mn-ea"/>
              </a:rPr>
              <a:t>by</a:t>
            </a:r>
            <a:r>
              <a:rPr b="1" spc="-20" dirty="0">
                <a:solidFill>
                  <a:schemeClr val="tx1"/>
                </a:solidFill>
                <a:latin typeface="Tahoma" panose="020B0604030504040204"/>
                <a:cs typeface="Tahoma" panose="020B0604030504040204"/>
                <a:sym typeface="+mn-ea"/>
              </a:rPr>
              <a:t> </a:t>
            </a:r>
            <a:r>
              <a:rPr b="1" spc="55" dirty="0">
                <a:solidFill>
                  <a:schemeClr val="tx1"/>
                </a:solidFill>
                <a:latin typeface="Tahoma" panose="020B0604030504040204"/>
                <a:cs typeface="Tahoma" panose="020B0604030504040204"/>
                <a:sym typeface="+mn-ea"/>
              </a:rPr>
              <a:t>guests</a:t>
            </a:r>
            <a:endParaRPr lang="en-US" b="1" spc="55" dirty="0">
              <a:solidFill>
                <a:schemeClr val="tx1"/>
              </a:solidFill>
              <a:latin typeface="Tahoma" panose="020B0604030504040204"/>
              <a:cs typeface="Tahoma" panose="020B0604030504040204"/>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US"/>
          </a:p>
        </p:txBody>
      </p:sp>
      <p:grpSp>
        <p:nvGrpSpPr>
          <p:cNvPr id="5" name="object 5"/>
          <p:cNvGrpSpPr/>
          <p:nvPr/>
        </p:nvGrpSpPr>
        <p:grpSpPr>
          <a:xfrm>
            <a:off x="4168760" y="1364624"/>
            <a:ext cx="3492000" cy="3456000"/>
            <a:chOff x="2840975" y="1217939"/>
            <a:chExt cx="2981325" cy="2998470"/>
          </a:xfrm>
        </p:grpSpPr>
        <p:pic>
          <p:nvPicPr>
            <p:cNvPr id="6" name="object 6"/>
            <p:cNvPicPr/>
            <p:nvPr/>
          </p:nvPicPr>
          <p:blipFill>
            <a:blip r:embed="rId1" cstate="print"/>
            <a:stretch>
              <a:fillRect/>
            </a:stretch>
          </p:blipFill>
          <p:spPr>
            <a:xfrm>
              <a:off x="3243786" y="1227464"/>
              <a:ext cx="2485235" cy="2686063"/>
            </a:xfrm>
            <a:prstGeom prst="rect">
              <a:avLst/>
            </a:prstGeom>
          </p:spPr>
        </p:pic>
        <p:sp>
          <p:nvSpPr>
            <p:cNvPr id="7" name="object 7"/>
            <p:cNvSpPr/>
            <p:nvPr/>
          </p:nvSpPr>
          <p:spPr>
            <a:xfrm>
              <a:off x="2845737" y="1222702"/>
              <a:ext cx="2971800" cy="2988945"/>
            </a:xfrm>
            <a:custGeom>
              <a:avLst/>
              <a:gdLst/>
              <a:ahLst/>
              <a:cxnLst/>
              <a:rect l="l" t="t" r="r" b="b"/>
              <a:pathLst>
                <a:path w="2971800" h="2988945">
                  <a:moveTo>
                    <a:pt x="0" y="0"/>
                  </a:moveTo>
                  <a:lnTo>
                    <a:pt x="2971725" y="0"/>
                  </a:lnTo>
                  <a:lnTo>
                    <a:pt x="2971725" y="2988460"/>
                  </a:lnTo>
                  <a:lnTo>
                    <a:pt x="0" y="2988460"/>
                  </a:lnTo>
                  <a:lnTo>
                    <a:pt x="0" y="0"/>
                  </a:lnTo>
                  <a:close/>
                </a:path>
              </a:pathLst>
            </a:custGeom>
            <a:ln w="9524">
              <a:solidFill>
                <a:srgbClr val="CC0000"/>
              </a:solidFill>
            </a:ln>
          </p:spPr>
          <p:txBody>
            <a:bodyPr wrap="square" lIns="0" tIns="0" rIns="0" bIns="0" rtlCol="0"/>
            <a:p/>
          </p:txBody>
        </p:sp>
      </p:grpSp>
      <p:sp>
        <p:nvSpPr>
          <p:cNvPr id="4" name="Text Box 3"/>
          <p:cNvSpPr txBox="1"/>
          <p:nvPr/>
        </p:nvSpPr>
        <p:spPr>
          <a:xfrm>
            <a:off x="2499360" y="5045710"/>
            <a:ext cx="6760210" cy="368300"/>
          </a:xfrm>
          <a:prstGeom prst="rect">
            <a:avLst/>
          </a:prstGeom>
          <a:noFill/>
        </p:spPr>
        <p:txBody>
          <a:bodyPr wrap="square" rtlCol="0">
            <a:spAutoFit/>
          </a:bodyPr>
          <a:p>
            <a:r>
              <a:rPr b="1" spc="55" dirty="0">
                <a:solidFill>
                  <a:schemeClr val="tx1"/>
                </a:solidFill>
                <a:latin typeface="Tahoma" panose="020B0604030504040204"/>
                <a:cs typeface="Tahoma" panose="020B0604030504040204"/>
                <a:sym typeface="+mn-ea"/>
              </a:rPr>
              <a:t>Analyzing</a:t>
            </a:r>
            <a:r>
              <a:rPr b="1" spc="-25" dirty="0">
                <a:solidFill>
                  <a:schemeClr val="tx1"/>
                </a:solidFill>
                <a:latin typeface="Tahoma" panose="020B0604030504040204"/>
                <a:cs typeface="Tahoma" panose="020B0604030504040204"/>
                <a:sym typeface="+mn-ea"/>
              </a:rPr>
              <a:t> </a:t>
            </a:r>
            <a:r>
              <a:rPr b="1" spc="25" dirty="0">
                <a:solidFill>
                  <a:schemeClr val="tx1"/>
                </a:solidFill>
                <a:latin typeface="Tahoma" panose="020B0604030504040204"/>
                <a:cs typeface="Tahoma" panose="020B0604030504040204"/>
                <a:sym typeface="+mn-ea"/>
              </a:rPr>
              <a:t>Hotel-wise</a:t>
            </a:r>
            <a:r>
              <a:rPr b="1" spc="-20" dirty="0">
                <a:solidFill>
                  <a:schemeClr val="tx1"/>
                </a:solidFill>
                <a:latin typeface="Tahoma" panose="020B0604030504040204"/>
                <a:cs typeface="Tahoma" panose="020B0604030504040204"/>
                <a:sym typeface="+mn-ea"/>
              </a:rPr>
              <a:t> </a:t>
            </a:r>
            <a:r>
              <a:rPr b="1" spc="40" dirty="0">
                <a:solidFill>
                  <a:schemeClr val="tx1"/>
                </a:solidFill>
                <a:latin typeface="Tahoma" panose="020B0604030504040204"/>
                <a:cs typeface="Tahoma" panose="020B0604030504040204"/>
                <a:sym typeface="+mn-ea"/>
              </a:rPr>
              <a:t>Special</a:t>
            </a:r>
            <a:r>
              <a:rPr b="1" spc="-20" dirty="0">
                <a:solidFill>
                  <a:schemeClr val="tx1"/>
                </a:solidFill>
                <a:latin typeface="Tahoma" panose="020B0604030504040204"/>
                <a:cs typeface="Tahoma" panose="020B0604030504040204"/>
                <a:sym typeface="+mn-ea"/>
              </a:rPr>
              <a:t> </a:t>
            </a:r>
            <a:r>
              <a:rPr b="1" spc="55" dirty="0">
                <a:solidFill>
                  <a:schemeClr val="tx1"/>
                </a:solidFill>
                <a:latin typeface="Tahoma" panose="020B0604030504040204"/>
                <a:cs typeface="Tahoma" panose="020B0604030504040204"/>
                <a:sym typeface="+mn-ea"/>
              </a:rPr>
              <a:t>Request</a:t>
            </a:r>
            <a:r>
              <a:rPr b="1" spc="-20" dirty="0">
                <a:solidFill>
                  <a:schemeClr val="tx1"/>
                </a:solidFill>
                <a:latin typeface="Tahoma" panose="020B0604030504040204"/>
                <a:cs typeface="Tahoma" panose="020B0604030504040204"/>
                <a:sym typeface="+mn-ea"/>
              </a:rPr>
              <a:t> </a:t>
            </a:r>
            <a:r>
              <a:rPr b="1" spc="90" dirty="0">
                <a:solidFill>
                  <a:schemeClr val="tx1"/>
                </a:solidFill>
                <a:latin typeface="Tahoma" panose="020B0604030504040204"/>
                <a:cs typeface="Tahoma" panose="020B0604030504040204"/>
                <a:sym typeface="+mn-ea"/>
              </a:rPr>
              <a:t>made</a:t>
            </a:r>
            <a:r>
              <a:rPr b="1" spc="-20" dirty="0">
                <a:solidFill>
                  <a:schemeClr val="tx1"/>
                </a:solidFill>
                <a:latin typeface="Tahoma" panose="020B0604030504040204"/>
                <a:cs typeface="Tahoma" panose="020B0604030504040204"/>
                <a:sym typeface="+mn-ea"/>
              </a:rPr>
              <a:t> </a:t>
            </a:r>
            <a:r>
              <a:rPr b="1" spc="50" dirty="0">
                <a:solidFill>
                  <a:schemeClr val="tx1"/>
                </a:solidFill>
                <a:latin typeface="Tahoma" panose="020B0604030504040204"/>
                <a:cs typeface="Tahoma" panose="020B0604030504040204"/>
                <a:sym typeface="+mn-ea"/>
              </a:rPr>
              <a:t>by</a:t>
            </a:r>
            <a:r>
              <a:rPr b="1" spc="-20" dirty="0">
                <a:solidFill>
                  <a:schemeClr val="tx1"/>
                </a:solidFill>
                <a:latin typeface="Tahoma" panose="020B0604030504040204"/>
                <a:cs typeface="Tahoma" panose="020B0604030504040204"/>
                <a:sym typeface="+mn-ea"/>
              </a:rPr>
              <a:t> </a:t>
            </a:r>
            <a:r>
              <a:rPr b="1" spc="45" dirty="0">
                <a:solidFill>
                  <a:schemeClr val="tx1"/>
                </a:solidFill>
                <a:latin typeface="Tahoma" panose="020B0604030504040204"/>
                <a:cs typeface="Tahoma" panose="020B0604030504040204"/>
                <a:sym typeface="+mn-ea"/>
              </a:rPr>
              <a:t>Guests</a:t>
            </a:r>
            <a:endParaRPr lang="en-US">
              <a:solidFill>
                <a:schemeClr val="tx1"/>
              </a:solidFill>
              <a:latin typeface="Tahoma" panose="020B0604030504040204"/>
              <a:cs typeface="Tahoma" panose="020B060403050404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US"/>
          </a:p>
        </p:txBody>
      </p:sp>
      <p:grpSp>
        <p:nvGrpSpPr>
          <p:cNvPr id="5" name="object 5"/>
          <p:cNvGrpSpPr/>
          <p:nvPr/>
        </p:nvGrpSpPr>
        <p:grpSpPr>
          <a:xfrm>
            <a:off x="1702024" y="1289950"/>
            <a:ext cx="8640000" cy="3528000"/>
            <a:chOff x="476474" y="1309000"/>
            <a:chExt cx="7900670" cy="2816225"/>
          </a:xfrm>
        </p:grpSpPr>
        <p:pic>
          <p:nvPicPr>
            <p:cNvPr id="6" name="object 6"/>
            <p:cNvPicPr/>
            <p:nvPr/>
          </p:nvPicPr>
          <p:blipFill>
            <a:blip r:embed="rId1" cstate="print"/>
            <a:stretch>
              <a:fillRect/>
            </a:stretch>
          </p:blipFill>
          <p:spPr>
            <a:xfrm>
              <a:off x="486000" y="1318525"/>
              <a:ext cx="7881174" cy="2714078"/>
            </a:xfrm>
            <a:prstGeom prst="rect">
              <a:avLst/>
            </a:prstGeom>
          </p:spPr>
        </p:pic>
        <p:sp>
          <p:nvSpPr>
            <p:cNvPr id="7" name="object 7"/>
            <p:cNvSpPr/>
            <p:nvPr/>
          </p:nvSpPr>
          <p:spPr>
            <a:xfrm>
              <a:off x="481237" y="1313762"/>
              <a:ext cx="7891145" cy="2806700"/>
            </a:xfrm>
            <a:custGeom>
              <a:avLst/>
              <a:gdLst/>
              <a:ahLst/>
              <a:cxnLst/>
              <a:rect l="l" t="t" r="r" b="b"/>
              <a:pathLst>
                <a:path w="7891145" h="2806700">
                  <a:moveTo>
                    <a:pt x="0" y="0"/>
                  </a:moveTo>
                  <a:lnTo>
                    <a:pt x="7890699" y="0"/>
                  </a:lnTo>
                  <a:lnTo>
                    <a:pt x="7890699" y="2806349"/>
                  </a:lnTo>
                  <a:lnTo>
                    <a:pt x="0" y="2806349"/>
                  </a:lnTo>
                  <a:lnTo>
                    <a:pt x="0" y="0"/>
                  </a:lnTo>
                  <a:close/>
                </a:path>
              </a:pathLst>
            </a:custGeom>
            <a:ln w="9524">
              <a:solidFill>
                <a:srgbClr val="CC0000"/>
              </a:solidFill>
            </a:ln>
          </p:spPr>
          <p:txBody>
            <a:bodyPr wrap="square" lIns="0" tIns="0" rIns="0" bIns="0" rtlCol="0"/>
            <a:p/>
          </p:txBody>
        </p:sp>
      </p:grpSp>
      <p:sp>
        <p:nvSpPr>
          <p:cNvPr id="4" name="Text Box 3"/>
          <p:cNvSpPr txBox="1"/>
          <p:nvPr/>
        </p:nvSpPr>
        <p:spPr>
          <a:xfrm>
            <a:off x="2303780" y="5034915"/>
            <a:ext cx="7778115" cy="368300"/>
          </a:xfrm>
          <a:prstGeom prst="rect">
            <a:avLst/>
          </a:prstGeom>
          <a:noFill/>
        </p:spPr>
        <p:txBody>
          <a:bodyPr wrap="square" rtlCol="0">
            <a:spAutoFit/>
          </a:bodyPr>
          <a:p>
            <a:pPr marL="85725">
              <a:lnSpc>
                <a:spcPct val="100000"/>
              </a:lnSpc>
              <a:spcBef>
                <a:spcPts val="610"/>
              </a:spcBef>
            </a:pPr>
            <a:r>
              <a:rPr b="1" spc="50" dirty="0">
                <a:solidFill>
                  <a:schemeClr val="tx1"/>
                </a:solidFill>
                <a:latin typeface="Tahoma" panose="020B0604030504040204"/>
                <a:cs typeface="Tahoma" panose="020B0604030504040204"/>
                <a:sym typeface="+mn-ea"/>
              </a:rPr>
              <a:t>Analyzing</a:t>
            </a:r>
            <a:r>
              <a:rPr b="1" spc="-20" dirty="0">
                <a:solidFill>
                  <a:schemeClr val="tx1"/>
                </a:solidFill>
                <a:latin typeface="Tahoma" panose="020B0604030504040204"/>
                <a:cs typeface="Tahoma" panose="020B0604030504040204"/>
                <a:sym typeface="+mn-ea"/>
              </a:rPr>
              <a:t> </a:t>
            </a:r>
            <a:r>
              <a:rPr b="1" spc="45" dirty="0">
                <a:solidFill>
                  <a:schemeClr val="tx1"/>
                </a:solidFill>
                <a:latin typeface="Tahoma" panose="020B0604030504040204"/>
                <a:cs typeface="Tahoma" panose="020B0604030504040204"/>
                <a:sym typeface="+mn-ea"/>
              </a:rPr>
              <a:t>Price</a:t>
            </a:r>
            <a:r>
              <a:rPr b="1" spc="-15" dirty="0">
                <a:solidFill>
                  <a:schemeClr val="tx1"/>
                </a:solidFill>
                <a:latin typeface="Tahoma" panose="020B0604030504040204"/>
                <a:cs typeface="Tahoma" panose="020B0604030504040204"/>
                <a:sym typeface="+mn-ea"/>
              </a:rPr>
              <a:t> </a:t>
            </a:r>
            <a:r>
              <a:rPr b="1" spc="55" dirty="0">
                <a:solidFill>
                  <a:schemeClr val="tx1"/>
                </a:solidFill>
                <a:latin typeface="Tahoma" panose="020B0604030504040204"/>
                <a:cs typeface="Tahoma" panose="020B0604030504040204"/>
                <a:sym typeface="+mn-ea"/>
              </a:rPr>
              <a:t>Paid</a:t>
            </a:r>
            <a:r>
              <a:rPr b="1" spc="-15" dirty="0">
                <a:solidFill>
                  <a:schemeClr val="tx1"/>
                </a:solidFill>
                <a:latin typeface="Tahoma" panose="020B0604030504040204"/>
                <a:cs typeface="Tahoma" panose="020B0604030504040204"/>
                <a:sym typeface="+mn-ea"/>
              </a:rPr>
              <a:t> </a:t>
            </a:r>
            <a:r>
              <a:rPr b="1" spc="5" dirty="0">
                <a:solidFill>
                  <a:schemeClr val="tx1"/>
                </a:solidFill>
                <a:latin typeface="Tahoma" panose="020B0604030504040204"/>
                <a:cs typeface="Tahoma" panose="020B0604030504040204"/>
                <a:sym typeface="+mn-ea"/>
              </a:rPr>
              <a:t>(Month-wise)</a:t>
            </a:r>
            <a:r>
              <a:rPr b="1" spc="-15" dirty="0">
                <a:solidFill>
                  <a:schemeClr val="tx1"/>
                </a:solidFill>
                <a:latin typeface="Tahoma" panose="020B0604030504040204"/>
                <a:cs typeface="Tahoma" panose="020B0604030504040204"/>
                <a:sym typeface="+mn-ea"/>
              </a:rPr>
              <a:t> </a:t>
            </a:r>
            <a:r>
              <a:rPr b="1" spc="50" dirty="0">
                <a:solidFill>
                  <a:schemeClr val="tx1"/>
                </a:solidFill>
                <a:latin typeface="Tahoma" panose="020B0604030504040204"/>
                <a:cs typeface="Tahoma" panose="020B0604030504040204"/>
                <a:sym typeface="+mn-ea"/>
              </a:rPr>
              <a:t>by</a:t>
            </a:r>
            <a:r>
              <a:rPr b="1" spc="-15" dirty="0">
                <a:solidFill>
                  <a:schemeClr val="tx1"/>
                </a:solidFill>
                <a:latin typeface="Tahoma" panose="020B0604030504040204"/>
                <a:cs typeface="Tahoma" panose="020B0604030504040204"/>
                <a:sym typeface="+mn-ea"/>
              </a:rPr>
              <a:t> </a:t>
            </a:r>
            <a:r>
              <a:rPr b="1" spc="55" dirty="0">
                <a:solidFill>
                  <a:schemeClr val="tx1"/>
                </a:solidFill>
                <a:latin typeface="Tahoma" panose="020B0604030504040204"/>
                <a:cs typeface="Tahoma" panose="020B0604030504040204"/>
                <a:sym typeface="+mn-ea"/>
              </a:rPr>
              <a:t>the</a:t>
            </a:r>
            <a:r>
              <a:rPr b="1" spc="-20" dirty="0">
                <a:solidFill>
                  <a:schemeClr val="tx1"/>
                </a:solidFill>
                <a:latin typeface="Tahoma" panose="020B0604030504040204"/>
                <a:cs typeface="Tahoma" panose="020B0604030504040204"/>
                <a:sym typeface="+mn-ea"/>
              </a:rPr>
              <a:t> </a:t>
            </a:r>
            <a:r>
              <a:rPr b="1" spc="45" dirty="0">
                <a:solidFill>
                  <a:schemeClr val="tx1"/>
                </a:solidFill>
                <a:latin typeface="Tahoma" panose="020B0604030504040204"/>
                <a:cs typeface="Tahoma" panose="020B0604030504040204"/>
                <a:sym typeface="+mn-ea"/>
              </a:rPr>
              <a:t>Guest</a:t>
            </a:r>
            <a:r>
              <a:rPr b="1" spc="-15" dirty="0">
                <a:solidFill>
                  <a:schemeClr val="tx1"/>
                </a:solidFill>
                <a:latin typeface="Tahoma" panose="020B0604030504040204"/>
                <a:cs typeface="Tahoma" panose="020B0604030504040204"/>
                <a:sym typeface="+mn-ea"/>
              </a:rPr>
              <a:t> </a:t>
            </a:r>
            <a:r>
              <a:rPr b="1" spc="40" dirty="0">
                <a:solidFill>
                  <a:schemeClr val="tx1"/>
                </a:solidFill>
                <a:latin typeface="Tahoma" panose="020B0604030504040204"/>
                <a:cs typeface="Tahoma" panose="020B0604030504040204"/>
                <a:sym typeface="+mn-ea"/>
              </a:rPr>
              <a:t>Entity</a:t>
            </a:r>
            <a:endParaRPr lang="en-US" b="1" spc="40" dirty="0">
              <a:solidFill>
                <a:schemeClr val="tx1"/>
              </a:solidFill>
              <a:latin typeface="Tahoma" panose="020B0604030504040204"/>
              <a:cs typeface="Tahoma" panose="020B0604030504040204"/>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lnSpcReduction="20000"/>
          </a:bodyPr>
          <a:lstStyle/>
          <a:p>
            <a:pPr marL="305435" indent="-305435" algn="just"/>
            <a:r>
              <a:rPr lang="en-IN" sz="2000" dirty="0">
                <a:solidFill>
                  <a:srgbClr val="0F0F0F"/>
                </a:solidFill>
                <a:ea typeface="+mn-lt"/>
                <a:cs typeface="+mn-lt"/>
              </a:rPr>
              <a:t>The analysis of the hotel booking dataset unveils pivotal insights for strategic decision-making in the hospitality sector. Noteworthy findings encompass fluctuations in booking trends across yearly, monthly, and daily intervals, indicating seasonal variations and dynamic demand patterns. Diverse hotel preferences are observed, with City Hotels encountering higher cancellation rates compared to Resort Hotels, underscoring the importance of tailored management strategies. Understanding the varied guest demographics and behaviors, including families, groups, and individual bookings, offers opportunities for personalized marketing initiatives and service enhancements. Proposed solutions include implementing dynamic pricing strategies, proactive cancellation management, targeted marketing campaigns, and service customization to optimize revenue and elevate guest satisfaction. This comprehensive approach involves systematic data collection, preprocessing, exploratory analysis, modeling employing algorithms like Decision Trees and Time Series Forecasting, and deployment of trained models for continuous monitoring and maintenance, culminating in empowered revenue management and elevated guest experiences in the competitive hospitality landscape.</a:t>
            </a:r>
            <a:endParaRPr lang="en-IN" sz="2000" dirty="0">
              <a:solidFill>
                <a:srgbClr val="0F0F0F"/>
              </a:solidFill>
              <a:ea typeface="+mn-lt"/>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20000"/>
          </a:bodyPr>
          <a:lstStyle/>
          <a:p>
            <a:pPr marL="0" indent="0">
              <a:buNone/>
            </a:pPr>
            <a:endParaRPr lang="en-US" sz="2000" b="1" dirty="0"/>
          </a:p>
          <a:p>
            <a:pPr marL="305435" indent="-305435" algn="just"/>
            <a:r>
              <a:rPr lang="en-US" sz="2000" dirty="0">
                <a:ea typeface="+mn-lt"/>
                <a:cs typeface="+mn-lt"/>
              </a:rPr>
              <a:t>The insights garnered from the analysis of the hotel booking dataset lay a solid foundation for future advancements and innovations in the hospitality industry. With the continued integration of advanced analytics and machine learning techniques, there is immense potential to further refine revenue management strategies, enhance predictive modeling accuracy, and personalize guest experiences. Future endeavors could include the development of more sophisticated recommendation systems for personalized offerings, real-time dynamic pricing algorithms leveraging AI, and predictive analytics models tailored to emerging market trends and guest preferences. Moreover, the integration of IoT (Internet of Things) technologies and Big Data analytics could revolutionize operational efficiency, enabling predictive maintenance of hotel facilities, real-time guest feedback analysis, and seamless automation of guest services. As the hospitality landscape evolves, leveraging data-driven insights and cutting-edge technologies will be pivotal in driving sustainable growth, fostering innovation, and delivering unparalleled value to guests in the digital era.</a:t>
            </a:r>
            <a:endParaRPr lang="en-US" sz="2000" dirty="0">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a:bodyPr>
          <a:lstStyle/>
          <a:p>
            <a:r>
              <a:rPr lang="en-IN" sz="2400" b="1" dirty="0"/>
              <a:t>Predicting Hotel Booking Demand with Deep Learning</a:t>
            </a:r>
            <a:r>
              <a:rPr lang="en-IN" sz="2400" dirty="0"/>
              <a:t> by Jan van der Linden et al. (2018)</a:t>
            </a:r>
            <a:endParaRPr lang="en-IN" sz="2400" dirty="0"/>
          </a:p>
          <a:p>
            <a:r>
              <a:rPr lang="en-IN" sz="2400" b="1" dirty="0"/>
              <a:t>Hotel Booking Cancellation Prediction:</a:t>
            </a:r>
            <a:r>
              <a:rPr lang="en-IN" sz="2400" dirty="0"/>
              <a:t> A Machine Learning Approach by Yu-Shan Chang et al. (2018)</a:t>
            </a:r>
            <a:endParaRPr lang="en-IN" sz="2400" dirty="0"/>
          </a:p>
          <a:p>
            <a:r>
              <a:rPr lang="en-IN" sz="2400" b="1" dirty="0"/>
              <a:t>Customer Segmentation and Price Optimization for Hotel Revenue Management</a:t>
            </a:r>
            <a:r>
              <a:rPr lang="en-IN" sz="2400" dirty="0"/>
              <a:t> by Natalia Krynets et al. (2013)</a:t>
            </a:r>
            <a:endParaRPr lang="en-IN" sz="2400" dirty="0"/>
          </a:p>
          <a:p>
            <a:r>
              <a:rPr lang="en-IN" sz="2400" b="1" dirty="0"/>
              <a:t>Analyzing the Determinants of Hotel Booking Decisions: </a:t>
            </a:r>
            <a:r>
              <a:rPr lang="en-IN" sz="2400" dirty="0"/>
              <a:t>A Multi-Criteria Approach by Irene del Río-Rama et al. (2019)</a:t>
            </a:r>
            <a:endParaRPr lang="en-IN" sz="2400" dirty="0"/>
          </a:p>
          <a:p>
            <a:r>
              <a:rPr lang="en-IN" sz="2400" b="1" dirty="0"/>
              <a:t>The Impact of Online Reviews on Hotel Booking Decisions</a:t>
            </a:r>
            <a:r>
              <a:rPr lang="en-IN" sz="2400" dirty="0"/>
              <a:t> by Xiangyu Xu et al. (2014)</a:t>
            </a:r>
            <a:endParaRPr lang="en-IN" sz="2400" dirty="0"/>
          </a:p>
          <a:p>
            <a:r>
              <a:rPr lang="en-IN" sz="2400" b="1" dirty="0"/>
              <a:t>Understanding the Sharing Economy: </a:t>
            </a:r>
            <a:r>
              <a:rPr lang="en-IN" sz="2400" dirty="0"/>
              <a:t>The Case of Airbnb by Marco Candela et al. (2018) </a:t>
            </a:r>
            <a:endParaRPr lang="en-IN" sz="2400" dirty="0"/>
          </a:p>
          <a:p>
            <a:r>
              <a:rPr lang="en-IN" sz="2400" b="1" dirty="0"/>
              <a:t>Seasonality in Hotel Booking Behavior </a:t>
            </a:r>
            <a:r>
              <a:rPr lang="en-IN" sz="2400" dirty="0"/>
              <a:t>by Dimitrios Bardopoulos et al. (2018)</a:t>
            </a:r>
            <a:endParaRPr lang="en-IN" sz="2400" dirty="0"/>
          </a:p>
          <a:p>
            <a:r>
              <a:rPr lang="en-IN" sz="2400" b="1" dirty="0"/>
              <a:t>The Influence of Hotel Distribution Channels on Guest Acquisition Costs</a:t>
            </a:r>
            <a:r>
              <a:rPr lang="en-IN" sz="2400" dirty="0"/>
              <a:t> by Robert Patterson et al. (2017)</a:t>
            </a:r>
            <a:endParaRPr lang="en-IN" sz="2400" dirty="0"/>
          </a:p>
          <a:p>
            <a:r>
              <a:rPr lang="en-IN" sz="2400" b="1" dirty="0"/>
              <a:t>Guest Loyalty in the Hotel Industry:</a:t>
            </a:r>
            <a:r>
              <a:rPr lang="en-IN" sz="2400" dirty="0"/>
              <a:t> A Review and Research Agenda by Vanessa Riethmüller Babakus (2009)</a:t>
            </a:r>
            <a:endParaRPr lang="en-IN" sz="2400" dirty="0"/>
          </a:p>
          <a:p>
            <a:r>
              <a:rPr lang="en-IN" sz="2400" b="1" dirty="0"/>
              <a:t>Travelers' Adoption of Mobile Hotel Booking Apps:</a:t>
            </a:r>
            <a:r>
              <a:rPr lang="en-IN" sz="2400" dirty="0"/>
              <a:t> A Conceptual Model by MinJeong Baek et al. (2018) (Note: This might be relevant if your analysis includes mobile booking trends)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Autofit/>
          </a:bodyPr>
          <a:lstStyle/>
          <a:p>
            <a:pPr marL="0" indent="0">
              <a:buNone/>
            </a:pPr>
            <a:r>
              <a:rPr lang="en-IN" sz="2400">
                <a:solidFill>
                  <a:srgbClr val="0F0F0F"/>
                </a:solidFill>
                <a:ea typeface="+mn-lt"/>
                <a:cs typeface="+mn-lt"/>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analyse the data to discover important factors that govern the bookings.</a:t>
            </a:r>
            <a:endParaRPr lang="en-IN" sz="24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panose="020F0502020204030204"/>
              <a:cs typeface="Calibri" panose="020F0502020204030204"/>
            </a:endParaRPr>
          </a:p>
          <a:p>
            <a:pPr marL="0" indent="0">
              <a:buNone/>
            </a:pPr>
            <a:r>
              <a:rPr lang="en-IN" sz="1400" b="1">
                <a:latin typeface="Calibri" panose="020F0502020204030204"/>
                <a:cs typeface="Calibri" panose="020F0502020204030204"/>
              </a:rPr>
              <a:t>Seasonal Pricing Strategies:</a:t>
            </a:r>
            <a:endParaRPr lang="en-IN" sz="1400" b="1">
              <a:latin typeface="Calibri" panose="020F0502020204030204"/>
              <a:cs typeface="Calibri" panose="020F0502020204030204"/>
            </a:endParaRPr>
          </a:p>
          <a:p>
            <a:pPr marL="305435" indent="-305435"/>
            <a:r>
              <a:rPr lang="en-IN" sz="1200">
                <a:latin typeface="Calibri" panose="020F0502020204030204"/>
                <a:cs typeface="Calibri" panose="020F0502020204030204"/>
              </a:rPr>
              <a:t>Implement dynamic pricing strategies based on seasonal booking trends to optimize revenue during peak seasons and attract guests during off-peak periods.</a:t>
            </a:r>
            <a:endParaRPr lang="en-IN" sz="1200">
              <a:latin typeface="Calibri" panose="020F0502020204030204"/>
              <a:cs typeface="Calibri" panose="020F0502020204030204"/>
            </a:endParaRPr>
          </a:p>
          <a:p>
            <a:pPr marL="0" indent="0">
              <a:buNone/>
            </a:pPr>
            <a:r>
              <a:rPr lang="en-IN" sz="1200" b="1">
                <a:latin typeface="Calibri" panose="020F0502020204030204"/>
                <a:cs typeface="Calibri" panose="020F0502020204030204"/>
              </a:rPr>
              <a:t>Cancellation Management:</a:t>
            </a:r>
            <a:endParaRPr lang="en-IN" sz="1200" b="1">
              <a:latin typeface="Calibri" panose="020F0502020204030204"/>
              <a:cs typeface="Calibri" panose="020F0502020204030204"/>
            </a:endParaRPr>
          </a:p>
          <a:p>
            <a:pPr marL="305435" indent="-305435"/>
            <a:r>
              <a:rPr lang="en-IN" sz="1200">
                <a:latin typeface="Calibri" panose="020F0502020204030204"/>
                <a:cs typeface="Calibri" panose="020F0502020204030204"/>
              </a:rPr>
              <a:t>Develop proactive cancellation management strategies, such as offering flexible cancellation policies or incentivizing non-cancellable bookings, to minimize revenue loss due to cancellations.</a:t>
            </a:r>
            <a:endParaRPr lang="en-IN" sz="1200">
              <a:latin typeface="Calibri" panose="020F0502020204030204"/>
              <a:cs typeface="Calibri" panose="020F0502020204030204"/>
            </a:endParaRPr>
          </a:p>
          <a:p>
            <a:pPr marL="0" indent="0">
              <a:buNone/>
            </a:pPr>
            <a:r>
              <a:rPr lang="en-IN" sz="1200" b="1">
                <a:latin typeface="Calibri" panose="020F0502020204030204"/>
                <a:cs typeface="Calibri" panose="020F0502020204030204"/>
              </a:rPr>
              <a:t>Targeted Marketing:</a:t>
            </a:r>
            <a:endParaRPr lang="en-IN" sz="1200" b="1">
              <a:latin typeface="Calibri" panose="020F0502020204030204"/>
              <a:cs typeface="Calibri" panose="020F0502020204030204"/>
            </a:endParaRPr>
          </a:p>
          <a:p>
            <a:pPr marL="305435" indent="-305435"/>
            <a:r>
              <a:rPr lang="en-IN" sz="1200">
                <a:latin typeface="Calibri" panose="020F0502020204030204"/>
                <a:cs typeface="Calibri" panose="020F0502020204030204"/>
              </a:rPr>
              <a:t>Tailor marketing campaigns and promotional offers to target specific guest segments identified through demographic analysis, such as families with children or guests making special requests.</a:t>
            </a:r>
            <a:endParaRPr lang="en-IN" sz="1200">
              <a:latin typeface="Calibri" panose="020F0502020204030204"/>
              <a:cs typeface="Calibri" panose="020F0502020204030204"/>
            </a:endParaRPr>
          </a:p>
          <a:p>
            <a:pPr marL="0" indent="0">
              <a:buNone/>
            </a:pPr>
            <a:r>
              <a:rPr lang="en-IN" sz="1200" b="1">
                <a:latin typeface="Calibri" panose="020F0502020204030204"/>
                <a:cs typeface="Calibri" panose="020F0502020204030204"/>
              </a:rPr>
              <a:t>Service Customization:</a:t>
            </a:r>
            <a:endParaRPr lang="en-IN" sz="1200" b="1">
              <a:latin typeface="Calibri" panose="020F0502020204030204"/>
              <a:cs typeface="Calibri" panose="020F0502020204030204"/>
            </a:endParaRPr>
          </a:p>
          <a:p>
            <a:pPr marL="305435" indent="-305435"/>
            <a:r>
              <a:rPr lang="en-IN" sz="1200">
                <a:latin typeface="Calibri" panose="020F0502020204030204"/>
                <a:cs typeface="Calibri" panose="020F0502020204030204"/>
              </a:rPr>
              <a:t>Personalize guest experiences by offering customized services and amenities based on guest preferences, special requests, and booking patterns.</a:t>
            </a:r>
            <a:endParaRPr lang="en-IN" sz="1200">
              <a:latin typeface="Calibri" panose="020F0502020204030204"/>
              <a:cs typeface="Calibri" panose="020F0502020204030204"/>
            </a:endParaRPr>
          </a:p>
          <a:p>
            <a:pPr marL="0" indent="0">
              <a:buNone/>
            </a:pPr>
            <a:r>
              <a:rPr lang="en-IN" sz="1200" b="1">
                <a:latin typeface="Calibri" panose="020F0502020204030204"/>
                <a:cs typeface="Calibri" panose="020F0502020204030204"/>
              </a:rPr>
              <a:t>Data-Driven Insights:</a:t>
            </a:r>
            <a:endParaRPr lang="en-IN" sz="1200" b="1">
              <a:latin typeface="Calibri" panose="020F0502020204030204"/>
              <a:cs typeface="Calibri" panose="020F0502020204030204"/>
            </a:endParaRPr>
          </a:p>
          <a:p>
            <a:pPr marL="305435" indent="-305435"/>
            <a:r>
              <a:rPr lang="en-IN" sz="1200">
                <a:latin typeface="Calibri" panose="020F0502020204030204"/>
                <a:cs typeface="Calibri" panose="020F0502020204030204"/>
              </a:rPr>
              <a:t>Continuously analyze booking data and guest feedback to identify emerging trends, preferences, and areas for improvement, allowing for data-driven decision-making and strategic planning.</a:t>
            </a:r>
            <a:endParaRPr lang="en-IN" sz="1200">
              <a:latin typeface="Calibri" panose="020F0502020204030204"/>
              <a:cs typeface="Calibri" panose="020F0502020204030204"/>
            </a:endParaRPr>
          </a:p>
          <a:p>
            <a:pPr marL="0" indent="0">
              <a:buNone/>
            </a:pPr>
            <a:r>
              <a:rPr lang="en-IN" sz="1200">
                <a:latin typeface="Calibri" panose="020F0502020204030204"/>
                <a:cs typeface="Calibri" panose="020F0502020204030204"/>
              </a:rPr>
              <a:t>By implementing these solutions, hotels can enhance guest satisfaction, optimize revenue streams, and stay competitive in the dynamic hospitality industry landscape. Additionally, leveraging data analytics and insights can empower hotels to adapt to changing market conditions and guest expectations effectively.</a:t>
            </a:r>
            <a:endParaRPr lang="en-IN" sz="120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0000"/>
          </a:bodyPr>
          <a:lstStyle/>
          <a:p>
            <a:pPr marL="0" indent="0">
              <a:buNone/>
            </a:pPr>
            <a:r>
              <a:rPr lang="en-IN" sz="1800" b="1">
                <a:solidFill>
                  <a:srgbClr val="0F0F0F"/>
                </a:solidFill>
                <a:ea typeface="+mn-lt"/>
                <a:cs typeface="+mn-lt"/>
              </a:rPr>
              <a:t>1. Data Collection and Integration:</a:t>
            </a:r>
            <a:endParaRPr lang="en-IN" sz="1800" b="1">
              <a:solidFill>
                <a:srgbClr val="0F0F0F"/>
              </a:solidFill>
              <a:ea typeface="+mn-lt"/>
              <a:cs typeface="+mn-lt"/>
            </a:endParaRPr>
          </a:p>
          <a:p>
            <a:r>
              <a:rPr lang="en-IN" sz="1800">
                <a:solidFill>
                  <a:srgbClr val="0F0F0F"/>
                </a:solidFill>
                <a:ea typeface="+mn-lt"/>
                <a:cs typeface="+mn-lt"/>
              </a:rPr>
              <a:t>Data Sources: Collect data from various sources, including booking platforms, hotel management systems, and customer databases.</a:t>
            </a:r>
            <a:endParaRPr lang="en-IN" sz="1800">
              <a:solidFill>
                <a:srgbClr val="0F0F0F"/>
              </a:solidFill>
              <a:ea typeface="+mn-lt"/>
              <a:cs typeface="+mn-lt"/>
            </a:endParaRPr>
          </a:p>
          <a:p>
            <a:r>
              <a:rPr lang="en-IN" sz="1800">
                <a:solidFill>
                  <a:srgbClr val="0F0F0F"/>
                </a:solidFill>
                <a:ea typeface="+mn-lt"/>
                <a:cs typeface="+mn-lt"/>
              </a:rPr>
              <a:t>Data Integration: Integrate diverse datasets, including booking details, guest demographics, cancellation records, and hotel amenities, into a centralized data repository.</a:t>
            </a:r>
            <a:endParaRPr lang="en-IN" sz="1800">
              <a:solidFill>
                <a:srgbClr val="0F0F0F"/>
              </a:solidFill>
              <a:ea typeface="+mn-lt"/>
              <a:cs typeface="+mn-lt"/>
            </a:endParaRPr>
          </a:p>
          <a:p>
            <a:pPr marL="0" indent="0">
              <a:buNone/>
            </a:pPr>
            <a:r>
              <a:rPr lang="en-IN" sz="1800" b="1">
                <a:solidFill>
                  <a:srgbClr val="0F0F0F"/>
                </a:solidFill>
                <a:ea typeface="+mn-lt"/>
                <a:cs typeface="+mn-lt"/>
              </a:rPr>
              <a:t>2. Data Preprocessing and Cleaning:</a:t>
            </a:r>
            <a:endParaRPr lang="en-IN" sz="1800" b="1">
              <a:solidFill>
                <a:srgbClr val="0F0F0F"/>
              </a:solidFill>
              <a:ea typeface="+mn-lt"/>
              <a:cs typeface="+mn-lt"/>
            </a:endParaRPr>
          </a:p>
          <a:p>
            <a:r>
              <a:rPr lang="en-IN" sz="1800">
                <a:solidFill>
                  <a:srgbClr val="0F0F0F"/>
                </a:solidFill>
                <a:ea typeface="+mn-lt"/>
                <a:cs typeface="+mn-lt"/>
              </a:rPr>
              <a:t>Data Cleaning: Identify and address missing values, outliers, and inconsistencies in the dataset to ensure data quality and reliability.</a:t>
            </a:r>
            <a:endParaRPr lang="en-IN" sz="1800">
              <a:solidFill>
                <a:srgbClr val="0F0F0F"/>
              </a:solidFill>
              <a:ea typeface="+mn-lt"/>
              <a:cs typeface="+mn-lt"/>
            </a:endParaRPr>
          </a:p>
          <a:p>
            <a:r>
              <a:rPr lang="en-IN" sz="1800">
                <a:solidFill>
                  <a:srgbClr val="0F0F0F"/>
                </a:solidFill>
                <a:ea typeface="+mn-lt"/>
                <a:cs typeface="+mn-lt"/>
              </a:rPr>
              <a:t>Feature Engineering: Create new features, such as total night stays, average daily rate per person, and price paid for stay, to enrich the dataset and facilitate analysis.</a:t>
            </a:r>
            <a:endParaRPr lang="en-IN" sz="1800">
              <a:solidFill>
                <a:srgbClr val="0F0F0F"/>
              </a:solidFill>
              <a:ea typeface="+mn-lt"/>
              <a:cs typeface="+mn-lt"/>
            </a:endParaRPr>
          </a:p>
          <a:p>
            <a:pPr marL="0" indent="0">
              <a:buNone/>
            </a:pPr>
            <a:r>
              <a:rPr lang="en-IN" sz="1800" b="1">
                <a:solidFill>
                  <a:srgbClr val="0F0F0F"/>
                </a:solidFill>
                <a:ea typeface="+mn-lt"/>
                <a:cs typeface="+mn-lt"/>
              </a:rPr>
              <a:t>3. Exploratory Data Analysis (EDA):</a:t>
            </a:r>
            <a:endParaRPr lang="en-IN" sz="1800" b="1">
              <a:solidFill>
                <a:srgbClr val="0F0F0F"/>
              </a:solidFill>
              <a:ea typeface="+mn-lt"/>
              <a:cs typeface="+mn-lt"/>
            </a:endParaRPr>
          </a:p>
          <a:p>
            <a:r>
              <a:rPr lang="en-IN" sz="1800">
                <a:solidFill>
                  <a:srgbClr val="0F0F0F"/>
                </a:solidFill>
                <a:ea typeface="+mn-lt"/>
                <a:cs typeface="+mn-lt"/>
              </a:rPr>
              <a:t>Temporal Analysis: Explore booking trends over time, including yearly, monthly, and daily variations in booking volumes.</a:t>
            </a:r>
            <a:endParaRPr lang="en-IN" sz="1800">
              <a:solidFill>
                <a:srgbClr val="0F0F0F"/>
              </a:solidFill>
              <a:ea typeface="+mn-lt"/>
              <a:cs typeface="+mn-lt"/>
            </a:endParaRPr>
          </a:p>
          <a:p>
            <a:r>
              <a:rPr lang="en-IN" sz="1800">
                <a:solidFill>
                  <a:srgbClr val="0F0F0F"/>
                </a:solidFill>
                <a:ea typeface="+mn-lt"/>
                <a:cs typeface="+mn-lt"/>
              </a:rPr>
              <a:t>Hotel Comparison: Compare booking patterns, cancellation rates, and guest demographics between different types of hotels (e.g., Resort Hotel vs. City Hotel).</a:t>
            </a:r>
            <a:endParaRPr lang="en-IN" sz="1800">
              <a:solidFill>
                <a:srgbClr val="0F0F0F"/>
              </a:solidFill>
              <a:ea typeface="+mn-lt"/>
              <a:cs typeface="+mn-lt"/>
            </a:endParaRPr>
          </a:p>
          <a:p>
            <a:r>
              <a:rPr lang="en-IN" sz="1800">
                <a:solidFill>
                  <a:srgbClr val="0F0F0F"/>
                </a:solidFill>
                <a:ea typeface="+mn-lt"/>
                <a:cs typeface="+mn-lt"/>
              </a:rPr>
              <a:t>Guest Behavior Analysis: Analyze guest demographics, stay durations, special requests, and booking preferences to understand guest behavior and preferences.</a:t>
            </a:r>
            <a:endParaRPr lang="en-IN" sz="1800">
              <a:solidFill>
                <a:srgbClr val="0F0F0F"/>
              </a:solidFill>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60000"/>
          </a:bodyPr>
          <a:p>
            <a:pPr marL="0" indent="0">
              <a:buNone/>
            </a:pPr>
            <a:r>
              <a:rPr lang="en-US" b="1"/>
              <a:t>4. Statistical Modeling and Predictive Analytics:</a:t>
            </a:r>
            <a:endParaRPr lang="en-US" b="1"/>
          </a:p>
          <a:p>
            <a:r>
              <a:rPr lang="en-US"/>
              <a:t>Cancellation Prediction: Develop predictive models to forecast cancellation probabilities based on historical booking data, guest characteristics, and external factors.</a:t>
            </a:r>
            <a:endParaRPr lang="en-US"/>
          </a:p>
          <a:p>
            <a:r>
              <a:rPr lang="en-US"/>
              <a:t>Demand Forecasting: Utilize time series forecasting techniques to predict future booking volumes and optimize resource allocation and capacity planning.</a:t>
            </a:r>
            <a:endParaRPr lang="en-US"/>
          </a:p>
          <a:p>
            <a:r>
              <a:rPr lang="en-US"/>
              <a:t>Segmentation Analysis: Segment guests based on demographic attributes, booking behavior, and preferences to personalize marketing strategies and service offerings.</a:t>
            </a:r>
            <a:endParaRPr lang="en-US"/>
          </a:p>
          <a:p>
            <a:pPr marL="0" indent="0">
              <a:buNone/>
            </a:pPr>
            <a:r>
              <a:rPr lang="en-US" b="1"/>
              <a:t>5. Decision Support and Optimization:</a:t>
            </a:r>
            <a:endParaRPr lang="en-US" b="1"/>
          </a:p>
          <a:p>
            <a:r>
              <a:rPr lang="en-US"/>
              <a:t>Dynamic Pricing Strategies: Implement dynamic pricing algorithms that adjust room rates based on demand fluctuations, seasonal trends, and competitor pricing.</a:t>
            </a:r>
            <a:endParaRPr lang="en-US"/>
          </a:p>
          <a:p>
            <a:r>
              <a:rPr lang="en-US"/>
              <a:t>Crisis Management: Develop contingency plans and response strategies to mitigate the impact of unexpected events, such as natural disasters or pandemics, on hotel operations and bookings.</a:t>
            </a:r>
            <a:endParaRPr lang="en-US"/>
          </a:p>
          <a:p>
            <a:r>
              <a:rPr lang="en-US"/>
              <a:t>Resource Allocation: Optimize resource allocation, including staffing levels, room inventory management, and marketing budgets, to maximize revenue and profitability.</a:t>
            </a:r>
            <a:endParaRPr lang="en-US"/>
          </a:p>
          <a:p>
            <a:pPr marL="0" indent="0">
              <a:buNone/>
            </a:pPr>
            <a:r>
              <a:rPr lang="en-US" b="1"/>
              <a:t>6. Continuous Monitoring and Feedback Loop:</a:t>
            </a:r>
            <a:endParaRPr lang="en-US" b="1"/>
          </a:p>
          <a:p>
            <a:r>
              <a:rPr lang="en-US"/>
              <a:t>Performance Monitoring: Monitor key performance indicators (KPIs), such as occupancy rates, revenue per available room (RevPAR), and customer satisfaction scores, to assess the effectiveness of strategies and initiatives.</a:t>
            </a:r>
            <a:endParaRPr lang="en-US"/>
          </a:p>
          <a:p>
            <a:r>
              <a:rPr lang="en-US"/>
              <a:t>Feedback Collection: Solicit feedback from guests through surveys, reviews, and social media channels to identify areas for improvement and address customer concerns promptly.</a:t>
            </a:r>
            <a:endParaRPr lang="en-US"/>
          </a:p>
          <a:p>
            <a:r>
              <a:rPr lang="en-US"/>
              <a:t>Iterative Improvement: Continuously iterate and refine strategies based on data-driven insights, market dynamics, and evolving guest preferences to stay competitive and adapt to changing circumstances.</a:t>
            </a:r>
            <a:endParaRPr lang="en-US"/>
          </a:p>
          <a:p>
            <a:pPr marL="0" indent="0">
              <a:buNone/>
            </a:pPr>
            <a:r>
              <a:rPr lang="en-US" b="1"/>
              <a:t>7. Technology Integration and Automation:</a:t>
            </a:r>
            <a:endParaRPr lang="en-US" b="1"/>
          </a:p>
          <a:p>
            <a:r>
              <a:rPr lang="en-US"/>
              <a:t>Data Analytics Platforms: Implement data analytics platforms and business intelligence tools to streamline data analysis, visualization, and reporting processes.</a:t>
            </a:r>
            <a:endParaRPr lang="en-US"/>
          </a:p>
          <a:p>
            <a:r>
              <a:rPr lang="en-US"/>
              <a:t>Automation Solutions: Leverage automation technologies, such as machine learning algorithms and robotic process automation (RPA), to automate repetitive tasks, optimize operations, and enhance efficiency.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90000"/>
          </a:bodyPr>
          <a:lstStyle/>
          <a:p>
            <a:pPr marL="0" indent="0">
              <a:buNone/>
            </a:pPr>
            <a:r>
              <a:rPr lang="en-IN" b="1"/>
              <a:t>Based on the analysis requirements and objectives outlined in the previous sections, we can select the following algorithms:</a:t>
            </a:r>
            <a:endParaRPr lang="en-IN"/>
          </a:p>
          <a:p>
            <a:pPr marL="0" indent="0">
              <a:buNone/>
            </a:pPr>
            <a:r>
              <a:rPr lang="en-IN" b="1"/>
              <a:t>Decision Trees or Random Forest:</a:t>
            </a:r>
            <a:endParaRPr lang="en-IN" b="1"/>
          </a:p>
          <a:p>
            <a:pPr marL="0" indent="0">
              <a:buNone/>
            </a:pPr>
            <a:r>
              <a:rPr lang="en-IN"/>
              <a:t>For cancellation prediction and demand forecasting, decision tree-based algorithms like Random Forest can be effective. They can handle non-linear relationships, capture interactions between variables, and provide interpretable results.</a:t>
            </a:r>
            <a:endParaRPr lang="en-IN"/>
          </a:p>
          <a:p>
            <a:pPr marL="0" indent="0">
              <a:buNone/>
            </a:pPr>
            <a:r>
              <a:rPr lang="en-IN" b="1"/>
              <a:t>Time Series Forecasting (e.g., ARIMA):</a:t>
            </a:r>
            <a:endParaRPr lang="en-IN" b="1"/>
          </a:p>
          <a:p>
            <a:pPr marL="0" indent="0">
              <a:buNone/>
            </a:pPr>
            <a:r>
              <a:rPr lang="en-IN"/>
              <a:t>For forecasting future booking volumes and demand trends, time series forecasting methods like ARIMA (AutoRegressive Integrated Moving Average) can be suitable. These models are adept at capturing temporal patterns and seasonality in the data.</a:t>
            </a:r>
            <a:endParaRPr lang="en-IN"/>
          </a:p>
          <a:p>
            <a:pPr marL="0" indent="0">
              <a:buNone/>
            </a:pPr>
            <a:r>
              <a:rPr lang="en-IN" b="1"/>
              <a:t>Clustering (e.g., K-Means):</a:t>
            </a:r>
            <a:endParaRPr lang="en-IN" b="1"/>
          </a:p>
          <a:p>
            <a:pPr marL="0" indent="0">
              <a:buNone/>
            </a:pPr>
            <a:r>
              <a:rPr lang="en-IN"/>
              <a:t>For segmentation analysis and customer profiling, clustering algorithms like K-Means can be utilized. They can group guests based on similarities in booking behavior, demographics, and preferences, enabling personalized marketing strategies and service offerings.</a:t>
            </a:r>
            <a:endParaRPr lang="en-IN"/>
          </a:p>
          <a:p>
            <a:pPr marL="0" indent="0">
              <a:buNone/>
            </a:pPr>
            <a:r>
              <a:rPr lang="en-IN" b="1"/>
              <a:t>Data Input:</a:t>
            </a:r>
            <a:endParaRPr lang="en-IN" b="1"/>
          </a:p>
          <a:p>
            <a:pPr marL="0" indent="0">
              <a:buNone/>
            </a:pPr>
            <a:r>
              <a:rPr lang="en-IN"/>
              <a:t>The input data for training the algorithms will include various features such as booking details (e.g., lead time, stay duration), guest demographics (e.g., adults, children), hotel attributes (e.g., hotel type), and historical booking records (e.g., cancellation status, special requests).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pPr marL="0" indent="0">
              <a:buNone/>
            </a:pPr>
            <a:r>
              <a:rPr lang="en-US" b="1"/>
              <a:t>Training Process:</a:t>
            </a:r>
            <a:endParaRPr lang="en-US" b="1"/>
          </a:p>
          <a:p>
            <a:pPr marL="0" indent="0">
              <a:buNone/>
            </a:pPr>
            <a:r>
              <a:rPr lang="en-US" b="1"/>
              <a:t>Data Preprocessing:</a:t>
            </a:r>
            <a:endParaRPr lang="en-US" b="1"/>
          </a:p>
          <a:p>
            <a:r>
              <a:rPr lang="en-US"/>
              <a:t>Clean the dataset by handling missing values, encoding categorical variables, and scaling numerical features if necessary.</a:t>
            </a:r>
            <a:endParaRPr lang="en-US"/>
          </a:p>
          <a:p>
            <a:r>
              <a:rPr lang="en-US"/>
              <a:t>Perform feature engineering to create new relevant features (e.g., total night stays, average daily rate per person).</a:t>
            </a:r>
            <a:endParaRPr lang="en-US"/>
          </a:p>
          <a:p>
            <a:pPr marL="0" indent="0">
              <a:buNone/>
            </a:pPr>
            <a:r>
              <a:rPr lang="en-US" b="1"/>
              <a:t>Feature Selection:</a:t>
            </a:r>
            <a:endParaRPr lang="en-US" b="1"/>
          </a:p>
          <a:p>
            <a:pPr marL="0" indent="0">
              <a:buNone/>
            </a:pPr>
            <a:r>
              <a:rPr lang="en-US"/>
              <a:t>Select relevant features based on their importance and contribution to the predictive models. Features like lead time, previous cancellations, and special requests may be particularly informative.</a:t>
            </a:r>
            <a:endParaRPr lang="en-US"/>
          </a:p>
          <a:p>
            <a:pPr marL="0" indent="0">
              <a:buNone/>
            </a:pPr>
            <a:r>
              <a:rPr lang="en-US" b="1"/>
              <a:t>Model Training:</a:t>
            </a:r>
            <a:endParaRPr lang="en-US" b="1"/>
          </a:p>
          <a:p>
            <a:r>
              <a:rPr lang="en-US"/>
              <a:t>Train the selected algorithms (e.g., Decision Trees/Random Forest, ARIMA, K-Means) on the preprocessed dataset using appropriate training techniques.</a:t>
            </a:r>
            <a:endParaRPr lang="en-US"/>
          </a:p>
          <a:p>
            <a:r>
              <a:rPr lang="en-US"/>
              <a:t>Tune hyperparameters using techniques like cross-validation to optimize model performance.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lnSpcReduction="10000"/>
          </a:bodyPr>
          <a:p>
            <a:pPr marL="0" indent="0">
              <a:buNone/>
            </a:pPr>
            <a:r>
              <a:rPr lang="en-US" b="1"/>
              <a:t>Prediction Process:</a:t>
            </a:r>
            <a:endParaRPr lang="en-US" b="1"/>
          </a:p>
          <a:p>
            <a:pPr marL="0" indent="0">
              <a:buNone/>
            </a:pPr>
            <a:r>
              <a:rPr lang="en-US" b="1"/>
              <a:t>Cancellation Prediction:</a:t>
            </a:r>
            <a:endParaRPr lang="en-US" b="1"/>
          </a:p>
          <a:p>
            <a:r>
              <a:rPr lang="en-US"/>
              <a:t>Use the trained decision tree-based models (e.g., Random Forest) to predict the probability of booking cancellations based on input features such as lead time, previous cancellations, and booking changes.</a:t>
            </a:r>
            <a:endParaRPr lang="en-US"/>
          </a:p>
          <a:p>
            <a:r>
              <a:rPr lang="en-US"/>
              <a:t>Deploy the model to generate real-time predictions for incoming bookings, enabling proactive management of cancellation risks.</a:t>
            </a:r>
            <a:endParaRPr lang="en-US"/>
          </a:p>
          <a:p>
            <a:pPr marL="0" indent="0">
              <a:buNone/>
            </a:pPr>
            <a:r>
              <a:rPr lang="en-US" b="1"/>
              <a:t>Demand Forecasting:</a:t>
            </a:r>
            <a:endParaRPr lang="en-US" b="1"/>
          </a:p>
          <a:p>
            <a:r>
              <a:rPr lang="en-US"/>
              <a:t>Utilize the trained time series forecasting models (e.g., ARIMA) to forecast future booking volumes and demand trends based on historical booking data.</a:t>
            </a:r>
            <a:endParaRPr lang="en-US"/>
          </a:p>
          <a:p>
            <a:r>
              <a:rPr lang="en-US"/>
              <a:t>Generate forecasts for different time horizons (e.g., monthly, quarterly) to support strategic planning and resource allocation decisions.</a:t>
            </a:r>
            <a:endParaRPr lang="en-US"/>
          </a:p>
          <a:p>
            <a:pPr marL="0" indent="0">
              <a:buNone/>
            </a:pPr>
            <a:r>
              <a:rPr lang="en-US" b="1"/>
              <a:t>Segmentation Analysis:</a:t>
            </a:r>
            <a:endParaRPr lang="en-US" b="1"/>
          </a:p>
          <a:p>
            <a:r>
              <a:rPr lang="en-US"/>
              <a:t>Apply the trained clustering algorithms (e.g., K-Means) to segment guests based on their booking behavior, demographics, and preferences.</a:t>
            </a:r>
            <a:endParaRPr lang="en-US"/>
          </a:p>
          <a:p>
            <a:r>
              <a:rPr lang="en-US"/>
              <a:t>Use the resulting clusters to personalize marketing campaigns, tailor service offerings, and optimize guest experiences.</a:t>
            </a:r>
            <a:endParaRPr lang="en-US"/>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13583</Words>
  <Application>WPS Presentation</Application>
  <PresentationFormat>Widescreen</PresentationFormat>
  <Paragraphs>151</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Tahoma</vt:lpstr>
      <vt:lpstr>Calibri</vt:lpstr>
      <vt:lpstr>Aptos Narrow</vt:lpstr>
      <vt:lpstr>DividendVTI</vt:lpstr>
      <vt:lpstr>PROJECT TITLE</vt:lpstr>
      <vt:lpstr>OUTLINE</vt:lpstr>
      <vt:lpstr>Problem Statement</vt:lpstr>
      <vt:lpstr>Proposed Solution</vt:lpstr>
      <vt:lpstr>System  Approach</vt:lpstr>
      <vt:lpstr>PowerPoint 演示文稿</vt:lpstr>
      <vt:lpstr>Algorithm &amp; Deployment</vt:lpstr>
      <vt:lpstr>PowerPoint 演示文稿</vt:lpstr>
      <vt:lpstr>PowerPoint 演示文稿</vt:lpstr>
      <vt:lpstr>PowerPoint 演示文稿</vt:lpstr>
      <vt:lpstr>Result</vt:lpstr>
      <vt:lpstr>PowerPoint 演示文稿</vt:lpstr>
      <vt:lpstr>PowerPoint 演示文稿</vt:lpstr>
      <vt:lpstr>PowerPoint 演示文稿</vt:lpstr>
      <vt:lpstr>PowerPoint 演示文稿</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R.Daswanta kumar</cp:lastModifiedBy>
  <cp:revision>24</cp:revision>
  <dcterms:created xsi:type="dcterms:W3CDTF">2021-05-26T16:50:00Z</dcterms:created>
  <dcterms:modified xsi:type="dcterms:W3CDTF">2024-03-25T14:46:36Z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C2F47616CC8B43CA88EA32F43348858B_13</vt:lpwstr>
  </property>
  <property fmtid="{D5CDD505-2E9C-101B-9397-08002B2CF9AE}" pid="4" name="KSOProductBuildVer">
    <vt:lpwstr>1033-12.2.0.13489</vt:lpwstr>
  </property>
</Properties>
</file>