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5" name="Google Shape;13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42" name="Google Shape;1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0" name="Google Shape;70;p11"/>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76" name="Google Shape;76;p12"/>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9" name="Google Shape;19;p3"/>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5" name="Google Shape;25;p4"/>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8" name="Google Shape;38;p6"/>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7" name="Google Shape;47;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6" name="Google Shape;56;p9"/>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63" name="Google Shape;63;p10"/>
          <p:cNvSpPr/>
          <p:nvPr>
            <p:ph idx="2" type="pic"/>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77580" y="-72723"/>
            <a:ext cx="12368462" cy="6871366"/>
          </a:xfrm>
          <a:prstGeom prst="rect">
            <a:avLst/>
          </a:prstGeom>
          <a:noFill/>
          <a:ln>
            <a:noFill/>
          </a:ln>
        </p:spPr>
      </p:pic>
      <p:sp>
        <p:nvSpPr>
          <p:cNvPr id="85" name="Google Shape;85;p13"/>
          <p:cNvSpPr/>
          <p:nvPr/>
        </p:nvSpPr>
        <p:spPr>
          <a:xfrm>
            <a:off x="462116" y="2057401"/>
            <a:ext cx="11238271" cy="6095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Arial"/>
              <a:buNone/>
            </a:pPr>
            <a:r>
              <a:rPr b="1" i="0" lang="en-US" sz="3200" u="none" cap="none" strike="noStrike">
                <a:solidFill>
                  <a:schemeClr val="lt1"/>
                </a:solidFill>
                <a:latin typeface="Arial"/>
                <a:ea typeface="Arial"/>
                <a:cs typeface="Arial"/>
                <a:sym typeface="Arial"/>
              </a:rPr>
              <a:t>BẢO VỆ ĐỒ ÁN SEM I CUỐI KỲ</a:t>
            </a:r>
            <a:endParaRPr b="1" i="0" sz="3200" u="none" cap="none" strike="noStrike">
              <a:solidFill>
                <a:schemeClr val="lt1"/>
              </a:solidFill>
              <a:latin typeface="Arial"/>
              <a:ea typeface="Arial"/>
              <a:cs typeface="Arial"/>
              <a:sym typeface="Arial"/>
            </a:endParaRPr>
          </a:p>
        </p:txBody>
      </p:sp>
      <p:sp>
        <p:nvSpPr>
          <p:cNvPr id="86" name="Google Shape;86;p13"/>
          <p:cNvSpPr/>
          <p:nvPr/>
        </p:nvSpPr>
        <p:spPr>
          <a:xfrm>
            <a:off x="462116" y="2844801"/>
            <a:ext cx="11238271" cy="4571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700"/>
              <a:buFont typeface="Arial"/>
              <a:buNone/>
            </a:pPr>
            <a:r>
              <a:rPr b="1" i="0" lang="en-US" sz="2800" u="none" cap="none" strike="noStrike">
                <a:solidFill>
                  <a:schemeClr val="lt1"/>
                </a:solidFill>
                <a:latin typeface="Arial"/>
                <a:ea typeface="Arial"/>
                <a:cs typeface="Arial"/>
                <a:sym typeface="Arial"/>
              </a:rPr>
              <a:t>XÂY DỰNG WEBSITE BÁN </a:t>
            </a:r>
            <a:r>
              <a:rPr b="1" lang="en-US" sz="2800">
                <a:solidFill>
                  <a:schemeClr val="lt1"/>
                </a:solidFill>
              </a:rPr>
              <a:t>QUẦN ÁO</a:t>
            </a:r>
            <a:endParaRPr b="1" sz="2800">
              <a:solidFill>
                <a:schemeClr val="lt1"/>
              </a:solidFill>
            </a:endParaRPr>
          </a:p>
          <a:p>
            <a:pPr indent="0" lvl="0" marL="0" marR="0" rtl="0" algn="ctr">
              <a:lnSpc>
                <a:spcPct val="100000"/>
              </a:lnSpc>
              <a:spcBef>
                <a:spcPts val="0"/>
              </a:spcBef>
              <a:spcAft>
                <a:spcPts val="0"/>
              </a:spcAft>
              <a:buClr>
                <a:schemeClr val="lt1"/>
              </a:buClr>
              <a:buSzPts val="700"/>
              <a:buFont typeface="Arial"/>
              <a:buNone/>
            </a:pPr>
            <a:r>
              <a:t/>
            </a:r>
            <a:endParaRPr b="1" sz="2800">
              <a:solidFill>
                <a:schemeClr val="lt1"/>
              </a:solidFill>
            </a:endParaRPr>
          </a:p>
        </p:txBody>
      </p:sp>
      <p:sp>
        <p:nvSpPr>
          <p:cNvPr id="87" name="Google Shape;87;p13"/>
          <p:cNvSpPr/>
          <p:nvPr/>
        </p:nvSpPr>
        <p:spPr>
          <a:xfrm>
            <a:off x="2819400" y="3430603"/>
            <a:ext cx="6400800" cy="266539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Lớp: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Tên nhóm:</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GV hướng dẫn: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Thành viên:</a:t>
            </a:r>
            <a:endParaRPr b="1" i="0" sz="2000" u="none" cap="none" strike="noStrike">
              <a:solidFill>
                <a:schemeClr val="lt1"/>
              </a:solidFill>
              <a:latin typeface="Arial"/>
              <a:ea typeface="Arial"/>
              <a:cs typeface="Arial"/>
              <a:sym typeface="Arial"/>
            </a:endParaRPr>
          </a:p>
        </p:txBody>
      </p:sp>
      <p:sp>
        <p:nvSpPr>
          <p:cNvPr id="88" name="Google Shape;88;p13"/>
          <p:cNvSpPr txBox="1"/>
          <p:nvPr/>
        </p:nvSpPr>
        <p:spPr>
          <a:xfrm>
            <a:off x="5029200" y="4876800"/>
            <a:ext cx="44196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Vũ Minh Đạt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Trương Hữu Quốc</a:t>
            </a:r>
            <a:endParaRPr b="1" i="0" sz="2000" u="none" cap="none" strike="noStrike">
              <a:solidFill>
                <a:schemeClr val="lt1"/>
              </a:solidFill>
              <a:latin typeface="Arial"/>
              <a:ea typeface="Arial"/>
              <a:cs typeface="Arial"/>
              <a:sym typeface="Arial"/>
            </a:endParaRPr>
          </a:p>
        </p:txBody>
      </p:sp>
      <p:sp>
        <p:nvSpPr>
          <p:cNvPr id="89" name="Google Shape;89;p13"/>
          <p:cNvSpPr txBox="1"/>
          <p:nvPr/>
        </p:nvSpPr>
        <p:spPr>
          <a:xfrm>
            <a:off x="5039360" y="3581400"/>
            <a:ext cx="44196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450"/>
              <a:buFont typeface="Arial"/>
              <a:buNone/>
            </a:pPr>
            <a:r>
              <a:rPr b="1" i="0" lang="en-US" sz="1800" u="none" cap="none" strike="noStrike">
                <a:solidFill>
                  <a:schemeClr val="lt1"/>
                </a:solidFill>
                <a:latin typeface="Arial"/>
                <a:ea typeface="Arial"/>
                <a:cs typeface="Arial"/>
                <a:sym typeface="Arial"/>
              </a:rPr>
              <a:t>C1807I</a:t>
            </a:r>
            <a:endParaRPr b="1" i="0" sz="1800" u="none" cap="none" strike="noStrike">
              <a:solidFill>
                <a:schemeClr val="lt1"/>
              </a:solidFill>
              <a:latin typeface="Arial"/>
              <a:ea typeface="Arial"/>
              <a:cs typeface="Arial"/>
              <a:sym typeface="Arial"/>
            </a:endParaRPr>
          </a:p>
        </p:txBody>
      </p:sp>
      <p:sp>
        <p:nvSpPr>
          <p:cNvPr id="90" name="Google Shape;90;p13"/>
          <p:cNvSpPr txBox="1"/>
          <p:nvPr/>
        </p:nvSpPr>
        <p:spPr>
          <a:xfrm>
            <a:off x="5039360" y="4019490"/>
            <a:ext cx="441960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Nhóm 7</a:t>
            </a:r>
            <a:endParaRPr b="1" i="0" sz="2000" u="none" cap="none" strike="noStrike">
              <a:solidFill>
                <a:schemeClr val="lt1"/>
              </a:solidFill>
              <a:latin typeface="Arial"/>
              <a:ea typeface="Arial"/>
              <a:cs typeface="Arial"/>
              <a:sym typeface="Arial"/>
            </a:endParaRPr>
          </a:p>
        </p:txBody>
      </p:sp>
      <p:sp>
        <p:nvSpPr>
          <p:cNvPr id="91" name="Google Shape;91;p13"/>
          <p:cNvSpPr txBox="1"/>
          <p:nvPr/>
        </p:nvSpPr>
        <p:spPr>
          <a:xfrm>
            <a:off x="5039360" y="4462046"/>
            <a:ext cx="4419600"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500"/>
              <a:buFont typeface="Arial"/>
              <a:buNone/>
            </a:pPr>
            <a:r>
              <a:rPr b="1" i="0" lang="en-US" sz="2000" u="none" cap="none" strike="noStrike">
                <a:solidFill>
                  <a:schemeClr val="lt1"/>
                </a:solidFill>
                <a:latin typeface="Arial"/>
                <a:ea typeface="Arial"/>
                <a:cs typeface="Arial"/>
                <a:sym typeface="Arial"/>
              </a:rPr>
              <a:t>Nguyễn Anh Lương</a:t>
            </a:r>
            <a:endParaRPr b="1" i="0" sz="20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NỘI DUNG TRÌNH BÀY</a:t>
            </a:r>
            <a:endParaRPr sz="3000"/>
          </a:p>
        </p:txBody>
      </p:sp>
      <p:sp>
        <p:nvSpPr>
          <p:cNvPr id="97" name="Google Shape;97;p14"/>
          <p:cNvSpPr txBox="1"/>
          <p:nvPr>
            <p:ph idx="1" type="body"/>
          </p:nvPr>
        </p:nvSpPr>
        <p:spPr>
          <a:xfrm>
            <a:off x="76200" y="838200"/>
            <a:ext cx="11887200" cy="5486400"/>
          </a:xfrm>
          <a:prstGeom prst="rect">
            <a:avLst/>
          </a:prstGeom>
          <a:noFill/>
          <a:ln>
            <a:noFill/>
          </a:ln>
        </p:spPr>
        <p:txBody>
          <a:bodyPr anchorCtr="0" anchor="t" bIns="91425" lIns="91425" spcFirstLastPara="1" rIns="91425" wrap="square" tIns="91425">
            <a:noAutofit/>
          </a:bodyPr>
          <a:lstStyle/>
          <a:p>
            <a:pPr indent="-177800" lvl="0" marL="228600" rtl="0" algn="l">
              <a:lnSpc>
                <a:spcPct val="150000"/>
              </a:lnSpc>
              <a:spcBef>
                <a:spcPts val="0"/>
              </a:spcBef>
              <a:spcAft>
                <a:spcPts val="0"/>
              </a:spcAft>
              <a:buSzPts val="2800"/>
              <a:buFont typeface="Noto Sans Symbols"/>
              <a:buChar char="❖"/>
            </a:pPr>
            <a:r>
              <a:rPr lang="en-US"/>
              <a:t>Tổng quan đề tài</a:t>
            </a:r>
            <a:endParaRPr/>
          </a:p>
          <a:p>
            <a:pPr indent="-177800" lvl="0" marL="228600" rtl="0" algn="l">
              <a:lnSpc>
                <a:spcPct val="150000"/>
              </a:lnSpc>
              <a:spcBef>
                <a:spcPts val="1000"/>
              </a:spcBef>
              <a:spcAft>
                <a:spcPts val="0"/>
              </a:spcAft>
              <a:buSzPts val="2800"/>
              <a:buFont typeface="Noto Sans Symbols"/>
              <a:buChar char="❖"/>
            </a:pPr>
            <a:r>
              <a:rPr lang="en-US"/>
              <a:t> Kiến trúc và mô hình thiết kế </a:t>
            </a:r>
            <a:endParaRPr/>
          </a:p>
          <a:p>
            <a:pPr indent="-177800" lvl="0" marL="228600" rtl="0" algn="l">
              <a:lnSpc>
                <a:spcPct val="150000"/>
              </a:lnSpc>
              <a:spcBef>
                <a:spcPts val="1000"/>
              </a:spcBef>
              <a:spcAft>
                <a:spcPts val="0"/>
              </a:spcAft>
              <a:buSzPts val="2800"/>
              <a:buFont typeface="Noto Sans Symbols"/>
              <a:buChar char="❖"/>
            </a:pPr>
            <a:r>
              <a:rPr lang="en-US"/>
              <a:t>Chức năng ứng dụng</a:t>
            </a:r>
            <a:endParaRPr/>
          </a:p>
          <a:p>
            <a:pPr indent="-177800" lvl="0" marL="228600" rtl="0" algn="l">
              <a:lnSpc>
                <a:spcPct val="150000"/>
              </a:lnSpc>
              <a:spcBef>
                <a:spcPts val="1000"/>
              </a:spcBef>
              <a:spcAft>
                <a:spcPts val="0"/>
              </a:spcAft>
              <a:buSzPts val="2800"/>
              <a:buFont typeface="Noto Sans Symbols"/>
              <a:buChar char="❖"/>
            </a:pPr>
            <a:r>
              <a:rPr lang="en-US"/>
              <a:t>Sơ đồ luông dữ liệu mức ngữ cảnh</a:t>
            </a:r>
            <a:endParaRPr/>
          </a:p>
          <a:p>
            <a:pPr indent="-177800" lvl="0" marL="228600" rtl="0" algn="l">
              <a:lnSpc>
                <a:spcPct val="150000"/>
              </a:lnSpc>
              <a:spcBef>
                <a:spcPts val="1000"/>
              </a:spcBef>
              <a:spcAft>
                <a:spcPts val="0"/>
              </a:spcAft>
              <a:buSzPts val="2800"/>
              <a:buFont typeface="Noto Sans Symbols"/>
              <a:buChar char="❖"/>
            </a:pPr>
            <a:r>
              <a:rPr lang="en-US"/>
              <a:t>Sơ đồ quan hệ thực thể</a:t>
            </a:r>
            <a:endParaRPr/>
          </a:p>
          <a:p>
            <a:pPr indent="-177800" lvl="0" marL="228600" rtl="0" algn="l">
              <a:lnSpc>
                <a:spcPct val="150000"/>
              </a:lnSpc>
              <a:spcBef>
                <a:spcPts val="1000"/>
              </a:spcBef>
              <a:spcAft>
                <a:spcPts val="0"/>
              </a:spcAft>
              <a:buSzPts val="2800"/>
              <a:buFont typeface="Noto Sans Symbols"/>
              <a:buChar char="❖"/>
            </a:pPr>
            <a:r>
              <a:rPr lang="en-US"/>
              <a:t>Thiết kế cơ sở dữ liệu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TỔNG QUAN ĐỀ TÀI</a:t>
            </a:r>
            <a:endParaRPr sz="3000"/>
          </a:p>
        </p:txBody>
      </p:sp>
      <p:sp>
        <p:nvSpPr>
          <p:cNvPr id="103" name="Google Shape;103;p15"/>
          <p:cNvSpPr txBox="1"/>
          <p:nvPr>
            <p:ph idx="1" type="body"/>
          </p:nvPr>
        </p:nvSpPr>
        <p:spPr>
          <a:xfrm>
            <a:off x="76200" y="838200"/>
            <a:ext cx="11887200" cy="5486400"/>
          </a:xfrm>
          <a:prstGeom prst="rect">
            <a:avLst/>
          </a:prstGeom>
          <a:noFill/>
          <a:ln>
            <a:noFill/>
          </a:ln>
        </p:spPr>
        <p:txBody>
          <a:bodyPr anchorCtr="0" anchor="t" bIns="91425" lIns="91425" spcFirstLastPara="1" rIns="91425" wrap="square" tIns="91425">
            <a:noAutofit/>
          </a:bodyPr>
          <a:lstStyle/>
          <a:p>
            <a:pPr indent="0" lvl="0" marL="177800" rtl="0" algn="l">
              <a:lnSpc>
                <a:spcPct val="150000"/>
              </a:lnSpc>
              <a:spcBef>
                <a:spcPts val="0"/>
              </a:spcBef>
              <a:spcAft>
                <a:spcPts val="0"/>
              </a:spcAft>
              <a:buSzPts val="2800"/>
              <a:buNone/>
            </a:pPr>
            <a:r>
              <a:rPr lang="en-US"/>
              <a:t>Web bán hàng quần áo online.</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KIẾN TRÚC MÔ HÌNH THIẾT KẾ</a:t>
            </a:r>
            <a:endParaRPr sz="3000"/>
          </a:p>
        </p:txBody>
      </p:sp>
      <p:sp>
        <p:nvSpPr>
          <p:cNvPr id="109" name="Google Shape;109;p16"/>
          <p:cNvSpPr txBox="1"/>
          <p:nvPr>
            <p:ph idx="1" type="body"/>
          </p:nvPr>
        </p:nvSpPr>
        <p:spPr>
          <a:xfrm>
            <a:off x="76200" y="838200"/>
            <a:ext cx="11887200" cy="5486400"/>
          </a:xfrm>
          <a:prstGeom prst="rect">
            <a:avLst/>
          </a:prstGeom>
          <a:noFill/>
          <a:ln>
            <a:noFill/>
          </a:ln>
        </p:spPr>
        <p:txBody>
          <a:bodyPr anchorCtr="0" anchor="t" bIns="91425" lIns="91425" spcFirstLastPara="1" rIns="91425" wrap="square" tIns="91425">
            <a:noAutofit/>
          </a:bodyPr>
          <a:lstStyle/>
          <a:p>
            <a:pPr indent="0" lvl="0" marL="177800" rtl="0" algn="l">
              <a:lnSpc>
                <a:spcPct val="150000"/>
              </a:lnSpc>
              <a:spcBef>
                <a:spcPts val="0"/>
              </a:spcBef>
              <a:spcAft>
                <a:spcPts val="0"/>
              </a:spcAft>
              <a:buClr>
                <a:schemeClr val="dk1"/>
              </a:buClr>
              <a:buSzPts val="2800"/>
              <a:buFont typeface="Arial"/>
              <a:buNone/>
            </a:pPr>
            <a:r>
              <a:rPr lang="en-US"/>
              <a:t>Sử dụng html, css,bootstrap, js, jquery, ajax, php, mysql</a:t>
            </a:r>
            <a:endParaRPr/>
          </a:p>
          <a:p>
            <a:pPr indent="0" lvl="0" marL="177800" rtl="0" algn="l">
              <a:lnSpc>
                <a:spcPct val="150000"/>
              </a:lnSpc>
              <a:spcBef>
                <a:spcPts val="1000"/>
              </a:spcBef>
              <a:spcAft>
                <a:spcPts val="0"/>
              </a:spcAft>
              <a:buSzPts val="2800"/>
              <a:buNone/>
            </a:pPr>
            <a:r>
              <a:t/>
            </a:r>
            <a:endParaRPr>
              <a:latin typeface="Times New Roman"/>
              <a:ea typeface="Times New Roman"/>
              <a:cs typeface="Times New Roman"/>
              <a:sym typeface="Times New Roman"/>
            </a:endParaRPr>
          </a:p>
        </p:txBody>
      </p:sp>
      <p:sp>
        <p:nvSpPr>
          <p:cNvPr id="110" name="Google Shape;110;p16"/>
          <p:cNvSpPr/>
          <p:nvPr/>
        </p:nvSpPr>
        <p:spPr>
          <a:xfrm>
            <a:off x="2133600" y="5867399"/>
            <a:ext cx="7924800" cy="38100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Hình 1: Mô hình MVC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17"/>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CHỨC NĂNG ỨNG DỤNG</a:t>
            </a:r>
            <a:endParaRPr sz="3000"/>
          </a:p>
        </p:txBody>
      </p:sp>
      <p:sp>
        <p:nvSpPr>
          <p:cNvPr id="116" name="Google Shape;116;p17"/>
          <p:cNvSpPr txBox="1"/>
          <p:nvPr>
            <p:ph idx="1" type="body"/>
          </p:nvPr>
        </p:nvSpPr>
        <p:spPr>
          <a:xfrm>
            <a:off x="76200" y="838200"/>
            <a:ext cx="11887200" cy="6477000"/>
          </a:xfrm>
          <a:prstGeom prst="rect">
            <a:avLst/>
          </a:prstGeom>
          <a:noFill/>
          <a:ln>
            <a:noFill/>
          </a:ln>
        </p:spPr>
        <p:txBody>
          <a:bodyPr anchorCtr="0" anchor="t" bIns="91425" lIns="91425" spcFirstLastPara="1" rIns="91425" wrap="square" tIns="91425">
            <a:noAutofit/>
          </a:bodyPr>
          <a:lstStyle/>
          <a:p>
            <a:pPr indent="0" lvl="0" marL="177800" rtl="0" algn="l">
              <a:lnSpc>
                <a:spcPct val="150000"/>
              </a:lnSpc>
              <a:spcBef>
                <a:spcPts val="0"/>
              </a:spcBef>
              <a:spcAft>
                <a:spcPts val="0"/>
              </a:spcAft>
              <a:buClr>
                <a:schemeClr val="dk1"/>
              </a:buClr>
              <a:buSzPts val="2800"/>
              <a:buFont typeface="Arial"/>
              <a:buNone/>
            </a:pPr>
            <a:r>
              <a:rPr lang="en-US"/>
              <a:t>- phía giao diện admin: đăng nhập; thêm, cập nhật, xóa các danh mục: category, product, account, attribute_product, image_product, banner.</a:t>
            </a:r>
            <a:endParaRPr/>
          </a:p>
          <a:p>
            <a:pPr indent="-457200" lvl="0" marL="635000" rtl="0" algn="l">
              <a:lnSpc>
                <a:spcPct val="150000"/>
              </a:lnSpc>
              <a:spcBef>
                <a:spcPts val="0"/>
              </a:spcBef>
              <a:spcAft>
                <a:spcPts val="0"/>
              </a:spcAft>
              <a:buSzPts val="2800"/>
              <a:buFont typeface="Calibri"/>
              <a:buChar char="-"/>
            </a:pPr>
            <a:r>
              <a:rPr lang="en-US"/>
              <a:t>Phía giao diện người dung: đăng ký, đăng nhập, xem chi tiết sản phẩm, chi tiết đơn hang, mua hang khi không có tài khoản, mua hang khi có tài khoản, xem lịch sử giao dịch của người dung khi có tài khoản.</a:t>
            </a:r>
            <a:endParaRPr/>
          </a:p>
        </p:txBody>
      </p:sp>
      <p:sp>
        <p:nvSpPr>
          <p:cNvPr id="117" name="Google Shape;117;p17"/>
          <p:cNvSpPr/>
          <p:nvPr/>
        </p:nvSpPr>
        <p:spPr>
          <a:xfrm>
            <a:off x="1414460" y="6024154"/>
            <a:ext cx="9130529" cy="381000"/>
          </a:xfrm>
          <a:prstGeom prst="rect">
            <a:avLst/>
          </a:prstGeom>
          <a:solidFill>
            <a:schemeClr val="dk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Hình 2: Sơ đồ phân rã chức năng của website thời trang giày phía quản trị</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BIỂU ĐỒ LUỒNG DỮ LIỆU MỨC NGỮ CẢNH</a:t>
            </a:r>
            <a:endParaRPr sz="3000"/>
          </a:p>
        </p:txBody>
      </p:sp>
      <p:sp>
        <p:nvSpPr>
          <p:cNvPr id="123" name="Google Shape;123;p18"/>
          <p:cNvSpPr txBox="1"/>
          <p:nvPr>
            <p:ph idx="1" type="body"/>
          </p:nvPr>
        </p:nvSpPr>
        <p:spPr>
          <a:xfrm>
            <a:off x="76200" y="838200"/>
            <a:ext cx="11887200" cy="5486400"/>
          </a:xfrm>
          <a:prstGeom prst="rect">
            <a:avLst/>
          </a:prstGeom>
          <a:noFill/>
          <a:ln>
            <a:noFill/>
          </a:ln>
        </p:spPr>
        <p:txBody>
          <a:bodyPr anchorCtr="0" anchor="t" bIns="91425" lIns="91425" spcFirstLastPara="1" rIns="91425" wrap="square" tIns="91425">
            <a:noAutofit/>
          </a:bodyPr>
          <a:lstStyle/>
          <a:p>
            <a:pPr indent="0" lvl="0" marL="177800" rtl="0" algn="l">
              <a:lnSpc>
                <a:spcPct val="150000"/>
              </a:lnSpc>
              <a:spcBef>
                <a:spcPts val="0"/>
              </a:spcBef>
              <a:spcAft>
                <a:spcPts val="0"/>
              </a:spcAft>
              <a:buSzPts val="2800"/>
              <a:buNone/>
            </a:pPr>
            <a:r>
              <a:rPr lang="en-US">
                <a:latin typeface="Times New Roman"/>
                <a:ea typeface="Times New Roman"/>
                <a:cs typeface="Times New Roman"/>
                <a:sym typeface="Times New Roman"/>
              </a:rPr>
              <a:t>Sơ đồ:</a:t>
            </a:r>
            <a:endParaRPr/>
          </a:p>
        </p:txBody>
      </p:sp>
      <p:sp>
        <p:nvSpPr>
          <p:cNvPr id="124" name="Google Shape;124;p18"/>
          <p:cNvSpPr/>
          <p:nvPr/>
        </p:nvSpPr>
        <p:spPr>
          <a:xfrm>
            <a:off x="2068486" y="6096000"/>
            <a:ext cx="7902626" cy="304800"/>
          </a:xfrm>
          <a:prstGeom prst="rect">
            <a:avLst/>
          </a:prstGeom>
          <a:solidFill>
            <a:schemeClr val="dk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Hình 4: Sơ đồ luồng dữ liệu mức ngữ cảnh</a:t>
            </a:r>
            <a:endParaRPr b="0" i="0" sz="1400" u="none" cap="none" strike="noStrike">
              <a:solidFill>
                <a:srgbClr val="000000"/>
              </a:solidFill>
              <a:latin typeface="Arial"/>
              <a:ea typeface="Arial"/>
              <a:cs typeface="Arial"/>
              <a:sym typeface="Arial"/>
            </a:endParaRPr>
          </a:p>
        </p:txBody>
      </p:sp>
      <p:pic>
        <p:nvPicPr>
          <p:cNvPr descr="C:\Users\itvns\OneDrive\Desktop\(Ảnh PNG, 603x213 pixels).png" id="125" name="Google Shape;125;p18"/>
          <p:cNvPicPr preferRelativeResize="0"/>
          <p:nvPr/>
        </p:nvPicPr>
        <p:blipFill rotWithShape="1">
          <a:blip r:embed="rId3">
            <a:alphaModFix/>
          </a:blip>
          <a:srcRect b="0" l="0" r="0" t="0"/>
          <a:stretch/>
        </p:blipFill>
        <p:spPr>
          <a:xfrm>
            <a:off x="1600200" y="1853596"/>
            <a:ext cx="9100357" cy="35512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SƠ ĐỒ QUAN HỆ THỰC THỂ</a:t>
            </a:r>
            <a:endParaRPr sz="3000"/>
          </a:p>
        </p:txBody>
      </p:sp>
      <p:sp>
        <p:nvSpPr>
          <p:cNvPr id="131" name="Google Shape;131;p19"/>
          <p:cNvSpPr/>
          <p:nvPr/>
        </p:nvSpPr>
        <p:spPr>
          <a:xfrm>
            <a:off x="1981200" y="5943600"/>
            <a:ext cx="8229600" cy="304800"/>
          </a:xfrm>
          <a:prstGeom prst="rect">
            <a:avLst/>
          </a:prstGeom>
          <a:solidFill>
            <a:schemeClr val="dk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Hình 5: Sơ đồ quan hệ thực thể</a:t>
            </a:r>
            <a:endParaRPr b="0" i="0" sz="1400" u="none" cap="none" strike="noStrike">
              <a:solidFill>
                <a:srgbClr val="000000"/>
              </a:solidFill>
              <a:latin typeface="Arial"/>
              <a:ea typeface="Arial"/>
              <a:cs typeface="Arial"/>
              <a:sym typeface="Arial"/>
            </a:endParaRPr>
          </a:p>
        </p:txBody>
      </p:sp>
      <p:pic>
        <p:nvPicPr>
          <p:cNvPr id="132" name="Google Shape;132;p19"/>
          <p:cNvPicPr preferRelativeResize="0"/>
          <p:nvPr/>
        </p:nvPicPr>
        <p:blipFill>
          <a:blip r:embed="rId3">
            <a:alphaModFix/>
          </a:blip>
          <a:stretch>
            <a:fillRect/>
          </a:stretch>
        </p:blipFill>
        <p:spPr>
          <a:xfrm>
            <a:off x="764613" y="1178925"/>
            <a:ext cx="10662775" cy="4606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8100" y="0"/>
            <a:ext cx="10515599" cy="1020762"/>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3000"/>
              <a:buNone/>
            </a:pPr>
            <a:r>
              <a:rPr b="1" lang="en-US" sz="3000">
                <a:solidFill>
                  <a:srgbClr val="832C8B"/>
                </a:solidFill>
              </a:rPr>
              <a:t>THIẾT KẾ CƠ SỞ DŨ LIỆU</a:t>
            </a:r>
            <a:endParaRPr sz="3000"/>
          </a:p>
        </p:txBody>
      </p:sp>
      <p:pic>
        <p:nvPicPr>
          <p:cNvPr id="138" name="Google Shape;138;p20"/>
          <p:cNvPicPr preferRelativeResize="0"/>
          <p:nvPr/>
        </p:nvPicPr>
        <p:blipFill>
          <a:blip r:embed="rId3">
            <a:alphaModFix/>
          </a:blip>
          <a:stretch>
            <a:fillRect/>
          </a:stretch>
        </p:blipFill>
        <p:spPr>
          <a:xfrm>
            <a:off x="804975" y="1311450"/>
            <a:ext cx="10228201" cy="4838700"/>
          </a:xfrm>
          <a:prstGeom prst="rect">
            <a:avLst/>
          </a:prstGeom>
          <a:noFill/>
          <a:ln>
            <a:noFill/>
          </a:ln>
        </p:spPr>
      </p:pic>
      <p:sp>
        <p:nvSpPr>
          <p:cNvPr id="139" name="Google Shape;139;p20"/>
          <p:cNvSpPr txBox="1"/>
          <p:nvPr/>
        </p:nvSpPr>
        <p:spPr>
          <a:xfrm>
            <a:off x="469500" y="838375"/>
            <a:ext cx="10228200" cy="674400"/>
          </a:xfrm>
          <a:prstGeom prst="rect">
            <a:avLst/>
          </a:prstGeom>
          <a:noFill/>
          <a:ln>
            <a:noFill/>
          </a:ln>
        </p:spPr>
        <p:txBody>
          <a:bodyPr anchorCtr="0" anchor="t" bIns="91425" lIns="91425" spcFirstLastPara="1" rIns="91425" wrap="square" tIns="91425">
            <a:noAutofit/>
          </a:bodyPr>
          <a:lstStyle/>
          <a:p>
            <a:pPr indent="0" lvl="0" marL="177800" rtl="0" algn="l">
              <a:lnSpc>
                <a:spcPct val="150000"/>
              </a:lnSpc>
              <a:spcBef>
                <a:spcPts val="0"/>
              </a:spcBef>
              <a:spcAft>
                <a:spcPts val="0"/>
              </a:spcAft>
              <a:buNone/>
            </a:pPr>
            <a:r>
              <a:rPr lang="en-US" sz="2800">
                <a:solidFill>
                  <a:schemeClr val="dk1"/>
                </a:solidFill>
                <a:latin typeface="Calibri"/>
                <a:ea typeface="Calibri"/>
                <a:cs typeface="Calibri"/>
                <a:sym typeface="Calibri"/>
              </a:rPr>
              <a:t>Mô hình disigner trong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1"/>
          <p:cNvSpPr/>
          <p:nvPr/>
        </p:nvSpPr>
        <p:spPr>
          <a:xfrm>
            <a:off x="3387741" y="1855800"/>
            <a:ext cx="5501186"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3838"/>
              </a:buClr>
              <a:buSzPts val="1000"/>
              <a:buFont typeface="Arial"/>
              <a:buNone/>
            </a:pPr>
            <a:r>
              <a:rPr b="1" i="0" lang="en-US" sz="4000" u="none" cap="none" strike="noStrike">
                <a:solidFill>
                  <a:srgbClr val="3A3838"/>
                </a:solidFill>
                <a:latin typeface="Arial"/>
                <a:ea typeface="Arial"/>
                <a:cs typeface="Arial"/>
                <a:sym typeface="Arial"/>
              </a:rPr>
              <a:t>THANK FOR WATCH!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