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5"/>
  </p:notesMasterIdLst>
  <p:handoutMasterIdLst>
    <p:handoutMasterId r:id="rId206"/>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32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5" r:id="rId38"/>
    <p:sldId id="328" r:id="rId39"/>
    <p:sldId id="329" r:id="rId40"/>
    <p:sldId id="296" r:id="rId41"/>
    <p:sldId id="297" r:id="rId42"/>
    <p:sldId id="298" r:id="rId43"/>
    <p:sldId id="299" r:id="rId44"/>
    <p:sldId id="330"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31"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33" r:id="rId73"/>
    <p:sldId id="334" r:id="rId74"/>
    <p:sldId id="335" r:id="rId75"/>
    <p:sldId id="326"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465" r:id="rId132"/>
    <p:sldId id="392" r:id="rId133"/>
    <p:sldId id="393" r:id="rId134"/>
    <p:sldId id="396" r:id="rId135"/>
    <p:sldId id="394" r:id="rId136"/>
    <p:sldId id="395"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40" r:id="rId181"/>
    <p:sldId id="441" r:id="rId182"/>
    <p:sldId id="442" r:id="rId183"/>
    <p:sldId id="443" r:id="rId184"/>
    <p:sldId id="444" r:id="rId185"/>
    <p:sldId id="445" r:id="rId186"/>
    <p:sldId id="446" r:id="rId187"/>
    <p:sldId id="447" r:id="rId188"/>
    <p:sldId id="448" r:id="rId189"/>
    <p:sldId id="449" r:id="rId190"/>
    <p:sldId id="450" r:id="rId191"/>
    <p:sldId id="451" r:id="rId192"/>
    <p:sldId id="452" r:id="rId193"/>
    <p:sldId id="453" r:id="rId194"/>
    <p:sldId id="454" r:id="rId195"/>
    <p:sldId id="455" r:id="rId196"/>
    <p:sldId id="456" r:id="rId197"/>
    <p:sldId id="457" r:id="rId198"/>
    <p:sldId id="458" r:id="rId199"/>
    <p:sldId id="459" r:id="rId200"/>
    <p:sldId id="460" r:id="rId201"/>
    <p:sldId id="461" r:id="rId202"/>
    <p:sldId id="462" r:id="rId203"/>
    <p:sldId id="463" r:id="rId20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360"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handoutMaster" Target="handoutMasters/handoutMaster1.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8C7BAB1-AF54-4886-ADA1-EA882042AB8F}" type="datetimeFigureOut">
              <a:rPr lang="en-US" smtClean="0"/>
              <a:pPr/>
              <a:t>2/25/2017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6B6516F-F871-41F4-9C43-04D04A51159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88F013A-B100-41E3-BF34-19AB98A15A36}" type="datetimeFigureOut">
              <a:rPr lang="en-US" smtClean="0"/>
              <a:pPr/>
              <a:t>2/25/2017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2599AD0-0E01-470D-AF70-4193999909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8001000" cy="1447800"/>
          </a:xfrm>
        </p:spPr>
        <p:txBody>
          <a:bodyPr/>
          <a:lstStyle>
            <a:lvl1pPr>
              <a:defRPr>
                <a:solidFill>
                  <a:srgbClr val="FF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304800" y="1981200"/>
            <a:ext cx="8534400" cy="4038600"/>
          </a:xfrm>
        </p:spPr>
        <p:txBody>
          <a:bodyPr/>
          <a:lstStyle>
            <a:lvl1pPr marL="0" indent="0" algn="l">
              <a:buNone/>
              <a:defRPr>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CF1B50-9B1D-46A6-B035-DD1615E9C635}" type="datetime1">
              <a:rPr lang="en-US" smtClean="0"/>
              <a:pPr/>
              <a:t>2/25/2017</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3D9E7-27F5-42C6-BDDD-0657E672C8B5}" type="datetime1">
              <a:rPr lang="en-US" smtClean="0"/>
              <a:pPr/>
              <a:t>2/25/2017</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EFB46-1FB4-4858-91FA-39C3C7DE74A8}" type="datetime1">
              <a:rPr lang="en-US" smtClean="0"/>
              <a:pPr/>
              <a:t>2/25/2017</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4A53BC-B4DF-4371-900F-AA6A5023B4FF}" type="datetime1">
              <a:rPr lang="en-US" smtClean="0"/>
              <a:pPr/>
              <a:t>2/25/2017</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0174A-FF17-434C-BF99-74980F622840}" type="datetime1">
              <a:rPr lang="en-US" smtClean="0"/>
              <a:pPr/>
              <a:t>2/25/2017</a:t>
            </a:fld>
            <a:endParaRPr lang="en-US"/>
          </a:p>
        </p:txBody>
      </p:sp>
      <p:sp>
        <p:nvSpPr>
          <p:cNvPr id="5" name="Footer Placeholder 4"/>
          <p:cNvSpPr>
            <a:spLocks noGrp="1"/>
          </p:cNvSpPr>
          <p:nvPr>
            <p:ph type="ftr" sz="quarter" idx="11"/>
          </p:nvPr>
        </p:nvSpPr>
        <p:spPr/>
        <p:txBody>
          <a:bodyPr/>
          <a:lstStyle/>
          <a:p>
            <a:r>
              <a:rPr lang="en-US" smtClean="0"/>
              <a:t>Tạ Hoàng Thắng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DD0278-5336-4257-B131-EF8EFDE440C9}" type="datetime1">
              <a:rPr lang="en-US" smtClean="0"/>
              <a:pPr/>
              <a:t>2/25/2017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4076EE-F751-41DE-B3C0-902A64B32CB9}" type="datetime1">
              <a:rPr lang="en-US" smtClean="0"/>
              <a:pPr/>
              <a:t>2/25/2017</a:t>
            </a:fld>
            <a:endParaRPr lang="en-US"/>
          </a:p>
        </p:txBody>
      </p:sp>
      <p:sp>
        <p:nvSpPr>
          <p:cNvPr id="8" name="Footer Placeholder 7"/>
          <p:cNvSpPr>
            <a:spLocks noGrp="1"/>
          </p:cNvSpPr>
          <p:nvPr>
            <p:ph type="ftr" sz="quarter" idx="11"/>
          </p:nvPr>
        </p:nvSpPr>
        <p:spPr/>
        <p:txBody>
          <a:bodyPr/>
          <a:lstStyle/>
          <a:p>
            <a:r>
              <a:rPr lang="en-US" smtClean="0"/>
              <a:t>Tạ Hoàng Thắng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053370-D722-419E-83DB-CB9B03B2D80E}" type="datetime1">
              <a:rPr lang="en-US" smtClean="0"/>
              <a:pPr/>
              <a:t>2/25/2017</a:t>
            </a:fld>
            <a:endParaRPr lang="en-US"/>
          </a:p>
        </p:txBody>
      </p:sp>
      <p:sp>
        <p:nvSpPr>
          <p:cNvPr id="4" name="Footer Placeholder 3"/>
          <p:cNvSpPr>
            <a:spLocks noGrp="1"/>
          </p:cNvSpPr>
          <p:nvPr>
            <p:ph type="ftr" sz="quarter" idx="11"/>
          </p:nvPr>
        </p:nvSpPr>
        <p:spPr/>
        <p:txBody>
          <a:bodyPr/>
          <a:lstStyle/>
          <a:p>
            <a:r>
              <a:rPr lang="en-US" smtClean="0"/>
              <a:t>Tạ Hoàng Thắng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AA9FC-1320-4BF4-87F1-D3A176E44D33}" type="datetime1">
              <a:rPr lang="en-US" smtClean="0"/>
              <a:pPr/>
              <a:t>2/25/2017</a:t>
            </a:fld>
            <a:endParaRPr lang="en-US"/>
          </a:p>
        </p:txBody>
      </p:sp>
      <p:sp>
        <p:nvSpPr>
          <p:cNvPr id="3" name="Footer Placeholder 2"/>
          <p:cNvSpPr>
            <a:spLocks noGrp="1"/>
          </p:cNvSpPr>
          <p:nvPr>
            <p:ph type="ftr" sz="quarter" idx="11"/>
          </p:nvPr>
        </p:nvSpPr>
        <p:spPr/>
        <p:txBody>
          <a:bodyPr/>
          <a:lstStyle/>
          <a:p>
            <a:r>
              <a:rPr lang="en-US" smtClean="0"/>
              <a:t>Tạ Hoàng Thắng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E519C-ADE1-4A91-9CB5-8A56F56AB487}" type="datetime1">
              <a:rPr lang="en-US" smtClean="0"/>
              <a:pPr/>
              <a:t>2/25/2017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D7654-4F1F-4B4C-B6CC-D47976F4A380}" type="datetime1">
              <a:rPr lang="en-US" smtClean="0"/>
              <a:pPr/>
              <a:t>2/25/2017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0"/>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805B993-DD82-442E-AD06-E85FA7AD63B0}" type="datetime1">
              <a:rPr lang="en-US" smtClean="0"/>
              <a:pPr/>
              <a:t>2/25/2017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smtClean="0"/>
              <a:t>Tạ Hoàng Thắng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3200" kern="1200">
          <a:solidFill>
            <a:srgbClr val="0070C0"/>
          </a:solidFill>
          <a:latin typeface="+mn-lt"/>
          <a:ea typeface="+mn-ea"/>
          <a:cs typeface="+mn-cs"/>
        </a:defRPr>
      </a:lvl1pPr>
      <a:lvl2pPr marL="742950" indent="-285750" algn="l" defTabSz="914400" rtl="0" eaLnBrk="1" latinLnBrk="0" hangingPunct="1">
        <a:spcBef>
          <a:spcPct val="20000"/>
        </a:spcBef>
        <a:buFont typeface="Arial" pitchFamily="34" charset="0"/>
        <a:buNone/>
        <a:defRPr sz="2800" kern="1200">
          <a:solidFill>
            <a:srgbClr val="0070C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70C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70C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219200"/>
          </a:xfrm>
        </p:spPr>
        <p:txBody>
          <a:bodyPr/>
          <a:lstStyle/>
          <a:p>
            <a:r>
              <a:rPr lang="en-US" smtClean="0"/>
              <a:t> Nội dung bài trước</a:t>
            </a:r>
            <a:endParaRPr lang="en-US">
              <a:solidFill>
                <a:srgbClr val="00B050"/>
              </a:solidFill>
              <a:latin typeface="Microsoft Sans Serif" pitchFamily="34" charset="0"/>
              <a:ea typeface="Microsoft Himalaya" pitchFamily="2" charset="0"/>
              <a:cs typeface="Microsoft Sans Serif" pitchFamily="34" charset="0"/>
            </a:endParaRPr>
          </a:p>
        </p:txBody>
      </p:sp>
      <p:sp>
        <p:nvSpPr>
          <p:cNvPr id="3" name="Subtitle 2"/>
          <p:cNvSpPr>
            <a:spLocks noGrp="1"/>
          </p:cNvSpPr>
          <p:nvPr>
            <p:ph type="subTitle" idx="1"/>
          </p:nvPr>
        </p:nvSpPr>
        <p:spPr>
          <a:xfrm>
            <a:off x="304800" y="1676400"/>
            <a:ext cx="8534400" cy="4800600"/>
          </a:xfrm>
        </p:spPr>
        <p:txBody>
          <a:bodyPr/>
          <a:lstStyle/>
          <a:p>
            <a:pPr fontAlgn="base"/>
            <a:r>
              <a:rPr lang="vi-VN" b="1" smtClean="0">
                <a:latin typeface="Calibri" pitchFamily="34" charset="0"/>
                <a:cs typeface="Calibri" pitchFamily="34" charset="0"/>
              </a:rPr>
              <a:t>CHƯƠNG 4. PHÂN TÍCH YÊU CẦU PHẦN MỀM</a:t>
            </a:r>
          </a:p>
          <a:p>
            <a:pPr lvl="1" algn="l" fontAlgn="base"/>
            <a:r>
              <a:rPr lang="en-US" smtClean="0">
                <a:solidFill>
                  <a:srgbClr val="0070C0"/>
                </a:solidFill>
                <a:latin typeface="Calibri" pitchFamily="34" charset="0"/>
                <a:cs typeface="Calibri" pitchFamily="34" charset="0"/>
              </a:rPr>
              <a:t>- </a:t>
            </a:r>
            <a:r>
              <a:rPr lang="vi-VN" smtClean="0">
                <a:solidFill>
                  <a:srgbClr val="0070C0"/>
                </a:solidFill>
                <a:latin typeface="Calibri" pitchFamily="34" charset="0"/>
                <a:cs typeface="Calibri" pitchFamily="34" charset="0"/>
              </a:rPr>
              <a:t>Giới thiệu</a:t>
            </a:r>
          </a:p>
          <a:p>
            <a:pPr lvl="1" algn="l" fontAlgn="base"/>
            <a:r>
              <a:rPr lang="en-US" smtClean="0">
                <a:solidFill>
                  <a:srgbClr val="0070C0"/>
                </a:solidFill>
                <a:latin typeface="Calibri" pitchFamily="34" charset="0"/>
                <a:cs typeface="Calibri" pitchFamily="34" charset="0"/>
              </a:rPr>
              <a:t>- </a:t>
            </a:r>
            <a:r>
              <a:rPr lang="vi-VN" smtClean="0">
                <a:solidFill>
                  <a:srgbClr val="0070C0"/>
                </a:solidFill>
                <a:latin typeface="Calibri" pitchFamily="34" charset="0"/>
                <a:cs typeface="Calibri" pitchFamily="34" charset="0"/>
              </a:rPr>
              <a:t>Quá trình phân tích yêu cầu phần mềm</a:t>
            </a:r>
          </a:p>
          <a:p>
            <a:pPr lvl="1" algn="l" fontAlgn="base"/>
            <a:r>
              <a:rPr lang="en-US" smtClean="0">
                <a:solidFill>
                  <a:srgbClr val="0070C0"/>
                </a:solidFill>
                <a:latin typeface="Calibri" pitchFamily="34" charset="0"/>
                <a:cs typeface="Calibri" pitchFamily="34" charset="0"/>
              </a:rPr>
              <a:t>- </a:t>
            </a:r>
            <a:r>
              <a:rPr lang="vi-VN" smtClean="0">
                <a:solidFill>
                  <a:srgbClr val="0070C0"/>
                </a:solidFill>
                <a:latin typeface="Calibri" pitchFamily="34" charset="0"/>
                <a:cs typeface="Calibri" pitchFamily="34" charset="0"/>
              </a:rPr>
              <a:t>Xây dựng sơ đồ lớp (mức phân tích)</a:t>
            </a:r>
          </a:p>
          <a:p>
            <a:pPr lvl="1" algn="l" fontAlgn="base"/>
            <a:r>
              <a:rPr lang="en-US" smtClean="0">
                <a:solidFill>
                  <a:srgbClr val="0070C0"/>
                </a:solidFill>
                <a:latin typeface="Calibri" pitchFamily="34" charset="0"/>
                <a:cs typeface="Calibri" pitchFamily="34" charset="0"/>
              </a:rPr>
              <a:t>- </a:t>
            </a:r>
            <a:r>
              <a:rPr lang="vi-VN" smtClean="0">
                <a:solidFill>
                  <a:srgbClr val="0070C0"/>
                </a:solidFill>
                <a:latin typeface="Calibri" pitchFamily="34" charset="0"/>
                <a:cs typeface="Calibri" pitchFamily="34" charset="0"/>
              </a:rPr>
              <a:t>Xây dựng sơ đồ cộng tác</a:t>
            </a:r>
          </a:p>
          <a:p>
            <a:pPr lvl="1" algn="l" fontAlgn="base"/>
            <a:r>
              <a:rPr lang="en-US" smtClean="0">
                <a:solidFill>
                  <a:srgbClr val="0070C0"/>
                </a:solidFill>
                <a:latin typeface="Calibri" pitchFamily="34" charset="0"/>
                <a:cs typeface="Calibri" pitchFamily="34" charset="0"/>
              </a:rPr>
              <a:t>- </a:t>
            </a:r>
            <a:r>
              <a:rPr lang="vi-VN" smtClean="0">
                <a:solidFill>
                  <a:srgbClr val="0070C0"/>
                </a:solidFill>
                <a:latin typeface="Calibri" pitchFamily="34" charset="0"/>
                <a:cs typeface="Calibri" pitchFamily="34" charset="0"/>
              </a:rPr>
              <a:t>Xây dựng sơ đồ tuần tự</a:t>
            </a:r>
          </a:p>
          <a:p>
            <a:pPr lvl="1" algn="l" fontAlgn="base"/>
            <a:r>
              <a:rPr lang="en-US" smtClean="0">
                <a:solidFill>
                  <a:srgbClr val="0070C0"/>
                </a:solidFill>
                <a:latin typeface="Calibri" pitchFamily="34" charset="0"/>
                <a:cs typeface="Calibri" pitchFamily="34" charset="0"/>
              </a:rPr>
              <a:t>- </a:t>
            </a:r>
            <a:r>
              <a:rPr lang="vi-VN" smtClean="0">
                <a:solidFill>
                  <a:srgbClr val="0070C0"/>
                </a:solidFill>
                <a:latin typeface="Calibri" pitchFamily="34" charset="0"/>
                <a:cs typeface="Calibri" pitchFamily="34" charset="0"/>
              </a:rPr>
              <a:t>Xây dựng sơ đồ hoạt động</a:t>
            </a:r>
          </a:p>
          <a:p>
            <a:pPr algn="just"/>
            <a:endParaRPr lang="en-US">
              <a:solidFill>
                <a:schemeClr val="accent6">
                  <a:lumMod val="75000"/>
                </a:schemeClr>
              </a:solidFill>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a:bodyPr>
          <a:lstStyle/>
          <a:p>
            <a:r>
              <a:rPr lang="en-US" smtClean="0">
                <a:latin typeface="Arial" pitchFamily="34" charset="0"/>
                <a:cs typeface="Arial" pitchFamily="34" charset="0"/>
              </a:rPr>
              <a:t> </a:t>
            </a:r>
            <a:r>
              <a:rPr lang="en-US" b="1" smtClean="0">
                <a:latin typeface="Arial" pitchFamily="34" charset="0"/>
                <a:cs typeface="Arial" pitchFamily="34" charset="0"/>
              </a:rPr>
              <a:t>2</a:t>
            </a:r>
            <a:r>
              <a:rPr lang="en-US" b="1" smtClean="0"/>
              <a:t>. Một số khái niệm</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pPr algn="just"/>
            <a:r>
              <a:rPr lang="en-US" b="1" smtClean="0"/>
              <a:t>Thiết kế giao diện: </a:t>
            </a:r>
            <a:r>
              <a:rPr lang="en-US" smtClean="0"/>
              <a:t>với mỗi hệ thống con, các giao diện của nó với những hệ thống con khác phải được thiết kế và tư liệu hoá.</a:t>
            </a:r>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Kết quả của thiết kế dữ liệu</a:t>
            </a:r>
          </a:p>
          <a:p>
            <a:pPr algn="just"/>
            <a:r>
              <a:rPr lang="en-US" sz="2800" b="1" smtClean="0"/>
              <a:t>Ví dụ</a:t>
            </a:r>
          </a:p>
          <a:p>
            <a:r>
              <a:rPr lang="en-US" sz="2800" b="1" smtClean="0">
                <a:solidFill>
                  <a:schemeClr val="accent6">
                    <a:lumMod val="75000"/>
                  </a:schemeClr>
                </a:solidFill>
              </a:rPr>
              <a:t>DOC_GIA</a:t>
            </a:r>
            <a:r>
              <a:rPr lang="en-US" sz="2800" smtClean="0"/>
              <a:t> (</a:t>
            </a:r>
            <a:r>
              <a:rPr lang="en-US" sz="2800" u="sng" smtClean="0"/>
              <a:t>MaDG</a:t>
            </a:r>
            <a:r>
              <a:rPr lang="en-US" sz="2800" smtClean="0"/>
              <a:t>, LoaiDG, HoTen, NgaySinh, NgayLapThe, GioiTinh, DiaChi, SoDT)</a:t>
            </a:r>
          </a:p>
          <a:p>
            <a:r>
              <a:rPr lang="en-US" sz="2800" b="1" smtClean="0">
                <a:solidFill>
                  <a:schemeClr val="accent6">
                    <a:lumMod val="75000"/>
                  </a:schemeClr>
                </a:solidFill>
              </a:rPr>
              <a:t>SACH</a:t>
            </a:r>
            <a:r>
              <a:rPr lang="en-US" sz="2800" smtClean="0"/>
              <a:t> (</a:t>
            </a:r>
            <a:r>
              <a:rPr lang="en-US" sz="2800" u="sng" smtClean="0"/>
              <a:t>MaSach</a:t>
            </a:r>
            <a:r>
              <a:rPr lang="en-US" sz="2800" smtClean="0"/>
              <a:t>, TenSach, TheLoai, NgayNhap, TacGia, NhaXB, NamXB, NgonNgu) </a:t>
            </a:r>
          </a:p>
          <a:p>
            <a:r>
              <a:rPr lang="en-US" sz="2800" b="1" smtClean="0">
                <a:solidFill>
                  <a:schemeClr val="accent6">
                    <a:lumMod val="75000"/>
                  </a:schemeClr>
                </a:solidFill>
              </a:rPr>
              <a:t>MUON_SACH</a:t>
            </a:r>
            <a:r>
              <a:rPr lang="en-US" sz="2800" smtClean="0"/>
              <a:t> (</a:t>
            </a:r>
            <a:r>
              <a:rPr lang="en-US" sz="2800" u="dotted" smtClean="0"/>
              <a:t>MaDG, MaSach</a:t>
            </a:r>
            <a:r>
              <a:rPr lang="en-US" sz="2800" smtClean="0"/>
              <a:t>, NgayMuon, NgayTra)</a:t>
            </a:r>
          </a:p>
          <a:p>
            <a:pPr algn="just"/>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Quá trình thiết kế</a:t>
            </a:r>
          </a:p>
          <a:p>
            <a:pPr algn="just"/>
            <a:r>
              <a:rPr lang="en-US" sz="2800" smtClean="0"/>
              <a:t>Quá trình thiết kế dữ liệu bao gồm 3 bước:</a:t>
            </a:r>
          </a:p>
          <a:p>
            <a:pPr algn="just">
              <a:buFont typeface="Arial" pitchFamily="34" charset="0"/>
              <a:buChar char="•"/>
            </a:pPr>
            <a:r>
              <a:rPr lang="en-US" sz="2800" smtClean="0"/>
              <a:t> </a:t>
            </a:r>
            <a:r>
              <a:rPr lang="en-US" sz="2800" b="1" smtClean="0"/>
              <a:t>Thiết kế với tính đúng đắn</a:t>
            </a:r>
          </a:p>
          <a:p>
            <a:pPr lvl="1" algn="just"/>
            <a:r>
              <a:rPr lang="en-US" sz="2400" smtClean="0">
                <a:solidFill>
                  <a:srgbClr val="0070C0"/>
                </a:solidFill>
              </a:rPr>
              <a:t>- Đảm bảo đầy đủ, chính xác ngữ nghĩa các thông tin công việc</a:t>
            </a:r>
          </a:p>
          <a:p>
            <a:pPr lvl="1" algn="just"/>
            <a:r>
              <a:rPr lang="en-US" sz="2400" smtClean="0">
                <a:solidFill>
                  <a:srgbClr val="0070C0"/>
                </a:solidFill>
              </a:rPr>
              <a:t>- Các thông tin cho yêu cầu chất lượng sẽ không được xét đến</a:t>
            </a:r>
          </a:p>
          <a:p>
            <a:pPr algn="just">
              <a:buFont typeface="Arial" pitchFamily="34" charset="0"/>
              <a:buChar char="•"/>
            </a:pPr>
            <a:r>
              <a:rPr lang="en-US" sz="2800" smtClean="0"/>
              <a:t> </a:t>
            </a:r>
            <a:r>
              <a:rPr lang="en-US" sz="2800" b="1" smtClean="0"/>
              <a:t>Thiết kế với yêu cầu chất lượng</a:t>
            </a:r>
          </a:p>
          <a:p>
            <a:pPr lvl="1" algn="just"/>
            <a:r>
              <a:rPr lang="en-US" sz="2400" smtClean="0">
                <a:solidFill>
                  <a:srgbClr val="0070C0"/>
                </a:solidFill>
              </a:rPr>
              <a:t>- Đảm bảo tính đúng đắn và thỏa mãn thêm các yêu cầu  khác.</a:t>
            </a:r>
          </a:p>
          <a:p>
            <a:pPr lvl="1" algn="just"/>
            <a:r>
              <a:rPr lang="en-US" sz="2400" smtClean="0">
                <a:solidFill>
                  <a:srgbClr val="0070C0"/>
                </a:solidFill>
              </a:rPr>
              <a:t>- Bảo đảm tính đúng đắn khi cải tiến sơ đồ logic</a:t>
            </a:r>
          </a:p>
          <a:p>
            <a:pPr algn="just">
              <a:buFont typeface="Arial" pitchFamily="34" charset="0"/>
              <a:buChar char="•"/>
            </a:pPr>
            <a:r>
              <a:rPr lang="en-US" sz="2800" b="1" smtClean="0"/>
              <a:t> Thiết kế với yêu cầu hệ thống</a:t>
            </a:r>
          </a:p>
          <a:p>
            <a:pPr lvl="1" algn="just">
              <a:buFont typeface="Arial" pitchFamily="34" charset="0"/>
              <a:buChar char="•"/>
            </a:pPr>
            <a:r>
              <a:rPr lang="en-US" sz="2400" smtClean="0">
                <a:solidFill>
                  <a:srgbClr val="0070C0"/>
                </a:solidFill>
              </a:rPr>
              <a:t> Đảm bảo tính đúng đắn và các yêu cầu chất lượng khác nhưng thỏa mãn thêm các yêu cầu hệ thống.</a:t>
            </a: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tính đúng đắn</a:t>
            </a:r>
          </a:p>
          <a:p>
            <a:r>
              <a:rPr lang="en-US" sz="2800" smtClean="0"/>
              <a:t>Các bước thực hiện:</a:t>
            </a:r>
          </a:p>
          <a:p>
            <a:pPr>
              <a:buFont typeface="Arial" pitchFamily="34" charset="0"/>
              <a:buChar char="•"/>
            </a:pPr>
            <a:r>
              <a:rPr lang="en-US" sz="2800" b="1" smtClean="0"/>
              <a:t> </a:t>
            </a:r>
            <a:r>
              <a:rPr lang="en-US" sz="2800" smtClean="0"/>
              <a:t>Bước 1: Chọn một yêu cầu và xác định sơ đồ logic.</a:t>
            </a:r>
          </a:p>
          <a:p>
            <a:endParaRPr lang="en-US" sz="2800" smtClean="0"/>
          </a:p>
          <a:p>
            <a:pPr>
              <a:buFont typeface="Arial" pitchFamily="34" charset="0"/>
              <a:buChar char="•"/>
            </a:pPr>
            <a:r>
              <a:rPr lang="en-US" sz="2800" b="1" smtClean="0"/>
              <a:t> </a:t>
            </a:r>
            <a:r>
              <a:rPr lang="en-US" sz="2800" smtClean="0"/>
              <a:t>Bước 2: Bổ sung thêm một yêu cầu và xem xét lại sơ đồ</a:t>
            </a:r>
          </a:p>
          <a:p>
            <a:pPr lvl="1" algn="l"/>
            <a:r>
              <a:rPr lang="en-US" sz="2400" smtClean="0">
                <a:solidFill>
                  <a:srgbClr val="0070C0"/>
                </a:solidFill>
              </a:rPr>
              <a:t>- Nếu sơ đồ logic vẫn đáp ứng được =&gt; bước 3 </a:t>
            </a:r>
          </a:p>
          <a:p>
            <a:pPr lvl="1" algn="l">
              <a:buFontTx/>
              <a:buChar char="-"/>
            </a:pPr>
            <a:r>
              <a:rPr lang="en-US" sz="2400" smtClean="0">
                <a:solidFill>
                  <a:srgbClr val="0070C0"/>
                </a:solidFill>
              </a:rPr>
              <a:t>Nếu sơ đồ logic không đáp ứng được thì bổ sung vào sơ đồ thuộc  tính mới (ưu tiên 1) hoặc thành phần mới (ưu tiên 2) cùng với các thuộc tính và liên kết tương ứng.</a:t>
            </a:r>
          </a:p>
          <a:p>
            <a:pPr lvl="1" algn="l">
              <a:buFontTx/>
              <a:buChar char="-"/>
            </a:pPr>
            <a:endParaRPr lang="en-US" sz="2400" smtClean="0">
              <a:solidFill>
                <a:srgbClr val="0070C0"/>
              </a:solidFill>
            </a:endParaRPr>
          </a:p>
          <a:p>
            <a:pPr>
              <a:buFont typeface="Arial" pitchFamily="34" charset="0"/>
              <a:buChar char="•"/>
            </a:pPr>
            <a:r>
              <a:rPr lang="en-US" sz="2800" b="1" smtClean="0"/>
              <a:t> </a:t>
            </a:r>
            <a:r>
              <a:rPr lang="en-US" sz="2800" smtClean="0"/>
              <a:t>Bước 3: Quay lại bước 2 cho đến khi đã xem xét đầy đủ các yêu cầu.</a:t>
            </a:r>
          </a:p>
          <a:p>
            <a:pPr>
              <a:buFont typeface="Arial" pitchFamily="34" charset="0"/>
              <a:buChar char="•"/>
            </a:pPr>
            <a:endParaRPr lang="en-US" sz="2800" b="1" smtClean="0">
              <a:solidFill>
                <a:srgbClr val="00B050"/>
              </a:solidFill>
            </a:endParaRPr>
          </a:p>
          <a:p>
            <a:pPr algn="just"/>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tính đúng đắn</a:t>
            </a:r>
          </a:p>
          <a:p>
            <a:r>
              <a:rPr lang="en-US" sz="2800" b="1" smtClean="0"/>
              <a:t>Các lưu ý:</a:t>
            </a:r>
          </a:p>
          <a:p>
            <a:pPr algn="just">
              <a:buFont typeface="Arial" pitchFamily="34" charset="0"/>
              <a:buChar char="•"/>
            </a:pPr>
            <a:r>
              <a:rPr lang="en-US" sz="2800" smtClean="0"/>
              <a:t> Với mỗi yêu cầu phải xác định rõ cần lưu trữ các thông tin gì và tìm cách bổ sung các thuộc tính để lưu trữ các thông tin này.</a:t>
            </a:r>
          </a:p>
          <a:p>
            <a:pPr algn="just"/>
            <a:endParaRPr lang="en-US" sz="2800" smtClean="0"/>
          </a:p>
          <a:p>
            <a:pPr algn="just">
              <a:buFont typeface="Arial" pitchFamily="34" charset="0"/>
              <a:buChar char="•"/>
            </a:pPr>
            <a:r>
              <a:rPr lang="en-US" sz="2800" smtClean="0"/>
              <a:t> Chỉ xem xét tính đúng đắn.</a:t>
            </a:r>
          </a:p>
          <a:p>
            <a:endParaRPr lang="en-US" sz="2800" b="1" smtClean="0">
              <a:solidFill>
                <a:srgbClr val="00B050"/>
              </a:solidFill>
            </a:endParaRPr>
          </a:p>
          <a:p>
            <a:pPr algn="just"/>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tính đúng đắn</a:t>
            </a:r>
          </a:p>
          <a:p>
            <a:pPr algn="just"/>
            <a:r>
              <a:rPr lang="en-US" sz="2800" b="1" smtClean="0"/>
              <a:t>Các lưu ý:</a:t>
            </a:r>
          </a:p>
          <a:p>
            <a:pPr algn="just">
              <a:buFont typeface="Arial" pitchFamily="34" charset="0"/>
              <a:buChar char="•"/>
            </a:pPr>
            <a:r>
              <a:rPr lang="en-US" sz="2800" smtClean="0"/>
              <a:t> Cần chọn các yêu cầu theo thứ tự từ đơn giản đến phức tạp (thông thường yêu cầu tra cứu làđơn giản nhất).</a:t>
            </a:r>
          </a:p>
          <a:p>
            <a:pPr algn="just"/>
            <a:endParaRPr lang="en-US" sz="2800" smtClean="0"/>
          </a:p>
          <a:p>
            <a:pPr algn="just">
              <a:buFont typeface="Arial" pitchFamily="34" charset="0"/>
              <a:buChar char="•"/>
            </a:pPr>
            <a:r>
              <a:rPr lang="en-US" sz="2800" smtClean="0"/>
              <a:t> Với yêu cầu phức tạp có thể phải bổ sung vào sơ đồ logic nhiều thành phần mới. Khóa của các thành phần phải dựa trên ngữ nghĩa tương ứng trong thế giới thực</a:t>
            </a:r>
          </a:p>
          <a:p>
            <a:pPr>
              <a:buFont typeface="Arial" pitchFamily="34" charset="0"/>
              <a:buChar char="•"/>
            </a:pPr>
            <a:endParaRPr lang="en-US" sz="2800" b="1" smtClean="0">
              <a:solidFill>
                <a:srgbClr val="00B050"/>
              </a:solidFill>
            </a:endParaRPr>
          </a:p>
          <a:p>
            <a:pPr algn="just"/>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tính đúng đắn</a:t>
            </a:r>
          </a:p>
          <a:p>
            <a:pPr algn="just"/>
            <a:r>
              <a:rPr lang="en-US" sz="2800" b="1" smtClean="0"/>
              <a:t>Ví dụ: </a:t>
            </a:r>
            <a:r>
              <a:rPr lang="en-US" sz="2800" smtClean="0"/>
              <a:t>xét phần mềm với các yêu cầu sau</a:t>
            </a:r>
          </a:p>
          <a:p>
            <a:pPr lvl="0"/>
            <a:r>
              <a:rPr lang="en-US" sz="2800" smtClean="0"/>
              <a:t>1. Lập thẻ độc giả.</a:t>
            </a:r>
          </a:p>
          <a:p>
            <a:pPr lvl="0"/>
            <a:r>
              <a:rPr lang="en-US" sz="2800" smtClean="0"/>
              <a:t>2. Nhận sách.</a:t>
            </a:r>
          </a:p>
          <a:p>
            <a:pPr lvl="0"/>
            <a:r>
              <a:rPr lang="en-US" sz="2800" smtClean="0"/>
              <a:t>3. Cho Mượn/Trả sách.</a:t>
            </a:r>
          </a:p>
          <a:p>
            <a:pPr algn="just"/>
            <a:endParaRPr lang="en-US" sz="2800" b="1" smtClean="0">
              <a:solidFill>
                <a:srgbClr val="00B050"/>
              </a:solidFill>
            </a:endParaRPr>
          </a:p>
          <a:p>
            <a:pPr algn="just"/>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tính đúng đắn</a:t>
            </a:r>
          </a:p>
          <a:p>
            <a:pPr algn="just"/>
            <a:r>
              <a:rPr lang="en-US" sz="2800" b="1" smtClean="0"/>
              <a:t>Ví dụ:</a:t>
            </a:r>
            <a:endParaRPr lang="en-US" sz="2800" smtClean="0"/>
          </a:p>
          <a:p>
            <a:r>
              <a:rPr lang="en-US" sz="2800" b="1" smtClean="0"/>
              <a:t>Bước 1: </a:t>
            </a:r>
            <a:r>
              <a:rPr lang="en-US" sz="2800" smtClean="0"/>
              <a:t>Xét yêu cầu 1</a:t>
            </a:r>
          </a:p>
          <a:p>
            <a:pPr>
              <a:buFont typeface="Arial" pitchFamily="34" charset="0"/>
              <a:buChar char="•"/>
            </a:pPr>
            <a:r>
              <a:rPr lang="en-US" sz="2800" smtClean="0"/>
              <a:t> Lập bảng DOC_GIA.</a:t>
            </a:r>
          </a:p>
          <a:p>
            <a:pPr>
              <a:buFont typeface="Arial" pitchFamily="34" charset="0"/>
              <a:buChar char="•"/>
            </a:pPr>
            <a:r>
              <a:rPr lang="en-US" sz="2800" smtClean="0"/>
              <a:t> Chi tiết bảng: </a:t>
            </a:r>
            <a:r>
              <a:rPr lang="en-US" sz="2800" b="1" smtClean="0"/>
              <a:t>DOC_GIA</a:t>
            </a:r>
            <a:r>
              <a:rPr lang="en-US" sz="2800" smtClean="0"/>
              <a:t>(</a:t>
            </a:r>
            <a:r>
              <a:rPr lang="en-US" sz="2800" u="sng" smtClean="0"/>
              <a:t>MaDG</a:t>
            </a:r>
            <a:r>
              <a:rPr lang="en-US" sz="2800" smtClean="0"/>
              <a:t>, LoaiDG, HoTen, NgaySinh, NgayLapThe, GioiTinh, DiaChi, SoDT)</a:t>
            </a:r>
          </a:p>
          <a:p>
            <a:pPr>
              <a:buFont typeface="Arial" pitchFamily="34" charset="0"/>
              <a:buChar char="•"/>
            </a:pPr>
            <a:r>
              <a:rPr lang="en-US" sz="2800" smtClean="0"/>
              <a:t> Sơ đồ logic:</a:t>
            </a:r>
          </a:p>
          <a:p>
            <a:pPr algn="just"/>
            <a:endParaRPr lang="en-US" sz="2800" b="1" smtClean="0">
              <a:solidFill>
                <a:srgbClr val="00B050"/>
              </a:solidFill>
            </a:endParaRPr>
          </a:p>
          <a:p>
            <a:pPr algn="just"/>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7" name="Rectangle 6"/>
          <p:cNvSpPr/>
          <p:nvPr/>
        </p:nvSpPr>
        <p:spPr>
          <a:xfrm>
            <a:off x="2819400" y="4800600"/>
            <a:ext cx="2743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DOC_GIA</a:t>
            </a:r>
            <a:endParaRPr lang="en-US" sz="3000">
              <a:solidFill>
                <a:srgbClr val="0070C0"/>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tính đúng đắn</a:t>
            </a:r>
          </a:p>
          <a:p>
            <a:pPr algn="just"/>
            <a:r>
              <a:rPr lang="en-US" sz="2800" b="1" smtClean="0"/>
              <a:t>Ví dụ:</a:t>
            </a:r>
            <a:endParaRPr lang="en-US" sz="2800" smtClean="0"/>
          </a:p>
          <a:p>
            <a:r>
              <a:rPr lang="en-US" sz="2800" b="1" smtClean="0"/>
              <a:t>Bước 2: </a:t>
            </a:r>
            <a:r>
              <a:rPr lang="en-US" sz="2800" smtClean="0"/>
              <a:t>Xét yêu cầu 1, 2  với thông tin mới: Tên sách, Tác giả, Nhà xuất bản, Năm xuấtv bản, Thể loại, Ngày nhập, Ngôn ngữ.</a:t>
            </a:r>
          </a:p>
          <a:p>
            <a:pPr>
              <a:buFont typeface="Arial" pitchFamily="34" charset="0"/>
              <a:buChar char="•"/>
            </a:pPr>
            <a:r>
              <a:rPr lang="en-US" sz="2800" smtClean="0"/>
              <a:t> Tạo thêm bảng SACH.</a:t>
            </a:r>
          </a:p>
          <a:p>
            <a:pPr>
              <a:buFont typeface="Arial" pitchFamily="34" charset="0"/>
              <a:buChar char="•"/>
            </a:pPr>
            <a:r>
              <a:rPr lang="en-US" sz="2800" smtClean="0"/>
              <a:t> Chi tiết bảng: </a:t>
            </a:r>
            <a:r>
              <a:rPr lang="en-US" sz="2800" b="1" smtClean="0"/>
              <a:t>SACH</a:t>
            </a:r>
            <a:r>
              <a:rPr lang="en-US" sz="2800" smtClean="0"/>
              <a:t>(</a:t>
            </a:r>
            <a:r>
              <a:rPr lang="en-US" sz="2800" u="sng" smtClean="0"/>
              <a:t>MaSach</a:t>
            </a:r>
            <a:r>
              <a:rPr lang="en-US" sz="2800" smtClean="0"/>
              <a:t>, TenSach, TheLoai, NgayNhap, TacGia, NhaXB, NamXB, NgonNgu)</a:t>
            </a:r>
          </a:p>
          <a:p>
            <a:pPr>
              <a:buFont typeface="Arial" pitchFamily="34" charset="0"/>
              <a:buChar char="•"/>
            </a:pPr>
            <a:r>
              <a:rPr lang="en-US" sz="2800" smtClean="0"/>
              <a:t>Sơ đồ logic</a:t>
            </a:r>
          </a:p>
          <a:p>
            <a:endParaRPr lang="en-US" sz="2800" b="1" smtClean="0">
              <a:solidFill>
                <a:srgbClr val="00B050"/>
              </a:solidFill>
            </a:endParaRPr>
          </a:p>
          <a:p>
            <a:pPr algn="just"/>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14" name="Rectangle 13"/>
          <p:cNvSpPr/>
          <p:nvPr/>
        </p:nvSpPr>
        <p:spPr>
          <a:xfrm>
            <a:off x="1905000" y="5334000"/>
            <a:ext cx="16637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DOC_GIA</a:t>
            </a:r>
            <a:endParaRPr lang="en-US" sz="3000">
              <a:solidFill>
                <a:srgbClr val="0070C0"/>
              </a:solidFill>
            </a:endParaRPr>
          </a:p>
        </p:txBody>
      </p:sp>
      <p:sp>
        <p:nvSpPr>
          <p:cNvPr id="15" name="Rectangle 14"/>
          <p:cNvSpPr/>
          <p:nvPr/>
        </p:nvSpPr>
        <p:spPr>
          <a:xfrm>
            <a:off x="4876800" y="5334000"/>
            <a:ext cx="2438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MUON_SACH</a:t>
            </a:r>
            <a:endParaRPr lang="en-US" sz="3000">
              <a:solidFill>
                <a:srgbClr val="0070C0"/>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tính đúng đắn</a:t>
            </a:r>
          </a:p>
          <a:p>
            <a:pPr algn="just"/>
            <a:r>
              <a:rPr lang="en-US" sz="2800" b="1" smtClean="0"/>
              <a:t>Ví dụ:</a:t>
            </a:r>
            <a:endParaRPr lang="en-US" sz="2800" smtClean="0"/>
          </a:p>
          <a:p>
            <a:r>
              <a:rPr lang="en-US" sz="2800" b="1" smtClean="0"/>
              <a:t>Bước 3</a:t>
            </a:r>
            <a:r>
              <a:rPr lang="en-US" sz="2800" smtClean="0"/>
              <a:t>: Xét yêu cầu 1, 2, 3 với thông tin mới: Ngày mượn, Ngày trả, Tiền phạt.</a:t>
            </a:r>
          </a:p>
          <a:p>
            <a:pPr>
              <a:buFont typeface="Arial" pitchFamily="34" charset="0"/>
              <a:buChar char="•"/>
            </a:pPr>
            <a:r>
              <a:rPr lang="en-US" sz="2800" smtClean="0"/>
              <a:t> Tạo thêm bảng MUON_SACH.</a:t>
            </a:r>
          </a:p>
          <a:p>
            <a:pPr>
              <a:buFont typeface="Arial" pitchFamily="34" charset="0"/>
              <a:buChar char="•"/>
            </a:pPr>
            <a:r>
              <a:rPr lang="en-US" sz="2800" smtClean="0"/>
              <a:t> Chi tiết bảng </a:t>
            </a:r>
            <a:r>
              <a:rPr lang="en-US" sz="2800" b="1" smtClean="0"/>
              <a:t>MUON_SACH</a:t>
            </a:r>
            <a:r>
              <a:rPr lang="en-US" sz="2800" smtClean="0"/>
              <a:t>(</a:t>
            </a:r>
            <a:r>
              <a:rPr lang="en-US" sz="2800" u="dash" smtClean="0"/>
              <a:t>MaDG</a:t>
            </a:r>
            <a:r>
              <a:rPr lang="en-US" sz="2800" smtClean="0"/>
              <a:t>, </a:t>
            </a:r>
            <a:r>
              <a:rPr lang="en-US" sz="2800" u="dash" smtClean="0"/>
              <a:t>MaSach</a:t>
            </a:r>
            <a:r>
              <a:rPr lang="en-US" sz="2800" smtClean="0"/>
              <a:t>, NgayMuon, NgayTra, TienPhat)</a:t>
            </a:r>
          </a:p>
          <a:p>
            <a:pPr>
              <a:buFont typeface="Arial" pitchFamily="34" charset="0"/>
              <a:buChar char="•"/>
            </a:pPr>
            <a:r>
              <a:rPr lang="en-US" sz="2800" smtClean="0"/>
              <a:t> Sơ đồ logic</a:t>
            </a:r>
          </a:p>
          <a:p>
            <a:endParaRPr lang="en-US" sz="2800" b="1" smtClean="0">
              <a:solidFill>
                <a:srgbClr val="00B050"/>
              </a:solidFill>
            </a:endParaRPr>
          </a:p>
          <a:p>
            <a:pPr algn="just"/>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9" name="Rectangle 8"/>
          <p:cNvSpPr/>
          <p:nvPr/>
        </p:nvSpPr>
        <p:spPr>
          <a:xfrm>
            <a:off x="533400" y="5181600"/>
            <a:ext cx="16637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DOC_GIA</a:t>
            </a:r>
            <a:endParaRPr lang="en-US" sz="3000">
              <a:solidFill>
                <a:srgbClr val="0070C0"/>
              </a:solidFill>
            </a:endParaRPr>
          </a:p>
        </p:txBody>
      </p:sp>
      <p:sp>
        <p:nvSpPr>
          <p:cNvPr id="10" name="Rectangle 9"/>
          <p:cNvSpPr/>
          <p:nvPr/>
        </p:nvSpPr>
        <p:spPr>
          <a:xfrm>
            <a:off x="3505200" y="5181600"/>
            <a:ext cx="2438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MUON_SACH</a:t>
            </a:r>
            <a:endParaRPr lang="en-US" sz="3000">
              <a:solidFill>
                <a:srgbClr val="0070C0"/>
              </a:solidFill>
            </a:endParaRPr>
          </a:p>
        </p:txBody>
      </p:sp>
      <p:cxnSp>
        <p:nvCxnSpPr>
          <p:cNvPr id="11" name="Straight Arrow Connector 10"/>
          <p:cNvCxnSpPr/>
          <p:nvPr/>
        </p:nvCxnSpPr>
        <p:spPr>
          <a:xfrm>
            <a:off x="5943600" y="5562600"/>
            <a:ext cx="14478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391400" y="5181600"/>
            <a:ext cx="1371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SACH</a:t>
            </a:r>
            <a:endParaRPr lang="en-US" sz="3000">
              <a:solidFill>
                <a:srgbClr val="0070C0"/>
              </a:solidFill>
            </a:endParaRPr>
          </a:p>
        </p:txBody>
      </p:sp>
      <p:cxnSp>
        <p:nvCxnSpPr>
          <p:cNvPr id="13" name="Straight Arrow Connector 12"/>
          <p:cNvCxnSpPr>
            <a:stCxn id="10" idx="1"/>
          </p:cNvCxnSpPr>
          <p:nvPr/>
        </p:nvCxnSpPr>
        <p:spPr>
          <a:xfrm rot="10800000">
            <a:off x="2209800" y="5562600"/>
            <a:ext cx="12954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algn="just"/>
            <a:r>
              <a:rPr lang="en-US" sz="2800" b="1" smtClean="0"/>
              <a:t>Tính tiến hóa</a:t>
            </a:r>
            <a:endParaRPr lang="en-US" sz="2800" b="1" smtClean="0">
              <a:solidFill>
                <a:srgbClr val="00B050"/>
              </a:solidFill>
            </a:endParaRPr>
          </a:p>
          <a:p>
            <a:r>
              <a:rPr lang="en-US" sz="2800" smtClean="0"/>
              <a:t>Tính tiến hóa cho phép thay đổi các mô tả quy định khi đang sử dụng phần mềm.</a:t>
            </a:r>
          </a:p>
          <a:p>
            <a:endParaRPr lang="en-US" sz="2800" smtClean="0"/>
          </a:p>
          <a:p>
            <a:r>
              <a:rPr lang="en-US" sz="2800" smtClean="0"/>
              <a:t>Để bảo đảm tính tiến hóa, sơ đồ logic sẽ còn bổ sung cập nhật lại nhiều thành phần qua các bước thiết kế chi tiết. </a:t>
            </a:r>
          </a:p>
          <a:p>
            <a:endParaRPr lang="en-US" sz="2800" b="1" smtClean="0">
              <a:solidFill>
                <a:srgbClr val="00B050"/>
              </a:solidFill>
            </a:endParaRPr>
          </a:p>
          <a:p>
            <a:r>
              <a:rPr lang="en-US" sz="2800" smtClean="0"/>
              <a:t>Trong thiết kế dữ liệu, chúng ta phải xem xét đến các thuộc tính có giá trị rời rạc.</a:t>
            </a:r>
            <a:endParaRPr lang="en-US" sz="2800" b="1" smtClean="0">
              <a:solidFill>
                <a:srgbClr val="00B050"/>
              </a:solidFill>
            </a:endParaRPr>
          </a:p>
          <a:p>
            <a:pPr algn="just"/>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b="1" smtClean="0">
                <a:solidFill>
                  <a:srgbClr val="00B050"/>
                </a:solidFill>
              </a:rPr>
              <a:t>Tổng quan</a:t>
            </a:r>
          </a:p>
          <a:p>
            <a:r>
              <a:rPr lang="en-US" smtClean="0"/>
              <a:t>Các lớp được xem có vị trí trọng tâm của bất kỳ hệ thống hướng đối tượng.</a:t>
            </a:r>
          </a:p>
          <a:p>
            <a:r>
              <a:rPr lang="en-US" smtClean="0"/>
              <a:t>Đa số các sơ đồ UML phổ biến đều là sơ đồ lớp. </a:t>
            </a:r>
          </a:p>
          <a:p>
            <a:endParaRPr lang="en-US" smtClean="0"/>
          </a:p>
          <a:p>
            <a:r>
              <a:rPr lang="en-US" b="1" smtClean="0"/>
              <a:t>Câu hỏi ôn lại: Kể tên các sơ đồ UML đã học?</a:t>
            </a:r>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algn="just"/>
            <a:r>
              <a:rPr lang="en-US" sz="2800" b="1" smtClean="0"/>
              <a:t>Tính tiến hóa</a:t>
            </a:r>
            <a:endParaRPr lang="en-US" sz="2800" b="1" smtClean="0">
              <a:solidFill>
                <a:srgbClr val="00B050"/>
              </a:solidFill>
            </a:endParaRPr>
          </a:p>
          <a:p>
            <a:r>
              <a:rPr lang="en-US" sz="2800" smtClean="0"/>
              <a:t>Thuộc tính có giá trị rời rạc là các thuộc tính mà miền giá trị chỉ bao gồm một số giá trị nhất định. </a:t>
            </a:r>
          </a:p>
          <a:p>
            <a:endParaRPr lang="en-US" sz="2800" smtClean="0"/>
          </a:p>
          <a:p>
            <a:r>
              <a:rPr lang="en-US" sz="2800" smtClean="0"/>
              <a:t>Các giá trị này thông thường thuộc về tập hợp cóđộ biến động rất ít trong quá trình sử dụng phần mềm</a:t>
            </a:r>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algn="just"/>
            <a:r>
              <a:rPr lang="en-US" sz="2800" b="1" smtClean="0"/>
              <a:t>Tính tiến hóa</a:t>
            </a:r>
            <a:endParaRPr lang="en-US" sz="2800" b="1" smtClean="0">
              <a:solidFill>
                <a:srgbClr val="00B050"/>
              </a:solidFill>
            </a:endParaRPr>
          </a:p>
          <a:p>
            <a:r>
              <a:rPr lang="en-US" sz="2800" u="sng" smtClean="0"/>
              <a:t>Ví dụ</a:t>
            </a:r>
            <a:r>
              <a:rPr lang="en-US" sz="2800" smtClean="0"/>
              <a:t>:</a:t>
            </a:r>
          </a:p>
          <a:p>
            <a:r>
              <a:rPr lang="en-US" sz="2400" smtClean="0"/>
              <a:t>Trong bảng </a:t>
            </a:r>
            <a:r>
              <a:rPr lang="en-US" sz="2400" b="1" smtClean="0"/>
              <a:t>DOC_GIA</a:t>
            </a:r>
            <a:r>
              <a:rPr lang="en-US" sz="2400" smtClean="0"/>
              <a:t>: LoaiDG là thuộc tính có khả năng thêm mới là rất thấp.</a:t>
            </a:r>
          </a:p>
          <a:p>
            <a:r>
              <a:rPr lang="en-US" sz="2400" smtClean="0"/>
              <a:t>Trong bảng </a:t>
            </a:r>
            <a:r>
              <a:rPr lang="en-US" sz="2400" b="1" smtClean="0"/>
              <a:t>SACH</a:t>
            </a:r>
            <a:r>
              <a:rPr lang="en-US" sz="2400" smtClean="0"/>
              <a:t>: NgonNgu là thuộc tính có khả năng thêm mới là rất thấp</a:t>
            </a:r>
          </a:p>
          <a:p>
            <a:endParaRPr lang="en-US" sz="2400" smtClean="0">
              <a:solidFill>
                <a:srgbClr val="0070C0"/>
              </a:solidFill>
            </a:endParaRPr>
          </a:p>
          <a:p>
            <a:r>
              <a:rPr lang="en-US" sz="2400" smtClean="0"/>
              <a:t>Để đảm bảo tính tiến hóa, chúng ta sẽ tiến hành tách các thuộc tính rời rạc này thành các thành phần độc lập.</a:t>
            </a:r>
            <a:endParaRPr lang="en-US" sz="2400" smtClean="0">
              <a:solidFill>
                <a:srgbClr val="0070C0"/>
              </a:solidFill>
            </a:endParaRPr>
          </a:p>
          <a:p>
            <a:pPr lvl="1" algn="just">
              <a:buFont typeface="Arial" pitchFamily="34" charset="0"/>
              <a:buChar char="•"/>
            </a:pPr>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algn="just"/>
            <a:r>
              <a:rPr lang="en-US" sz="2800" b="1" smtClean="0"/>
              <a:t>Tính tiến hóa</a:t>
            </a:r>
            <a:endParaRPr lang="en-US" sz="2800" b="1" smtClean="0">
              <a:solidFill>
                <a:srgbClr val="00B050"/>
              </a:solidFill>
            </a:endParaRPr>
          </a:p>
          <a:p>
            <a:r>
              <a:rPr lang="en-US" sz="2800" u="sng" smtClean="0"/>
              <a:t>Ví dụ</a:t>
            </a:r>
            <a:r>
              <a:rPr lang="en-US" sz="2800" smtClean="0"/>
              <a:t>:</a:t>
            </a:r>
          </a:p>
          <a:p>
            <a:r>
              <a:rPr lang="en-US" sz="2800" smtClean="0"/>
              <a:t>Kết quả khi tách các thuộc tính rời rạc:</a:t>
            </a:r>
          </a:p>
          <a:p>
            <a:pPr lvl="1" algn="just"/>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40"/>
          <p:cNvGrpSpPr>
            <a:grpSpLocks/>
          </p:cNvGrpSpPr>
          <p:nvPr/>
        </p:nvGrpSpPr>
        <p:grpSpPr bwMode="auto">
          <a:xfrm>
            <a:off x="1143000" y="3398837"/>
            <a:ext cx="6858000" cy="2392363"/>
            <a:chOff x="3108" y="4632"/>
            <a:chExt cx="5817" cy="1488"/>
          </a:xfrm>
        </p:grpSpPr>
        <p:sp>
          <p:nvSpPr>
            <p:cNvPr id="141" name="Rectangle 15"/>
            <p:cNvSpPr>
              <a:spLocks noChangeArrowheads="1"/>
            </p:cNvSpPr>
            <p:nvPr/>
          </p:nvSpPr>
          <p:spPr bwMode="auto">
            <a:xfrm>
              <a:off x="3108" y="4632"/>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DOC_GIA</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42" name="Rectangle 16"/>
            <p:cNvSpPr>
              <a:spLocks noChangeArrowheads="1"/>
            </p:cNvSpPr>
            <p:nvPr/>
          </p:nvSpPr>
          <p:spPr bwMode="auto">
            <a:xfrm>
              <a:off x="5048" y="4635"/>
              <a:ext cx="178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MUON_SACH </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43" name="Rectangle 17"/>
            <p:cNvSpPr>
              <a:spLocks noChangeArrowheads="1"/>
            </p:cNvSpPr>
            <p:nvPr/>
          </p:nvSpPr>
          <p:spPr bwMode="auto">
            <a:xfrm>
              <a:off x="7398" y="4635"/>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SACH</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44" name="Rectangle 18"/>
            <p:cNvSpPr>
              <a:spLocks noChangeArrowheads="1"/>
            </p:cNvSpPr>
            <p:nvPr/>
          </p:nvSpPr>
          <p:spPr bwMode="auto">
            <a:xfrm>
              <a:off x="3108" y="5592"/>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LOAI_DG</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45" name="Rectangle 19"/>
            <p:cNvSpPr>
              <a:spLocks noChangeArrowheads="1"/>
            </p:cNvSpPr>
            <p:nvPr/>
          </p:nvSpPr>
          <p:spPr bwMode="auto">
            <a:xfrm>
              <a:off x="7230" y="5595"/>
              <a:ext cx="1695"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NGON_NGU </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46" name="AutoShape 20"/>
            <p:cNvSpPr>
              <a:spLocks noChangeShapeType="1"/>
            </p:cNvSpPr>
            <p:nvPr/>
          </p:nvSpPr>
          <p:spPr bwMode="auto">
            <a:xfrm>
              <a:off x="6830" y="4904"/>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b="1">
                <a:solidFill>
                  <a:srgbClr val="0070C0"/>
                </a:solidFill>
                <a:latin typeface="+mj-lt"/>
              </a:endParaRPr>
            </a:p>
          </p:txBody>
        </p:sp>
        <p:sp>
          <p:nvSpPr>
            <p:cNvPr id="147" name="AutoShape 21"/>
            <p:cNvSpPr>
              <a:spLocks noChangeShapeType="1"/>
            </p:cNvSpPr>
            <p:nvPr/>
          </p:nvSpPr>
          <p:spPr bwMode="auto">
            <a:xfrm flipH="1">
              <a:off x="4475" y="4907"/>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b="1">
                <a:solidFill>
                  <a:srgbClr val="0070C0"/>
                </a:solidFill>
                <a:latin typeface="+mj-lt"/>
              </a:endParaRPr>
            </a:p>
          </p:txBody>
        </p:sp>
        <p:sp>
          <p:nvSpPr>
            <p:cNvPr id="148" name="AutoShape 22"/>
            <p:cNvSpPr>
              <a:spLocks noChangeShapeType="1"/>
            </p:cNvSpPr>
            <p:nvPr/>
          </p:nvSpPr>
          <p:spPr bwMode="auto">
            <a:xfrm>
              <a:off x="3760" y="5175"/>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b="1">
                <a:solidFill>
                  <a:srgbClr val="0070C0"/>
                </a:solidFill>
                <a:latin typeface="+mj-lt"/>
              </a:endParaRPr>
            </a:p>
          </p:txBody>
        </p:sp>
        <p:sp>
          <p:nvSpPr>
            <p:cNvPr id="149" name="AutoShape 23"/>
            <p:cNvSpPr>
              <a:spLocks noChangeShapeType="1"/>
            </p:cNvSpPr>
            <p:nvPr/>
          </p:nvSpPr>
          <p:spPr bwMode="auto">
            <a:xfrm>
              <a:off x="8065" y="5175"/>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b="1">
                <a:solidFill>
                  <a:srgbClr val="0070C0"/>
                </a:solidFill>
                <a:latin typeface="+mj-lt"/>
              </a:endParaRPr>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algn="just"/>
            <a:r>
              <a:rPr lang="en-US" sz="2800" b="1" smtClean="0"/>
              <a:t>Tính tiến hóa</a:t>
            </a:r>
            <a:endParaRPr lang="en-US" sz="2800" b="1" smtClean="0">
              <a:solidFill>
                <a:srgbClr val="00B050"/>
              </a:solidFill>
            </a:endParaRPr>
          </a:p>
          <a:p>
            <a:r>
              <a:rPr lang="en-US" sz="2800" u="sng" smtClean="0"/>
              <a:t>Ví dụ</a:t>
            </a:r>
            <a:r>
              <a:rPr lang="en-US" sz="2800" smtClean="0"/>
              <a:t>:</a:t>
            </a:r>
          </a:p>
          <a:p>
            <a:r>
              <a:rPr lang="en-US" sz="2800" smtClean="0"/>
              <a:t>Chi tiết các bảng:</a:t>
            </a:r>
          </a:p>
          <a:p>
            <a:r>
              <a:rPr lang="en-US" sz="2400" b="1" smtClean="0"/>
              <a:t>DOC_GIA</a:t>
            </a:r>
            <a:r>
              <a:rPr lang="en-US" sz="2400" smtClean="0"/>
              <a:t>(</a:t>
            </a:r>
            <a:r>
              <a:rPr lang="en-US" sz="2400" u="sng" smtClean="0"/>
              <a:t>MaDG</a:t>
            </a:r>
            <a:r>
              <a:rPr lang="en-US" sz="2400" smtClean="0"/>
              <a:t>, </a:t>
            </a:r>
            <a:r>
              <a:rPr lang="en-US" sz="2400" u="dotted" smtClean="0"/>
              <a:t>MaLDG</a:t>
            </a:r>
            <a:r>
              <a:rPr lang="en-US" sz="2400" smtClean="0"/>
              <a:t>, HoTen, NgaySinh, NgayLapThe, GioiTinh, DiaChi, SoDT)</a:t>
            </a:r>
          </a:p>
          <a:p>
            <a:r>
              <a:rPr lang="en-US" sz="2400" b="1" smtClean="0"/>
              <a:t>LOAI_DG</a:t>
            </a:r>
            <a:r>
              <a:rPr lang="en-US" sz="2400" smtClean="0"/>
              <a:t>(</a:t>
            </a:r>
            <a:r>
              <a:rPr lang="en-US" sz="2400" u="sng" smtClean="0"/>
              <a:t>MaLDG</a:t>
            </a:r>
            <a:r>
              <a:rPr lang="en-US" sz="2400" smtClean="0"/>
              <a:t>, TenLDG, GhiChu)</a:t>
            </a:r>
          </a:p>
          <a:p>
            <a:r>
              <a:rPr lang="en-US" sz="2400" b="1" smtClean="0"/>
              <a:t>SACH</a:t>
            </a:r>
            <a:r>
              <a:rPr lang="en-US" sz="2400" smtClean="0"/>
              <a:t>(</a:t>
            </a:r>
            <a:r>
              <a:rPr lang="en-US" sz="2400" u="sng" smtClean="0"/>
              <a:t>MaSach</a:t>
            </a:r>
            <a:r>
              <a:rPr lang="en-US" sz="2400" smtClean="0"/>
              <a:t>, TenSach, TacGia, TheLoai, </a:t>
            </a:r>
            <a:r>
              <a:rPr lang="en-US" sz="2400" u="dotted" smtClean="0"/>
              <a:t>MaNN</a:t>
            </a:r>
            <a:r>
              <a:rPr lang="en-US" sz="2400" smtClean="0"/>
              <a:t>, NhaXB, NamXB, NgayNhap)</a:t>
            </a:r>
          </a:p>
          <a:p>
            <a:r>
              <a:rPr lang="en-US" sz="2400" b="1" smtClean="0"/>
              <a:t>NGON_NGU</a:t>
            </a:r>
            <a:r>
              <a:rPr lang="en-US" sz="2400" smtClean="0"/>
              <a:t>(</a:t>
            </a:r>
            <a:r>
              <a:rPr lang="en-US" sz="2400" u="sng" smtClean="0"/>
              <a:t>MaNN</a:t>
            </a:r>
            <a:r>
              <a:rPr lang="en-US" sz="2400" smtClean="0"/>
              <a:t>, TenNN)</a:t>
            </a:r>
          </a:p>
          <a:p>
            <a:r>
              <a:rPr lang="en-US" sz="2400" b="1" smtClean="0"/>
              <a:t>MUON_SACH</a:t>
            </a:r>
            <a:r>
              <a:rPr lang="en-US" sz="2400" smtClean="0"/>
              <a:t>(</a:t>
            </a:r>
            <a:r>
              <a:rPr lang="en-US" sz="2400" u="dotted" smtClean="0"/>
              <a:t>MaDG</a:t>
            </a:r>
            <a:r>
              <a:rPr lang="en-US" sz="2400" smtClean="0"/>
              <a:t>, </a:t>
            </a:r>
            <a:r>
              <a:rPr lang="en-US" sz="2400" u="dotted" smtClean="0"/>
              <a:t>MaSach</a:t>
            </a:r>
            <a:r>
              <a:rPr lang="en-US" sz="2400" smtClean="0"/>
              <a:t>, NgayMuon, NgayTra, TienPhat)</a:t>
            </a:r>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tốc độ xử lý</a:t>
            </a:r>
            <a:endParaRPr lang="en-US" sz="2800" smtClean="0"/>
          </a:p>
          <a:p>
            <a:pPr algn="just"/>
            <a:r>
              <a:rPr lang="en-US" sz="2800" smtClean="0"/>
              <a:t>Phạm vi xem xét: </a:t>
            </a:r>
          </a:p>
          <a:p>
            <a:pPr algn="just">
              <a:buFont typeface="Arial" pitchFamily="34" charset="0"/>
              <a:buChar char="•"/>
            </a:pPr>
            <a:r>
              <a:rPr lang="en-US" sz="2800" smtClean="0"/>
              <a:t> Xem xét việc tăng tốc độ thực hiện phần mềm bằng cách bổ sung thêm các thuộc tính vào các bảng dùng lưu trữ các thông tin đã tính toán trước</a:t>
            </a:r>
          </a:p>
          <a:p>
            <a:pPr algn="just">
              <a:buFont typeface="Arial" pitchFamily="34" charset="0"/>
              <a:buChar char="•"/>
            </a:pPr>
            <a:r>
              <a:rPr lang="en-US" sz="2800" smtClean="0"/>
              <a:t> Các thông tin này phải được tự động cập nhật khi có bất kỳ thay đổi thông tin gốc liên quan </a:t>
            </a:r>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tốc độ xử lý</a:t>
            </a:r>
            <a:endParaRPr lang="en-US" sz="2800" smtClean="0"/>
          </a:p>
          <a:p>
            <a:pPr algn="just"/>
            <a:r>
              <a:rPr lang="en-US" sz="2800" smtClean="0"/>
              <a:t>Các bước:</a:t>
            </a:r>
          </a:p>
          <a:p>
            <a:pPr algn="just">
              <a:buFont typeface="Arial" pitchFamily="34" charset="0"/>
              <a:buChar char="•"/>
            </a:pPr>
            <a:r>
              <a:rPr lang="en-US" sz="2800" smtClean="0"/>
              <a:t> Bước 1: Chọn một yêu cầu và xem xét cần bổ sung thông tin gì trên bộ nhớ phụ để tăng tốc độ thực hiện của xử lý liên quan (các thông tin xử lý phải đọc mà không cần thực hiện việc tính toán) </a:t>
            </a:r>
          </a:p>
          <a:p>
            <a:pPr algn="just">
              <a:buFont typeface="Arial" pitchFamily="34" charset="0"/>
              <a:buChar char="•"/>
            </a:pPr>
            <a:r>
              <a:rPr lang="en-US" sz="2800" smtClean="0"/>
              <a:t> Bước 2: Quay lại bước 1 cho đến khi đã xem xét đầy đủ các yêu cầu</a:t>
            </a:r>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tốc độ xử lý</a:t>
            </a:r>
            <a:endParaRPr lang="en-US" sz="2800" smtClean="0"/>
          </a:p>
          <a:p>
            <a:pPr algn="just"/>
            <a:r>
              <a:rPr lang="en-US" sz="2800" smtClean="0"/>
              <a:t>Các lưu ý:</a:t>
            </a:r>
          </a:p>
          <a:p>
            <a:pPr algn="just">
              <a:buFont typeface="Arial" pitchFamily="34" charset="0"/>
              <a:buChar char="•"/>
            </a:pPr>
            <a:r>
              <a:rPr lang="en-US" sz="2800" smtClean="0"/>
              <a:t> Sau mỗi bước, phải lập bảng danh sách các thuộc tính tính toán cùng với thông tin liên quan</a:t>
            </a:r>
          </a:p>
          <a:p>
            <a:pPr algn="just">
              <a:buFont typeface="Arial" pitchFamily="34" charset="0"/>
              <a:buChar char="•"/>
            </a:pPr>
            <a:r>
              <a:rPr lang="en-US" sz="2800" smtClean="0"/>
              <a:t> Nếu thông tin gốc hay bị thay đổi, việc bổ sung thuộc tính tính toán để tăng tốc độ thực hiện sẽ mất ý nghĩa.</a:t>
            </a:r>
          </a:p>
          <a:p>
            <a:pPr algn="just">
              <a:buFont typeface="Arial" pitchFamily="34" charset="0"/>
              <a:buChar char="•"/>
            </a:pPr>
            <a:r>
              <a:rPr lang="en-US" sz="2800" smtClean="0"/>
              <a:t> Việc tăng tốc độ truy xuất có thể sẽ dẫn đến việc lưu trữ không tối ưu.</a:t>
            </a:r>
          </a:p>
          <a:p>
            <a:pPr algn="just">
              <a:buFont typeface="Arial" pitchFamily="34" charset="0"/>
              <a:buChar char="•"/>
            </a:pPr>
            <a:r>
              <a:rPr lang="en-US" sz="2800" smtClean="0"/>
              <a:t> Thứ tự xem xét các yêu cầu theo thứ tự từ đầu đến cuối</a:t>
            </a:r>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tốc độ xử lý</a:t>
            </a:r>
            <a:endParaRPr lang="en-US" sz="2800" smtClean="0"/>
          </a:p>
          <a:p>
            <a:pPr algn="just"/>
            <a:r>
              <a:rPr lang="en-US" sz="2800" smtClean="0"/>
              <a:t>Ví dụ: Bổ sung thêm các yêu cầu</a:t>
            </a:r>
          </a:p>
          <a:p>
            <a:pPr lvl="0"/>
            <a:r>
              <a:rPr lang="en-US" sz="2700" smtClean="0"/>
              <a:t>1. Mỗi thẻ độc giả có thời hạn 03 năm.</a:t>
            </a:r>
          </a:p>
          <a:p>
            <a:pPr lvl="0"/>
            <a:r>
              <a:rPr lang="en-US" sz="2700" smtClean="0"/>
              <a:t>2. Cho biết trạng thái sách là đang được mượn hay không.</a:t>
            </a:r>
          </a:p>
          <a:p>
            <a:pPr lvl="0"/>
            <a:r>
              <a:rPr lang="en-US" sz="2800" smtClean="0"/>
              <a:t>Sơ đồ logic ví dụ trước:</a:t>
            </a:r>
          </a:p>
          <a:p>
            <a:pPr lvl="0"/>
            <a:endParaRPr lang="en-US" sz="2700" smtClean="0"/>
          </a:p>
          <a:p>
            <a:pPr algn="just"/>
            <a:endParaRPr lang="en-US" sz="28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140"/>
          <p:cNvGrpSpPr>
            <a:grpSpLocks/>
          </p:cNvGrpSpPr>
          <p:nvPr/>
        </p:nvGrpSpPr>
        <p:grpSpPr bwMode="auto">
          <a:xfrm>
            <a:off x="1143000" y="4191000"/>
            <a:ext cx="6858000" cy="1676400"/>
            <a:chOff x="3108" y="4632"/>
            <a:chExt cx="5817" cy="1488"/>
          </a:xfrm>
        </p:grpSpPr>
        <p:sp>
          <p:nvSpPr>
            <p:cNvPr id="9" name="Rectangle 15"/>
            <p:cNvSpPr>
              <a:spLocks noChangeArrowheads="1"/>
            </p:cNvSpPr>
            <p:nvPr/>
          </p:nvSpPr>
          <p:spPr bwMode="auto">
            <a:xfrm>
              <a:off x="3108" y="4632"/>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DOC_GIA</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0" name="Rectangle 16"/>
            <p:cNvSpPr>
              <a:spLocks noChangeArrowheads="1"/>
            </p:cNvSpPr>
            <p:nvPr/>
          </p:nvSpPr>
          <p:spPr bwMode="auto">
            <a:xfrm>
              <a:off x="5048" y="4648"/>
              <a:ext cx="178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MUON_SACH </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1" name="Rectangle 17"/>
            <p:cNvSpPr>
              <a:spLocks noChangeArrowheads="1"/>
            </p:cNvSpPr>
            <p:nvPr/>
          </p:nvSpPr>
          <p:spPr bwMode="auto">
            <a:xfrm>
              <a:off x="7398" y="4635"/>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SACH</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2" name="Rectangle 18"/>
            <p:cNvSpPr>
              <a:spLocks noChangeArrowheads="1"/>
            </p:cNvSpPr>
            <p:nvPr/>
          </p:nvSpPr>
          <p:spPr bwMode="auto">
            <a:xfrm>
              <a:off x="3108" y="5592"/>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LOAI_DG</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3" name="Rectangle 19"/>
            <p:cNvSpPr>
              <a:spLocks noChangeArrowheads="1"/>
            </p:cNvSpPr>
            <p:nvPr/>
          </p:nvSpPr>
          <p:spPr bwMode="auto">
            <a:xfrm>
              <a:off x="7230" y="5595"/>
              <a:ext cx="1695"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70C0"/>
                  </a:solidFill>
                  <a:effectLst/>
                  <a:latin typeface="+mj-lt"/>
                  <a:ea typeface="Calibri" pitchFamily="34" charset="0"/>
                  <a:cs typeface="Times New Roman" pitchFamily="18" charset="0"/>
                </a:rPr>
                <a:t>NGON_NGU </a:t>
              </a:r>
              <a:endParaRPr kumimoji="0" lang="en-US" b="1" i="0" u="none" strike="noStrike" cap="none" normalizeH="0" baseline="0" smtClean="0">
                <a:ln>
                  <a:noFill/>
                </a:ln>
                <a:solidFill>
                  <a:srgbClr val="0070C0"/>
                </a:solidFill>
                <a:effectLst/>
                <a:latin typeface="+mj-lt"/>
                <a:cs typeface="Arial" pitchFamily="34" charset="0"/>
              </a:endParaRPr>
            </a:p>
          </p:txBody>
        </p:sp>
        <p:sp>
          <p:nvSpPr>
            <p:cNvPr id="14" name="AutoShape 20"/>
            <p:cNvSpPr>
              <a:spLocks noChangeShapeType="1"/>
            </p:cNvSpPr>
            <p:nvPr/>
          </p:nvSpPr>
          <p:spPr bwMode="auto">
            <a:xfrm>
              <a:off x="6830" y="4904"/>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b="1">
                <a:solidFill>
                  <a:srgbClr val="0070C0"/>
                </a:solidFill>
                <a:latin typeface="+mj-lt"/>
              </a:endParaRPr>
            </a:p>
          </p:txBody>
        </p:sp>
        <p:sp>
          <p:nvSpPr>
            <p:cNvPr id="15" name="AutoShape 21"/>
            <p:cNvSpPr>
              <a:spLocks noChangeShapeType="1"/>
            </p:cNvSpPr>
            <p:nvPr/>
          </p:nvSpPr>
          <p:spPr bwMode="auto">
            <a:xfrm flipH="1">
              <a:off x="4475" y="4907"/>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b="1">
                <a:solidFill>
                  <a:srgbClr val="0070C0"/>
                </a:solidFill>
                <a:latin typeface="+mj-lt"/>
              </a:endParaRPr>
            </a:p>
          </p:txBody>
        </p:sp>
        <p:sp>
          <p:nvSpPr>
            <p:cNvPr id="16" name="AutoShape 22"/>
            <p:cNvSpPr>
              <a:spLocks noChangeShapeType="1"/>
            </p:cNvSpPr>
            <p:nvPr/>
          </p:nvSpPr>
          <p:spPr bwMode="auto">
            <a:xfrm>
              <a:off x="3760" y="5175"/>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b="1">
                <a:solidFill>
                  <a:srgbClr val="0070C0"/>
                </a:solidFill>
                <a:latin typeface="+mj-lt"/>
              </a:endParaRPr>
            </a:p>
          </p:txBody>
        </p:sp>
        <p:sp>
          <p:nvSpPr>
            <p:cNvPr id="17" name="AutoShape 23"/>
            <p:cNvSpPr>
              <a:spLocks noChangeShapeType="1"/>
            </p:cNvSpPr>
            <p:nvPr/>
          </p:nvSpPr>
          <p:spPr bwMode="auto">
            <a:xfrm>
              <a:off x="8065" y="5175"/>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b="1">
                <a:solidFill>
                  <a:srgbClr val="0070C0"/>
                </a:solidFill>
                <a:latin typeface="+mj-lt"/>
              </a:endParaRPr>
            </a:p>
          </p:txBody>
        </p:sp>
      </p:gr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tốc độ xử lý</a:t>
            </a:r>
            <a:endParaRPr lang="en-US" sz="2800" smtClean="0"/>
          </a:p>
          <a:p>
            <a:r>
              <a:rPr lang="en-US" sz="2800" u="sng" smtClean="0"/>
              <a:t>Bước 1</a:t>
            </a:r>
            <a:r>
              <a:rPr lang="en-US" sz="2800" smtClean="0"/>
              <a:t>: Xét yêu cầu 1, thêm thuộc tính Ngày hết hạn cho bảng DOC_GIA: </a:t>
            </a:r>
          </a:p>
          <a:p>
            <a:r>
              <a:rPr lang="en-US" sz="2800" b="1" smtClean="0"/>
              <a:t>DOC_GIA</a:t>
            </a:r>
            <a:r>
              <a:rPr lang="en-US" sz="2800" smtClean="0"/>
              <a:t>(</a:t>
            </a:r>
            <a:r>
              <a:rPr lang="en-US" sz="2800" u="sng" smtClean="0"/>
              <a:t>MaDG</a:t>
            </a:r>
            <a:r>
              <a:rPr lang="en-US" sz="2800" smtClean="0"/>
              <a:t>, </a:t>
            </a:r>
            <a:r>
              <a:rPr lang="en-US" sz="2800" u="dotted" smtClean="0"/>
              <a:t>LoaiDG</a:t>
            </a:r>
            <a:r>
              <a:rPr lang="en-US" sz="2800" smtClean="0"/>
              <a:t>, HoTen, NgaySinh, NgayLapThe, </a:t>
            </a:r>
            <a:r>
              <a:rPr lang="en-US" sz="2800" smtClean="0">
                <a:solidFill>
                  <a:schemeClr val="accent6">
                    <a:lumMod val="75000"/>
                  </a:schemeClr>
                </a:solidFill>
              </a:rPr>
              <a:t>NgayHetHan</a:t>
            </a:r>
            <a:r>
              <a:rPr lang="en-US" sz="2800" smtClean="0"/>
              <a:t>, GioiTinh, DiaChi, SoDT)</a:t>
            </a:r>
          </a:p>
          <a:p>
            <a:endParaRPr lang="en-US" sz="2800" smtClean="0"/>
          </a:p>
          <a:p>
            <a:r>
              <a:rPr lang="en-US" sz="2800" u="sng" smtClean="0"/>
              <a:t>Bước 2</a:t>
            </a:r>
            <a:r>
              <a:rPr lang="en-US" sz="2800" smtClean="0"/>
              <a:t>: Xét yêu cầu 2 thêm thuộc tính Tình trạng mượn cho bảng SACH</a:t>
            </a:r>
          </a:p>
          <a:p>
            <a:r>
              <a:rPr lang="en-US" sz="2800" b="1" smtClean="0"/>
              <a:t>SACH</a:t>
            </a:r>
            <a:r>
              <a:rPr lang="en-US" sz="2800" smtClean="0"/>
              <a:t>(</a:t>
            </a:r>
            <a:r>
              <a:rPr lang="en-US" sz="2800" u="sng" smtClean="0"/>
              <a:t>MaSach</a:t>
            </a:r>
            <a:r>
              <a:rPr lang="en-US" sz="2800" smtClean="0"/>
              <a:t>, TenSach, </a:t>
            </a:r>
            <a:r>
              <a:rPr lang="en-US" sz="2800" u="dotted" smtClean="0"/>
              <a:t>TacGia</a:t>
            </a:r>
            <a:r>
              <a:rPr lang="en-US" sz="2800" smtClean="0"/>
              <a:t>, </a:t>
            </a:r>
            <a:r>
              <a:rPr lang="en-US" sz="2800" u="dotted" smtClean="0"/>
              <a:t>TheLoai</a:t>
            </a:r>
            <a:r>
              <a:rPr lang="en-US" sz="2800" smtClean="0"/>
              <a:t>, </a:t>
            </a:r>
            <a:r>
              <a:rPr lang="en-US" sz="2800" u="dotted" smtClean="0"/>
              <a:t>NgonNgu</a:t>
            </a:r>
            <a:r>
              <a:rPr lang="en-US" sz="2800" smtClean="0"/>
              <a:t>, </a:t>
            </a:r>
            <a:r>
              <a:rPr lang="en-US" sz="2800" u="dotted" smtClean="0"/>
              <a:t>NhaXB</a:t>
            </a:r>
            <a:r>
              <a:rPr lang="en-US" sz="2800" smtClean="0"/>
              <a:t>, NamXB, NgayNhap, </a:t>
            </a:r>
            <a:r>
              <a:rPr lang="en-US" sz="2800" smtClean="0">
                <a:solidFill>
                  <a:schemeClr val="accent6">
                    <a:lumMod val="75000"/>
                  </a:schemeClr>
                </a:solidFill>
              </a:rPr>
              <a:t>TinhTrangMuon</a:t>
            </a:r>
            <a:r>
              <a:rPr lang="en-US" sz="2800" smtClean="0"/>
              <a:t>)</a:t>
            </a:r>
          </a:p>
          <a:p>
            <a:endParaRPr lang="en-US" sz="2800" smtClean="0"/>
          </a:p>
          <a:p>
            <a:pPr lvl="0"/>
            <a:endParaRPr lang="en-US" sz="2700" smtClean="0"/>
          </a:p>
          <a:p>
            <a:pPr algn="just"/>
            <a:endParaRPr lang="en-US" sz="28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smtClean="0"/>
              <a:t>Tính hiệu quả xem xét việc lưu trữ có tối ưu hay không.</a:t>
            </a:r>
          </a:p>
          <a:p>
            <a:endParaRPr lang="en-US" sz="2800" smtClean="0"/>
          </a:p>
          <a:p>
            <a:r>
              <a:rPr lang="en-US" sz="2800" b="1" smtClean="0">
                <a:solidFill>
                  <a:schemeClr val="accent6">
                    <a:lumMod val="75000"/>
                  </a:schemeClr>
                </a:solidFill>
              </a:rPr>
              <a:t>Vấn đề đặt ra</a:t>
            </a:r>
            <a:r>
              <a:rPr lang="en-US" sz="2800" smtClean="0">
                <a:solidFill>
                  <a:schemeClr val="accent6">
                    <a:lumMod val="75000"/>
                  </a:schemeClr>
                </a:solidFill>
              </a:rPr>
              <a:t>: xây dựng sơ đồ logic nhằm lưu trữ đầy đủ thông tin yêu cầu + dung lượng lưu trữ ít nhất có thể</a:t>
            </a:r>
            <a:r>
              <a:rPr lang="en-US" sz="2800" smtClean="0"/>
              <a:t>.</a:t>
            </a:r>
          </a:p>
          <a:p>
            <a:endParaRPr lang="en-US" sz="2800" smtClean="0"/>
          </a:p>
          <a:p>
            <a:r>
              <a:rPr lang="en-US" sz="2800" b="1" smtClean="0">
                <a:solidFill>
                  <a:srgbClr val="00B050"/>
                </a:solidFill>
              </a:rPr>
              <a:t>Cần đặc biệt chú ý các thành phần dữ liệu tương ứng sẽ được phát sinh nhiều theo thời gian. </a:t>
            </a:r>
          </a:p>
          <a:p>
            <a:endParaRPr lang="en-US" sz="2800" smtClean="0"/>
          </a:p>
          <a:p>
            <a:endParaRPr lang="en-US" sz="2800" smtClean="0"/>
          </a:p>
          <a:p>
            <a:pPr lvl="0"/>
            <a:endParaRPr lang="en-US" sz="2700" smtClean="0"/>
          </a:p>
          <a:p>
            <a:pPr algn="just"/>
            <a:endParaRPr lang="en-US" sz="28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b="1" smtClean="0">
                <a:solidFill>
                  <a:srgbClr val="00B050"/>
                </a:solidFill>
              </a:rPr>
              <a:t>Tổng quan</a:t>
            </a:r>
          </a:p>
          <a:p>
            <a:r>
              <a:rPr lang="en-US" smtClean="0"/>
              <a:t>Cấu trúc hệ thống được tạo thành từ các đối tượng. </a:t>
            </a:r>
          </a:p>
          <a:p>
            <a:r>
              <a:rPr lang="en-US" smtClean="0"/>
              <a:t>Các lớp mô tả các dạng đối tượng khác nhau</a:t>
            </a:r>
          </a:p>
          <a:p>
            <a:r>
              <a:rPr lang="en-US" smtClean="0"/>
              <a:t>Sơ đồ lớp mô tả các lớp này và các mối quan hệ giữa chúng.</a:t>
            </a:r>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smtClean="0"/>
              <a:t>Các bước:</a:t>
            </a:r>
          </a:p>
          <a:p>
            <a:r>
              <a:rPr lang="en-US" sz="2800" u="sng" smtClean="0"/>
              <a:t>Bước 1</a:t>
            </a:r>
            <a:r>
              <a:rPr lang="en-US" sz="2800" smtClean="0"/>
              <a:t>: Lập danh sách bảng cần tối ưu hóa việc lưu trữ</a:t>
            </a:r>
          </a:p>
          <a:p>
            <a:pPr>
              <a:buFont typeface="Arial" pitchFamily="34" charset="0"/>
              <a:buChar char="•"/>
            </a:pPr>
            <a:r>
              <a:rPr lang="en-US" sz="2800" b="1" smtClean="0"/>
              <a:t> </a:t>
            </a:r>
            <a:r>
              <a:rPr lang="en-US" sz="2800" smtClean="0"/>
              <a:t>Xem xét và xác định các công việc có tần suất thực hiện thường xuyên và bổ sung vào danh sách các bảng được sử dụng tương ứng của công việc này.</a:t>
            </a:r>
          </a:p>
          <a:p>
            <a:pPr>
              <a:buFont typeface="Arial" pitchFamily="34" charset="0"/>
              <a:buChar char="•"/>
            </a:pPr>
            <a:r>
              <a:rPr lang="en-US" sz="2800" smtClean="0"/>
              <a:t> Xem xét các bảng mà khóa của bảng bao gồm nhiều thuộc tính và bổ sung bảng này vào danh sách được chọn</a:t>
            </a:r>
            <a:endParaRPr lang="en-US" sz="2800" b="1" smtClean="0">
              <a:solidFill>
                <a:srgbClr val="00B050"/>
              </a:solidFill>
            </a:endParaRPr>
          </a:p>
          <a:p>
            <a:endParaRPr lang="en-US" sz="2800" smtClean="0"/>
          </a:p>
          <a:p>
            <a:endParaRPr lang="en-US" sz="2800" smtClean="0"/>
          </a:p>
          <a:p>
            <a:pPr lvl="0"/>
            <a:endParaRPr lang="en-US" sz="2700" smtClean="0"/>
          </a:p>
          <a:p>
            <a:pPr algn="just"/>
            <a:endParaRPr lang="en-US" sz="28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smtClean="0"/>
              <a:t>Các bước:</a:t>
            </a:r>
          </a:p>
          <a:p>
            <a:pPr algn="just"/>
            <a:r>
              <a:rPr lang="en-US" sz="2800" u="sng" smtClean="0"/>
              <a:t>Bước 2</a:t>
            </a:r>
            <a:r>
              <a:rPr lang="en-US" sz="2800" smtClean="0"/>
              <a:t>: Tối ưu hóa lưu trữ các bảng có khối lượng dữ liệu lưu trữ lớn = việc tối ưu hóa lưu trữ từng thuộc tính trong bảng</a:t>
            </a:r>
          </a:p>
          <a:p>
            <a:pPr algn="just">
              <a:buFont typeface="Arial" pitchFamily="34" charset="0"/>
              <a:buChar char="•"/>
            </a:pPr>
            <a:r>
              <a:rPr lang="en-US" sz="2800" smtClean="0"/>
              <a:t> Xác định các thuộc tính mà việc lưu trữ chưa tối ưu. Ưu tiên xem xét các thuộc tính có kiểu chuỗi.</a:t>
            </a:r>
          </a:p>
          <a:p>
            <a:pPr algn="just">
              <a:buFont typeface="Arial" pitchFamily="34" charset="0"/>
              <a:buChar char="•"/>
            </a:pPr>
            <a:r>
              <a:rPr lang="en-US" sz="2800" smtClean="0"/>
              <a:t> Tối ưu hóa việc lưu trữ tùy theo từng trường hợp cụ thể</a:t>
            </a:r>
          </a:p>
          <a:p>
            <a:endParaRPr lang="en-US" sz="2800" smtClean="0"/>
          </a:p>
          <a:p>
            <a:pPr lvl="0"/>
            <a:endParaRPr lang="en-US" sz="2700" smtClean="0"/>
          </a:p>
          <a:p>
            <a:pPr algn="just"/>
            <a:endParaRPr lang="en-US" sz="28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smtClean="0"/>
              <a:t>Các bước:</a:t>
            </a:r>
          </a:p>
          <a:p>
            <a:pPr algn="just"/>
            <a:r>
              <a:rPr lang="en-US" sz="2800" u="sng" smtClean="0"/>
              <a:t>Bước 3</a:t>
            </a:r>
            <a:r>
              <a:rPr lang="en-US" sz="2800" smtClean="0"/>
              <a:t>: Tối ưu hóa các bảng mà khóa của bảng bao gồm nhiều thuộc tính</a:t>
            </a:r>
          </a:p>
          <a:p>
            <a:pPr algn="just">
              <a:buFont typeface="Arial" pitchFamily="34" charset="0"/>
              <a:buChar char="•"/>
            </a:pPr>
            <a:r>
              <a:rPr lang="en-US" sz="2800" smtClean="0"/>
              <a:t> Phân rã bảng đang xét thành hai bảng. Trong đó, một bảng chứa các thuộc tính mà giá trị được lặp lại nhiều lần trong cùng một lần thực hiện công việc tương ứng trong thế giới thực. Bảng này cần có khóa riêng (sẽ được bảng còn lại sử dụng để tham chiếu đến) </a:t>
            </a:r>
          </a:p>
          <a:p>
            <a:pPr algn="just">
              <a:buFont typeface="Arial" pitchFamily="34" charset="0"/>
              <a:buChar char="•"/>
            </a:pPr>
            <a:endParaRPr lang="en-US" sz="2800" smtClean="0"/>
          </a:p>
          <a:p>
            <a:pPr lvl="0"/>
            <a:endParaRPr lang="en-US" sz="2700" smtClean="0"/>
          </a:p>
          <a:p>
            <a:pPr algn="just"/>
            <a:endParaRPr lang="en-US" sz="28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smtClean="0"/>
              <a:t>Lưu ý:</a:t>
            </a:r>
          </a:p>
          <a:p>
            <a:pPr algn="just">
              <a:buFont typeface="Arial" pitchFamily="34" charset="0"/>
              <a:buChar char="•"/>
            </a:pPr>
            <a:r>
              <a:rPr lang="en-US" sz="2800" smtClean="0"/>
              <a:t> Việc phân rã giúp cho việc lưu trữ được tối ưu hơn, tuy nhiên tốc độ truy xuất có thể sẽ chậm hơn và việc thực hiện xử lý sẽ khó khăn hơn (do thuật giải sẽ trở nên phức tạp hơn). </a:t>
            </a:r>
          </a:p>
          <a:p>
            <a:pPr algn="just"/>
            <a:r>
              <a:rPr lang="en-US" sz="2800" b="1" smtClean="0">
                <a:solidFill>
                  <a:schemeClr val="accent6">
                    <a:lumMod val="75000"/>
                  </a:schemeClr>
                </a:solidFill>
              </a:rPr>
              <a:t>=&gt; Cho nên cần cân nhắc trước khi thực hiện việc phân rã</a:t>
            </a:r>
            <a:endParaRPr lang="en-US" sz="2700" b="1" smtClean="0">
              <a:solidFill>
                <a:schemeClr val="accent6">
                  <a:lumMod val="75000"/>
                </a:schemeClr>
              </a:solidFill>
            </a:endParaRPr>
          </a:p>
          <a:p>
            <a:pPr algn="just"/>
            <a:endParaRPr lang="en-US" sz="28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u="sng" smtClean="0"/>
              <a:t>Ví dụ</a:t>
            </a:r>
            <a:r>
              <a:rPr lang="en-US" sz="2800" smtClean="0"/>
              <a:t>:</a:t>
            </a:r>
          </a:p>
          <a:p>
            <a:r>
              <a:rPr lang="en-US" sz="2800" u="sng" smtClean="0"/>
              <a:t>Bước 1</a:t>
            </a:r>
            <a:r>
              <a:rPr lang="en-US" sz="2800" smtClean="0"/>
              <a:t>: Lập danh sách các bảng cần xem xét để tối ưu hóa lưu trữ</a:t>
            </a:r>
          </a:p>
          <a:p>
            <a:r>
              <a:rPr lang="en-US" sz="2800" b="1" smtClean="0"/>
              <a:t>MUON_SACH</a:t>
            </a:r>
            <a:r>
              <a:rPr lang="en-US" sz="2800" smtClean="0"/>
              <a:t>(MaDG, MaSach, NgayMuon, NgayTra, TienPhat): việc mượn sách có tần suất thực hiện thường xuyên, khóa của bảng MUON_SACH gồm có 02 thuộc tính</a:t>
            </a:r>
            <a:endParaRPr lang="en-US" sz="2700" b="1" smtClean="0">
              <a:solidFill>
                <a:schemeClr val="accent6">
                  <a:lumMod val="75000"/>
                </a:schemeClr>
              </a:solidFill>
            </a:endParaRPr>
          </a:p>
          <a:p>
            <a:pPr algn="just"/>
            <a:endParaRPr lang="en-US" sz="28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u="sng" smtClean="0"/>
              <a:t>Ví dụ</a:t>
            </a:r>
            <a:r>
              <a:rPr lang="en-US" sz="2800" smtClean="0"/>
              <a:t>:</a:t>
            </a:r>
          </a:p>
          <a:p>
            <a:r>
              <a:rPr lang="en-US" sz="2800" u="sng" smtClean="0"/>
              <a:t>Bước 2</a:t>
            </a:r>
            <a:r>
              <a:rPr lang="en-US" sz="2800" smtClean="0"/>
              <a:t>: Xác định các thuộc tính mà việc lưu trữ chưa tối ưu</a:t>
            </a:r>
          </a:p>
          <a:p>
            <a:r>
              <a:rPr lang="en-US" sz="2800" smtClean="0"/>
              <a:t>Bảng </a:t>
            </a:r>
            <a:r>
              <a:rPr lang="en-US" sz="2800" b="1" smtClean="0"/>
              <a:t>SACH</a:t>
            </a:r>
            <a:r>
              <a:rPr lang="en-US" sz="2800" smtClean="0"/>
              <a:t>(MaSach, TenSach, TheLoai, NgayNhap, TacGia, NhaXB, NamXB, NgonNgu): có các thuộc tính lưu trữ chưa tối ưu: TheLoai, TacGia, NhaXB.</a:t>
            </a:r>
          </a:p>
          <a:p>
            <a:pPr algn="just"/>
            <a:endParaRPr lang="en-US" sz="28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u="sng" smtClean="0"/>
              <a:t>Ví dụ</a:t>
            </a:r>
            <a:r>
              <a:rPr lang="en-US" sz="2800" smtClean="0"/>
              <a:t>:</a:t>
            </a:r>
          </a:p>
          <a:p>
            <a:r>
              <a:rPr lang="en-US" sz="2800" u="sng" smtClean="0"/>
              <a:t>Bước 3</a:t>
            </a:r>
            <a:r>
              <a:rPr lang="en-US" sz="2800" smtClean="0"/>
              <a:t>:</a:t>
            </a:r>
          </a:p>
          <a:p>
            <a:r>
              <a:rPr lang="en-US" sz="2800" smtClean="0"/>
              <a:t>Phân rã bảng </a:t>
            </a:r>
            <a:r>
              <a:rPr lang="en-US" sz="2800" b="1" smtClean="0"/>
              <a:t>MUON_SACH</a:t>
            </a:r>
            <a:r>
              <a:rPr lang="en-US" sz="2800" smtClean="0"/>
              <a:t> thành 2 bảng: </a:t>
            </a:r>
            <a:r>
              <a:rPr lang="en-US" sz="2800" b="1" smtClean="0"/>
              <a:t>MUON_SACH</a:t>
            </a:r>
            <a:r>
              <a:rPr lang="en-US" sz="2800" smtClean="0"/>
              <a:t> và </a:t>
            </a:r>
            <a:r>
              <a:rPr lang="en-US" sz="2800" b="1" smtClean="0"/>
              <a:t>CT_MUON</a:t>
            </a:r>
            <a:r>
              <a:rPr lang="en-US" sz="2800" smtClean="0"/>
              <a:t> (chi tiết mượn):</a:t>
            </a:r>
          </a:p>
          <a:p>
            <a:pPr lvl="1" algn="l"/>
            <a:r>
              <a:rPr lang="en-US" sz="2600" smtClean="0">
                <a:solidFill>
                  <a:srgbClr val="0070C0"/>
                </a:solidFill>
              </a:rPr>
              <a:t>- </a:t>
            </a:r>
            <a:r>
              <a:rPr lang="en-US" sz="2600" b="1" smtClean="0">
                <a:solidFill>
                  <a:srgbClr val="0070C0"/>
                </a:solidFill>
              </a:rPr>
              <a:t>MUON_SACH</a:t>
            </a:r>
            <a:r>
              <a:rPr lang="en-US" sz="2600" smtClean="0">
                <a:solidFill>
                  <a:srgbClr val="0070C0"/>
                </a:solidFill>
              </a:rPr>
              <a:t>(MaCTM, TienPhat)</a:t>
            </a:r>
          </a:p>
          <a:p>
            <a:pPr lvl="1" algn="l"/>
            <a:r>
              <a:rPr lang="en-US" sz="2600" smtClean="0">
                <a:solidFill>
                  <a:srgbClr val="0070C0"/>
                </a:solidFill>
              </a:rPr>
              <a:t>- </a:t>
            </a:r>
            <a:r>
              <a:rPr lang="en-US" sz="2600" b="1" smtClean="0">
                <a:solidFill>
                  <a:srgbClr val="0070C0"/>
                </a:solidFill>
              </a:rPr>
              <a:t>CT_MUON</a:t>
            </a:r>
            <a:r>
              <a:rPr lang="en-US" sz="2600" smtClean="0">
                <a:solidFill>
                  <a:srgbClr val="0070C0"/>
                </a:solidFill>
              </a:rPr>
              <a:t>(MaCTM, MaDG, MaSach, NgayMuon, NgayTra)</a:t>
            </a:r>
          </a:p>
          <a:p>
            <a:pPr lvl="1">
              <a:buFont typeface="Arial" pitchFamily="34" charset="0"/>
              <a:buChar char="•"/>
            </a:pPr>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u="sng" smtClean="0"/>
              <a:t>Ví dụ</a:t>
            </a:r>
            <a:r>
              <a:rPr lang="en-US" sz="2800" smtClean="0"/>
              <a:t>:</a:t>
            </a:r>
          </a:p>
          <a:p>
            <a:r>
              <a:rPr lang="en-US" sz="2800" u="sng" smtClean="0"/>
              <a:t>Bước 3</a:t>
            </a:r>
            <a:r>
              <a:rPr lang="en-US" sz="2800" smtClean="0"/>
              <a:t>:</a:t>
            </a:r>
          </a:p>
          <a:p>
            <a:r>
              <a:rPr lang="en-US" sz="2800" smtClean="0"/>
              <a:t>Phân rã bảng </a:t>
            </a:r>
            <a:r>
              <a:rPr lang="en-US" sz="2800" b="1" smtClean="0"/>
              <a:t>SACH</a:t>
            </a:r>
            <a:r>
              <a:rPr lang="en-US" sz="2800" smtClean="0"/>
              <a:t> thành các bảng: </a:t>
            </a:r>
            <a:r>
              <a:rPr lang="en-US" sz="2800" b="1" smtClean="0"/>
              <a:t>SACH, THE_LOAI, TAC_GIA, NHA_XB</a:t>
            </a:r>
            <a:r>
              <a:rPr lang="en-US" sz="2800" smtClean="0"/>
              <a:t>:</a:t>
            </a:r>
          </a:p>
          <a:p>
            <a:pPr lvl="1" algn="l"/>
            <a:r>
              <a:rPr lang="en-US" sz="2400" smtClean="0">
                <a:solidFill>
                  <a:srgbClr val="0070C0"/>
                </a:solidFill>
              </a:rPr>
              <a:t>- </a:t>
            </a:r>
            <a:r>
              <a:rPr lang="en-US" sz="2400" b="1" smtClean="0">
                <a:solidFill>
                  <a:srgbClr val="0070C0"/>
                </a:solidFill>
              </a:rPr>
              <a:t>SACH</a:t>
            </a:r>
            <a:r>
              <a:rPr lang="en-US" sz="2400" smtClean="0">
                <a:solidFill>
                  <a:srgbClr val="0070C0"/>
                </a:solidFill>
              </a:rPr>
              <a:t>(MaSach, TenSach, MaTG, MaTL, MaNN, MaNXB, NamXB, NgayNhap, TinhTrangMuon)</a:t>
            </a:r>
          </a:p>
          <a:p>
            <a:pPr lvl="1" algn="l"/>
            <a:r>
              <a:rPr lang="en-US" sz="2400" smtClean="0">
                <a:solidFill>
                  <a:srgbClr val="0070C0"/>
                </a:solidFill>
              </a:rPr>
              <a:t>- </a:t>
            </a:r>
            <a:r>
              <a:rPr lang="en-US" sz="2400" b="1" smtClean="0">
                <a:solidFill>
                  <a:srgbClr val="0070C0"/>
                </a:solidFill>
              </a:rPr>
              <a:t>TAC_GIA</a:t>
            </a:r>
            <a:r>
              <a:rPr lang="en-US" sz="2400" smtClean="0">
                <a:solidFill>
                  <a:srgbClr val="0070C0"/>
                </a:solidFill>
              </a:rPr>
              <a:t>(MaTG, HoTen, DiaChi, SoDT)</a:t>
            </a:r>
          </a:p>
          <a:p>
            <a:pPr lvl="1" algn="l"/>
            <a:r>
              <a:rPr lang="en-US" sz="2400" smtClean="0">
                <a:solidFill>
                  <a:srgbClr val="0070C0"/>
                </a:solidFill>
              </a:rPr>
              <a:t>- </a:t>
            </a:r>
            <a:r>
              <a:rPr lang="en-US" sz="2400" b="1" smtClean="0">
                <a:solidFill>
                  <a:srgbClr val="0070C0"/>
                </a:solidFill>
              </a:rPr>
              <a:t>THE_LOAI</a:t>
            </a:r>
            <a:r>
              <a:rPr lang="en-US" sz="2400" smtClean="0">
                <a:solidFill>
                  <a:srgbClr val="0070C0"/>
                </a:solidFill>
              </a:rPr>
              <a:t>(MaTL, TenTL)</a:t>
            </a:r>
          </a:p>
          <a:p>
            <a:pPr lvl="1" algn="l"/>
            <a:r>
              <a:rPr lang="en-US" sz="2400" smtClean="0">
                <a:solidFill>
                  <a:srgbClr val="0070C0"/>
                </a:solidFill>
              </a:rPr>
              <a:t>- </a:t>
            </a:r>
            <a:r>
              <a:rPr lang="en-US" sz="2400" b="1" smtClean="0">
                <a:solidFill>
                  <a:srgbClr val="0070C0"/>
                </a:solidFill>
              </a:rPr>
              <a:t>NHA_XB</a:t>
            </a:r>
            <a:r>
              <a:rPr lang="en-US" sz="2400" smtClean="0">
                <a:solidFill>
                  <a:srgbClr val="0070C0"/>
                </a:solidFill>
              </a:rPr>
              <a:t>(MaNXB, TenNXB, NgayThanhLap)</a:t>
            </a:r>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chất lượng</a:t>
            </a:r>
          </a:p>
          <a:p>
            <a:pPr lvl="0"/>
            <a:r>
              <a:rPr lang="en-US" sz="2800" b="1" smtClean="0"/>
              <a:t>Tính hiệu quả về lưu trữ thông tin</a:t>
            </a:r>
          </a:p>
          <a:p>
            <a:r>
              <a:rPr lang="en-US" sz="2800" u="sng" smtClean="0"/>
              <a:t>Ví dụ</a:t>
            </a:r>
            <a:r>
              <a:rPr lang="en-US" sz="2800" smtClean="0"/>
              <a:t>:</a:t>
            </a:r>
          </a:p>
          <a:p>
            <a:r>
              <a:rPr lang="en-US" sz="2800" u="sng" smtClean="0"/>
              <a:t>Sơ đồ logic</a:t>
            </a:r>
          </a:p>
          <a:p>
            <a:endParaRPr lang="en-US" sz="2400" smtClean="0">
              <a:solidFill>
                <a:srgbClr val="0070C0"/>
              </a:solidFill>
            </a:endParaRPr>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31073" name="Group 160"/>
          <p:cNvGrpSpPr>
            <a:grpSpLocks/>
          </p:cNvGrpSpPr>
          <p:nvPr/>
        </p:nvGrpSpPr>
        <p:grpSpPr bwMode="auto">
          <a:xfrm>
            <a:off x="381000" y="3352800"/>
            <a:ext cx="8382000" cy="2514600"/>
            <a:chOff x="3348" y="6687"/>
            <a:chExt cx="7542" cy="2474"/>
          </a:xfrm>
        </p:grpSpPr>
        <p:sp>
          <p:nvSpPr>
            <p:cNvPr id="161" name="Rectangle 25"/>
            <p:cNvSpPr>
              <a:spLocks noChangeArrowheads="1"/>
            </p:cNvSpPr>
            <p:nvPr/>
          </p:nvSpPr>
          <p:spPr bwMode="auto">
            <a:xfrm>
              <a:off x="3348" y="7676"/>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smtClean="0">
                  <a:ln>
                    <a:noFill/>
                  </a:ln>
                  <a:solidFill>
                    <a:srgbClr val="0070C0"/>
                  </a:solidFill>
                  <a:effectLst/>
                  <a:latin typeface="+mj-lt"/>
                  <a:ea typeface="Calibri" pitchFamily="34" charset="0"/>
                  <a:cs typeface="Times New Roman" pitchFamily="18" charset="0"/>
                </a:rPr>
                <a:t>DOC_GIA</a:t>
              </a:r>
              <a:endParaRPr kumimoji="0" lang="en-US" sz="2300" b="1" i="0" u="none" strike="noStrike" cap="none" normalizeH="0" baseline="0" smtClean="0">
                <a:ln>
                  <a:noFill/>
                </a:ln>
                <a:solidFill>
                  <a:srgbClr val="0070C0"/>
                </a:solidFill>
                <a:effectLst/>
                <a:latin typeface="+mj-lt"/>
                <a:cs typeface="Arial" pitchFamily="34" charset="0"/>
              </a:endParaRPr>
            </a:p>
          </p:txBody>
        </p:sp>
        <p:sp>
          <p:nvSpPr>
            <p:cNvPr id="162" name="Rectangle 26"/>
            <p:cNvSpPr>
              <a:spLocks noChangeArrowheads="1"/>
            </p:cNvSpPr>
            <p:nvPr/>
          </p:nvSpPr>
          <p:spPr bwMode="auto">
            <a:xfrm>
              <a:off x="5288" y="7679"/>
              <a:ext cx="178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smtClean="0">
                  <a:ln>
                    <a:noFill/>
                  </a:ln>
                  <a:solidFill>
                    <a:srgbClr val="0070C0"/>
                  </a:solidFill>
                  <a:effectLst/>
                  <a:latin typeface="+mj-lt"/>
                  <a:ea typeface="Calibri" pitchFamily="34" charset="0"/>
                  <a:cs typeface="Times New Roman" pitchFamily="18" charset="0"/>
                </a:rPr>
                <a:t>MUON_SACH </a:t>
              </a:r>
              <a:endParaRPr kumimoji="0" lang="en-US" sz="2300" b="1" i="0" u="none" strike="noStrike" cap="none" normalizeH="0" baseline="0" smtClean="0">
                <a:ln>
                  <a:noFill/>
                </a:ln>
                <a:solidFill>
                  <a:srgbClr val="0070C0"/>
                </a:solidFill>
                <a:effectLst/>
                <a:latin typeface="+mj-lt"/>
                <a:cs typeface="Arial" pitchFamily="34" charset="0"/>
              </a:endParaRPr>
            </a:p>
          </p:txBody>
        </p:sp>
        <p:sp>
          <p:nvSpPr>
            <p:cNvPr id="163" name="Rectangle 27"/>
            <p:cNvSpPr>
              <a:spLocks noChangeArrowheads="1"/>
            </p:cNvSpPr>
            <p:nvPr/>
          </p:nvSpPr>
          <p:spPr bwMode="auto">
            <a:xfrm>
              <a:off x="7638" y="7679"/>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smtClean="0">
                  <a:ln>
                    <a:noFill/>
                  </a:ln>
                  <a:solidFill>
                    <a:srgbClr val="0070C0"/>
                  </a:solidFill>
                  <a:effectLst/>
                  <a:latin typeface="+mj-lt"/>
                  <a:ea typeface="Calibri" pitchFamily="34" charset="0"/>
                  <a:cs typeface="Times New Roman" pitchFamily="18" charset="0"/>
                </a:rPr>
                <a:t>SACH</a:t>
              </a:r>
              <a:endParaRPr kumimoji="0" lang="en-US" sz="2300" b="1" i="0" u="none" strike="noStrike" cap="none" normalizeH="0" baseline="0" smtClean="0">
                <a:ln>
                  <a:noFill/>
                </a:ln>
                <a:solidFill>
                  <a:srgbClr val="0070C0"/>
                </a:solidFill>
                <a:effectLst/>
                <a:latin typeface="+mj-lt"/>
                <a:cs typeface="Arial" pitchFamily="34" charset="0"/>
              </a:endParaRPr>
            </a:p>
          </p:txBody>
        </p:sp>
        <p:sp>
          <p:nvSpPr>
            <p:cNvPr id="164" name="AutoShape 28"/>
            <p:cNvSpPr>
              <a:spLocks noChangeShapeType="1"/>
            </p:cNvSpPr>
            <p:nvPr/>
          </p:nvSpPr>
          <p:spPr bwMode="auto">
            <a:xfrm>
              <a:off x="9020" y="7949"/>
              <a:ext cx="415" cy="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300" b="1">
                <a:solidFill>
                  <a:srgbClr val="0070C0"/>
                </a:solidFill>
                <a:latin typeface="+mj-lt"/>
              </a:endParaRPr>
            </a:p>
          </p:txBody>
        </p:sp>
        <p:sp>
          <p:nvSpPr>
            <p:cNvPr id="165" name="AutoShape 29"/>
            <p:cNvSpPr>
              <a:spLocks noChangeShapeType="1"/>
            </p:cNvSpPr>
            <p:nvPr/>
          </p:nvSpPr>
          <p:spPr bwMode="auto">
            <a:xfrm>
              <a:off x="8320" y="8204"/>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300" b="1">
                <a:solidFill>
                  <a:srgbClr val="0070C0"/>
                </a:solidFill>
                <a:latin typeface="+mj-lt"/>
              </a:endParaRPr>
            </a:p>
          </p:txBody>
        </p:sp>
        <p:sp>
          <p:nvSpPr>
            <p:cNvPr id="166" name="Rectangle 30"/>
            <p:cNvSpPr>
              <a:spLocks noChangeArrowheads="1"/>
            </p:cNvSpPr>
            <p:nvPr/>
          </p:nvSpPr>
          <p:spPr bwMode="auto">
            <a:xfrm>
              <a:off x="3348" y="8636"/>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smtClean="0">
                  <a:ln>
                    <a:noFill/>
                  </a:ln>
                  <a:solidFill>
                    <a:srgbClr val="0070C0"/>
                  </a:solidFill>
                  <a:effectLst/>
                  <a:latin typeface="+mj-lt"/>
                  <a:ea typeface="Calibri" pitchFamily="34" charset="0"/>
                  <a:cs typeface="Times New Roman" pitchFamily="18" charset="0"/>
                </a:rPr>
                <a:t>LOAI_DG</a:t>
              </a:r>
              <a:endParaRPr kumimoji="0" lang="en-US" sz="2300" b="1" i="0" u="none" strike="noStrike" cap="none" normalizeH="0" baseline="0" smtClean="0">
                <a:ln>
                  <a:noFill/>
                </a:ln>
                <a:solidFill>
                  <a:srgbClr val="0070C0"/>
                </a:solidFill>
                <a:effectLst/>
                <a:latin typeface="+mj-lt"/>
                <a:cs typeface="Arial" pitchFamily="34" charset="0"/>
              </a:endParaRPr>
            </a:p>
          </p:txBody>
        </p:sp>
        <p:sp>
          <p:nvSpPr>
            <p:cNvPr id="167" name="Rectangle 31"/>
            <p:cNvSpPr>
              <a:spLocks noChangeArrowheads="1"/>
            </p:cNvSpPr>
            <p:nvPr/>
          </p:nvSpPr>
          <p:spPr bwMode="auto">
            <a:xfrm>
              <a:off x="9428" y="7679"/>
              <a:ext cx="14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smtClean="0">
                  <a:ln>
                    <a:noFill/>
                  </a:ln>
                  <a:solidFill>
                    <a:srgbClr val="0070C0"/>
                  </a:solidFill>
                  <a:effectLst/>
                  <a:latin typeface="+mj-lt"/>
                  <a:ea typeface="Calibri" pitchFamily="34" charset="0"/>
                  <a:cs typeface="Times New Roman" pitchFamily="18" charset="0"/>
                </a:rPr>
                <a:t>THE_LOAI </a:t>
              </a:r>
              <a:endParaRPr kumimoji="0" lang="en-US" sz="2300" b="1" i="0" u="none" strike="noStrike" cap="none" normalizeH="0" baseline="0" smtClean="0">
                <a:ln>
                  <a:noFill/>
                </a:ln>
                <a:solidFill>
                  <a:srgbClr val="0070C0"/>
                </a:solidFill>
                <a:effectLst/>
                <a:latin typeface="+mj-lt"/>
                <a:cs typeface="Arial" pitchFamily="34" charset="0"/>
              </a:endParaRPr>
            </a:p>
          </p:txBody>
        </p:sp>
        <p:sp>
          <p:nvSpPr>
            <p:cNvPr id="168" name="Rectangle 32"/>
            <p:cNvSpPr>
              <a:spLocks noChangeArrowheads="1"/>
            </p:cNvSpPr>
            <p:nvPr/>
          </p:nvSpPr>
          <p:spPr bwMode="auto">
            <a:xfrm>
              <a:off x="7638" y="8624"/>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smtClean="0">
                  <a:ln>
                    <a:noFill/>
                  </a:ln>
                  <a:solidFill>
                    <a:srgbClr val="0070C0"/>
                  </a:solidFill>
                  <a:effectLst/>
                  <a:latin typeface="+mj-lt"/>
                  <a:ea typeface="Calibri" pitchFamily="34" charset="0"/>
                  <a:cs typeface="Times New Roman" pitchFamily="18" charset="0"/>
                </a:rPr>
                <a:t>NHA_XB</a:t>
              </a:r>
              <a:endParaRPr kumimoji="0" lang="en-US" sz="2300" b="1" i="0" u="none" strike="noStrike" cap="none" normalizeH="0" baseline="0" smtClean="0">
                <a:ln>
                  <a:noFill/>
                </a:ln>
                <a:solidFill>
                  <a:srgbClr val="0070C0"/>
                </a:solidFill>
                <a:effectLst/>
                <a:latin typeface="+mj-lt"/>
                <a:cs typeface="Arial" pitchFamily="34" charset="0"/>
              </a:endParaRPr>
            </a:p>
          </p:txBody>
        </p:sp>
        <p:sp>
          <p:nvSpPr>
            <p:cNvPr id="169" name="AutoShape 33"/>
            <p:cNvSpPr>
              <a:spLocks noChangeShapeType="1"/>
            </p:cNvSpPr>
            <p:nvPr/>
          </p:nvSpPr>
          <p:spPr bwMode="auto">
            <a:xfrm flipH="1" flipV="1">
              <a:off x="6512" y="7212"/>
              <a:ext cx="1113" cy="452"/>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300" b="1">
                <a:solidFill>
                  <a:srgbClr val="0070C0"/>
                </a:solidFill>
                <a:latin typeface="+mj-lt"/>
              </a:endParaRPr>
            </a:p>
          </p:txBody>
        </p:sp>
        <p:sp>
          <p:nvSpPr>
            <p:cNvPr id="170" name="Rectangle 34"/>
            <p:cNvSpPr>
              <a:spLocks noChangeArrowheads="1"/>
            </p:cNvSpPr>
            <p:nvPr/>
          </p:nvSpPr>
          <p:spPr bwMode="auto">
            <a:xfrm>
              <a:off x="7608" y="6687"/>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smtClean="0">
                  <a:ln>
                    <a:noFill/>
                  </a:ln>
                  <a:solidFill>
                    <a:srgbClr val="0070C0"/>
                  </a:solidFill>
                  <a:effectLst/>
                  <a:latin typeface="+mj-lt"/>
                  <a:ea typeface="Calibri" pitchFamily="34" charset="0"/>
                  <a:cs typeface="Times New Roman" pitchFamily="18" charset="0"/>
                </a:rPr>
                <a:t>TAC_GIA</a:t>
              </a:r>
              <a:endParaRPr kumimoji="0" lang="en-US" sz="2300" b="1" i="0" u="none" strike="noStrike" cap="none" normalizeH="0" baseline="0" smtClean="0">
                <a:ln>
                  <a:noFill/>
                </a:ln>
                <a:solidFill>
                  <a:srgbClr val="0070C0"/>
                </a:solidFill>
                <a:effectLst/>
                <a:latin typeface="+mj-lt"/>
                <a:cs typeface="Arial" pitchFamily="34" charset="0"/>
              </a:endParaRPr>
            </a:p>
          </p:txBody>
        </p:sp>
        <p:sp>
          <p:nvSpPr>
            <p:cNvPr id="171" name="Rectangle 35"/>
            <p:cNvSpPr>
              <a:spLocks noChangeArrowheads="1"/>
            </p:cNvSpPr>
            <p:nvPr/>
          </p:nvSpPr>
          <p:spPr bwMode="auto">
            <a:xfrm>
              <a:off x="5640" y="6687"/>
              <a:ext cx="1695"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smtClean="0">
                  <a:ln>
                    <a:noFill/>
                  </a:ln>
                  <a:solidFill>
                    <a:srgbClr val="0070C0"/>
                  </a:solidFill>
                  <a:effectLst/>
                  <a:latin typeface="+mj-lt"/>
                  <a:ea typeface="Calibri" pitchFamily="34" charset="0"/>
                  <a:cs typeface="Times New Roman" pitchFamily="18" charset="0"/>
                </a:rPr>
                <a:t>NGON_NGU </a:t>
              </a:r>
              <a:endParaRPr kumimoji="0" lang="en-US" sz="2300" b="1" i="0" u="none" strike="noStrike" cap="none" normalizeH="0" baseline="0" smtClean="0">
                <a:ln>
                  <a:noFill/>
                </a:ln>
                <a:solidFill>
                  <a:srgbClr val="0070C0"/>
                </a:solidFill>
                <a:effectLst/>
                <a:latin typeface="+mj-lt"/>
                <a:cs typeface="Arial" pitchFamily="34" charset="0"/>
              </a:endParaRPr>
            </a:p>
          </p:txBody>
        </p:sp>
        <p:sp>
          <p:nvSpPr>
            <p:cNvPr id="172" name="AutoShape 36"/>
            <p:cNvSpPr>
              <a:spLocks noChangeShapeType="1"/>
            </p:cNvSpPr>
            <p:nvPr/>
          </p:nvSpPr>
          <p:spPr bwMode="auto">
            <a:xfrm>
              <a:off x="7070" y="7948"/>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300" b="1">
                <a:solidFill>
                  <a:srgbClr val="0070C0"/>
                </a:solidFill>
                <a:latin typeface="+mj-lt"/>
              </a:endParaRPr>
            </a:p>
          </p:txBody>
        </p:sp>
        <p:sp>
          <p:nvSpPr>
            <p:cNvPr id="173" name="AutoShape 37"/>
            <p:cNvSpPr>
              <a:spLocks noChangeShapeType="1"/>
            </p:cNvSpPr>
            <p:nvPr/>
          </p:nvSpPr>
          <p:spPr bwMode="auto">
            <a:xfrm flipH="1">
              <a:off x="4715" y="7951"/>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300" b="1">
                <a:solidFill>
                  <a:srgbClr val="0070C0"/>
                </a:solidFill>
                <a:latin typeface="+mj-lt"/>
              </a:endParaRPr>
            </a:p>
          </p:txBody>
        </p:sp>
        <p:sp>
          <p:nvSpPr>
            <p:cNvPr id="174" name="AutoShape 38"/>
            <p:cNvSpPr>
              <a:spLocks noChangeShapeType="1"/>
            </p:cNvSpPr>
            <p:nvPr/>
          </p:nvSpPr>
          <p:spPr bwMode="auto">
            <a:xfrm flipV="1">
              <a:off x="8309" y="7212"/>
              <a:ext cx="1" cy="452"/>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300" b="1">
                <a:solidFill>
                  <a:srgbClr val="0070C0"/>
                </a:solidFill>
                <a:latin typeface="+mj-lt"/>
              </a:endParaRPr>
            </a:p>
          </p:txBody>
        </p:sp>
        <p:sp>
          <p:nvSpPr>
            <p:cNvPr id="175" name="AutoShape 39"/>
            <p:cNvSpPr>
              <a:spLocks noChangeShapeType="1"/>
            </p:cNvSpPr>
            <p:nvPr/>
          </p:nvSpPr>
          <p:spPr bwMode="auto">
            <a:xfrm>
              <a:off x="4000" y="8219"/>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300" b="1">
                <a:solidFill>
                  <a:srgbClr val="0070C0"/>
                </a:solidFill>
                <a:latin typeface="+mj-lt"/>
              </a:endParaRPr>
            </a:p>
          </p:txBody>
        </p:sp>
        <p:sp>
          <p:nvSpPr>
            <p:cNvPr id="176" name="Rectangle 40"/>
            <p:cNvSpPr>
              <a:spLocks noChangeArrowheads="1"/>
            </p:cNvSpPr>
            <p:nvPr/>
          </p:nvSpPr>
          <p:spPr bwMode="auto">
            <a:xfrm>
              <a:off x="5418" y="8624"/>
              <a:ext cx="148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smtClean="0">
                  <a:ln>
                    <a:noFill/>
                  </a:ln>
                  <a:solidFill>
                    <a:srgbClr val="0070C0"/>
                  </a:solidFill>
                  <a:effectLst/>
                  <a:latin typeface="+mj-lt"/>
                  <a:ea typeface="Calibri" pitchFamily="34" charset="0"/>
                  <a:cs typeface="Times New Roman" pitchFamily="18" charset="0"/>
                </a:rPr>
                <a:t>CT_MUON</a:t>
              </a:r>
              <a:endParaRPr kumimoji="0" lang="en-US" sz="2300" b="1" i="0" u="none" strike="noStrike" cap="none" normalizeH="0" baseline="0" smtClean="0">
                <a:ln>
                  <a:noFill/>
                </a:ln>
                <a:solidFill>
                  <a:srgbClr val="0070C0"/>
                </a:solidFill>
                <a:effectLst/>
                <a:latin typeface="+mj-lt"/>
                <a:cs typeface="Arial" pitchFamily="34" charset="0"/>
              </a:endParaRPr>
            </a:p>
          </p:txBody>
        </p:sp>
        <p:sp>
          <p:nvSpPr>
            <p:cNvPr id="177" name="AutoShape 41"/>
            <p:cNvSpPr>
              <a:spLocks noChangeShapeType="1"/>
            </p:cNvSpPr>
            <p:nvPr/>
          </p:nvSpPr>
          <p:spPr bwMode="auto">
            <a:xfrm>
              <a:off x="6130" y="8219"/>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300" b="1">
                <a:solidFill>
                  <a:srgbClr val="0070C0"/>
                </a:solidFill>
                <a:latin typeface="+mj-lt"/>
              </a:endParaRPr>
            </a:p>
          </p:txBody>
        </p:sp>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hệ thống</a:t>
            </a:r>
          </a:p>
          <a:p>
            <a:r>
              <a:rPr lang="en-US" sz="2800" smtClean="0"/>
              <a:t>Cải tiến phần mềm bằng việc thêm vào các yêu cầu hệ thống:</a:t>
            </a:r>
          </a:p>
          <a:p>
            <a:pPr>
              <a:buFont typeface="Arial" pitchFamily="34" charset="0"/>
              <a:buChar char="•"/>
            </a:pPr>
            <a:r>
              <a:rPr lang="en-US" sz="2800" smtClean="0"/>
              <a:t> Phân quyền</a:t>
            </a:r>
          </a:p>
          <a:p>
            <a:pPr>
              <a:buFont typeface="Arial" pitchFamily="34" charset="0"/>
              <a:buChar char="•"/>
            </a:pPr>
            <a:r>
              <a:rPr lang="en-US" sz="2800" smtClean="0"/>
              <a:t> Cấu hình phần cứng</a:t>
            </a:r>
          </a:p>
          <a:p>
            <a:pPr>
              <a:buFont typeface="Arial" pitchFamily="34" charset="0"/>
              <a:buChar char="•"/>
            </a:pPr>
            <a:r>
              <a:rPr lang="en-US" sz="2800" smtClean="0"/>
              <a:t> Môi trường phần mềm</a:t>
            </a:r>
          </a:p>
          <a:p>
            <a:pPr>
              <a:buFont typeface="Arial" pitchFamily="34" charset="0"/>
              <a:buChar char="•"/>
            </a:pPr>
            <a:r>
              <a:rPr lang="en-US" sz="2800" smtClean="0"/>
              <a:t> Nhiều yêu cầu khác</a:t>
            </a:r>
          </a:p>
          <a:p>
            <a:endParaRPr lang="en-US" sz="2800" smtClean="0"/>
          </a:p>
          <a:p>
            <a:r>
              <a:rPr lang="en-US" sz="2800" smtClean="0"/>
              <a:t>=&gt; Đảm bảo tính đúng đắn và các yêu cầu chất lượng</a:t>
            </a:r>
          </a:p>
          <a:p>
            <a:endParaRPr lang="en-US" sz="2800" b="1" smtClean="0">
              <a:solidFill>
                <a:srgbClr val="00B050"/>
              </a:solidFill>
            </a:endParaRPr>
          </a:p>
          <a:p>
            <a:endParaRPr lang="en-US" sz="2400" smtClean="0">
              <a:solidFill>
                <a:srgbClr val="0070C0"/>
              </a:solidFill>
            </a:endParaRPr>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b="1" smtClean="0">
                <a:solidFill>
                  <a:srgbClr val="00B050"/>
                </a:solidFill>
              </a:rPr>
              <a:t>Tổng quan</a:t>
            </a:r>
          </a:p>
          <a:p>
            <a:r>
              <a:rPr lang="en-US" smtClean="0"/>
              <a:t>Các lớp hình thành nên phần </a:t>
            </a:r>
            <a:r>
              <a:rPr lang="en-US" b="1" smtClean="0"/>
              <a:t>Logical View</a:t>
            </a:r>
            <a:r>
              <a:rPr lang="en-US" smtClean="0"/>
              <a:t>.</a:t>
            </a:r>
            <a:endParaRPr lang="en-US" b="1" smtClean="0">
              <a:solidFill>
                <a:srgbClr val="00B050"/>
              </a:solidFill>
            </a:endParaRPr>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438400" y="2895600"/>
            <a:ext cx="4648200" cy="3450590"/>
          </a:xfrm>
          <a:prstGeom prst="rect">
            <a:avLst/>
          </a:prstGeom>
          <a:noFill/>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hệ thống</a:t>
            </a:r>
          </a:p>
          <a:p>
            <a:r>
              <a:rPr lang="en-US" sz="2800" b="1" smtClean="0"/>
              <a:t>Ví dụ</a:t>
            </a:r>
            <a:r>
              <a:rPr lang="en-US" sz="2800" smtClean="0"/>
              <a:t>: Yêu cầu phân quyền cho hệ thống phần mềm quản lý thư viện.</a:t>
            </a:r>
          </a:p>
          <a:p>
            <a:r>
              <a:rPr lang="en-US" sz="2800" smtClean="0"/>
              <a:t>Bổ sung các bảng:</a:t>
            </a:r>
          </a:p>
          <a:p>
            <a:pPr>
              <a:buFont typeface="Arial" pitchFamily="34" charset="0"/>
              <a:buChar char="•"/>
            </a:pPr>
            <a:r>
              <a:rPr lang="en-US" sz="2800" b="1" smtClean="0"/>
              <a:t> NGUOI_DUNG</a:t>
            </a:r>
            <a:r>
              <a:rPr lang="en-US" sz="2800" smtClean="0"/>
              <a:t>(</a:t>
            </a:r>
            <a:r>
              <a:rPr lang="en-US" sz="2800" u="sng" smtClean="0"/>
              <a:t>MaND</a:t>
            </a:r>
            <a:r>
              <a:rPr lang="en-US" sz="2800" smtClean="0"/>
              <a:t>, TenND)</a:t>
            </a:r>
          </a:p>
          <a:p>
            <a:pPr>
              <a:buFont typeface="Arial" pitchFamily="34" charset="0"/>
              <a:buChar char="•"/>
            </a:pPr>
            <a:r>
              <a:rPr lang="en-US" sz="2800" b="1" smtClean="0"/>
              <a:t> CHUC_NANG</a:t>
            </a:r>
            <a:r>
              <a:rPr lang="en-US" sz="2800" smtClean="0"/>
              <a:t>(</a:t>
            </a:r>
            <a:r>
              <a:rPr lang="en-US" sz="2800" u="sng" smtClean="0"/>
              <a:t>MaCN</a:t>
            </a:r>
            <a:r>
              <a:rPr lang="en-US" sz="2800" smtClean="0"/>
              <a:t>, TenCN, GhiChu)</a:t>
            </a:r>
          </a:p>
          <a:p>
            <a:pPr>
              <a:buFont typeface="Arial" pitchFamily="34" charset="0"/>
              <a:buChar char="•"/>
            </a:pPr>
            <a:r>
              <a:rPr lang="en-US" sz="2800" b="1" smtClean="0"/>
              <a:t> QUYEN_HAN</a:t>
            </a:r>
            <a:r>
              <a:rPr lang="en-US" sz="2800" smtClean="0"/>
              <a:t>(</a:t>
            </a:r>
            <a:r>
              <a:rPr lang="en-US" sz="2800" u="dotted" smtClean="0"/>
              <a:t>MaND</a:t>
            </a:r>
            <a:r>
              <a:rPr lang="en-US" sz="2800" smtClean="0"/>
              <a:t>, </a:t>
            </a:r>
            <a:r>
              <a:rPr lang="en-US" sz="2800" u="dotted" smtClean="0"/>
              <a:t>MaCN</a:t>
            </a:r>
            <a:r>
              <a:rPr lang="en-US" sz="2800" smtClean="0"/>
              <a:t>)</a:t>
            </a:r>
          </a:p>
          <a:p>
            <a:endParaRPr lang="en-US" sz="2800" b="1" smtClean="0">
              <a:solidFill>
                <a:srgbClr val="00B050"/>
              </a:solidFill>
            </a:endParaRPr>
          </a:p>
          <a:p>
            <a:endParaRPr lang="en-US" sz="2400" smtClean="0">
              <a:solidFill>
                <a:srgbClr val="0070C0"/>
              </a:solidFill>
            </a:endParaRPr>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Thiết kế dữ liệu với yêu cầu hệ thống</a:t>
            </a:r>
          </a:p>
          <a:p>
            <a:r>
              <a:rPr lang="en-US" sz="2800" b="1" smtClean="0"/>
              <a:t>Ví dụ</a:t>
            </a:r>
            <a:r>
              <a:rPr lang="en-US" sz="2800" smtClean="0"/>
              <a:t>: Sơ đồ logic</a:t>
            </a:r>
          </a:p>
          <a:p>
            <a:endParaRPr lang="en-US" sz="2800" smtClean="0"/>
          </a:p>
          <a:p>
            <a:endParaRPr lang="en-US" sz="2800" b="1" smtClean="0">
              <a:solidFill>
                <a:srgbClr val="00B050"/>
              </a:solidFill>
            </a:endParaRPr>
          </a:p>
          <a:p>
            <a:endParaRPr lang="en-US" sz="2400" smtClean="0">
              <a:solidFill>
                <a:srgbClr val="0070C0"/>
              </a:solidFill>
            </a:endParaRPr>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178"/>
          <p:cNvGrpSpPr>
            <a:grpSpLocks/>
          </p:cNvGrpSpPr>
          <p:nvPr/>
        </p:nvGrpSpPr>
        <p:grpSpPr bwMode="auto">
          <a:xfrm>
            <a:off x="609600" y="2057400"/>
            <a:ext cx="8077200" cy="4191000"/>
            <a:chOff x="2823" y="9300"/>
            <a:chExt cx="7542" cy="3405"/>
          </a:xfrm>
        </p:grpSpPr>
        <p:grpSp>
          <p:nvGrpSpPr>
            <p:cNvPr id="8" name="Group 43"/>
            <p:cNvGrpSpPr>
              <a:grpSpLocks/>
            </p:cNvGrpSpPr>
            <p:nvPr/>
          </p:nvGrpSpPr>
          <p:grpSpPr bwMode="auto">
            <a:xfrm>
              <a:off x="2823" y="9300"/>
              <a:ext cx="7542" cy="2474"/>
              <a:chOff x="3348" y="6687"/>
              <a:chExt cx="7542" cy="2474"/>
            </a:xfrm>
          </p:grpSpPr>
          <p:sp>
            <p:nvSpPr>
              <p:cNvPr id="180" name="Rectangle 44"/>
              <p:cNvSpPr>
                <a:spLocks noChangeArrowheads="1"/>
              </p:cNvSpPr>
              <p:nvPr/>
            </p:nvSpPr>
            <p:spPr bwMode="auto">
              <a:xfrm>
                <a:off x="3348" y="7676"/>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DOC_GIA</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81" name="Rectangle 45"/>
              <p:cNvSpPr>
                <a:spLocks noChangeArrowheads="1"/>
              </p:cNvSpPr>
              <p:nvPr/>
            </p:nvSpPr>
            <p:spPr bwMode="auto">
              <a:xfrm>
                <a:off x="5288" y="7679"/>
                <a:ext cx="178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MUON_SACH </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82" name="Rectangle 46"/>
              <p:cNvSpPr>
                <a:spLocks noChangeArrowheads="1"/>
              </p:cNvSpPr>
              <p:nvPr/>
            </p:nvSpPr>
            <p:spPr bwMode="auto">
              <a:xfrm>
                <a:off x="7638" y="7679"/>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SACH</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83" name="AutoShape 47"/>
              <p:cNvSpPr>
                <a:spLocks noChangeShapeType="1"/>
              </p:cNvSpPr>
              <p:nvPr/>
            </p:nvSpPr>
            <p:spPr bwMode="auto">
              <a:xfrm>
                <a:off x="9020" y="7949"/>
                <a:ext cx="415" cy="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sp>
            <p:nvSpPr>
              <p:cNvPr id="184" name="AutoShape 48"/>
              <p:cNvSpPr>
                <a:spLocks noChangeShapeType="1"/>
              </p:cNvSpPr>
              <p:nvPr/>
            </p:nvSpPr>
            <p:spPr bwMode="auto">
              <a:xfrm>
                <a:off x="8320" y="8204"/>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sp>
            <p:nvSpPr>
              <p:cNvPr id="185" name="Rectangle 49"/>
              <p:cNvSpPr>
                <a:spLocks noChangeArrowheads="1"/>
              </p:cNvSpPr>
              <p:nvPr/>
            </p:nvSpPr>
            <p:spPr bwMode="auto">
              <a:xfrm>
                <a:off x="3348" y="8636"/>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LOAI_DG</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86" name="Rectangle 50"/>
              <p:cNvSpPr>
                <a:spLocks noChangeArrowheads="1"/>
              </p:cNvSpPr>
              <p:nvPr/>
            </p:nvSpPr>
            <p:spPr bwMode="auto">
              <a:xfrm>
                <a:off x="9428" y="7679"/>
                <a:ext cx="14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THE_LOAI </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87" name="Rectangle 51"/>
              <p:cNvSpPr>
                <a:spLocks noChangeArrowheads="1"/>
              </p:cNvSpPr>
              <p:nvPr/>
            </p:nvSpPr>
            <p:spPr bwMode="auto">
              <a:xfrm>
                <a:off x="7638" y="8624"/>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NHA_XB</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88" name="AutoShape 52"/>
              <p:cNvSpPr>
                <a:spLocks noChangeShapeType="1"/>
              </p:cNvSpPr>
              <p:nvPr/>
            </p:nvSpPr>
            <p:spPr bwMode="auto">
              <a:xfrm flipH="1" flipV="1">
                <a:off x="6512" y="7212"/>
                <a:ext cx="1113" cy="452"/>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sp>
            <p:nvSpPr>
              <p:cNvPr id="189" name="Rectangle 53"/>
              <p:cNvSpPr>
                <a:spLocks noChangeArrowheads="1"/>
              </p:cNvSpPr>
              <p:nvPr/>
            </p:nvSpPr>
            <p:spPr bwMode="auto">
              <a:xfrm>
                <a:off x="7608" y="6687"/>
                <a:ext cx="136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TAC_GIA</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90" name="Rectangle 54"/>
              <p:cNvSpPr>
                <a:spLocks noChangeArrowheads="1"/>
              </p:cNvSpPr>
              <p:nvPr/>
            </p:nvSpPr>
            <p:spPr bwMode="auto">
              <a:xfrm>
                <a:off x="5640" y="6687"/>
                <a:ext cx="1695"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NGON_NGU </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91" name="AutoShape 55"/>
              <p:cNvSpPr>
                <a:spLocks noChangeShapeType="1"/>
              </p:cNvSpPr>
              <p:nvPr/>
            </p:nvSpPr>
            <p:spPr bwMode="auto">
              <a:xfrm>
                <a:off x="7070" y="7948"/>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sp>
            <p:nvSpPr>
              <p:cNvPr id="192" name="AutoShape 56"/>
              <p:cNvSpPr>
                <a:spLocks noChangeShapeType="1"/>
              </p:cNvSpPr>
              <p:nvPr/>
            </p:nvSpPr>
            <p:spPr bwMode="auto">
              <a:xfrm flipH="1">
                <a:off x="4715" y="7951"/>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sp>
            <p:nvSpPr>
              <p:cNvPr id="193" name="AutoShape 57"/>
              <p:cNvSpPr>
                <a:spLocks noChangeShapeType="1"/>
              </p:cNvSpPr>
              <p:nvPr/>
            </p:nvSpPr>
            <p:spPr bwMode="auto">
              <a:xfrm flipV="1">
                <a:off x="8309" y="7212"/>
                <a:ext cx="1" cy="452"/>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sp>
            <p:nvSpPr>
              <p:cNvPr id="194" name="AutoShape 58"/>
              <p:cNvSpPr>
                <a:spLocks noChangeShapeType="1"/>
              </p:cNvSpPr>
              <p:nvPr/>
            </p:nvSpPr>
            <p:spPr bwMode="auto">
              <a:xfrm>
                <a:off x="4000" y="8219"/>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sp>
            <p:nvSpPr>
              <p:cNvPr id="195" name="Rectangle 59"/>
              <p:cNvSpPr>
                <a:spLocks noChangeArrowheads="1"/>
              </p:cNvSpPr>
              <p:nvPr/>
            </p:nvSpPr>
            <p:spPr bwMode="auto">
              <a:xfrm>
                <a:off x="5418" y="8624"/>
                <a:ext cx="148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CT_MUON</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96" name="AutoShape 60"/>
              <p:cNvSpPr>
                <a:spLocks noChangeShapeType="1"/>
              </p:cNvSpPr>
              <p:nvPr/>
            </p:nvSpPr>
            <p:spPr bwMode="auto">
              <a:xfrm>
                <a:off x="6130" y="8219"/>
                <a:ext cx="5" cy="42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grpSp>
        <p:grpSp>
          <p:nvGrpSpPr>
            <p:cNvPr id="9" name="Group 61"/>
            <p:cNvGrpSpPr>
              <a:grpSpLocks/>
            </p:cNvGrpSpPr>
            <p:nvPr/>
          </p:nvGrpSpPr>
          <p:grpSpPr bwMode="auto">
            <a:xfrm>
              <a:off x="2823" y="12177"/>
              <a:ext cx="6942" cy="528"/>
              <a:chOff x="2823" y="12177"/>
              <a:chExt cx="6942" cy="528"/>
            </a:xfrm>
          </p:grpSpPr>
          <p:sp>
            <p:nvSpPr>
              <p:cNvPr id="198" name="Rectangle 62"/>
              <p:cNvSpPr>
                <a:spLocks noChangeArrowheads="1"/>
              </p:cNvSpPr>
              <p:nvPr/>
            </p:nvSpPr>
            <p:spPr bwMode="auto">
              <a:xfrm>
                <a:off x="2823" y="12177"/>
                <a:ext cx="2014"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NGUOI_DUNG</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199" name="Rectangle 63"/>
              <p:cNvSpPr>
                <a:spLocks noChangeArrowheads="1"/>
              </p:cNvSpPr>
              <p:nvPr/>
            </p:nvSpPr>
            <p:spPr bwMode="auto">
              <a:xfrm>
                <a:off x="5415" y="12180"/>
                <a:ext cx="1782"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QUYEN_HAN </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200" name="Rectangle 64"/>
              <p:cNvSpPr>
                <a:spLocks noChangeArrowheads="1"/>
              </p:cNvSpPr>
              <p:nvPr/>
            </p:nvSpPr>
            <p:spPr bwMode="auto">
              <a:xfrm>
                <a:off x="7765" y="12180"/>
                <a:ext cx="2000" cy="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mj-lt"/>
                    <a:ea typeface="Calibri" pitchFamily="34" charset="0"/>
                    <a:cs typeface="Times New Roman" pitchFamily="18" charset="0"/>
                  </a:rPr>
                  <a:t>CHUC_NANG</a:t>
                </a:r>
                <a:endParaRPr kumimoji="0" lang="en-US" sz="2400" b="1" i="0" u="none" strike="noStrike" cap="none" normalizeH="0" baseline="0" smtClean="0">
                  <a:ln>
                    <a:noFill/>
                  </a:ln>
                  <a:solidFill>
                    <a:srgbClr val="0070C0"/>
                  </a:solidFill>
                  <a:effectLst/>
                  <a:latin typeface="+mj-lt"/>
                  <a:cs typeface="Arial" pitchFamily="34" charset="0"/>
                </a:endParaRPr>
              </a:p>
            </p:txBody>
          </p:sp>
          <p:sp>
            <p:nvSpPr>
              <p:cNvPr id="201" name="AutoShape 65"/>
              <p:cNvSpPr>
                <a:spLocks noChangeShapeType="1"/>
              </p:cNvSpPr>
              <p:nvPr/>
            </p:nvSpPr>
            <p:spPr bwMode="auto">
              <a:xfrm>
                <a:off x="7197" y="12449"/>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sp>
            <p:nvSpPr>
              <p:cNvPr id="202" name="AutoShape 66"/>
              <p:cNvSpPr>
                <a:spLocks noChangeShapeType="1"/>
              </p:cNvSpPr>
              <p:nvPr/>
            </p:nvSpPr>
            <p:spPr bwMode="auto">
              <a:xfrm flipH="1">
                <a:off x="4842" y="12452"/>
                <a:ext cx="573" cy="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2400" b="1">
                  <a:solidFill>
                    <a:srgbClr val="0070C0"/>
                  </a:solidFill>
                  <a:latin typeface="+mj-lt"/>
                </a:endParaRPr>
              </a:p>
            </p:txBody>
          </p:sp>
        </p:grpSp>
      </p:gr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Khái niệm</a:t>
            </a:r>
          </a:p>
          <a:p>
            <a:pPr algn="just"/>
            <a:r>
              <a:rPr lang="en-US" sz="2800" smtClean="0"/>
              <a:t>Thiết kế giao diện là quá trình xây dựng giao diện để người dùng có thể tương tác với chương trình ứng dụng thông qua các chức năng, đồng thời thông tin từ chương trình có thể được biểu diễn hiển thị ở giao diện. </a:t>
            </a:r>
          </a:p>
          <a:p>
            <a:pPr algn="just"/>
            <a:endParaRPr lang="en-US" sz="2800" smtClean="0"/>
          </a:p>
          <a:p>
            <a:pPr algn="just"/>
            <a:r>
              <a:rPr lang="en-US" sz="2800" smtClean="0"/>
              <a:t>Giao diện chương trình được thiết kế để sử dụng ở màn hình các thiết bị như máy tính, laptop, các thiết bị di động, hay nhiều thiết bị điện tử khác.</a:t>
            </a:r>
          </a:p>
          <a:p>
            <a:endParaRPr lang="en-US" sz="2800" b="1" smtClean="0">
              <a:solidFill>
                <a:srgbClr val="00B050"/>
              </a:solidFill>
            </a:endParaRPr>
          </a:p>
          <a:p>
            <a:endParaRPr lang="en-US" sz="2400" smtClean="0">
              <a:solidFill>
                <a:srgbClr val="0070C0"/>
              </a:solidFill>
            </a:endParaRPr>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Người dùng</a:t>
            </a:r>
          </a:p>
          <a:p>
            <a:pPr algn="just"/>
            <a:r>
              <a:rPr lang="en-US" sz="2800" smtClean="0"/>
              <a:t>Người dùng không quan tâm đến cấu trúc bên trong hệ thống mà chỉ </a:t>
            </a:r>
            <a:r>
              <a:rPr lang="en-US" sz="2800" b="1" smtClean="0"/>
              <a:t>quan tâm đến giao diện sử dụng</a:t>
            </a:r>
            <a:r>
              <a:rPr lang="en-US" sz="2800" smtClean="0"/>
              <a:t>. </a:t>
            </a:r>
          </a:p>
          <a:p>
            <a:pPr algn="just"/>
            <a:endParaRPr lang="en-US" sz="2800" smtClean="0"/>
          </a:p>
          <a:p>
            <a:pPr algn="just"/>
            <a:r>
              <a:rPr lang="en-US" sz="2800" smtClean="0"/>
              <a:t>Họ dựa vào </a:t>
            </a:r>
            <a:r>
              <a:rPr lang="en-US" sz="2800" b="1" smtClean="0"/>
              <a:t>giao diện để đánh giá một cách chủ quan về chất lượng hệ thống</a:t>
            </a:r>
            <a:r>
              <a:rPr lang="en-US" sz="2800" smtClean="0"/>
              <a:t>. </a:t>
            </a:r>
          </a:p>
          <a:p>
            <a:pPr algn="just"/>
            <a:endParaRPr lang="en-US" sz="2800" smtClean="0"/>
          </a:p>
          <a:p>
            <a:pPr algn="just"/>
            <a:r>
              <a:rPr lang="en-US" sz="2800" b="1" smtClean="0">
                <a:solidFill>
                  <a:schemeClr val="accent6">
                    <a:lumMod val="75000"/>
                  </a:schemeClr>
                </a:solidFill>
              </a:rPr>
              <a:t>Người dùng đánh giá giao diện sử dụng chưa phù hợp thì =&gt;  sự thất bại của toàn bộ dự án</a:t>
            </a:r>
          </a:p>
          <a:p>
            <a:endParaRPr lang="en-US" sz="2400" smtClean="0">
              <a:solidFill>
                <a:srgbClr val="0070C0"/>
              </a:solidFill>
            </a:endParaRPr>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Người dùng</a:t>
            </a:r>
          </a:p>
          <a:p>
            <a:pPr algn="just"/>
            <a:r>
              <a:rPr lang="en-US" sz="2800" b="1" smtClean="0"/>
              <a:t>Giao diện </a:t>
            </a:r>
            <a:r>
              <a:rPr lang="en-US" sz="2800" smtClean="0"/>
              <a:t>phải được thiết kế để người dùng cảm thấy thoải mái, thuận tiện và sử dụng các chức năng hiệu quả. </a:t>
            </a:r>
          </a:p>
          <a:p>
            <a:pPr algn="just"/>
            <a:r>
              <a:rPr lang="en-US" sz="2800" smtClean="0"/>
              <a:t>Người dùng được xem là </a:t>
            </a:r>
            <a:r>
              <a:rPr lang="en-US" sz="2800" b="1" smtClean="0">
                <a:solidFill>
                  <a:schemeClr val="accent6">
                    <a:lumMod val="75000"/>
                  </a:schemeClr>
                </a:solidFill>
              </a:rPr>
              <a:t>trọng tâm của việc thiết kế</a:t>
            </a:r>
            <a:r>
              <a:rPr lang="en-US" sz="2800" smtClean="0"/>
              <a:t>.  </a:t>
            </a:r>
          </a:p>
          <a:p>
            <a:pPr algn="just"/>
            <a:endParaRPr lang="en-US" sz="2800" smtClean="0"/>
          </a:p>
          <a:p>
            <a:pPr algn="just"/>
            <a:endParaRPr lang="en-US" sz="2800" smtClean="0"/>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4626" name="Picture 2" descr="http://www.emotivesystems.co.uk/wp-content/uploads/2013/08/UCD-diagram_01.jpg"/>
          <p:cNvPicPr>
            <a:picLocks noChangeAspect="1" noChangeArrowheads="1"/>
          </p:cNvPicPr>
          <p:nvPr/>
        </p:nvPicPr>
        <p:blipFill>
          <a:blip r:embed="rId2"/>
          <a:srcRect/>
          <a:stretch>
            <a:fillRect/>
          </a:stretch>
        </p:blipFill>
        <p:spPr bwMode="auto">
          <a:xfrm>
            <a:off x="2209800" y="2859785"/>
            <a:ext cx="4191000" cy="3998215"/>
          </a:xfrm>
          <a:prstGeom prst="rect">
            <a:avLst/>
          </a:prstGeom>
          <a:noFill/>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Người dùng</a:t>
            </a:r>
          </a:p>
          <a:p>
            <a:pPr algn="just"/>
            <a:r>
              <a:rPr lang="en-US" sz="2800" smtClean="0"/>
              <a:t>Bố cục và phong cách giao diện cũng ảnh hưởng đến người dùng theo nhiều cách khác nhau. </a:t>
            </a:r>
          </a:p>
          <a:p>
            <a:pPr algn="just"/>
            <a:endParaRPr lang="en-US" sz="2800" smtClean="0"/>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1556" name="Picture 4" descr="https://0bf196087c14ed19d1f11cf1-ambercreativelab.netdna-ssl.com/wp-content/uploads/2015/03/contact-form-featured.png"/>
          <p:cNvPicPr>
            <a:picLocks noChangeAspect="1" noChangeArrowheads="1"/>
          </p:cNvPicPr>
          <p:nvPr/>
        </p:nvPicPr>
        <p:blipFill>
          <a:blip r:embed="rId2"/>
          <a:srcRect/>
          <a:stretch>
            <a:fillRect/>
          </a:stretch>
        </p:blipFill>
        <p:spPr bwMode="auto">
          <a:xfrm>
            <a:off x="1524000" y="2466975"/>
            <a:ext cx="6172200" cy="3857625"/>
          </a:xfrm>
          <a:prstGeom prst="rect">
            <a:avLst/>
          </a:prstGeom>
          <a:noFill/>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Người dùng</a:t>
            </a:r>
          </a:p>
          <a:p>
            <a:pPr algn="just"/>
            <a:r>
              <a:rPr lang="en-US" sz="2800" smtClean="0"/>
              <a:t>Để thiết kế giao diện đạt nhu cầu người dùng cần:</a:t>
            </a:r>
          </a:p>
          <a:p>
            <a:pPr algn="just">
              <a:buFont typeface="Arial" pitchFamily="34" charset="0"/>
              <a:buChar char="•"/>
            </a:pPr>
            <a:r>
              <a:rPr lang="en-US" sz="2800" smtClean="0"/>
              <a:t> Nhận thức được sự tác động của người dùng với giao diện chương trình</a:t>
            </a:r>
          </a:p>
          <a:p>
            <a:pPr algn="just">
              <a:buFont typeface="Arial" pitchFamily="34" charset="0"/>
              <a:buChar char="•"/>
            </a:pPr>
            <a:r>
              <a:rPr lang="en-US" sz="2800" smtClean="0"/>
              <a:t> Nắm vững các nguyên tắc thiết kế, phân loại khả năng tương tác giữa người dùng và thiết kế hiển thị giao diện</a:t>
            </a:r>
          </a:p>
          <a:p>
            <a:pPr algn="just">
              <a:buFont typeface="Arial" pitchFamily="34" charset="0"/>
              <a:buChar char="•"/>
            </a:pPr>
            <a:r>
              <a:rPr lang="en-US" sz="2800" smtClean="0"/>
              <a:t> Thể hiện nội dung thông tin phù hợp với trình độ của các nhóm người dùng khác nhau</a:t>
            </a:r>
          </a:p>
          <a:p>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Người dùng</a:t>
            </a:r>
          </a:p>
          <a:p>
            <a:pPr algn="just"/>
            <a:r>
              <a:rPr lang="en-US" sz="2800" smtClean="0"/>
              <a:t>Ngoài ra, </a:t>
            </a:r>
            <a:r>
              <a:rPr lang="en-US" sz="2800" b="1" smtClean="0">
                <a:solidFill>
                  <a:schemeClr val="accent6">
                    <a:lumMod val="75000"/>
                  </a:schemeClr>
                </a:solidFill>
              </a:rPr>
              <a:t>khả năng trí nhớ tức thời </a:t>
            </a:r>
            <a:r>
              <a:rPr lang="en-US" sz="2800" smtClean="0"/>
              <a:t>của con người bị hạn chế =&gt; vì vậy giao diện thiết kế cũng không nên biểu diễn quá nhiều dữ liệu. </a:t>
            </a:r>
          </a:p>
          <a:p>
            <a:pPr algn="just"/>
            <a:endParaRPr lang="en-US" sz="2800" smtClean="0"/>
          </a:p>
          <a:p>
            <a:pPr algn="just"/>
            <a:r>
              <a:rPr lang="en-US" sz="2800" smtClean="0"/>
              <a:t>Chú ý đến các giới hạn vật </a:t>
            </a:r>
            <a:r>
              <a:rPr lang="en-US" sz="2800" smtClean="0"/>
              <a:t>lý</a:t>
            </a:r>
            <a:r>
              <a:rPr lang="en-US" sz="2800" smtClean="0"/>
              <a:t>, tinh thần của người dùng.</a:t>
            </a:r>
          </a:p>
          <a:p>
            <a:pPr algn="just"/>
            <a:endParaRPr lang="en-US" sz="2800" smtClean="0"/>
          </a:p>
          <a:p>
            <a:pPr algn="just"/>
            <a:r>
              <a:rPr lang="en-US" sz="2800" smtClean="0"/>
              <a:t>Con người luôn có thể gây ra lỗi cho dù hệ thống có thể hiện giao diện và kèm theo hướng dẫn tốt đến đâu.</a:t>
            </a:r>
            <a:endParaRPr lang="en-US" sz="2400" smtClean="0"/>
          </a:p>
          <a:p>
            <a:pPr algn="just">
              <a:buFont typeface="Arial" pitchFamily="34" charset="0"/>
              <a:buChar char="•"/>
            </a:pPr>
            <a:endParaRPr lang="en-US" sz="2800" smtClean="0"/>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Các nguyên tắc thiết kế giao diện</a:t>
            </a:r>
          </a:p>
          <a:p>
            <a:pPr algn="just"/>
            <a:r>
              <a:rPr lang="en-US" sz="2800" smtClean="0"/>
              <a:t>Các nguyên tắc mang tính cơ bản ảnh hưởng đến thiết kế và thực thi của tất cả giao diện, bao gồm giao diện phần mềm và giao diện Web.</a:t>
            </a:r>
            <a:endParaRPr lang="en-US" sz="2800" b="1" smtClean="0">
              <a:solidFill>
                <a:srgbClr val="00B050"/>
              </a:solidFill>
            </a:endParaRPr>
          </a:p>
          <a:p>
            <a:pPr algn="just"/>
            <a:endParaRPr lang="en-US" sz="2800" b="1" smtClean="0">
              <a:solidFill>
                <a:srgbClr val="00B050"/>
              </a:solidFill>
            </a:endParaRPr>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thẩm mỹ</a:t>
            </a:r>
          </a:p>
          <a:p>
            <a:pPr>
              <a:buFont typeface="Arial" pitchFamily="34" charset="0"/>
              <a:buChar char="•"/>
            </a:pPr>
            <a:r>
              <a:rPr lang="en-US" sz="2800" smtClean="0"/>
              <a:t> Cung cấp sự tương phản có ý nghĩa giữa các thành phần trên màn hình</a:t>
            </a:r>
          </a:p>
          <a:p>
            <a:pPr>
              <a:buFont typeface="Arial" pitchFamily="34" charset="0"/>
              <a:buChar char="•"/>
            </a:pPr>
            <a:r>
              <a:rPr lang="en-US" sz="2800" smtClean="0"/>
              <a:t> Thực hiện gom nhóm các thành phần giao diện có cùng chức năng</a:t>
            </a:r>
          </a:p>
          <a:p>
            <a:pPr>
              <a:buFont typeface="Arial" pitchFamily="34" charset="0"/>
              <a:buChar char="•"/>
            </a:pPr>
            <a:r>
              <a:rPr lang="en-US" sz="2800" smtClean="0"/>
              <a:t> Canh chỉnh các thành phần giao diện và các nhóm giao diện</a:t>
            </a:r>
          </a:p>
          <a:p>
            <a:pPr>
              <a:buFont typeface="Arial" pitchFamily="34" charset="0"/>
              <a:buChar char="•"/>
            </a:pPr>
            <a:r>
              <a:rPr lang="en-US" sz="2800" smtClean="0"/>
              <a:t> Cung cấp thể hiện 3 chiều nhằm mang tính trực quan nếu có thể</a:t>
            </a:r>
          </a:p>
          <a:p>
            <a:pPr>
              <a:buFont typeface="Arial" pitchFamily="34" charset="0"/>
              <a:buChar char="•"/>
            </a:pPr>
            <a:r>
              <a:rPr lang="en-US" sz="2800" smtClean="0"/>
              <a:t> Sử dụng hiệu ứng màu sắc và đồ họa đơn giản, hợp lý</a:t>
            </a:r>
          </a:p>
          <a:p>
            <a:endParaRPr lang="en-US" sz="2800" b="1" smtClean="0">
              <a:solidFill>
                <a:srgbClr val="00B050"/>
              </a:solidFill>
            </a:endParaRPr>
          </a:p>
          <a:p>
            <a:pPr algn="just"/>
            <a:endParaRPr lang="en-US" sz="2800" b="1" smtClean="0">
              <a:solidFill>
                <a:srgbClr val="00B050"/>
              </a:solidFill>
            </a:endParaRPr>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4191000" cy="4800600"/>
          </a:xfrm>
        </p:spPr>
        <p:txBody>
          <a:bodyPr>
            <a:normAutofit/>
          </a:bodyPr>
          <a:lstStyle/>
          <a:p>
            <a:r>
              <a:rPr lang="en-US" sz="2800" b="1" smtClean="0">
                <a:solidFill>
                  <a:srgbClr val="00B050"/>
                </a:solidFill>
              </a:rPr>
              <a:t>Lớp</a:t>
            </a:r>
          </a:p>
          <a:p>
            <a:r>
              <a:rPr lang="en-US" sz="2800" smtClean="0"/>
              <a:t>Một lớp là một bản mẫu (template) tạo ra các đối tượng cung cấp giá trị khởi tạo cho:</a:t>
            </a:r>
          </a:p>
          <a:p>
            <a:pPr>
              <a:buFont typeface="Arial" pitchFamily="34" charset="0"/>
              <a:buChar char="•"/>
            </a:pPr>
            <a:r>
              <a:rPr lang="en-US" sz="2800" smtClean="0"/>
              <a:t> Các trạng thái (thuộc tính)</a:t>
            </a:r>
          </a:p>
          <a:p>
            <a:pPr>
              <a:buFont typeface="Arial" pitchFamily="34" charset="0"/>
              <a:buChar char="•"/>
            </a:pPr>
            <a:r>
              <a:rPr lang="en-US" sz="2800" smtClean="0"/>
              <a:t> Các thực thi hành vi (phương thức).</a:t>
            </a:r>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2052" name="Picture 4" descr="Image result"/>
          <p:cNvPicPr>
            <a:picLocks noChangeAspect="1" noChangeArrowheads="1"/>
          </p:cNvPicPr>
          <p:nvPr/>
        </p:nvPicPr>
        <p:blipFill>
          <a:blip r:embed="rId2"/>
          <a:srcRect/>
          <a:stretch>
            <a:fillRect/>
          </a:stretch>
        </p:blipFill>
        <p:spPr bwMode="auto">
          <a:xfrm>
            <a:off x="4386972" y="2209800"/>
            <a:ext cx="4528428" cy="3581400"/>
          </a:xfrm>
          <a:prstGeom prst="rect">
            <a:avLst/>
          </a:prstGeom>
          <a:noFill/>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rõ ràng</a:t>
            </a:r>
          </a:p>
          <a:p>
            <a:r>
              <a:rPr lang="en-US" sz="2800" smtClean="0"/>
              <a:t>Giao diện phải trực quan, các khái niệm và ngôn ngữ phải minh bạch, đơn giản với người sử dụng. </a:t>
            </a:r>
          </a:p>
          <a:p>
            <a:endParaRPr lang="en-US" sz="2800" smtClean="0"/>
          </a:p>
          <a:p>
            <a:r>
              <a:rPr lang="en-US" sz="2800" smtClean="0"/>
              <a:t>Các thành phần giao diện phải dễ hiểu, có sự liên quan đến khái niệm và chức năng của con người trong thế giới thực</a:t>
            </a:r>
            <a:endParaRPr lang="en-US" sz="2800" b="1" smtClean="0">
              <a:solidFill>
                <a:srgbClr val="00B050"/>
              </a:solidFill>
            </a:endParaRPr>
          </a:p>
          <a:p>
            <a:pPr algn="just"/>
            <a:endParaRPr lang="en-US" sz="2800" b="1" smtClean="0">
              <a:solidFill>
                <a:srgbClr val="00B050"/>
              </a:solidFill>
            </a:endParaRPr>
          </a:p>
          <a:p>
            <a:endParaRPr lang="en-US" sz="2400" smtClean="0"/>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tương thích</a:t>
            </a:r>
          </a:p>
          <a:p>
            <a:r>
              <a:rPr lang="en-US" sz="2800" smtClean="0"/>
              <a:t>Thiết kế giao diện phải tương thích với người dùng, công việc, nhiệm vụ, và sản phẩm</a:t>
            </a:r>
          </a:p>
          <a:p>
            <a:pPr>
              <a:buFont typeface="Arial" pitchFamily="34" charset="0"/>
              <a:buChar char="•"/>
            </a:pPr>
            <a:r>
              <a:rPr lang="en-US" sz="2800" smtClean="0"/>
              <a:t> Tương thích người dùng</a:t>
            </a:r>
          </a:p>
          <a:p>
            <a:pPr>
              <a:buFont typeface="Arial" pitchFamily="34" charset="0"/>
              <a:buChar char="•"/>
            </a:pPr>
            <a:r>
              <a:rPr lang="en-US" sz="2800" smtClean="0"/>
              <a:t> Tương thích công việc, nhiệm vụ</a:t>
            </a:r>
          </a:p>
          <a:p>
            <a:pPr>
              <a:buFont typeface="Arial" pitchFamily="34" charset="0"/>
              <a:buChar char="•"/>
            </a:pPr>
            <a:r>
              <a:rPr lang="en-US" sz="2800" smtClean="0"/>
              <a:t> Tương thích sản phẩm</a:t>
            </a:r>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dễ hiểu</a:t>
            </a:r>
          </a:p>
          <a:p>
            <a:r>
              <a:rPr lang="en-US" sz="2800" smtClean="0"/>
              <a:t>Giao diện thiết kế phải dễ hiểu với người dùng theo khía cạnh</a:t>
            </a:r>
          </a:p>
          <a:p>
            <a:pPr>
              <a:buFont typeface="Arial" pitchFamily="34" charset="0"/>
              <a:buChar char="•"/>
            </a:pPr>
            <a:r>
              <a:rPr lang="en-US" sz="2000" smtClean="0"/>
              <a:t> Nên nhìn cái gì</a:t>
            </a:r>
          </a:p>
          <a:p>
            <a:pPr>
              <a:buFont typeface="Arial" pitchFamily="34" charset="0"/>
              <a:buChar char="•"/>
            </a:pPr>
            <a:r>
              <a:rPr lang="en-US" sz="2000" smtClean="0"/>
              <a:t> Nên làm gì</a:t>
            </a:r>
          </a:p>
          <a:p>
            <a:pPr>
              <a:buFont typeface="Arial" pitchFamily="34" charset="0"/>
              <a:buChar char="•"/>
            </a:pPr>
            <a:r>
              <a:rPr lang="en-US" sz="2000" smtClean="0"/>
              <a:t> Khi nào làm một việc gì đó</a:t>
            </a:r>
          </a:p>
          <a:p>
            <a:pPr>
              <a:buFont typeface="Arial" pitchFamily="34" charset="0"/>
              <a:buChar char="•"/>
            </a:pPr>
            <a:r>
              <a:rPr lang="en-US" sz="2000" smtClean="0"/>
              <a:t> Nơi nào để làm việc đó</a:t>
            </a:r>
          </a:p>
          <a:p>
            <a:pPr>
              <a:buFont typeface="Arial" pitchFamily="34" charset="0"/>
              <a:buChar char="•"/>
            </a:pPr>
            <a:r>
              <a:rPr lang="en-US" sz="2000" smtClean="0"/>
              <a:t> Tại sao phải làm việc đó</a:t>
            </a:r>
          </a:p>
          <a:p>
            <a:pPr>
              <a:buFont typeface="Arial" pitchFamily="34" charset="0"/>
              <a:buChar char="•"/>
            </a:pPr>
            <a:r>
              <a:rPr lang="en-US" sz="2000" smtClean="0"/>
              <a:t> Cách để làm việc đó</a:t>
            </a:r>
          </a:p>
          <a:p>
            <a:r>
              <a:rPr lang="en-US" sz="2800" smtClean="0"/>
              <a:t>Một hệ thống phải dễ hiểu, theo trật tự rõ ràng, có ý nghĩa. Các bước hoàn thành một nhiệm vụ phải đơn giản. Các chú thích phải được diễn giải ngắn gọn.</a:t>
            </a:r>
          </a:p>
          <a:p>
            <a:pPr algn="just">
              <a:buFont typeface="Arial" pitchFamily="34" charset="0"/>
              <a:buChar char="•"/>
            </a:pPr>
            <a:endParaRPr lang="en-US" sz="2800" smtClean="0"/>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cấu hình</a:t>
            </a:r>
          </a:p>
          <a:p>
            <a:r>
              <a:rPr lang="en-US" sz="2800" smtClean="0"/>
              <a:t>Giao diện thiết kế phải cho phép người dùng tùy ý cá nhân hóa và tùy biến cấu hình.</a:t>
            </a:r>
          </a:p>
          <a:p>
            <a:r>
              <a:rPr lang="en-US" sz="2800" b="1" smtClean="0">
                <a:solidFill>
                  <a:schemeClr val="accent6">
                    <a:lumMod val="75000"/>
                  </a:schemeClr>
                </a:solidFill>
              </a:rPr>
              <a:t>=&gt;</a:t>
            </a:r>
            <a:r>
              <a:rPr lang="en-US" sz="2800" smtClean="0">
                <a:solidFill>
                  <a:schemeClr val="accent6">
                    <a:lumMod val="75000"/>
                  </a:schemeClr>
                </a:solidFill>
              </a:rPr>
              <a:t> </a:t>
            </a:r>
            <a:r>
              <a:rPr lang="en-US" sz="2800" b="1" smtClean="0">
                <a:solidFill>
                  <a:schemeClr val="accent6">
                    <a:lumMod val="75000"/>
                  </a:schemeClr>
                </a:solidFill>
              </a:rPr>
              <a:t>tăng khả năng kiểm soát chương trình, thúc đẩy vai trò cá nhân trong việc hiểu, cho phép việc sử dụng giao diện dựa mức độ kinh nghiệm của người dùng. </a:t>
            </a:r>
          </a:p>
          <a:p>
            <a:endParaRPr lang="en-US" sz="2800" smtClean="0"/>
          </a:p>
          <a:p>
            <a:r>
              <a:rPr lang="en-US" sz="2800" smtClean="0"/>
              <a:t>Điều này mang đến sự thỏa mãn tốt hơn  với người dùng.</a:t>
            </a:r>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bền vững </a:t>
            </a:r>
          </a:p>
          <a:p>
            <a:pPr algn="just"/>
            <a:r>
              <a:rPr lang="en-US" sz="2800" smtClean="0"/>
              <a:t>Một giao diện phải có cái nhìn, hoạt động nhất quán xuyên suốt để người dùng dễ sử dụng. </a:t>
            </a:r>
          </a:p>
          <a:p>
            <a:pPr algn="just">
              <a:buFont typeface="Arial" pitchFamily="34" charset="0"/>
              <a:buChar char="•"/>
            </a:pPr>
            <a:r>
              <a:rPr lang="en-US" sz="2800" smtClean="0"/>
              <a:t>  </a:t>
            </a:r>
            <a:r>
              <a:rPr lang="en-US" sz="2400" smtClean="0"/>
              <a:t>Các thành phần nên giống nhau như phong cách giao diện (màu sắc, font chữ, …), tính năng và cách hoạt động tương tự nhau</a:t>
            </a:r>
          </a:p>
          <a:p>
            <a:pPr algn="just">
              <a:buFont typeface="Arial" pitchFamily="34" charset="0"/>
              <a:buChar char="•"/>
            </a:pPr>
            <a:r>
              <a:rPr lang="en-US" sz="2400" smtClean="0"/>
              <a:t> Cùng một chức năng phải luôn có một kết quả giống nhau.</a:t>
            </a:r>
          </a:p>
          <a:p>
            <a:pPr algn="just">
              <a:buFont typeface="Arial" pitchFamily="34" charset="0"/>
              <a:buChar char="•"/>
            </a:pPr>
            <a:r>
              <a:rPr lang="en-US" sz="2400" smtClean="0"/>
              <a:t> Các tính năng và vị trí các thành phần giao diện phải không thay đổi.</a:t>
            </a:r>
          </a:p>
          <a:p>
            <a:pPr algn="just">
              <a:buFont typeface="Arial" pitchFamily="34" charset="0"/>
              <a:buChar char="•"/>
            </a:pPr>
            <a:r>
              <a:rPr lang="en-US" sz="2400" smtClean="0"/>
              <a:t> Các giao diện thiết kế không nhất quán sẽ gây ức chế, bối rối lớn với người dùng.</a:t>
            </a:r>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bền vững </a:t>
            </a:r>
          </a:p>
          <a:p>
            <a:pPr algn="just"/>
            <a:r>
              <a:rPr lang="en-US" sz="2800" b="1" smtClean="0"/>
              <a:t>Ví dụ:</a:t>
            </a:r>
            <a:r>
              <a:rPr lang="en-US" sz="2800" smtClean="0"/>
              <a:t> với một chương trình soạn thảo văn bản thì các chức năng soạn thảo đơn giản phải luôn ở trên đầu chương trình và không nên bị thay đổi vị trí, màu sắc hay biểu tượng ở các module khác trong chương trình.</a:t>
            </a:r>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6674" name="Picture 2" descr="http://www.word-2010.com/wp-content/uploads/2009/07/word-2010-background-sremoval-tool.gif"/>
          <p:cNvPicPr>
            <a:picLocks noChangeAspect="1" noChangeArrowheads="1"/>
          </p:cNvPicPr>
          <p:nvPr/>
        </p:nvPicPr>
        <p:blipFill>
          <a:blip r:embed="rId2"/>
          <a:srcRect/>
          <a:stretch>
            <a:fillRect/>
          </a:stretch>
        </p:blipFill>
        <p:spPr bwMode="auto">
          <a:xfrm>
            <a:off x="1828800" y="3281522"/>
            <a:ext cx="5791200" cy="3576478"/>
          </a:xfrm>
          <a:prstGeom prst="rect">
            <a:avLst/>
          </a:prstGeom>
          <a:noFill/>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kiểm soát</a:t>
            </a:r>
          </a:p>
          <a:p>
            <a:r>
              <a:rPr lang="en-US" sz="2800" smtClean="0"/>
              <a:t>Người dùng phải kiểm soát được các tương tác với chương trình thông qua:</a:t>
            </a:r>
          </a:p>
          <a:p>
            <a:pPr>
              <a:buFont typeface="Arial" pitchFamily="34" charset="0"/>
              <a:buChar char="•"/>
            </a:pPr>
            <a:r>
              <a:rPr lang="en-US" sz="2400" smtClean="0"/>
              <a:t> Các chức năng phải cho ra kết quả từ các yêu cầu rõ ràng</a:t>
            </a:r>
          </a:p>
          <a:p>
            <a:pPr>
              <a:buFont typeface="Arial" pitchFamily="34" charset="0"/>
              <a:buChar char="•"/>
            </a:pPr>
            <a:r>
              <a:rPr lang="en-US" sz="2400" smtClean="0"/>
              <a:t> Các chức năng có thời gian thực thi nhanh</a:t>
            </a:r>
          </a:p>
          <a:p>
            <a:pPr>
              <a:buFont typeface="Arial" pitchFamily="34" charset="0"/>
              <a:buChar char="•"/>
            </a:pPr>
            <a:r>
              <a:rPr lang="en-US" sz="2400" smtClean="0"/>
              <a:t> Các chức năng phải được ngắt hay trì hoãn không thực hiện trong trường hợp người dùng muốn</a:t>
            </a:r>
          </a:p>
          <a:p>
            <a:pPr>
              <a:buFont typeface="Arial" pitchFamily="34" charset="0"/>
              <a:buChar char="•"/>
            </a:pPr>
            <a:r>
              <a:rPr lang="en-US" sz="2400" smtClean="0"/>
              <a:t> Người dùng không nên bị dừng tương tác bởi các lỗi sinh ra trong hệ thống</a:t>
            </a:r>
          </a:p>
          <a:p>
            <a:endParaRPr lang="en-US" sz="2800" b="1" smtClean="0">
              <a:solidFill>
                <a:srgbClr val="00B050"/>
              </a:solidFill>
            </a:endParaRPr>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Nguyên tắc hiệu quả</a:t>
            </a:r>
          </a:p>
          <a:p>
            <a:pPr algn="just"/>
            <a:r>
              <a:rPr lang="en-US" sz="2800" smtClean="0"/>
              <a:t>Người thiết kế phải chú ý số lượng các chuyển động mắt và tay của người dùng. </a:t>
            </a:r>
            <a:r>
              <a:rPr lang="en-US" sz="2800" b="1" smtClean="0">
                <a:solidFill>
                  <a:schemeClr val="accent6">
                    <a:lumMod val="75000"/>
                  </a:schemeClr>
                </a:solidFill>
              </a:rPr>
              <a:t>Các chuyển động này không nên được lãng phí. </a:t>
            </a:r>
          </a:p>
          <a:p>
            <a:pPr algn="just"/>
            <a:endParaRPr lang="en-US" sz="2800" smtClean="0"/>
          </a:p>
          <a:p>
            <a:pPr algn="just"/>
            <a:r>
              <a:rPr lang="en-US" sz="2800" smtClean="0"/>
              <a:t>Người  dùng hầu hết sử dụng thị giác để nhận biết thông tin, vì vậy các thành phần giao diện phải có tính dự đoán, hiển nhiên và ngắn gọn. </a:t>
            </a:r>
          </a:p>
          <a:p>
            <a:pPr algn="just"/>
            <a:endParaRPr lang="en-US" sz="2800" smtClean="0"/>
          </a:p>
          <a:p>
            <a:pPr algn="just"/>
            <a:r>
              <a:rPr lang="en-US" sz="2800" smtClean="0"/>
              <a:t>Việc chuyển tiếp thủ công giữa các điều khiển hệ thống hay các màn hình phải ngắn nhất có thể. </a:t>
            </a:r>
          </a:p>
          <a:p>
            <a:pPr algn="just"/>
            <a:endParaRPr lang="en-US" sz="2800" smtClean="0"/>
          </a:p>
          <a:p>
            <a:endParaRPr lang="en-US" sz="2800" b="1" smtClean="0">
              <a:solidFill>
                <a:srgbClr val="00B050"/>
              </a:solidFill>
            </a:endParaRPr>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lnSpcReduction="10000"/>
          </a:bodyPr>
          <a:lstStyle/>
          <a:p>
            <a:pPr algn="just"/>
            <a:r>
              <a:rPr lang="en-US" sz="2800" b="1" smtClean="0">
                <a:solidFill>
                  <a:srgbClr val="00B050"/>
                </a:solidFill>
              </a:rPr>
              <a:t>Nguyên tắc hiệu quả</a:t>
            </a:r>
          </a:p>
          <a:p>
            <a:pPr algn="just"/>
            <a:r>
              <a:rPr lang="en-US" sz="2800" smtClean="0"/>
              <a:t>Tránh việc dùng thường xuyên chuột, bàn phím khi thực hiện thao tác.</a:t>
            </a:r>
            <a:endParaRPr lang="en-US" sz="2800" b="1" smtClean="0">
              <a:solidFill>
                <a:srgbClr val="00B050"/>
              </a:solidFill>
            </a:endParaRPr>
          </a:p>
          <a:p>
            <a:pPr algn="just"/>
            <a:endParaRPr lang="en-US" sz="2800" b="1" smtClean="0">
              <a:solidFill>
                <a:srgbClr val="00B050"/>
              </a:solidFill>
            </a:endParaRPr>
          </a:p>
          <a:p>
            <a:pPr algn="just"/>
            <a:r>
              <a:rPr lang="en-US" sz="2800" smtClean="0"/>
              <a:t>Phải luôn dự đoán nhu cầu người dùng. Ở mỗi bước trong 1 quy trình, phải  trình bày tất cả các thông tin và công cụ cần thiết để hoàn thành quy trình đó. </a:t>
            </a:r>
          </a:p>
          <a:p>
            <a:pPr algn="just"/>
            <a:endParaRPr lang="en-US" sz="2800" smtClean="0"/>
          </a:p>
          <a:p>
            <a:pPr algn="just"/>
            <a:r>
              <a:rPr lang="en-US" sz="2800" smtClean="0"/>
              <a:t>Hạn chế hỏi người dùng tìm kiếm, thu thập thông tin hay công cụ cần thiết. </a:t>
            </a:r>
          </a:p>
          <a:p>
            <a:pPr algn="just">
              <a:buFont typeface="Arial" pitchFamily="34" charset="0"/>
              <a:buChar char="•"/>
            </a:pPr>
            <a:r>
              <a:rPr lang="en-US" sz="2400" smtClean="0"/>
              <a:t> Ví dụ, khi người dùng nhập vào ngày, tháng, năm sinh thì chương trình phải tự tính tuổi của người đó.</a:t>
            </a:r>
          </a:p>
          <a:p>
            <a:endParaRPr lang="en-US" sz="2800" b="1" smtClean="0">
              <a:solidFill>
                <a:srgbClr val="00B050"/>
              </a:solidFill>
            </a:endParaRPr>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thân thiện</a:t>
            </a:r>
          </a:p>
          <a:p>
            <a:pPr algn="just"/>
            <a:r>
              <a:rPr lang="en-US" sz="2800" smtClean="0"/>
              <a:t>Phải thể hiện trên giao diện các nội dung, khái niệm thông qua </a:t>
            </a:r>
            <a:r>
              <a:rPr lang="en-US" sz="2800" b="1" smtClean="0">
                <a:solidFill>
                  <a:schemeClr val="accent6">
                    <a:lumMod val="75000"/>
                  </a:schemeClr>
                </a:solidFill>
              </a:rPr>
              <a:t>ngôn ngữ quen thuộc</a:t>
            </a:r>
            <a:r>
              <a:rPr lang="en-US" sz="2800" smtClean="0"/>
              <a:t> với người dùng, giữ giao diện tự nhiên, bắt chước các hành vi người dùng. </a:t>
            </a:r>
          </a:p>
          <a:p>
            <a:pPr algn="just"/>
            <a:endParaRPr lang="en-US" sz="2800" smtClean="0"/>
          </a:p>
          <a:p>
            <a:pPr algn="just"/>
            <a:r>
              <a:rPr lang="en-US" sz="2800" smtClean="0"/>
              <a:t>Các khái niệm dễ hiểu sẽ làm người dùng làm quen hệ thống nhanh hơn.</a:t>
            </a:r>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4191000" cy="4800600"/>
          </a:xfrm>
        </p:spPr>
        <p:txBody>
          <a:bodyPr>
            <a:normAutofit/>
          </a:bodyPr>
          <a:lstStyle/>
          <a:p>
            <a:r>
              <a:rPr lang="en-US" sz="2800" b="1" smtClean="0">
                <a:solidFill>
                  <a:srgbClr val="00B050"/>
                </a:solidFill>
              </a:rPr>
              <a:t>Lớp</a:t>
            </a:r>
          </a:p>
          <a:p>
            <a:r>
              <a:rPr lang="en-US" sz="2800" smtClean="0"/>
              <a:t>Một lớp là một bản mẫu (template) tạo ra các đối tượng cung cấp giá trị khởi tạo cho:</a:t>
            </a:r>
          </a:p>
          <a:p>
            <a:pPr>
              <a:buFont typeface="Arial" pitchFamily="34" charset="0"/>
              <a:buChar char="•"/>
            </a:pPr>
            <a:r>
              <a:rPr lang="en-US" sz="2800" smtClean="0"/>
              <a:t> Các trạng thái (thuộc tính)</a:t>
            </a:r>
          </a:p>
          <a:p>
            <a:pPr>
              <a:buFont typeface="Arial" pitchFamily="34" charset="0"/>
              <a:buChar char="•"/>
            </a:pPr>
            <a:r>
              <a:rPr lang="en-US" sz="2800" smtClean="0"/>
              <a:t> Các thực thi hành vi (phương thức).</a:t>
            </a:r>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30722" name="Picture 2" descr="Image result"/>
          <p:cNvPicPr>
            <a:picLocks noChangeAspect="1" noChangeArrowheads="1"/>
          </p:cNvPicPr>
          <p:nvPr/>
        </p:nvPicPr>
        <p:blipFill>
          <a:blip r:embed="rId2"/>
          <a:srcRect/>
          <a:stretch>
            <a:fillRect/>
          </a:stretch>
        </p:blipFill>
        <p:spPr bwMode="auto">
          <a:xfrm>
            <a:off x="4495800" y="2143125"/>
            <a:ext cx="4387877" cy="3495675"/>
          </a:xfrm>
          <a:prstGeom prst="rect">
            <a:avLst/>
          </a:prstGeom>
          <a:noFill/>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mềm dẻo</a:t>
            </a:r>
          </a:p>
          <a:p>
            <a:r>
              <a:rPr lang="en-US" sz="2800" smtClean="0"/>
              <a:t>Một hệ thống phải mềm dẻo thể hiện các nhu cầu khác nhau của người dùng, cho phép một mức độ và dạng nền tảng dựa trên:</a:t>
            </a:r>
          </a:p>
          <a:p>
            <a:pPr>
              <a:buFont typeface="Arial" pitchFamily="34" charset="0"/>
              <a:buChar char="•"/>
            </a:pPr>
            <a:r>
              <a:rPr lang="en-US" sz="2400" smtClean="0"/>
              <a:t> Kỹ năng và kiến thức của người dùng</a:t>
            </a:r>
          </a:p>
          <a:p>
            <a:pPr>
              <a:buFont typeface="Arial" pitchFamily="34" charset="0"/>
              <a:buChar char="•"/>
            </a:pPr>
            <a:r>
              <a:rPr lang="en-US" sz="2400" smtClean="0"/>
              <a:t> Kinh nghiệm người dùng</a:t>
            </a:r>
          </a:p>
          <a:p>
            <a:pPr>
              <a:buFont typeface="Arial" pitchFamily="34" charset="0"/>
              <a:buChar char="•"/>
            </a:pPr>
            <a:r>
              <a:rPr lang="en-US" sz="2400" smtClean="0"/>
              <a:t> Sở thích người dùng</a:t>
            </a:r>
          </a:p>
          <a:p>
            <a:pPr>
              <a:buFont typeface="Arial" pitchFamily="34" charset="0"/>
              <a:buChar char="•"/>
            </a:pPr>
            <a:r>
              <a:rPr lang="en-US" sz="2400" smtClean="0"/>
              <a:t> Thói quen người dùng</a:t>
            </a:r>
          </a:p>
          <a:p>
            <a:pPr>
              <a:buFont typeface="Arial" pitchFamily="34" charset="0"/>
              <a:buChar char="•"/>
            </a:pPr>
            <a:r>
              <a:rPr lang="en-US" sz="2400" smtClean="0"/>
              <a:t> Các điều kiện hiện tại</a:t>
            </a:r>
          </a:p>
          <a:p>
            <a:endParaRPr lang="en-US" sz="2800" smtClean="0"/>
          </a:p>
          <a:p>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dự đoán</a:t>
            </a:r>
          </a:p>
          <a:p>
            <a:r>
              <a:rPr lang="en-US" sz="2800" smtClean="0"/>
              <a:t>Giao diện chương trình phải có tính dự đoán tự nhiên dựa trên từng chức năng để:</a:t>
            </a:r>
          </a:p>
          <a:p>
            <a:pPr>
              <a:buFont typeface="Arial" pitchFamily="34" charset="0"/>
              <a:buChar char="•"/>
            </a:pPr>
            <a:r>
              <a:rPr lang="en-US" sz="2400" smtClean="0"/>
              <a:t> Cung cấp các thành phần giao diện nhận biết được và rõ ràng</a:t>
            </a:r>
          </a:p>
          <a:p>
            <a:pPr>
              <a:buFont typeface="Arial" pitchFamily="34" charset="0"/>
              <a:buChar char="•"/>
            </a:pPr>
            <a:r>
              <a:rPr lang="en-US" sz="2400" smtClean="0"/>
              <a:t> Cung cấp các gợi ý cho kết quả hoặc dữ liệu mà người dùng mong muốn</a:t>
            </a:r>
          </a:p>
          <a:p>
            <a:endParaRPr lang="en-US" sz="2800" smtClean="0"/>
          </a:p>
          <a:p>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5891" name="Picture 3"/>
          <p:cNvPicPr>
            <a:picLocks noChangeAspect="1" noChangeArrowheads="1"/>
          </p:cNvPicPr>
          <p:nvPr/>
        </p:nvPicPr>
        <p:blipFill>
          <a:blip r:embed="rId2"/>
          <a:srcRect/>
          <a:stretch>
            <a:fillRect/>
          </a:stretch>
        </p:blipFill>
        <p:spPr bwMode="auto">
          <a:xfrm>
            <a:off x="990600" y="3733800"/>
            <a:ext cx="7562850" cy="1809750"/>
          </a:xfrm>
          <a:prstGeom prst="rect">
            <a:avLst/>
          </a:prstGeom>
          <a:noFill/>
          <a:ln w="9525">
            <a:noFill/>
            <a:miter lim="800000"/>
            <a:headEnd/>
            <a:tailEnd/>
          </a:ln>
          <a:effectLst/>
        </p:spPr>
      </p:pic>
      <p:sp>
        <p:nvSpPr>
          <p:cNvPr id="12" name="TextBox 11"/>
          <p:cNvSpPr txBox="1"/>
          <p:nvPr/>
        </p:nvSpPr>
        <p:spPr>
          <a:xfrm>
            <a:off x="762000" y="5562600"/>
            <a:ext cx="7772400" cy="769441"/>
          </a:xfrm>
          <a:prstGeom prst="rect">
            <a:avLst/>
          </a:prstGeom>
          <a:noFill/>
        </p:spPr>
        <p:txBody>
          <a:bodyPr wrap="square" rtlCol="0">
            <a:spAutoFit/>
          </a:bodyPr>
          <a:lstStyle/>
          <a:p>
            <a:pPr algn="ctr"/>
            <a:r>
              <a:rPr lang="en-US" sz="2200" b="1" i="1" smtClean="0">
                <a:solidFill>
                  <a:srgbClr val="0070C0"/>
                </a:solidFill>
              </a:rPr>
              <a:t>Dự án các kết quả mà người dùng có thể muốn tìm kiếm ở Google Search</a:t>
            </a:r>
            <a:endParaRPr lang="en-US" sz="2200" b="1" i="1">
              <a:solidFill>
                <a:srgbClr val="0070C0"/>
              </a:solidFil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Nguyên tắc phục hồi</a:t>
            </a:r>
          </a:p>
          <a:p>
            <a:r>
              <a:rPr lang="en-US" sz="2800" smtClean="0"/>
              <a:t>Người dùng phải có chức năng lưu trữ thông tin tự động lúc đang làm việc khi gặp sự cố. </a:t>
            </a:r>
          </a:p>
          <a:p>
            <a:r>
              <a:rPr lang="en-US" sz="2800" smtClean="0"/>
              <a:t>Việc phục hồi giúp người dùng tránh được lỗi gặp trước đó hoặc lấy lại được thông tin bị mất, giảm thiểu thời gian và công sức phải thực hiện công việc từ đầu.</a:t>
            </a:r>
          </a:p>
          <a:p>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6915" name="Picture 3"/>
          <p:cNvPicPr>
            <a:picLocks noChangeAspect="1" noChangeArrowheads="1"/>
          </p:cNvPicPr>
          <p:nvPr/>
        </p:nvPicPr>
        <p:blipFill>
          <a:blip r:embed="rId2"/>
          <a:srcRect/>
          <a:stretch>
            <a:fillRect/>
          </a:stretch>
        </p:blipFill>
        <p:spPr bwMode="auto">
          <a:xfrm>
            <a:off x="1219200" y="3886200"/>
            <a:ext cx="6975381" cy="2498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fontScale="92500" lnSpcReduction="20000"/>
          </a:bodyPr>
          <a:lstStyle/>
          <a:p>
            <a:r>
              <a:rPr lang="en-US" sz="2800" b="1" smtClean="0">
                <a:solidFill>
                  <a:srgbClr val="00B050"/>
                </a:solidFill>
              </a:rPr>
              <a:t>Biểu diễn  bố cục giao diện</a:t>
            </a:r>
          </a:p>
          <a:p>
            <a:r>
              <a:rPr lang="en-US" sz="2800" smtClean="0"/>
              <a:t>Bố cục giao diện thường được biểu diễn theo các tính chất sau:</a:t>
            </a:r>
          </a:p>
          <a:p>
            <a:pPr>
              <a:buFont typeface="Arial" pitchFamily="34" charset="0"/>
              <a:buChar char="•"/>
            </a:pPr>
            <a:r>
              <a:rPr lang="en-US" sz="2800" smtClean="0"/>
              <a:t> Tính cân bằng</a:t>
            </a:r>
          </a:p>
          <a:p>
            <a:pPr>
              <a:buFont typeface="Arial" pitchFamily="34" charset="0"/>
              <a:buChar char="•"/>
            </a:pPr>
            <a:r>
              <a:rPr lang="en-US" sz="2800" smtClean="0"/>
              <a:t> Tính đối xứng</a:t>
            </a:r>
          </a:p>
          <a:p>
            <a:pPr>
              <a:buFont typeface="Arial" pitchFamily="34" charset="0"/>
              <a:buChar char="•"/>
            </a:pPr>
            <a:r>
              <a:rPr lang="en-US" sz="2800" smtClean="0"/>
              <a:t> Tính đều đặn</a:t>
            </a:r>
          </a:p>
          <a:p>
            <a:pPr>
              <a:buFont typeface="Arial" pitchFamily="34" charset="0"/>
              <a:buChar char="•"/>
            </a:pPr>
            <a:r>
              <a:rPr lang="en-US" sz="2800" smtClean="0"/>
              <a:t> Tính dự đoán</a:t>
            </a:r>
          </a:p>
          <a:p>
            <a:pPr>
              <a:buFont typeface="Arial" pitchFamily="34" charset="0"/>
              <a:buChar char="•"/>
            </a:pPr>
            <a:r>
              <a:rPr lang="en-US" sz="2800" smtClean="0"/>
              <a:t> Tính liên tục</a:t>
            </a:r>
          </a:p>
          <a:p>
            <a:pPr>
              <a:buFont typeface="Arial" pitchFamily="34" charset="0"/>
              <a:buChar char="•"/>
            </a:pPr>
            <a:r>
              <a:rPr lang="en-US" sz="2800" smtClean="0"/>
              <a:t> Tính kinh tế</a:t>
            </a:r>
          </a:p>
          <a:p>
            <a:pPr>
              <a:buFont typeface="Arial" pitchFamily="34" charset="0"/>
              <a:buChar char="•"/>
            </a:pPr>
            <a:r>
              <a:rPr lang="en-US" sz="2800" smtClean="0"/>
              <a:t> Tính thống nhất</a:t>
            </a:r>
          </a:p>
          <a:p>
            <a:pPr>
              <a:buFont typeface="Arial" pitchFamily="34" charset="0"/>
              <a:buChar char="•"/>
            </a:pPr>
            <a:r>
              <a:rPr lang="en-US" sz="2800" smtClean="0"/>
              <a:t> Tính cân xứng theo tỉ lệ</a:t>
            </a:r>
          </a:p>
          <a:p>
            <a:pPr>
              <a:buFont typeface="Arial" pitchFamily="34" charset="0"/>
              <a:buChar char="•"/>
            </a:pPr>
            <a:r>
              <a:rPr lang="en-US" sz="2800" smtClean="0"/>
              <a:t> Tính đơn giản</a:t>
            </a:r>
          </a:p>
          <a:p>
            <a:pPr>
              <a:buFont typeface="Arial" pitchFamily="34" charset="0"/>
              <a:buChar char="•"/>
            </a:pPr>
            <a:r>
              <a:rPr lang="en-US" sz="2800" smtClean="0"/>
              <a:t> Tính gom nhóm</a:t>
            </a:r>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cân bằng</a:t>
            </a:r>
          </a:p>
          <a:p>
            <a:r>
              <a:rPr lang="en-US" sz="2800" smtClean="0"/>
              <a:t>Bố cục cân bằng có các thành phần giao diện tương đối bằng nhau theo các phía trái, phải, trên, dưới.</a:t>
            </a:r>
          </a:p>
          <a:p>
            <a:r>
              <a:rPr lang="en-US" sz="2800" smtClean="0"/>
              <a:t>Hình sau là giao diện cân bằng, các thành phần giao diện đối xứng với nhau qua trọng tâm ở giữa</a:t>
            </a:r>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p:nvPr/>
        </p:nvPicPr>
        <p:blipFill>
          <a:blip r:embed="rId2"/>
          <a:srcRect/>
          <a:stretch>
            <a:fillRect/>
          </a:stretch>
        </p:blipFill>
        <p:spPr bwMode="auto">
          <a:xfrm>
            <a:off x="1219200" y="3505200"/>
            <a:ext cx="7010400" cy="25998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cân bằng</a:t>
            </a:r>
          </a:p>
          <a:p>
            <a:pPr algn="just"/>
            <a:r>
              <a:rPr lang="en-US" sz="2800" smtClean="0"/>
              <a:t>Hình dưới là giao diện không cân bằng với các số lượng thành phần bên trái là 4, bên phải là 2, hơn nữa các thành phần 2 bên không đối xứng nhau từng đôi một nếu xét theo chiều ngang.</a:t>
            </a:r>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p:nvPr/>
        </p:nvPicPr>
        <p:blipFill>
          <a:blip r:embed="rId2"/>
          <a:srcRect/>
          <a:stretch>
            <a:fillRect/>
          </a:stretch>
        </p:blipFill>
        <p:spPr bwMode="auto">
          <a:xfrm>
            <a:off x="1143000" y="3352800"/>
            <a:ext cx="6858000" cy="28778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đối xứng</a:t>
            </a:r>
          </a:p>
          <a:p>
            <a:pPr algn="just"/>
            <a:r>
              <a:rPr lang="en-US" sz="2800" smtClean="0"/>
              <a:t>Nếu kẻ một </a:t>
            </a:r>
            <a:r>
              <a:rPr lang="en-US" sz="2800" b="1" smtClean="0"/>
              <a:t>đường dọc nét đứt ở giữa màn hình làm đường trục</a:t>
            </a:r>
            <a:r>
              <a:rPr lang="en-US" sz="2800" smtClean="0"/>
              <a:t> thì nếu các thành phần giao diện phải đối xứng nhau thông qua đường này thì gọi giao diện này là </a:t>
            </a:r>
            <a:r>
              <a:rPr lang="en-US" sz="2800" b="1" smtClean="0"/>
              <a:t>giao diện đối xứng</a:t>
            </a:r>
            <a:r>
              <a:rPr lang="en-US" sz="2800" smtClean="0"/>
              <a:t>.</a:t>
            </a: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p:cNvPicPr/>
          <p:nvPr/>
        </p:nvPicPr>
        <p:blipFill>
          <a:blip r:embed="rId2"/>
          <a:srcRect/>
          <a:stretch>
            <a:fillRect/>
          </a:stretch>
        </p:blipFill>
        <p:spPr bwMode="auto">
          <a:xfrm>
            <a:off x="1066800" y="3505200"/>
            <a:ext cx="7010400" cy="28412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đều đặn (regularity)</a:t>
            </a:r>
          </a:p>
          <a:p>
            <a:pPr algn="just"/>
            <a:r>
              <a:rPr lang="en-US" sz="2800" smtClean="0"/>
              <a:t>Để tạo một bố cục đều đặn, phải thiết lập các tiêu chuẩn và các điểm canh lề ngang, dọc đồng nhất và sử dụng các thành phần kích thước, hình dạng, màu sắc và khoảng trống tương tự nhau.</a:t>
            </a: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7938" name="Picture 2"/>
          <p:cNvPicPr>
            <a:picLocks noChangeAspect="1" noChangeArrowheads="1"/>
          </p:cNvPicPr>
          <p:nvPr/>
        </p:nvPicPr>
        <p:blipFill>
          <a:blip r:embed="rId2"/>
          <a:srcRect/>
          <a:stretch>
            <a:fillRect/>
          </a:stretch>
        </p:blipFill>
        <p:spPr bwMode="auto">
          <a:xfrm>
            <a:off x="457200" y="3276600"/>
            <a:ext cx="8243208"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đều đặn (regularity)</a:t>
            </a:r>
          </a:p>
          <a:p>
            <a:pPr algn="just"/>
            <a:r>
              <a:rPr lang="en-US" sz="2800" smtClean="0"/>
              <a:t>Giao diện không đều đặn, với kích thước các thành phần khác nhau, được bố trí lộn xộn.</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8962" name="Picture 2"/>
          <p:cNvPicPr>
            <a:picLocks noChangeAspect="1" noChangeArrowheads="1"/>
          </p:cNvPicPr>
          <p:nvPr/>
        </p:nvPicPr>
        <p:blipFill>
          <a:blip r:embed="rId2"/>
          <a:srcRect/>
          <a:stretch>
            <a:fillRect/>
          </a:stretch>
        </p:blipFill>
        <p:spPr bwMode="auto">
          <a:xfrm>
            <a:off x="533400" y="2743200"/>
            <a:ext cx="7924800" cy="29160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dự đoán</a:t>
            </a:r>
          </a:p>
          <a:p>
            <a:pPr algn="just"/>
            <a:r>
              <a:rPr lang="en-US" sz="2800" smtClean="0"/>
              <a:t>Giao diện phải được tạo theo trật tự hoặc thứ tự sắp xếp nhất định.</a:t>
            </a: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9986" name="Picture 2"/>
          <p:cNvPicPr>
            <a:picLocks noChangeAspect="1" noChangeArrowheads="1"/>
          </p:cNvPicPr>
          <p:nvPr/>
        </p:nvPicPr>
        <p:blipFill>
          <a:blip r:embed="rId2"/>
          <a:srcRect/>
          <a:stretch>
            <a:fillRect/>
          </a:stretch>
        </p:blipFill>
        <p:spPr bwMode="auto">
          <a:xfrm>
            <a:off x="457200" y="2667000"/>
            <a:ext cx="8263890" cy="325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Trừu tượng hóa</a:t>
            </a:r>
          </a:p>
          <a:p>
            <a:pPr algn="just"/>
            <a:r>
              <a:rPr lang="en-US" sz="2800" smtClean="0"/>
              <a:t>Trừu tượng hóa là việc mô tả định nghĩa lớp có chứa các thông tin chi tiết theo một bối cảnh nào đó cho trước.</a:t>
            </a:r>
          </a:p>
          <a:p>
            <a:pPr algn="just"/>
            <a:r>
              <a:rPr lang="en-US" sz="2800" smtClean="0"/>
              <a:t> </a:t>
            </a:r>
          </a:p>
          <a:p>
            <a:pPr algn="just"/>
            <a:r>
              <a:rPr lang="en-US" sz="2800" smtClean="0"/>
              <a:t>Đôi khi, chúng ta có thể loại bỏ một số thông tin chi tiết không cần thiết hoặc thêm vào thông tin cho phù hợp với việc trừu tượng hóa. </a:t>
            </a:r>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dự đoán</a:t>
            </a:r>
          </a:p>
          <a:p>
            <a:pPr algn="just"/>
            <a:r>
              <a:rPr lang="en-US" sz="2800" smtClean="0"/>
              <a:t>Giao diện tự phát là giao diện được thiết kế không theo kế hoạch vì vậy bố cục không theo thứ tự.</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1010" name="Picture 2"/>
          <p:cNvPicPr>
            <a:picLocks noChangeAspect="1" noChangeArrowheads="1"/>
          </p:cNvPicPr>
          <p:nvPr/>
        </p:nvPicPr>
        <p:blipFill>
          <a:blip r:embed="rId2"/>
          <a:srcRect/>
          <a:stretch>
            <a:fillRect/>
          </a:stretch>
        </p:blipFill>
        <p:spPr bwMode="auto">
          <a:xfrm>
            <a:off x="685800" y="2590800"/>
            <a:ext cx="8098122" cy="2943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400" b="1" smtClean="0">
                <a:solidFill>
                  <a:srgbClr val="00B050"/>
                </a:solidFill>
              </a:rPr>
              <a:t>Tính liên tục</a:t>
            </a:r>
          </a:p>
          <a:p>
            <a:pPr algn="just"/>
            <a:r>
              <a:rPr lang="en-US" sz="2400" smtClean="0"/>
              <a:t>Giao diện có tính liên tục chứa </a:t>
            </a:r>
            <a:r>
              <a:rPr lang="en-US" sz="2400" b="1" smtClean="0">
                <a:solidFill>
                  <a:schemeClr val="accent6">
                    <a:lumMod val="75000"/>
                  </a:schemeClr>
                </a:solidFill>
              </a:rPr>
              <a:t>các thành phần được sắp xếp </a:t>
            </a:r>
            <a:r>
              <a:rPr lang="en-US" sz="2400" smtClean="0"/>
              <a:t>giúp người dùng có thể theo dõi theo một </a:t>
            </a:r>
            <a:r>
              <a:rPr lang="en-US" sz="2400" b="1" smtClean="0">
                <a:solidFill>
                  <a:schemeClr val="accent6">
                    <a:lumMod val="75000"/>
                  </a:schemeClr>
                </a:solidFill>
              </a:rPr>
              <a:t>trật tự rõ ràng, hợp lý và hiệu quả</a:t>
            </a:r>
            <a:r>
              <a:rPr lang="en-US" sz="2400" smtClean="0"/>
              <a:t>. </a:t>
            </a:r>
          </a:p>
          <a:p>
            <a:pPr algn="just"/>
            <a:r>
              <a:rPr lang="en-US" sz="2400" smtClean="0"/>
              <a:t>Hình dưới là giao diện có tính liên tục giao diện liên tục hướng thị giác người dùng theo trật tự từ trên xuống dưới và từ trái sang phải khi thực hiện các thao tác tương tác.</a:t>
            </a:r>
          </a:p>
          <a:p>
            <a:pPr>
              <a:buFont typeface="Arial" pitchFamily="34" charset="0"/>
              <a:buChar char="•"/>
            </a:pPr>
            <a:endParaRPr lang="en-US" sz="2000" smtClean="0"/>
          </a:p>
          <a:p>
            <a:pPr algn="just"/>
            <a:endParaRPr lang="en-US" sz="20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2034" name="Picture 2"/>
          <p:cNvPicPr>
            <a:picLocks noChangeAspect="1" noChangeArrowheads="1"/>
          </p:cNvPicPr>
          <p:nvPr/>
        </p:nvPicPr>
        <p:blipFill>
          <a:blip r:embed="rId2"/>
          <a:srcRect/>
          <a:stretch>
            <a:fillRect/>
          </a:stretch>
        </p:blipFill>
        <p:spPr bwMode="auto">
          <a:xfrm>
            <a:off x="1524000" y="3962400"/>
            <a:ext cx="6325067"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liên tục</a:t>
            </a:r>
          </a:p>
          <a:p>
            <a:r>
              <a:rPr lang="en-US" sz="2800" smtClean="0"/>
              <a:t>Thị giác người sử dụng thường bị cuốn hút bởi:</a:t>
            </a:r>
          </a:p>
          <a:p>
            <a:pPr>
              <a:buFont typeface="Arial" pitchFamily="34" charset="0"/>
              <a:buChar char="•"/>
            </a:pPr>
            <a:r>
              <a:rPr lang="en-US" sz="2400" smtClean="0"/>
              <a:t> Các đối tượng nổi bật về ánh sáng so với đối tượng ít nổi bật hơn</a:t>
            </a:r>
          </a:p>
          <a:p>
            <a:pPr>
              <a:buFont typeface="Arial" pitchFamily="34" charset="0"/>
              <a:buChar char="•"/>
            </a:pPr>
            <a:r>
              <a:rPr lang="en-US" sz="2400" smtClean="0"/>
              <a:t> Các thành phần riêng biệt so với các nhóm thành phần</a:t>
            </a:r>
          </a:p>
          <a:p>
            <a:pPr>
              <a:buFont typeface="Arial" pitchFamily="34" charset="0"/>
              <a:buChar char="•"/>
            </a:pPr>
            <a:r>
              <a:rPr lang="en-US" sz="2400" smtClean="0"/>
              <a:t> Hiệu ứng đồ họa hơn so với văn bản</a:t>
            </a:r>
          </a:p>
          <a:p>
            <a:pPr>
              <a:buFont typeface="Arial" pitchFamily="34" charset="0"/>
              <a:buChar char="•"/>
            </a:pPr>
            <a:r>
              <a:rPr lang="en-US" sz="2400" smtClean="0"/>
              <a:t> Màu sắc hơn so với trắng, đen</a:t>
            </a:r>
          </a:p>
          <a:p>
            <a:pPr>
              <a:buFont typeface="Arial" pitchFamily="34" charset="0"/>
              <a:buChar char="•"/>
            </a:pPr>
            <a:r>
              <a:rPr lang="en-US" sz="2400" smtClean="0"/>
              <a:t> Vùng tối hơn so với vùng sáng</a:t>
            </a:r>
          </a:p>
          <a:p>
            <a:pPr>
              <a:buFont typeface="Arial" pitchFamily="34" charset="0"/>
              <a:buChar char="•"/>
            </a:pPr>
            <a:r>
              <a:rPr lang="en-US" sz="2400" smtClean="0"/>
              <a:t> Thành phần có kích lớn hơn so với thành phần có kích thước nhỏ</a:t>
            </a:r>
          </a:p>
          <a:p>
            <a:pPr>
              <a:buFont typeface="Arial" pitchFamily="34" charset="0"/>
              <a:buChar char="•"/>
            </a:pPr>
            <a:r>
              <a:rPr lang="en-US" sz="2400" smtClean="0"/>
              <a:t> Hình dạng bất thường so với hình dạng bình thường</a:t>
            </a:r>
          </a:p>
          <a:p>
            <a:pPr>
              <a:buFont typeface="Arial" pitchFamily="34" charset="0"/>
              <a:buChar char="•"/>
            </a:pPr>
            <a:endParaRPr lang="en-US" sz="2800" smtClean="0"/>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liên tục</a:t>
            </a:r>
          </a:p>
          <a:p>
            <a:r>
              <a:rPr lang="en-US" sz="2800" smtClean="0"/>
              <a:t>Hình dưới là giao diện ngẫu nhiên làm người dùng bối rối không biết phải thao tác theo thứ tự như thế nào.</a:t>
            </a: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3058" name="Picture 2"/>
          <p:cNvPicPr>
            <a:picLocks noChangeAspect="1" noChangeArrowheads="1"/>
          </p:cNvPicPr>
          <p:nvPr/>
        </p:nvPicPr>
        <p:blipFill>
          <a:blip r:embed="rId2"/>
          <a:srcRect/>
          <a:stretch>
            <a:fillRect/>
          </a:stretch>
        </p:blipFill>
        <p:spPr bwMode="auto">
          <a:xfrm>
            <a:off x="315942" y="2590800"/>
            <a:ext cx="8599458" cy="303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kinh tế</a:t>
            </a:r>
          </a:p>
          <a:p>
            <a:r>
              <a:rPr lang="en-US" sz="2800" smtClean="0"/>
              <a:t>Giao diện phải mang tính kinh tế khi sử dụng phong cách, kỹ thuật hiển thị và màu sắc ít nhất có thể.</a:t>
            </a:r>
          </a:p>
          <a:p>
            <a:r>
              <a:rPr lang="en-US" sz="2800" smtClean="0"/>
              <a:t>Trong hình, giao diện kinh tế sử dụng </a:t>
            </a:r>
            <a:r>
              <a:rPr lang="en-US" sz="2800" b="1" smtClean="0">
                <a:solidFill>
                  <a:schemeClr val="accent6">
                    <a:lumMod val="75000"/>
                  </a:schemeClr>
                </a:solidFill>
              </a:rPr>
              <a:t>phong cách đồng nhất</a:t>
            </a:r>
            <a:r>
              <a:rPr lang="en-US" sz="2800" smtClean="0"/>
              <a:t>, đơn giản để hiển thị các thành phần dữ liệu.</a:t>
            </a:r>
          </a:p>
          <a:p>
            <a:endParaRPr lang="en-US" sz="2800" b="1" smtClean="0">
              <a:solidFill>
                <a:srgbClr val="00B050"/>
              </a:solidFill>
            </a:endParaRPr>
          </a:p>
          <a:p>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082" name="Picture 2"/>
          <p:cNvPicPr>
            <a:picLocks noChangeAspect="1" noChangeArrowheads="1"/>
          </p:cNvPicPr>
          <p:nvPr/>
        </p:nvPicPr>
        <p:blipFill>
          <a:blip r:embed="rId2"/>
          <a:srcRect/>
          <a:stretch>
            <a:fillRect/>
          </a:stretch>
        </p:blipFill>
        <p:spPr bwMode="auto">
          <a:xfrm>
            <a:off x="1219200" y="3733800"/>
            <a:ext cx="7149326" cy="2628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kinh tế</a:t>
            </a:r>
          </a:p>
          <a:p>
            <a:r>
              <a:rPr lang="en-US" sz="2800" smtClean="0"/>
              <a:t>Giao diện phức tạp sử dụng nhiều phong cách hiển thị khác nhau (độ đậm nhạt đường viền, văn bản).</a:t>
            </a:r>
          </a:p>
          <a:p>
            <a:r>
              <a:rPr lang="en-US" sz="2800" smtClean="0"/>
              <a:t>Với thiết kế giao diện phức tạp, chi phí bỏ ra cho các nhân viên thiết kế có thể tăng thêm mà chương trình phần mềm vẫn không đạt hiệu quả nhưng mong muốn.</a:t>
            </a:r>
            <a:endParaRPr lang="en-US" sz="2800" b="1" smtClean="0">
              <a:solidFill>
                <a:srgbClr val="00B050"/>
              </a:solidFill>
            </a:endParaRPr>
          </a:p>
          <a:p>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5106" name="Picture 2"/>
          <p:cNvPicPr>
            <a:picLocks noChangeAspect="1" noChangeArrowheads="1"/>
          </p:cNvPicPr>
          <p:nvPr/>
        </p:nvPicPr>
        <p:blipFill>
          <a:blip r:embed="rId2"/>
          <a:srcRect/>
          <a:stretch>
            <a:fillRect/>
          </a:stretch>
        </p:blipFill>
        <p:spPr bwMode="auto">
          <a:xfrm>
            <a:off x="990600" y="3810000"/>
            <a:ext cx="7243260" cy="2620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400" b="1" smtClean="0">
                <a:solidFill>
                  <a:srgbClr val="00B050"/>
                </a:solidFill>
              </a:rPr>
              <a:t>Tính thống nhất</a:t>
            </a:r>
          </a:p>
          <a:p>
            <a:pPr algn="just"/>
            <a:r>
              <a:rPr lang="en-US" sz="2400" smtClean="0"/>
              <a:t>Giao diện mang tính thống nhất khi sử dụng thông tin có kích thước, màu sắc, hình dạng tương tự nhau và ít có khoảng trống giữa các thành phần hơn so với khoảng trống với các lề màn hình.</a:t>
            </a:r>
          </a:p>
          <a:p>
            <a:pPr algn="just"/>
            <a:endParaRPr lang="en-US" sz="2400" smtClean="0"/>
          </a:p>
          <a:p>
            <a:pPr algn="just"/>
            <a:r>
              <a:rPr lang="en-US" sz="2400" b="1" smtClean="0"/>
              <a:t>Giao diện có tính thống nhất: </a:t>
            </a:r>
            <a:r>
              <a:rPr lang="en-US" sz="2400" smtClean="0"/>
              <a:t>cùng đối tượng thành phần (ô chữ nhật với kích thước giống nhau), khoảng cách giữa các thành phần nhỏ hơn so với khoảng cách giữa các thành phần với lề màn hình.</a:t>
            </a:r>
            <a:endParaRPr lang="en-US" sz="24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6130" name="Picture 2"/>
          <p:cNvPicPr>
            <a:picLocks noChangeAspect="1" noChangeArrowheads="1"/>
          </p:cNvPicPr>
          <p:nvPr/>
        </p:nvPicPr>
        <p:blipFill>
          <a:blip r:embed="rId2"/>
          <a:srcRect/>
          <a:stretch>
            <a:fillRect/>
          </a:stretch>
        </p:blipFill>
        <p:spPr bwMode="auto">
          <a:xfrm>
            <a:off x="1676400" y="4191000"/>
            <a:ext cx="5942859" cy="21528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thống nhất</a:t>
            </a:r>
          </a:p>
          <a:p>
            <a:r>
              <a:rPr lang="en-US" sz="2800" smtClean="0"/>
              <a:t>Trái lại, </a:t>
            </a:r>
            <a:r>
              <a:rPr lang="en-US" sz="2800" b="1" smtClean="0"/>
              <a:t>giao diện phân mảnh </a:t>
            </a:r>
            <a:r>
              <a:rPr lang="en-US" sz="2800" smtClean="0"/>
              <a:t>thì khoảng cách giữa các thành phần rộng hơn rất nhiều với khoảng cách giữa các thành phần với lề màn hình.</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7154" name="Picture 2"/>
          <p:cNvPicPr>
            <a:picLocks noChangeAspect="1" noChangeArrowheads="1"/>
          </p:cNvPicPr>
          <p:nvPr/>
        </p:nvPicPr>
        <p:blipFill>
          <a:blip r:embed="rId2"/>
          <a:srcRect/>
          <a:stretch>
            <a:fillRect/>
          </a:stretch>
        </p:blipFill>
        <p:spPr bwMode="auto">
          <a:xfrm>
            <a:off x="762000" y="3048000"/>
            <a:ext cx="7543800" cy="26895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cân xứng theo tỷ lệ</a:t>
            </a:r>
          </a:p>
          <a:p>
            <a:r>
              <a:rPr lang="en-US" sz="2800" smtClean="0"/>
              <a:t>Khi thiết kế giao diện, chúng ta có thể chọn một số kích thước chuẩn cho các thành phần giao diện. Một số tỉ lệ chuẩn được Marcus định nghĩa:</a:t>
            </a:r>
          </a:p>
          <a:p>
            <a:pPr>
              <a:buFont typeface="Arial" pitchFamily="34" charset="0"/>
              <a:buChar char="•"/>
            </a:pPr>
            <a:r>
              <a:rPr lang="en-US" sz="2800" smtClean="0"/>
              <a:t> Hình vuông (1:1) </a:t>
            </a:r>
          </a:p>
          <a:p>
            <a:pPr>
              <a:buFont typeface="Arial" pitchFamily="34" charset="0"/>
              <a:buChar char="•"/>
            </a:pPr>
            <a:r>
              <a:rPr lang="en-US" sz="2800" smtClean="0"/>
              <a:t> Tỉ lệ căn bậc 2 (1:1.414)  </a:t>
            </a:r>
          </a:p>
          <a:p>
            <a:pPr>
              <a:buFont typeface="Arial" pitchFamily="34" charset="0"/>
              <a:buChar char="•"/>
            </a:pPr>
            <a:r>
              <a:rPr lang="en-US" sz="2800" smtClean="0"/>
              <a:t> Hình chữ nhật vàng (1:1.618) </a:t>
            </a:r>
          </a:p>
          <a:p>
            <a:pPr>
              <a:buFont typeface="Arial" pitchFamily="34" charset="0"/>
              <a:buChar char="•"/>
            </a:pPr>
            <a:r>
              <a:rPr lang="en-US" sz="2800" smtClean="0"/>
              <a:t> Tỉ lệ căn bậc 3 (1:1.732) </a:t>
            </a:r>
          </a:p>
          <a:p>
            <a:pPr>
              <a:buFont typeface="Arial" pitchFamily="34" charset="0"/>
              <a:buChar char="•"/>
            </a:pPr>
            <a:r>
              <a:rPr lang="en-US" sz="2800" smtClean="0"/>
              <a:t> Tỉ lệ 1:2</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cân xứng theo tỷ lệ</a:t>
            </a: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p:nvPr/>
        </p:nvPicPr>
        <p:blipFill>
          <a:blip r:embed="rId2"/>
          <a:srcRect/>
          <a:stretch>
            <a:fillRect/>
          </a:stretch>
        </p:blipFill>
        <p:spPr bwMode="auto">
          <a:xfrm>
            <a:off x="609600" y="2133600"/>
            <a:ext cx="8153400" cy="28022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Đóng gói</a:t>
            </a:r>
          </a:p>
          <a:p>
            <a:r>
              <a:rPr lang="en-US" sz="2800" smtClean="0">
                <a:latin typeface="Calibri" pitchFamily="34" charset="0"/>
                <a:cs typeface="Calibri" pitchFamily="34" charset="0"/>
              </a:rPr>
              <a:t>Một đối tượng của 1 lớp bao gồm các thuộc tính và các phương thức. </a:t>
            </a:r>
          </a:p>
          <a:p>
            <a:endParaRPr lang="en-US" sz="2800" smtClean="0">
              <a:latin typeface="Calibri" pitchFamily="34" charset="0"/>
              <a:cs typeface="Calibri" pitchFamily="34" charset="0"/>
            </a:endParaRPr>
          </a:p>
          <a:p>
            <a:r>
              <a:rPr lang="vi-VN" sz="2800" smtClean="0">
                <a:latin typeface="Calibri" pitchFamily="34" charset="0"/>
                <a:cs typeface="Calibri" pitchFamily="34" charset="0"/>
              </a:rPr>
              <a:t>Tính đóng gói là</a:t>
            </a:r>
            <a:r>
              <a:rPr lang="en-US" sz="2800" smtClean="0">
                <a:latin typeface="Calibri" pitchFamily="34" charset="0"/>
                <a:cs typeface="Calibri" pitchFamily="34" charset="0"/>
              </a:rPr>
              <a:t> tính chất che dấu các hoạt động bên trong 1 đối tượng với thế giới bên ngoài.</a:t>
            </a:r>
          </a:p>
          <a:p>
            <a:endParaRPr lang="en-US" sz="2800" smtClean="0">
              <a:latin typeface="Calibri" pitchFamily="34" charset="0"/>
              <a:cs typeface="Calibri" pitchFamily="34" charset="0"/>
            </a:endParaRPr>
          </a:p>
          <a:p>
            <a:r>
              <a:rPr lang="en-US" sz="2800" smtClean="0">
                <a:latin typeface="+mj-lt"/>
              </a:rPr>
              <a:t>Đóng gói là một tính năng hữu dụng và mạnh nhất của cách tiếp cận hướng đối tượng trong việc phát triển hệ thống. </a:t>
            </a:r>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đơn giản</a:t>
            </a:r>
          </a:p>
          <a:p>
            <a:r>
              <a:rPr lang="en-US" sz="2800" smtClean="0"/>
              <a:t>Người thiết kế phải tối ưu số lượng thành phần sử dụng trên giao diện và giảm thiểu các điểm canh lề, đồng thời xây dựng một chuẩn lưới canh lề dọc, ngang để giao diện đều, đơn giản, rõ ràng.</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8178" name="Picture 2"/>
          <p:cNvPicPr>
            <a:picLocks noChangeAspect="1" noChangeArrowheads="1"/>
          </p:cNvPicPr>
          <p:nvPr/>
        </p:nvPicPr>
        <p:blipFill>
          <a:blip r:embed="rId2"/>
          <a:srcRect/>
          <a:stretch>
            <a:fillRect/>
          </a:stretch>
        </p:blipFill>
        <p:spPr bwMode="auto">
          <a:xfrm>
            <a:off x="838200" y="3429000"/>
            <a:ext cx="7521074" cy="2771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Tính gom nhóm </a:t>
            </a:r>
          </a:p>
          <a:p>
            <a:r>
              <a:rPr lang="en-US" sz="2800" smtClean="0"/>
              <a:t>Giao diện thiết kế phải gom các thành phần cho cùng chức năng và ý nghĩa vào cùng 1 nhóm để người dùng dễ dàng nhận biết và tương tác tốt hơn với giao diện. </a:t>
            </a:r>
          </a:p>
          <a:p>
            <a:endParaRPr lang="en-US" sz="2800" smtClean="0"/>
          </a:p>
          <a:p>
            <a:r>
              <a:rPr lang="en-US" sz="2800" smtClean="0"/>
              <a:t>Nhà thiết kế sử dụng các đường viền để khoanh vùng các nhóm và giữa các nhóm khác nhau đều có 1 khoảng cách nhất định. </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Biểu diễn thông tin</a:t>
            </a:r>
          </a:p>
          <a:p>
            <a:r>
              <a:rPr lang="en-US" sz="2800" smtClean="0"/>
              <a:t>Các thành phần có cùng ý nghĩa được gom thành các nhóm, mỗi nhóm có đường viền bao quanh, giữa các nhóm có khoảng trắng phù hợp, cân xứng.</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p:nvPr/>
        </p:nvPicPr>
        <p:blipFill>
          <a:blip r:embed="rId2"/>
          <a:srcRect/>
          <a:stretch>
            <a:fillRect/>
          </a:stretch>
        </p:blipFill>
        <p:spPr bwMode="auto">
          <a:xfrm>
            <a:off x="762000" y="2819400"/>
            <a:ext cx="7772400" cy="34539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Biểu diễn thông tin</a:t>
            </a:r>
          </a:p>
          <a:p>
            <a:r>
              <a:rPr lang="en-US" sz="2800" smtClean="0"/>
              <a:t>Thông tin từ hệ thống được hiển thị tới người dùng sử dụng thông qua giao diện thiết kế. </a:t>
            </a:r>
          </a:p>
          <a:p>
            <a:endParaRPr lang="en-US" sz="2800" smtClean="0"/>
          </a:p>
          <a:p>
            <a:r>
              <a:rPr lang="en-US" sz="2800" smtClean="0"/>
              <a:t>Thông tin khác nhau có kiểu dữ liệu khác nhau vì vậy biểu diễn thông tin có thể chuyển thành nhiều cách hiển thị như dạng đồ họa, âm thanh. </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Biểu diễn thông tin</a:t>
            </a:r>
          </a:p>
          <a:p>
            <a:r>
              <a:rPr lang="en-US" sz="2800" smtClean="0"/>
              <a:t>Thông tin được thể hiện bằng 2 loại:</a:t>
            </a:r>
          </a:p>
          <a:p>
            <a:pPr>
              <a:buFont typeface="Arial" pitchFamily="34" charset="0"/>
              <a:buChar char="•"/>
            </a:pPr>
            <a:r>
              <a:rPr lang="en-US" sz="2800" smtClean="0"/>
              <a:t> Thông tin tĩnh: là dạng được khởi tạo ở đầu của mỗi phiên làm việc trong chương trình. Những thông tin này không thay đổi trong suốt phiên làm việc đó và có thể là ở dạng số hoặc dạng văn bản. </a:t>
            </a:r>
          </a:p>
          <a:p>
            <a:pPr>
              <a:buFont typeface="Arial" pitchFamily="34" charset="0"/>
              <a:buChar char="•"/>
            </a:pPr>
            <a:r>
              <a:rPr lang="en-US" sz="2800" smtClean="0"/>
              <a:t> Thông tin động: là những thông tin thay đổi liên tục trong cả phiên sử dụng với sự quan sát của người dùng</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Biểu diễn thông tin</a:t>
            </a:r>
          </a:p>
          <a:p>
            <a:r>
              <a:rPr lang="en-US" sz="2800" smtClean="0"/>
              <a:t>Một số nhân tố có tác động đến việc hiển thị thông tin:</a:t>
            </a:r>
          </a:p>
          <a:p>
            <a:pPr>
              <a:buFont typeface="Arial" pitchFamily="34" charset="0"/>
              <a:buChar char="•"/>
            </a:pPr>
            <a:r>
              <a:rPr lang="en-US" sz="2400" smtClean="0"/>
              <a:t> Sở thích của người sử dụng về việc hiển thị thông tin, một phần thông tin hay quan hệ dữ liệu</a:t>
            </a:r>
          </a:p>
          <a:p>
            <a:pPr>
              <a:buFont typeface="Arial" pitchFamily="34" charset="0"/>
              <a:buChar char="•"/>
            </a:pPr>
            <a:r>
              <a:rPr lang="en-US" sz="2400" smtClean="0"/>
              <a:t> Tốc độ thay đổi dữ liệu thông tin nhanh hay chậm</a:t>
            </a:r>
          </a:p>
          <a:p>
            <a:pPr>
              <a:buFont typeface="Arial" pitchFamily="34" charset="0"/>
              <a:buChar char="•"/>
            </a:pPr>
            <a:r>
              <a:rPr lang="en-US" sz="2400" smtClean="0"/>
              <a:t> Các thao tác cần làm của người dùng để thay đổi dữ liệu</a:t>
            </a:r>
          </a:p>
          <a:p>
            <a:pPr>
              <a:buFont typeface="Arial" pitchFamily="34" charset="0"/>
              <a:buChar char="•"/>
            </a:pPr>
            <a:r>
              <a:rPr lang="en-US" sz="2400" smtClean="0"/>
              <a:t> Thể hiện thông tin ở các kiểu dữ liệu khác nhau</a:t>
            </a:r>
          </a:p>
          <a:p>
            <a:pPr>
              <a:buFont typeface="Arial" pitchFamily="34" charset="0"/>
              <a:buChar char="•"/>
            </a:pPr>
            <a:r>
              <a:rPr lang="en-US" sz="2400" smtClean="0"/>
              <a:t> Màu sắc trong thiết kế</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Biểu diễn thông tin</a:t>
            </a:r>
          </a:p>
          <a:p>
            <a:r>
              <a:rPr lang="en-US" sz="2800" smtClean="0"/>
              <a:t>Khi thể hiện bằng thông tin bằng màu sắc, nên chú ý các nguyên tắc:</a:t>
            </a:r>
          </a:p>
          <a:p>
            <a:pPr>
              <a:buFont typeface="Arial" pitchFamily="34" charset="0"/>
              <a:buChar char="•"/>
            </a:pPr>
            <a:r>
              <a:rPr lang="en-US" sz="2400" smtClean="0"/>
              <a:t> Thay đổi màu khi thay đổi trạng thái của hệ thống</a:t>
            </a:r>
          </a:p>
          <a:p>
            <a:pPr>
              <a:buFont typeface="Arial" pitchFamily="34" charset="0"/>
              <a:buChar char="•"/>
            </a:pPr>
            <a:r>
              <a:rPr lang="en-US" sz="2400" smtClean="0"/>
              <a:t> Giới hạn số lượng màu được sử dụng và không nên lạm dụng việc sử dụng màu.</a:t>
            </a:r>
          </a:p>
          <a:p>
            <a:pPr>
              <a:buFont typeface="Arial" pitchFamily="34" charset="0"/>
              <a:buChar char="•"/>
            </a:pPr>
            <a:r>
              <a:rPr lang="en-US" sz="2400" smtClean="0"/>
              <a:t> Sử dụng màu để hỗ trợ cho những nhiệm vụ mà người dùng đang cố gắng thực hiện. </a:t>
            </a:r>
          </a:p>
          <a:p>
            <a:pPr>
              <a:buFont typeface="Arial" pitchFamily="34" charset="0"/>
              <a:buChar char="•"/>
            </a:pPr>
            <a:r>
              <a:rPr lang="en-US" sz="2400" smtClean="0"/>
              <a:t> Sử dụng màu một cách thống nhất và cẩn thận. </a:t>
            </a:r>
          </a:p>
          <a:p>
            <a:pPr>
              <a:buFont typeface="Arial" pitchFamily="34" charset="0"/>
              <a:buChar char="•"/>
            </a:pPr>
            <a:r>
              <a:rPr lang="en-US" sz="2400" smtClean="0"/>
              <a:t> Cẩn thận khi sử dụng các cặp màu. </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Biểu diễn thông tin</a:t>
            </a:r>
          </a:p>
          <a:p>
            <a:r>
              <a:rPr lang="en-US" sz="2800" smtClean="0"/>
              <a:t>Các thông tin dạng thông báo lỗi phải có cấu trúc, ngắn gọn, xúc tích và thống nhất cho tất cả các giao diện trong hệ thống. </a:t>
            </a:r>
          </a:p>
          <a:p>
            <a:r>
              <a:rPr lang="en-US" sz="2800" smtClean="0"/>
              <a:t>Người thiết kế phải đánh giá đúng kỹ năng và kinh nghiệm của người dùng khi thiết kế thông báo lỗi.</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9204" name="Picture 4" descr="image155.png (407×183)"/>
          <p:cNvPicPr>
            <a:picLocks noChangeAspect="1" noChangeArrowheads="1"/>
          </p:cNvPicPr>
          <p:nvPr/>
        </p:nvPicPr>
        <p:blipFill>
          <a:blip r:embed="rId2"/>
          <a:srcRect/>
          <a:stretch>
            <a:fillRect/>
          </a:stretch>
        </p:blipFill>
        <p:spPr bwMode="auto">
          <a:xfrm>
            <a:off x="1524000" y="3733800"/>
            <a:ext cx="6079811" cy="2733676"/>
          </a:xfrm>
          <a:prstGeom prst="rect">
            <a:avLst/>
          </a:prstGeom>
          <a:noFill/>
        </p:spPr>
      </p:pic>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Quy trình thiết kế giao diện</a:t>
            </a:r>
          </a:p>
          <a:p>
            <a:r>
              <a:rPr lang="en-US" sz="2800" smtClean="0"/>
              <a:t>Người thiết kế phải lập ra một số danh sách như danh sách các biến cố và danh sách các thành phần giao diện.</a:t>
            </a:r>
          </a:p>
          <a:p>
            <a:r>
              <a:rPr lang="en-US" sz="2800" smtClean="0"/>
              <a:t>Danh sách các biến cố</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nvGraphicFramePr>
        <p:xfrm>
          <a:off x="609600" y="3124200"/>
          <a:ext cx="7620000" cy="2865120"/>
        </p:xfrm>
        <a:graphic>
          <a:graphicData uri="http://schemas.openxmlformats.org/drawingml/2006/table">
            <a:tbl>
              <a:tblPr firstRow="1" bandRow="1">
                <a:tableStyleId>{1E171933-4619-4E11-9A3F-F7608DF75F80}</a:tableStyleId>
              </a:tblPr>
              <a:tblGrid>
                <a:gridCol w="1905000"/>
                <a:gridCol w="1905000"/>
                <a:gridCol w="1905000"/>
                <a:gridCol w="1905000"/>
              </a:tblGrid>
              <a:tr h="370840">
                <a:tc>
                  <a:txBody>
                    <a:bodyPr/>
                    <a:lstStyle/>
                    <a:p>
                      <a:r>
                        <a:rPr lang="en-US" smtClean="0"/>
                        <a:t>STT</a:t>
                      </a:r>
                      <a:endParaRPr lang="en-US"/>
                    </a:p>
                  </a:txBody>
                  <a:tcPr/>
                </a:tc>
                <a:tc>
                  <a:txBody>
                    <a:bodyPr/>
                    <a:lstStyle/>
                    <a:p>
                      <a:r>
                        <a:rPr lang="en-US" smtClean="0"/>
                        <a:t>Điều</a:t>
                      </a:r>
                      <a:r>
                        <a:rPr lang="en-US" baseline="0" smtClean="0"/>
                        <a:t> kiện kích hoạt</a:t>
                      </a:r>
                      <a:endParaRPr lang="en-US"/>
                    </a:p>
                  </a:txBody>
                  <a:tcPr/>
                </a:tc>
                <a:tc>
                  <a:txBody>
                    <a:bodyPr/>
                    <a:lstStyle/>
                    <a:p>
                      <a:r>
                        <a:rPr lang="en-US" smtClean="0"/>
                        <a:t>Xử</a:t>
                      </a:r>
                      <a:r>
                        <a:rPr lang="en-US" baseline="0" smtClean="0"/>
                        <a:t> lý </a:t>
                      </a:r>
                      <a:endParaRPr lang="en-US"/>
                    </a:p>
                  </a:txBody>
                  <a:tcPr/>
                </a:tc>
                <a:tc>
                  <a:txBody>
                    <a:bodyPr/>
                    <a:lstStyle/>
                    <a:p>
                      <a:r>
                        <a:rPr lang="en-US" smtClean="0"/>
                        <a:t>Ghi chú</a:t>
                      </a:r>
                      <a:endParaRPr lang="en-US"/>
                    </a:p>
                  </a:txBody>
                  <a:tcPr/>
                </a:tc>
              </a:tr>
              <a:tr h="370840">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Quy trình thiết kế giao diện</a:t>
            </a:r>
          </a:p>
          <a:p>
            <a:r>
              <a:rPr lang="en-US" sz="2800" smtClean="0"/>
              <a:t>Danh sách các thành phần giao diện</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Table 11"/>
          <p:cNvGraphicFramePr>
            <a:graphicFrameLocks noGrp="1"/>
          </p:cNvGraphicFramePr>
          <p:nvPr/>
        </p:nvGraphicFramePr>
        <p:xfrm>
          <a:off x="381003" y="2133600"/>
          <a:ext cx="8458198" cy="3977640"/>
        </p:xfrm>
        <a:graphic>
          <a:graphicData uri="http://schemas.openxmlformats.org/drawingml/2006/table">
            <a:tbl>
              <a:tblPr firstRow="1" bandRow="1">
                <a:tableStyleId>{1E171933-4619-4E11-9A3F-F7608DF75F80}</a:tableStyleId>
              </a:tblPr>
              <a:tblGrid>
                <a:gridCol w="1208314"/>
                <a:gridCol w="1208314"/>
                <a:gridCol w="1208314"/>
                <a:gridCol w="1208314"/>
                <a:gridCol w="1208314"/>
                <a:gridCol w="1208314"/>
                <a:gridCol w="1208314"/>
              </a:tblGrid>
              <a:tr h="370840">
                <a:tc>
                  <a:txBody>
                    <a:bodyPr/>
                    <a:lstStyle/>
                    <a:p>
                      <a:r>
                        <a:rPr lang="en-US" smtClean="0"/>
                        <a:t>STT</a:t>
                      </a:r>
                      <a:endParaRPr lang="en-US"/>
                    </a:p>
                  </a:txBody>
                  <a:tcPr/>
                </a:tc>
                <a:tc>
                  <a:txBody>
                    <a:bodyPr/>
                    <a:lstStyle/>
                    <a:p>
                      <a:r>
                        <a:rPr lang="en-US" smtClean="0"/>
                        <a:t>Tên</a:t>
                      </a:r>
                      <a:endParaRPr lang="en-US"/>
                    </a:p>
                  </a:txBody>
                  <a:tcPr/>
                </a:tc>
                <a:tc>
                  <a:txBody>
                    <a:bodyPr/>
                    <a:lstStyle/>
                    <a:p>
                      <a:r>
                        <a:rPr lang="en-US" smtClean="0"/>
                        <a:t>Kiểu</a:t>
                      </a:r>
                      <a:endParaRPr lang="en-US"/>
                    </a:p>
                  </a:txBody>
                  <a:tcPr/>
                </a:tc>
                <a:tc>
                  <a:txBody>
                    <a:bodyPr/>
                    <a:lstStyle/>
                    <a:p>
                      <a:r>
                        <a:rPr lang="en-US" smtClean="0"/>
                        <a:t>Ý</a:t>
                      </a:r>
                      <a:r>
                        <a:rPr lang="en-US" baseline="0" smtClean="0"/>
                        <a:t> nghĩa</a:t>
                      </a:r>
                      <a:endParaRPr lang="en-US"/>
                    </a:p>
                  </a:txBody>
                  <a:tcPr/>
                </a:tc>
                <a:tc>
                  <a:txBody>
                    <a:bodyPr/>
                    <a:lstStyle/>
                    <a:p>
                      <a:r>
                        <a:rPr lang="en-US" smtClean="0"/>
                        <a:t>Miền</a:t>
                      </a:r>
                      <a:r>
                        <a:rPr lang="en-US" baseline="0" smtClean="0"/>
                        <a:t> giá trị</a:t>
                      </a:r>
                      <a:endParaRPr lang="en-US"/>
                    </a:p>
                  </a:txBody>
                  <a:tcPr/>
                </a:tc>
                <a:tc>
                  <a:txBody>
                    <a:bodyPr/>
                    <a:lstStyle/>
                    <a:p>
                      <a:r>
                        <a:rPr lang="en-US" smtClean="0"/>
                        <a:t>Giá</a:t>
                      </a:r>
                      <a:r>
                        <a:rPr lang="en-US" baseline="0" smtClean="0"/>
                        <a:t> trị mặc định</a:t>
                      </a:r>
                      <a:endParaRPr lang="en-US"/>
                    </a:p>
                  </a:txBody>
                  <a:tcPr/>
                </a:tc>
                <a:tc>
                  <a:txBody>
                    <a:bodyPr/>
                    <a:lstStyle/>
                    <a:p>
                      <a:r>
                        <a:rPr lang="en-US" smtClean="0"/>
                        <a:t>Ghi chú</a:t>
                      </a:r>
                      <a:endParaRPr lang="en-US"/>
                    </a:p>
                  </a:txBody>
                  <a:tcPr/>
                </a:tc>
              </a:tr>
              <a:tr h="370840">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Đóng gói</a:t>
            </a:r>
          </a:p>
          <a:p>
            <a:pPr algn="just"/>
            <a:r>
              <a:rPr lang="en-US" sz="2800" smtClean="0"/>
              <a:t>Đóng gói rất quan trọng bởi vì một lớp có thể thay đổi cách hoạt động bên trong mà toàn bộ hệ thống đều không thể nhìn thấy.</a:t>
            </a:r>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31746" name="Picture 2" descr="http://www.placementyogi.com/PYogiWeb/image.axd?picture=Class.PNG&amp;picFolder=tut"/>
          <p:cNvPicPr>
            <a:picLocks noChangeAspect="1" noChangeArrowheads="1"/>
          </p:cNvPicPr>
          <p:nvPr/>
        </p:nvPicPr>
        <p:blipFill>
          <a:blip r:embed="rId2"/>
          <a:srcRect/>
          <a:stretch>
            <a:fillRect/>
          </a:stretch>
        </p:blipFill>
        <p:spPr bwMode="auto">
          <a:xfrm>
            <a:off x="3800475" y="3352800"/>
            <a:ext cx="4886325" cy="3057526"/>
          </a:xfrm>
          <a:prstGeom prst="rect">
            <a:avLst/>
          </a:prstGeom>
          <a:noFill/>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Quy trình thiết kế giao diện</a:t>
            </a:r>
          </a:p>
          <a:p>
            <a:r>
              <a:rPr lang="en-US" sz="2800" b="1" smtClean="0"/>
              <a:t>Ví dụ:</a:t>
            </a:r>
            <a:r>
              <a:rPr lang="en-US" sz="2800" smtClean="0"/>
              <a:t> thiết kế chức năng tiếp nhận học sinh mới của phần mềm Quản Lý Học Sinh.</a:t>
            </a:r>
          </a:p>
          <a:p>
            <a:endParaRPr lang="en-US" sz="2800" smtClean="0"/>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p:nvPr/>
        </p:nvPicPr>
        <p:blipFill>
          <a:blip r:embed="rId2"/>
          <a:srcRect/>
          <a:stretch>
            <a:fillRect/>
          </a:stretch>
        </p:blipFill>
        <p:spPr bwMode="auto">
          <a:xfrm>
            <a:off x="533400" y="2590800"/>
            <a:ext cx="8001000" cy="30049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Quy trình thiết kế giao diện</a:t>
            </a:r>
          </a:p>
          <a:p>
            <a:r>
              <a:rPr lang="en-US" sz="2800" b="1" smtClean="0"/>
              <a:t>Ví dụ:</a:t>
            </a:r>
            <a:r>
              <a:rPr lang="en-US" sz="2800" smtClean="0"/>
              <a:t> lập danh sách các thành phần giao diện </a:t>
            </a:r>
          </a:p>
          <a:p>
            <a:endParaRPr lang="en-US" sz="2800" smtClean="0"/>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Table 11"/>
          <p:cNvGraphicFramePr>
            <a:graphicFrameLocks noGrp="1"/>
          </p:cNvGraphicFramePr>
          <p:nvPr/>
        </p:nvGraphicFramePr>
        <p:xfrm>
          <a:off x="457203" y="2061972"/>
          <a:ext cx="8229594" cy="4123944"/>
        </p:xfrm>
        <a:graphic>
          <a:graphicData uri="http://schemas.openxmlformats.org/drawingml/2006/table">
            <a:tbl>
              <a:tblPr>
                <a:tableStyleId>{BC89EF96-8CEA-46FF-86C4-4CE0E7609802}</a:tableStyleId>
              </a:tblPr>
              <a:tblGrid>
                <a:gridCol w="1174848"/>
                <a:gridCol w="1175791"/>
                <a:gridCol w="1175791"/>
                <a:gridCol w="1175791"/>
                <a:gridCol w="1175791"/>
                <a:gridCol w="1175791"/>
                <a:gridCol w="1175791"/>
              </a:tblGrid>
              <a:tr h="0">
                <a:tc>
                  <a:txBody>
                    <a:bodyPr/>
                    <a:lstStyle/>
                    <a:p>
                      <a:pPr algn="just">
                        <a:lnSpc>
                          <a:spcPct val="115000"/>
                        </a:lnSpc>
                        <a:spcAft>
                          <a:spcPts val="0"/>
                        </a:spcAft>
                      </a:pPr>
                      <a:r>
                        <a:rPr lang="en-US" sz="2000" b="1"/>
                        <a:t>STT</a:t>
                      </a:r>
                      <a:endParaRPr lang="en-US" sz="2000" b="1">
                        <a:latin typeface="Calibri"/>
                        <a:ea typeface="Calibri"/>
                        <a:cs typeface="Times New Roman"/>
                      </a:endParaRPr>
                    </a:p>
                  </a:txBody>
                  <a:tcPr marL="68580" marR="68580" marT="0" marB="0"/>
                </a:tc>
                <a:tc>
                  <a:txBody>
                    <a:bodyPr/>
                    <a:lstStyle/>
                    <a:p>
                      <a:pPr algn="just">
                        <a:lnSpc>
                          <a:spcPct val="115000"/>
                        </a:lnSpc>
                        <a:spcAft>
                          <a:spcPts val="0"/>
                        </a:spcAft>
                      </a:pPr>
                      <a:r>
                        <a:rPr lang="en-US" sz="2000" b="1"/>
                        <a:t>Tên</a:t>
                      </a:r>
                      <a:endParaRPr lang="en-US" sz="2000" b="1">
                        <a:latin typeface="Calibri"/>
                        <a:ea typeface="Calibri"/>
                        <a:cs typeface="Times New Roman"/>
                      </a:endParaRPr>
                    </a:p>
                  </a:txBody>
                  <a:tcPr marL="68580" marR="68580" marT="0" marB="0"/>
                </a:tc>
                <a:tc>
                  <a:txBody>
                    <a:bodyPr/>
                    <a:lstStyle/>
                    <a:p>
                      <a:pPr algn="just">
                        <a:lnSpc>
                          <a:spcPct val="115000"/>
                        </a:lnSpc>
                        <a:spcAft>
                          <a:spcPts val="0"/>
                        </a:spcAft>
                      </a:pPr>
                      <a:r>
                        <a:rPr lang="en-US" sz="2000" b="1"/>
                        <a:t>Kiểu</a:t>
                      </a:r>
                      <a:endParaRPr lang="en-US" sz="2000" b="1">
                        <a:latin typeface="Calibri"/>
                        <a:ea typeface="Calibri"/>
                        <a:cs typeface="Times New Roman"/>
                      </a:endParaRPr>
                    </a:p>
                  </a:txBody>
                  <a:tcPr marL="68580" marR="68580" marT="0" marB="0"/>
                </a:tc>
                <a:tc>
                  <a:txBody>
                    <a:bodyPr/>
                    <a:lstStyle/>
                    <a:p>
                      <a:pPr algn="just">
                        <a:lnSpc>
                          <a:spcPct val="115000"/>
                        </a:lnSpc>
                        <a:spcAft>
                          <a:spcPts val="0"/>
                        </a:spcAft>
                      </a:pPr>
                      <a:r>
                        <a:rPr lang="en-US" sz="2000" b="1"/>
                        <a:t>Ý nghĩa</a:t>
                      </a:r>
                      <a:endParaRPr lang="en-US" sz="2000" b="1">
                        <a:latin typeface="Calibri"/>
                        <a:ea typeface="Calibri"/>
                        <a:cs typeface="Times New Roman"/>
                      </a:endParaRPr>
                    </a:p>
                  </a:txBody>
                  <a:tcPr marL="68580" marR="68580" marT="0" marB="0"/>
                </a:tc>
                <a:tc>
                  <a:txBody>
                    <a:bodyPr/>
                    <a:lstStyle/>
                    <a:p>
                      <a:pPr algn="just">
                        <a:lnSpc>
                          <a:spcPct val="115000"/>
                        </a:lnSpc>
                        <a:spcAft>
                          <a:spcPts val="0"/>
                        </a:spcAft>
                      </a:pPr>
                      <a:r>
                        <a:rPr lang="en-US" sz="2000" b="1"/>
                        <a:t>Miền giá trị</a:t>
                      </a:r>
                      <a:endParaRPr lang="en-US" sz="2000" b="1">
                        <a:latin typeface="Calibri"/>
                        <a:ea typeface="Calibri"/>
                        <a:cs typeface="Times New Roman"/>
                      </a:endParaRPr>
                    </a:p>
                  </a:txBody>
                  <a:tcPr marL="68580" marR="68580" marT="0" marB="0"/>
                </a:tc>
                <a:tc>
                  <a:txBody>
                    <a:bodyPr/>
                    <a:lstStyle/>
                    <a:p>
                      <a:pPr algn="just">
                        <a:lnSpc>
                          <a:spcPct val="115000"/>
                        </a:lnSpc>
                        <a:spcAft>
                          <a:spcPts val="0"/>
                        </a:spcAft>
                      </a:pPr>
                      <a:r>
                        <a:rPr lang="en-US" sz="2000" b="1"/>
                        <a:t>Giá trị mặc định</a:t>
                      </a:r>
                      <a:endParaRPr lang="en-US" sz="2000" b="1">
                        <a:latin typeface="Calibri"/>
                        <a:ea typeface="Calibri"/>
                        <a:cs typeface="Times New Roman"/>
                      </a:endParaRPr>
                    </a:p>
                  </a:txBody>
                  <a:tcPr marL="68580" marR="68580" marT="0" marB="0"/>
                </a:tc>
                <a:tc>
                  <a:txBody>
                    <a:bodyPr/>
                    <a:lstStyle/>
                    <a:p>
                      <a:pPr algn="just">
                        <a:lnSpc>
                          <a:spcPct val="115000"/>
                        </a:lnSpc>
                        <a:spcAft>
                          <a:spcPts val="0"/>
                        </a:spcAft>
                      </a:pPr>
                      <a:r>
                        <a:rPr lang="en-US" sz="2000" b="1"/>
                        <a:t>Ghi chú</a:t>
                      </a:r>
                      <a:endParaRPr lang="en-US" sz="2000" b="1">
                        <a:latin typeface="Calibri"/>
                        <a:ea typeface="Calibri"/>
                        <a:cs typeface="Times New Roman"/>
                      </a:endParaRPr>
                    </a:p>
                  </a:txBody>
                  <a:tcPr marL="68580" marR="68580" marT="0" marB="0"/>
                </a:tc>
              </a:tr>
              <a:tr h="0">
                <a:tc>
                  <a:txBody>
                    <a:bodyPr/>
                    <a:lstStyle/>
                    <a:p>
                      <a:pPr algn="just">
                        <a:lnSpc>
                          <a:spcPct val="115000"/>
                        </a:lnSpc>
                        <a:spcAft>
                          <a:spcPts val="0"/>
                        </a:spcAft>
                      </a:pPr>
                      <a:r>
                        <a:rPr lang="en-US" sz="2000"/>
                        <a:t>1</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Lb_Tieu_de</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Label</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Tiêu đề màn hình</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r>
              <a:tr h="0">
                <a:tc>
                  <a:txBody>
                    <a:bodyPr/>
                    <a:lstStyle/>
                    <a:p>
                      <a:pPr algn="just">
                        <a:lnSpc>
                          <a:spcPct val="115000"/>
                        </a:lnSpc>
                        <a:spcAft>
                          <a:spcPts val="0"/>
                        </a:spcAft>
                      </a:pPr>
                      <a:r>
                        <a:rPr lang="en-US" sz="2000"/>
                        <a:t>2</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Lb_Hoten</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Label</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Tiêu đề họ tên</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r>
              <a:tr h="0">
                <a:tc>
                  <a:txBody>
                    <a:bodyPr/>
                    <a:lstStyle/>
                    <a:p>
                      <a:pPr algn="just">
                        <a:lnSpc>
                          <a:spcPct val="115000"/>
                        </a:lnSpc>
                        <a:spcAft>
                          <a:spcPts val="0"/>
                        </a:spcAft>
                      </a:pPr>
                      <a:r>
                        <a:rPr lang="en-US" sz="2000"/>
                        <a:t>3</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Txt_Hoten</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TextBox</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Text box nhập họ tên</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r>
              <a:tr h="0">
                <a:tc>
                  <a:txBody>
                    <a:bodyPr/>
                    <a:lstStyle/>
                    <a:p>
                      <a:pPr algn="just">
                        <a:lnSpc>
                          <a:spcPct val="115000"/>
                        </a:lnSpc>
                        <a:spcAft>
                          <a:spcPts val="0"/>
                        </a:spcAft>
                      </a:pPr>
                      <a:r>
                        <a:rPr lang="en-US" sz="2000"/>
                        <a:t>4</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Ch_Phai</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Checkbox</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smtClean="0">
                          <a:latin typeface="Times New Roman"/>
                          <a:ea typeface="Times New Roman"/>
                          <a:cs typeface="Times New Roman"/>
                        </a:rPr>
                        <a:t>…</a:t>
                      </a: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r>
              <a:tr h="0">
                <a:tc>
                  <a:txBody>
                    <a:bodyPr/>
                    <a:lstStyle/>
                    <a:p>
                      <a:pPr algn="just">
                        <a:lnSpc>
                          <a:spcPct val="115000"/>
                        </a:lnSpc>
                        <a:spcAft>
                          <a:spcPts val="0"/>
                        </a:spcAft>
                      </a:pPr>
                      <a:r>
                        <a:rPr lang="en-US" sz="2000"/>
                        <a:t>5</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r>
              <a:tr h="0">
                <a:tc>
                  <a:txBody>
                    <a:bodyPr/>
                    <a:lstStyle/>
                    <a:p>
                      <a:pPr algn="just">
                        <a:lnSpc>
                          <a:spcPct val="115000"/>
                        </a:lnSpc>
                        <a:spcAft>
                          <a:spcPts val="0"/>
                        </a:spcAft>
                      </a:pPr>
                      <a:r>
                        <a:rPr lang="en-US" sz="2000"/>
                        <a:t>6</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r>
                        <a:rPr lang="en-US" sz="2000"/>
                        <a:t>…</a:t>
                      </a:r>
                      <a:endParaRPr lang="en-US" sz="2000">
                        <a:latin typeface="Calibri"/>
                        <a:ea typeface="Calibri"/>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c>
                  <a:txBody>
                    <a:bodyPr/>
                    <a:lstStyle/>
                    <a:p>
                      <a:pPr algn="just">
                        <a:lnSpc>
                          <a:spcPct val="115000"/>
                        </a:lnSpc>
                        <a:spcAft>
                          <a:spcPts val="0"/>
                        </a:spcAft>
                      </a:pPr>
                      <a:endParaRPr lang="en-US" sz="2000">
                        <a:latin typeface="Times New Roman"/>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Quy trình thiết kế giao diện</a:t>
            </a:r>
          </a:p>
          <a:p>
            <a:r>
              <a:rPr lang="en-US" sz="2800" b="1" smtClean="0"/>
              <a:t>Ví dụ:</a:t>
            </a:r>
            <a:r>
              <a:rPr lang="en-US" sz="2800" smtClean="0"/>
              <a:t> tiến hành xây dựng giao diện nháp </a:t>
            </a:r>
          </a:p>
          <a:p>
            <a:endParaRPr lang="en-US" sz="2800" smtClean="0"/>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p:nvPr/>
        </p:nvPicPr>
        <p:blipFill>
          <a:blip r:embed="rId2"/>
          <a:srcRect/>
          <a:stretch>
            <a:fillRect/>
          </a:stretch>
        </p:blipFill>
        <p:spPr bwMode="auto">
          <a:xfrm>
            <a:off x="990600" y="2286000"/>
            <a:ext cx="7162800" cy="38742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Khảo sát người dùng và phân tích, đánh giá giao diện</a:t>
            </a:r>
          </a:p>
          <a:p>
            <a:pPr algn="just"/>
            <a:r>
              <a:rPr lang="en-US" sz="2800" smtClean="0"/>
              <a:t>Để thiết kế giao diện hiệu quả, thông thường thì phải cần một quy trình lặp lại với sự cộng tác giữa người dùng và người thiết kế. Quy trình này gồm các hoạt động chính như:</a:t>
            </a:r>
          </a:p>
          <a:p>
            <a:pPr algn="just">
              <a:buFont typeface="Arial" pitchFamily="34" charset="0"/>
              <a:buChar char="•"/>
            </a:pPr>
            <a:r>
              <a:rPr lang="en-US" sz="2800" smtClean="0"/>
              <a:t> Khảo sát người sử dụng</a:t>
            </a:r>
          </a:p>
          <a:p>
            <a:pPr algn="just">
              <a:buFont typeface="Arial" pitchFamily="34" charset="0"/>
              <a:buChar char="•"/>
            </a:pPr>
            <a:r>
              <a:rPr lang="en-US" sz="2800" smtClean="0"/>
              <a:t> Lập mẫu thử hệ thống</a:t>
            </a:r>
          </a:p>
          <a:p>
            <a:pPr algn="just">
              <a:buFont typeface="Arial" pitchFamily="34" charset="0"/>
              <a:buChar char="•"/>
            </a:pPr>
            <a:r>
              <a:rPr lang="en-US" sz="2800" smtClean="0"/>
              <a:t> Đánh giá giao diện</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giao diện</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400" b="1" smtClean="0">
                <a:solidFill>
                  <a:srgbClr val="00B050"/>
                </a:solidFill>
              </a:rPr>
              <a:t>Khảo sát người dùng và phân tích, đánh giá giao diện</a:t>
            </a:r>
          </a:p>
          <a:p>
            <a:r>
              <a:rPr lang="en-US" sz="2400" smtClean="0"/>
              <a:t>Mô hình chung về quá trình khảo sát người, phân tích và đánh giá giao diện</a:t>
            </a:r>
            <a:endParaRPr lang="en-US" sz="2400" b="1" smtClean="0">
              <a:solidFill>
                <a:srgbClr val="00B050"/>
              </a:solidFill>
            </a:endParaRP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2753" name="Group 251"/>
          <p:cNvGrpSpPr>
            <a:grpSpLocks/>
          </p:cNvGrpSpPr>
          <p:nvPr/>
        </p:nvGrpSpPr>
        <p:grpSpPr bwMode="auto">
          <a:xfrm>
            <a:off x="381000" y="2209800"/>
            <a:ext cx="8153400" cy="4321175"/>
            <a:chOff x="1740" y="9370"/>
            <a:chExt cx="7997" cy="3686"/>
          </a:xfrm>
        </p:grpSpPr>
        <p:sp>
          <p:nvSpPr>
            <p:cNvPr id="252" name="AutoShape 30"/>
            <p:cNvSpPr>
              <a:spLocks noChangeShapeType="1"/>
            </p:cNvSpPr>
            <p:nvPr/>
          </p:nvSpPr>
          <p:spPr bwMode="auto">
            <a:xfrm>
              <a:off x="5351" y="11294"/>
              <a:ext cx="531" cy="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53" name="AutoShape 31"/>
            <p:cNvSpPr>
              <a:spLocks noChangeShapeType="1"/>
            </p:cNvSpPr>
            <p:nvPr/>
          </p:nvSpPr>
          <p:spPr bwMode="auto">
            <a:xfrm>
              <a:off x="4814" y="10521"/>
              <a:ext cx="0" cy="60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grpSp>
          <p:nvGrpSpPr>
            <p:cNvPr id="254" name="Group 32"/>
            <p:cNvGrpSpPr>
              <a:grpSpLocks/>
            </p:cNvGrpSpPr>
            <p:nvPr/>
          </p:nvGrpSpPr>
          <p:grpSpPr bwMode="auto">
            <a:xfrm>
              <a:off x="1740" y="9370"/>
              <a:ext cx="7997" cy="3686"/>
              <a:chOff x="1740" y="9381"/>
              <a:chExt cx="7997" cy="3686"/>
            </a:xfrm>
          </p:grpSpPr>
          <p:sp>
            <p:nvSpPr>
              <p:cNvPr id="255" name="AutoShape 33"/>
              <p:cNvSpPr>
                <a:spLocks noChangeShapeType="1"/>
              </p:cNvSpPr>
              <p:nvPr/>
            </p:nvSpPr>
            <p:spPr bwMode="auto">
              <a:xfrm flipV="1">
                <a:off x="5278" y="10403"/>
                <a:ext cx="1134" cy="697"/>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grpSp>
            <p:nvGrpSpPr>
              <p:cNvPr id="256" name="Group 34"/>
              <p:cNvGrpSpPr>
                <a:grpSpLocks/>
              </p:cNvGrpSpPr>
              <p:nvPr/>
            </p:nvGrpSpPr>
            <p:grpSpPr bwMode="auto">
              <a:xfrm>
                <a:off x="1740" y="9381"/>
                <a:ext cx="7997" cy="3686"/>
                <a:chOff x="1740" y="9381"/>
                <a:chExt cx="7997" cy="3686"/>
              </a:xfrm>
            </p:grpSpPr>
            <p:sp>
              <p:nvSpPr>
                <p:cNvPr id="257" name="AutoShape 35"/>
                <p:cNvSpPr>
                  <a:spLocks noChangeArrowheads="1"/>
                </p:cNvSpPr>
                <p:nvPr/>
              </p:nvSpPr>
              <p:spPr bwMode="auto">
                <a:xfrm>
                  <a:off x="1740" y="9715"/>
                  <a:ext cx="1805" cy="967"/>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j-lt"/>
                      <a:ea typeface="Calibri" pitchFamily="34" charset="0"/>
                      <a:cs typeface="Times New Roman" pitchFamily="18" charset="0"/>
                    </a:rPr>
                    <a:t>Phân tích và tìm hiểu hoạt động người dùng</a:t>
                  </a:r>
                  <a:endParaRPr kumimoji="0" lang="en-US" sz="1500" b="1" i="0" u="none" strike="noStrike" cap="none" normalizeH="0" baseline="0" smtClean="0">
                    <a:ln>
                      <a:noFill/>
                    </a:ln>
                    <a:solidFill>
                      <a:schemeClr val="tx1"/>
                    </a:solidFill>
                    <a:effectLst/>
                    <a:latin typeface="+mj-lt"/>
                    <a:cs typeface="Arial" pitchFamily="34" charset="0"/>
                  </a:endParaRPr>
                </a:p>
              </p:txBody>
            </p:sp>
            <p:sp>
              <p:nvSpPr>
                <p:cNvPr id="258" name="AutoShape 36"/>
                <p:cNvSpPr>
                  <a:spLocks noChangeArrowheads="1"/>
                </p:cNvSpPr>
                <p:nvPr/>
              </p:nvSpPr>
              <p:spPr bwMode="auto">
                <a:xfrm>
                  <a:off x="4076" y="9715"/>
                  <a:ext cx="1802" cy="806"/>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j-lt"/>
                      <a:ea typeface="Calibri" pitchFamily="34" charset="0"/>
                      <a:cs typeface="Times New Roman" pitchFamily="18" charset="0"/>
                    </a:rPr>
                    <a:t>Xây dựng mẫu thử trên giấy</a:t>
                  </a:r>
                  <a:endParaRPr kumimoji="0" lang="en-US" sz="1500" b="1" i="0" u="none" strike="noStrike" cap="none" normalizeH="0" baseline="0" smtClean="0">
                    <a:ln>
                      <a:noFill/>
                    </a:ln>
                    <a:solidFill>
                      <a:schemeClr val="tx1"/>
                    </a:solidFill>
                    <a:effectLst/>
                    <a:latin typeface="+mj-lt"/>
                    <a:cs typeface="Arial" pitchFamily="34" charset="0"/>
                  </a:endParaRPr>
                </a:p>
              </p:txBody>
            </p:sp>
            <p:sp>
              <p:nvSpPr>
                <p:cNvPr id="259" name="AutoShape 37"/>
                <p:cNvSpPr>
                  <a:spLocks noChangeArrowheads="1"/>
                </p:cNvSpPr>
                <p:nvPr/>
              </p:nvSpPr>
              <p:spPr bwMode="auto">
                <a:xfrm>
                  <a:off x="6412" y="9715"/>
                  <a:ext cx="2009" cy="806"/>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j-lt"/>
                      <a:ea typeface="Calibri" pitchFamily="34" charset="0"/>
                      <a:cs typeface="Times New Roman" pitchFamily="18" charset="0"/>
                    </a:rPr>
                    <a:t>Đánh giá thiết kế cùng với người dùng</a:t>
                  </a:r>
                  <a:endParaRPr kumimoji="0" lang="en-US" sz="1500" b="1" i="0" u="none" strike="noStrike" cap="none" normalizeH="0" baseline="0" smtClean="0">
                    <a:ln>
                      <a:noFill/>
                    </a:ln>
                    <a:solidFill>
                      <a:schemeClr val="tx1"/>
                    </a:solidFill>
                    <a:effectLst/>
                    <a:latin typeface="+mj-lt"/>
                    <a:cs typeface="Arial" pitchFamily="34" charset="0"/>
                  </a:endParaRPr>
                </a:p>
              </p:txBody>
            </p:sp>
            <p:sp>
              <p:nvSpPr>
                <p:cNvPr id="260" name="Rectangle 38"/>
                <p:cNvSpPr>
                  <a:spLocks noChangeArrowheads="1"/>
                </p:cNvSpPr>
                <p:nvPr/>
              </p:nvSpPr>
              <p:spPr bwMode="auto">
                <a:xfrm>
                  <a:off x="4237" y="11122"/>
                  <a:ext cx="1114" cy="35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j-lt"/>
                      <a:ea typeface="Calibri" pitchFamily="34" charset="0"/>
                      <a:cs typeface="Times New Roman" pitchFamily="18" charset="0"/>
                    </a:rPr>
                    <a:t>Mẫu thử</a:t>
                  </a:r>
                  <a:endParaRPr kumimoji="0" lang="en-US" sz="1500" b="1" i="0" u="none" strike="noStrike" cap="none" normalizeH="0" baseline="0" smtClean="0">
                    <a:ln>
                      <a:noFill/>
                    </a:ln>
                    <a:solidFill>
                      <a:schemeClr val="tx1"/>
                    </a:solidFill>
                    <a:effectLst/>
                    <a:latin typeface="+mj-lt"/>
                    <a:cs typeface="Arial" pitchFamily="34" charset="0"/>
                  </a:endParaRPr>
                </a:p>
              </p:txBody>
            </p:sp>
            <p:sp>
              <p:nvSpPr>
                <p:cNvPr id="261" name="AutoShape 39"/>
                <p:cNvSpPr>
                  <a:spLocks noChangeArrowheads="1"/>
                </p:cNvSpPr>
                <p:nvPr/>
              </p:nvSpPr>
              <p:spPr bwMode="auto">
                <a:xfrm>
                  <a:off x="5904" y="10939"/>
                  <a:ext cx="1298" cy="71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j-lt"/>
                      <a:ea typeface="Calibri" pitchFamily="34" charset="0"/>
                      <a:cs typeface="Times New Roman" pitchFamily="18" charset="0"/>
                    </a:rPr>
                    <a:t>Điều  chỉnh mẫu thử</a:t>
                  </a:r>
                  <a:endParaRPr kumimoji="0" lang="en-US" sz="1500" b="1" i="0" u="none" strike="noStrike" cap="none" normalizeH="0" baseline="0" smtClean="0">
                    <a:ln>
                      <a:noFill/>
                    </a:ln>
                    <a:solidFill>
                      <a:schemeClr val="tx1"/>
                    </a:solidFill>
                    <a:effectLst/>
                    <a:latin typeface="+mj-lt"/>
                    <a:cs typeface="Arial" pitchFamily="34" charset="0"/>
                  </a:endParaRPr>
                </a:p>
              </p:txBody>
            </p:sp>
            <p:sp>
              <p:nvSpPr>
                <p:cNvPr id="262" name="AutoShape 40"/>
                <p:cNvSpPr>
                  <a:spLocks noChangeArrowheads="1"/>
                </p:cNvSpPr>
                <p:nvPr/>
              </p:nvSpPr>
              <p:spPr bwMode="auto">
                <a:xfrm>
                  <a:off x="7728" y="10884"/>
                  <a:ext cx="2009" cy="806"/>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j-lt"/>
                      <a:ea typeface="Calibri" pitchFamily="34" charset="0"/>
                      <a:cs typeface="Times New Roman" pitchFamily="18" charset="0"/>
                    </a:rPr>
                    <a:t>Đánh giá thiết kế cùng với người dùng</a:t>
                  </a:r>
                  <a:endParaRPr kumimoji="0" lang="en-US" sz="1500" b="1" i="0" u="none" strike="noStrike" cap="none" normalizeH="0" baseline="0" smtClean="0">
                    <a:ln>
                      <a:noFill/>
                    </a:ln>
                    <a:solidFill>
                      <a:schemeClr val="tx1"/>
                    </a:solidFill>
                    <a:effectLst/>
                    <a:latin typeface="+mj-lt"/>
                    <a:cs typeface="Arial" pitchFamily="34" charset="0"/>
                  </a:endParaRPr>
                </a:p>
              </p:txBody>
            </p:sp>
            <p:sp>
              <p:nvSpPr>
                <p:cNvPr id="263" name="Rectangle 41"/>
                <p:cNvSpPr>
                  <a:spLocks noChangeArrowheads="1"/>
                </p:cNvSpPr>
                <p:nvPr/>
              </p:nvSpPr>
              <p:spPr bwMode="auto">
                <a:xfrm>
                  <a:off x="5816" y="12260"/>
                  <a:ext cx="1501" cy="7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j-lt"/>
                      <a:ea typeface="Calibri" pitchFamily="34" charset="0"/>
                      <a:cs typeface="Times New Roman" pitchFamily="18" charset="0"/>
                    </a:rPr>
                    <a:t>Mẫu thử</a:t>
                  </a:r>
                  <a:endParaRPr kumimoji="0" lang="en-US" sz="1500" b="1" i="0" u="none" strike="noStrike" cap="none" normalizeH="0" baseline="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j-lt"/>
                      <a:ea typeface="Calibri" pitchFamily="34" charset="0"/>
                      <a:cs typeface="Times New Roman" pitchFamily="18" charset="0"/>
                    </a:rPr>
                    <a:t>đã đánh giá</a:t>
                  </a:r>
                  <a:endParaRPr kumimoji="0" lang="en-US" sz="1500" b="1" i="0" u="none" strike="noStrike" cap="none" normalizeH="0" baseline="0" smtClean="0">
                    <a:ln>
                      <a:noFill/>
                    </a:ln>
                    <a:solidFill>
                      <a:schemeClr val="tx1"/>
                    </a:solidFill>
                    <a:effectLst/>
                    <a:latin typeface="+mj-lt"/>
                    <a:cs typeface="Arial" pitchFamily="34" charset="0"/>
                  </a:endParaRPr>
                </a:p>
              </p:txBody>
            </p:sp>
            <p:sp>
              <p:nvSpPr>
                <p:cNvPr id="264" name="AutoShape 42"/>
                <p:cNvSpPr>
                  <a:spLocks noChangeArrowheads="1"/>
                </p:cNvSpPr>
                <p:nvPr/>
              </p:nvSpPr>
              <p:spPr bwMode="auto">
                <a:xfrm>
                  <a:off x="7849" y="12207"/>
                  <a:ext cx="1569" cy="86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j-lt"/>
                      <a:ea typeface="Calibri" pitchFamily="34" charset="0"/>
                      <a:cs typeface="Times New Roman" pitchFamily="18" charset="0"/>
                    </a:rPr>
                    <a:t>Cài đặt giao diện người dùng</a:t>
                  </a:r>
                  <a:endParaRPr kumimoji="0" lang="en-US" sz="1500" b="1" i="0" u="none" strike="noStrike" cap="none" normalizeH="0" baseline="0" smtClean="0">
                    <a:ln>
                      <a:noFill/>
                    </a:ln>
                    <a:solidFill>
                      <a:schemeClr val="tx1"/>
                    </a:solidFill>
                    <a:effectLst/>
                    <a:latin typeface="+mj-lt"/>
                    <a:cs typeface="Arial" pitchFamily="34" charset="0"/>
                  </a:endParaRPr>
                </a:p>
              </p:txBody>
            </p:sp>
            <p:sp>
              <p:nvSpPr>
                <p:cNvPr id="265" name="AutoShape 43"/>
                <p:cNvSpPr>
                  <a:spLocks noChangeShapeType="1"/>
                </p:cNvSpPr>
                <p:nvPr/>
              </p:nvSpPr>
              <p:spPr bwMode="auto">
                <a:xfrm>
                  <a:off x="3545" y="10101"/>
                  <a:ext cx="531" cy="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66" name="AutoShape 44"/>
                <p:cNvSpPr>
                  <a:spLocks noChangeShapeType="1"/>
                </p:cNvSpPr>
                <p:nvPr/>
              </p:nvSpPr>
              <p:spPr bwMode="auto">
                <a:xfrm>
                  <a:off x="5881" y="10101"/>
                  <a:ext cx="531" cy="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67" name="AutoShape 45"/>
                <p:cNvSpPr>
                  <a:spLocks noChangeShapeType="1"/>
                </p:cNvSpPr>
                <p:nvPr/>
              </p:nvSpPr>
              <p:spPr bwMode="auto">
                <a:xfrm>
                  <a:off x="7202" y="11294"/>
                  <a:ext cx="531" cy="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68" name="AutoShape 46"/>
                <p:cNvSpPr>
                  <a:spLocks noChangeShapeType="1"/>
                </p:cNvSpPr>
                <p:nvPr/>
              </p:nvSpPr>
              <p:spPr bwMode="auto">
                <a:xfrm>
                  <a:off x="6566" y="11639"/>
                  <a:ext cx="0" cy="601"/>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69" name="AutoShape 47"/>
                <p:cNvSpPr>
                  <a:spLocks noChangeShapeType="1"/>
                </p:cNvSpPr>
                <p:nvPr/>
              </p:nvSpPr>
              <p:spPr bwMode="auto">
                <a:xfrm>
                  <a:off x="7317" y="12638"/>
                  <a:ext cx="531" cy="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70" name="AutoShape 48"/>
                <p:cNvSpPr>
                  <a:spLocks noChangeShapeType="1"/>
                </p:cNvSpPr>
                <p:nvPr/>
              </p:nvSpPr>
              <p:spPr bwMode="auto">
                <a:xfrm flipV="1">
                  <a:off x="7317" y="11690"/>
                  <a:ext cx="531" cy="55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71" name="AutoShape 49"/>
                <p:cNvSpPr>
                  <a:spLocks noChangeShapeType="1"/>
                </p:cNvSpPr>
                <p:nvPr/>
              </p:nvSpPr>
              <p:spPr bwMode="auto">
                <a:xfrm flipV="1">
                  <a:off x="7314" y="9381"/>
                  <a:ext cx="0" cy="334"/>
                </a:xfrm>
                <a:prstGeom prst="straightConnector1">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72" name="AutoShape 50"/>
                <p:cNvSpPr>
                  <a:spLocks noChangeShapeType="1"/>
                </p:cNvSpPr>
                <p:nvPr/>
              </p:nvSpPr>
              <p:spPr bwMode="auto">
                <a:xfrm flipH="1">
                  <a:off x="4943" y="9381"/>
                  <a:ext cx="2374" cy="0"/>
                </a:xfrm>
                <a:prstGeom prst="straightConnector1">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73" name="AutoShape 51"/>
                <p:cNvSpPr>
                  <a:spLocks noChangeShapeType="1"/>
                </p:cNvSpPr>
                <p:nvPr/>
              </p:nvSpPr>
              <p:spPr bwMode="auto">
                <a:xfrm>
                  <a:off x="4943" y="9381"/>
                  <a:ext cx="0" cy="334"/>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74" name="AutoShape 52"/>
                <p:cNvSpPr>
                  <a:spLocks noChangeShapeType="1"/>
                </p:cNvSpPr>
                <p:nvPr/>
              </p:nvSpPr>
              <p:spPr bwMode="auto">
                <a:xfrm flipV="1">
                  <a:off x="8790" y="10682"/>
                  <a:ext cx="0" cy="202"/>
                </a:xfrm>
                <a:prstGeom prst="straightConnector1">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75" name="AutoShape 53"/>
                <p:cNvSpPr>
                  <a:spLocks noChangeShapeType="1"/>
                </p:cNvSpPr>
                <p:nvPr/>
              </p:nvSpPr>
              <p:spPr bwMode="auto">
                <a:xfrm flipH="1">
                  <a:off x="6513" y="10682"/>
                  <a:ext cx="2277" cy="0"/>
                </a:xfrm>
                <a:prstGeom prst="straightConnector1">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sp>
              <p:nvSpPr>
                <p:cNvPr id="276" name="AutoShape 54"/>
                <p:cNvSpPr>
                  <a:spLocks noChangeShapeType="1"/>
                </p:cNvSpPr>
                <p:nvPr/>
              </p:nvSpPr>
              <p:spPr bwMode="auto">
                <a:xfrm>
                  <a:off x="6512" y="10680"/>
                  <a:ext cx="1" cy="259"/>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1500" b="1">
                    <a:solidFill>
                      <a:schemeClr val="tx1"/>
                    </a:solidFill>
                    <a:latin typeface="+mj-lt"/>
                  </a:endParaRPr>
                </a:p>
              </p:txBody>
            </p:sp>
          </p:grpSp>
        </p:grpSp>
      </p:gr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Khái niệm</a:t>
            </a:r>
          </a:p>
          <a:p>
            <a:pPr algn="just"/>
            <a:r>
              <a:rPr lang="en-US" sz="2800" smtClean="0"/>
              <a:t>Thiết kế xử lý là bước xây dựng mô tả các hàm xử lý và hằng, biến, kiểu dữ liệu liên quan tương ứng với các chức năng yêu cầu của dự án. </a:t>
            </a:r>
          </a:p>
          <a:p>
            <a:pPr algn="just"/>
            <a:endParaRPr lang="en-US" sz="2800" smtClean="0"/>
          </a:p>
          <a:p>
            <a:pPr algn="just"/>
            <a:r>
              <a:rPr lang="en-US" sz="2800" smtClean="0"/>
              <a:t>Từ danh sách các yêu cầu ở phần trước, chúng ta có thể lập ra một số danh sách xử lý tùy thuộc vào yêu cầu và quy mô của dự án. </a:t>
            </a:r>
          </a:p>
          <a:p>
            <a:pPr algn="just"/>
            <a:endParaRPr lang="en-US" sz="2800" smtClean="0"/>
          </a:p>
          <a:p>
            <a:pPr algn="just"/>
            <a:r>
              <a:rPr lang="en-US" sz="2800" smtClean="0"/>
              <a:t>Thiết kế xử lý giúp định hình được nội dung xây dựng mã nguồn cần phải làm để phân chia công việc hiệu quả.</a:t>
            </a:r>
            <a:endParaRPr lang="en-US" sz="2800" b="1" smtClean="0">
              <a:solidFill>
                <a:srgbClr val="00B050"/>
              </a:solidFill>
            </a:endParaRP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Các danh sách thiết kế xử lý</a:t>
            </a:r>
          </a:p>
          <a:p>
            <a:r>
              <a:rPr lang="en-US" sz="2800" b="1" smtClean="0"/>
              <a:t>Danh sách các kiểu dữ liệu xử lý</a:t>
            </a:r>
          </a:p>
          <a:p>
            <a:r>
              <a:rPr lang="en-US" sz="2800" smtClean="0"/>
              <a:t>Danh sách này liệt kê các kiểu dữ liệu cần thiết để xử lý trong chương trình, kèm theo làý nghĩa và ghi chú tương ứng.</a:t>
            </a:r>
          </a:p>
          <a:p>
            <a:endParaRPr lang="en-US" sz="2800" b="1" smtClean="0">
              <a:solidFill>
                <a:srgbClr val="00B050"/>
              </a:solidFill>
            </a:endParaRP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nvGraphicFramePr>
        <p:xfrm>
          <a:off x="457200" y="3429000"/>
          <a:ext cx="8077200" cy="1979676"/>
        </p:xfrm>
        <a:graphic>
          <a:graphicData uri="http://schemas.openxmlformats.org/drawingml/2006/table">
            <a:tbl>
              <a:tblPr>
                <a:tableStyleId>{5DA37D80-6434-44D0-A028-1B22A696006F}</a:tableStyleId>
              </a:tblPr>
              <a:tblGrid>
                <a:gridCol w="888206"/>
                <a:gridCol w="2494197"/>
                <a:gridCol w="2674803"/>
                <a:gridCol w="2019994"/>
              </a:tblGrid>
              <a:tr h="989838">
                <a:tc>
                  <a:txBody>
                    <a:bodyPr/>
                    <a:lstStyle/>
                    <a:p>
                      <a:pPr algn="just">
                        <a:lnSpc>
                          <a:spcPct val="115000"/>
                        </a:lnSpc>
                        <a:spcAft>
                          <a:spcPts val="0"/>
                        </a:spcAft>
                      </a:pPr>
                      <a:r>
                        <a:rPr lang="en-US" sz="2000" b="1"/>
                        <a:t>STT</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Kiểu dữ liệu</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Ý nghĩa</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Ghi chú</a:t>
                      </a:r>
                      <a:endParaRPr lang="en-US" sz="2000" b="1">
                        <a:latin typeface="+mj-lt"/>
                        <a:ea typeface="Calibri"/>
                        <a:cs typeface="Times New Roman"/>
                      </a:endParaRPr>
                    </a:p>
                  </a:txBody>
                  <a:tcPr marL="68580" marR="68580" marT="0" marB="0"/>
                </a:tc>
              </a:tr>
              <a:tr h="989838">
                <a:tc>
                  <a:txBody>
                    <a:bodyPr/>
                    <a:lstStyle/>
                    <a:p>
                      <a:pPr algn="just">
                        <a:lnSpc>
                          <a:spcPct val="115000"/>
                        </a:lnSpc>
                        <a:spcAft>
                          <a:spcPts val="0"/>
                        </a:spcAft>
                      </a:pPr>
                      <a:r>
                        <a:rPr lang="en-US" sz="2000"/>
                        <a:t>…</a:t>
                      </a:r>
                      <a:endParaRPr lang="en-US" sz="2000">
                        <a:latin typeface="+mj-lt"/>
                        <a:ea typeface="Calibri"/>
                        <a:cs typeface="Times New Roman"/>
                      </a:endParaRPr>
                    </a:p>
                  </a:txBody>
                  <a:tcPr marL="68580" marR="68580" marT="0" marB="0"/>
                </a:tc>
                <a:tc>
                  <a:txBody>
                    <a:bodyPr/>
                    <a:lstStyle/>
                    <a:p>
                      <a:pPr algn="just">
                        <a:lnSpc>
                          <a:spcPct val="115000"/>
                        </a:lnSpc>
                        <a:spcAft>
                          <a:spcPts val="0"/>
                        </a:spcAft>
                      </a:pPr>
                      <a:r>
                        <a:rPr lang="en-US" sz="2000"/>
                        <a:t>…</a:t>
                      </a:r>
                      <a:endParaRPr lang="en-US" sz="2000">
                        <a:latin typeface="+mj-lt"/>
                        <a:ea typeface="Calibri"/>
                        <a:cs typeface="Times New Roman"/>
                      </a:endParaRPr>
                    </a:p>
                  </a:txBody>
                  <a:tcPr marL="68580" marR="68580" marT="0" marB="0"/>
                </a:tc>
                <a:tc>
                  <a:txBody>
                    <a:bodyPr/>
                    <a:lstStyle/>
                    <a:p>
                      <a:pPr algn="just">
                        <a:lnSpc>
                          <a:spcPct val="115000"/>
                        </a:lnSpc>
                        <a:spcAft>
                          <a:spcPts val="0"/>
                        </a:spcAft>
                      </a:pPr>
                      <a:r>
                        <a:rPr lang="en-US" sz="2000"/>
                        <a:t>…</a:t>
                      </a:r>
                      <a:endParaRPr lang="en-US" sz="2000">
                        <a:latin typeface="+mj-lt"/>
                        <a:ea typeface="Calibri"/>
                        <a:cs typeface="Times New Roman"/>
                      </a:endParaRPr>
                    </a:p>
                  </a:txBody>
                  <a:tcPr marL="68580" marR="68580" marT="0" marB="0"/>
                </a:tc>
                <a:tc>
                  <a:txBody>
                    <a:bodyPr/>
                    <a:lstStyle/>
                    <a:p>
                      <a:pPr algn="just">
                        <a:lnSpc>
                          <a:spcPct val="115000"/>
                        </a:lnSpc>
                        <a:spcAft>
                          <a:spcPts val="0"/>
                        </a:spcAft>
                      </a:pPr>
                      <a:r>
                        <a:rPr lang="en-US" sz="2000"/>
                        <a:t>…</a:t>
                      </a:r>
                      <a:endParaRPr lang="en-US" sz="2000">
                        <a:latin typeface="+mj-lt"/>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Các danh sách thiết kế xử lý</a:t>
            </a:r>
          </a:p>
          <a:p>
            <a:r>
              <a:rPr lang="en-US" sz="2800" b="1" smtClean="0"/>
              <a:t>Danh sách các thuộc tính kiểu dữ liệu X</a:t>
            </a:r>
          </a:p>
          <a:p>
            <a:r>
              <a:rPr lang="en-US" sz="2800" smtClean="0"/>
              <a:t>Danh sách này liệt kê các thuộc tính của dữ liệu nào đó với các thông tin chi tiết hơn.</a:t>
            </a:r>
            <a:endParaRPr lang="en-US" sz="2800" b="1" smtClean="0">
              <a:solidFill>
                <a:srgbClr val="00B050"/>
              </a:solidFill>
            </a:endParaRP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Table 12"/>
          <p:cNvGraphicFramePr>
            <a:graphicFrameLocks noGrp="1"/>
          </p:cNvGraphicFramePr>
          <p:nvPr/>
        </p:nvGraphicFramePr>
        <p:xfrm>
          <a:off x="457202" y="3087242"/>
          <a:ext cx="8153398" cy="1865757"/>
        </p:xfrm>
        <a:graphic>
          <a:graphicData uri="http://schemas.openxmlformats.org/drawingml/2006/table">
            <a:tbl>
              <a:tblPr>
                <a:tableStyleId>{5DA37D80-6434-44D0-A028-1B22A696006F}</a:tableStyleId>
              </a:tblPr>
              <a:tblGrid>
                <a:gridCol w="914398"/>
                <a:gridCol w="1524000"/>
                <a:gridCol w="1066800"/>
                <a:gridCol w="1295400"/>
                <a:gridCol w="1948008"/>
                <a:gridCol w="1404792"/>
              </a:tblGrid>
              <a:tr h="1332684">
                <a:tc>
                  <a:txBody>
                    <a:bodyPr/>
                    <a:lstStyle/>
                    <a:p>
                      <a:pPr algn="just">
                        <a:lnSpc>
                          <a:spcPct val="115000"/>
                        </a:lnSpc>
                        <a:spcAft>
                          <a:spcPts val="0"/>
                        </a:spcAft>
                      </a:pPr>
                      <a:r>
                        <a:rPr lang="en-US" sz="2000" b="1"/>
                        <a:t>STT</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Thuộc tính</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Kiểu</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Ràng buộc</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Giá trị khởi động</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Ghi chú</a:t>
                      </a:r>
                      <a:endParaRPr lang="en-US" sz="2000" b="1">
                        <a:latin typeface="+mj-lt"/>
                        <a:ea typeface="Calibri"/>
                        <a:cs typeface="Times New Roman"/>
                      </a:endParaRPr>
                    </a:p>
                  </a:txBody>
                  <a:tcPr marL="68580" marR="68580" marT="0" marB="0"/>
                </a:tc>
              </a:tr>
              <a:tr h="533073">
                <a:tc>
                  <a:txBody>
                    <a:bodyPr/>
                    <a:lstStyle/>
                    <a:p>
                      <a:pPr algn="just">
                        <a:lnSpc>
                          <a:spcPct val="115000"/>
                        </a:lnSpc>
                        <a:spcAft>
                          <a:spcPts val="0"/>
                        </a:spcAft>
                      </a:pPr>
                      <a:r>
                        <a:rPr lang="en-US" sz="1600"/>
                        <a:t>…</a:t>
                      </a:r>
                      <a:endParaRPr lang="en-US" sz="1600">
                        <a:latin typeface="+mj-lt"/>
                        <a:ea typeface="Calibri"/>
                        <a:cs typeface="Times New Roman"/>
                      </a:endParaRPr>
                    </a:p>
                  </a:txBody>
                  <a:tcPr marL="68580" marR="68580" marT="0" marB="0"/>
                </a:tc>
                <a:tc>
                  <a:txBody>
                    <a:bodyPr/>
                    <a:lstStyle/>
                    <a:p>
                      <a:pPr algn="just">
                        <a:lnSpc>
                          <a:spcPct val="115000"/>
                        </a:lnSpc>
                        <a:spcAft>
                          <a:spcPts val="0"/>
                        </a:spcAft>
                      </a:pPr>
                      <a:r>
                        <a:rPr lang="en-US" sz="1600"/>
                        <a:t>…</a:t>
                      </a:r>
                      <a:endParaRPr lang="en-US" sz="1600">
                        <a:latin typeface="+mj-lt"/>
                        <a:ea typeface="Calibri"/>
                        <a:cs typeface="Times New Roman"/>
                      </a:endParaRPr>
                    </a:p>
                  </a:txBody>
                  <a:tcPr marL="68580" marR="68580" marT="0" marB="0"/>
                </a:tc>
                <a:tc>
                  <a:txBody>
                    <a:bodyPr/>
                    <a:lstStyle/>
                    <a:p>
                      <a:pPr algn="just">
                        <a:lnSpc>
                          <a:spcPct val="115000"/>
                        </a:lnSpc>
                        <a:spcAft>
                          <a:spcPts val="0"/>
                        </a:spcAft>
                      </a:pPr>
                      <a:r>
                        <a:rPr lang="en-US" sz="1600"/>
                        <a:t>…</a:t>
                      </a:r>
                      <a:endParaRPr lang="en-US" sz="1600">
                        <a:latin typeface="+mj-lt"/>
                        <a:ea typeface="Calibri"/>
                        <a:cs typeface="Times New Roman"/>
                      </a:endParaRPr>
                    </a:p>
                  </a:txBody>
                  <a:tcPr marL="68580" marR="68580" marT="0" marB="0"/>
                </a:tc>
                <a:tc>
                  <a:txBody>
                    <a:bodyPr/>
                    <a:lstStyle/>
                    <a:p>
                      <a:pPr algn="just">
                        <a:lnSpc>
                          <a:spcPct val="115000"/>
                        </a:lnSpc>
                        <a:spcAft>
                          <a:spcPts val="0"/>
                        </a:spcAft>
                      </a:pPr>
                      <a:r>
                        <a:rPr lang="en-US" sz="1600"/>
                        <a:t>…</a:t>
                      </a:r>
                      <a:endParaRPr lang="en-US" sz="1600">
                        <a:latin typeface="+mj-lt"/>
                        <a:ea typeface="Calibri"/>
                        <a:cs typeface="Times New Roman"/>
                      </a:endParaRPr>
                    </a:p>
                  </a:txBody>
                  <a:tcPr marL="68580" marR="68580" marT="0" marB="0"/>
                </a:tc>
                <a:tc>
                  <a:txBody>
                    <a:bodyPr/>
                    <a:lstStyle/>
                    <a:p>
                      <a:pPr algn="just">
                        <a:lnSpc>
                          <a:spcPct val="115000"/>
                        </a:lnSpc>
                        <a:spcAft>
                          <a:spcPts val="0"/>
                        </a:spcAft>
                      </a:pPr>
                      <a:r>
                        <a:rPr lang="en-US" sz="1600"/>
                        <a:t>…</a:t>
                      </a:r>
                      <a:endParaRPr lang="en-US" sz="1600">
                        <a:latin typeface="+mj-lt"/>
                        <a:ea typeface="Calibri"/>
                        <a:cs typeface="Times New Roman"/>
                      </a:endParaRPr>
                    </a:p>
                  </a:txBody>
                  <a:tcPr marL="68580" marR="68580" marT="0" marB="0"/>
                </a:tc>
                <a:tc>
                  <a:txBody>
                    <a:bodyPr/>
                    <a:lstStyle/>
                    <a:p>
                      <a:pPr algn="just">
                        <a:lnSpc>
                          <a:spcPct val="115000"/>
                        </a:lnSpc>
                        <a:spcAft>
                          <a:spcPts val="0"/>
                        </a:spcAft>
                      </a:pPr>
                      <a:r>
                        <a:rPr lang="en-US" sz="1600"/>
                        <a:t>…</a:t>
                      </a:r>
                      <a:endParaRPr lang="en-US" sz="1600">
                        <a:latin typeface="+mj-lt"/>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r>
              <a:rPr lang="en-US" sz="2800" b="1" smtClean="0">
                <a:solidFill>
                  <a:srgbClr val="00B050"/>
                </a:solidFill>
              </a:rPr>
              <a:t>Các danh sách thiết kế xử lý</a:t>
            </a:r>
          </a:p>
          <a:p>
            <a:r>
              <a:rPr lang="en-US" sz="2800" b="1" smtClean="0"/>
              <a:t>Danh sách các hàm, phương thức xử lý</a:t>
            </a:r>
          </a:p>
          <a:p>
            <a:r>
              <a:rPr lang="en-US" sz="2800" smtClean="0"/>
              <a:t>Các dự án phải lập danh sách các hàm xử lý vì chúng là các hàm quan trọng trong việc tạo sự tương tác kết nối giữa dữ liệu và giao diện chương trình.</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685800"/>
            <a:ext cx="8534400" cy="5791200"/>
          </a:xfrm>
        </p:spPr>
        <p:txBody>
          <a:bodyPr>
            <a:normAutofit/>
          </a:bodyPr>
          <a:lstStyle/>
          <a:p>
            <a:r>
              <a:rPr lang="en-US" sz="2400" b="1" smtClean="0">
                <a:solidFill>
                  <a:srgbClr val="00B050"/>
                </a:solidFill>
              </a:rPr>
              <a:t>Các danh sách thiết kế xử lý</a:t>
            </a:r>
          </a:p>
          <a:p>
            <a:r>
              <a:rPr lang="en-US" sz="2400" b="1" smtClean="0"/>
              <a:t>Danh sách các hàm, phương thức xử lý</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nvGraphicFramePr>
        <p:xfrm>
          <a:off x="152401" y="1548846"/>
          <a:ext cx="8915399" cy="4775754"/>
        </p:xfrm>
        <a:graphic>
          <a:graphicData uri="http://schemas.openxmlformats.org/drawingml/2006/table">
            <a:tbl>
              <a:tblPr>
                <a:tableStyleId>{5DA37D80-6434-44D0-A028-1B22A696006F}</a:tableStyleId>
              </a:tblPr>
              <a:tblGrid>
                <a:gridCol w="572550"/>
                <a:gridCol w="1472268"/>
                <a:gridCol w="1795723"/>
                <a:gridCol w="1571927"/>
                <a:gridCol w="1621702"/>
                <a:gridCol w="1308682"/>
                <a:gridCol w="572547"/>
              </a:tblGrid>
              <a:tr h="579582">
                <a:tc>
                  <a:txBody>
                    <a:bodyPr/>
                    <a:lstStyle/>
                    <a:p>
                      <a:pPr algn="just">
                        <a:lnSpc>
                          <a:spcPct val="115000"/>
                        </a:lnSpc>
                        <a:spcAft>
                          <a:spcPts val="0"/>
                        </a:spcAft>
                      </a:pPr>
                      <a:r>
                        <a:rPr lang="en-US" sz="1800" b="1"/>
                        <a:t>STT</a:t>
                      </a:r>
                      <a:endParaRPr lang="en-US" sz="1800" b="1">
                        <a:latin typeface="+mj-lt"/>
                        <a:ea typeface="Calibri"/>
                        <a:cs typeface="Times New Roman"/>
                      </a:endParaRPr>
                    </a:p>
                  </a:txBody>
                  <a:tcPr marL="67960" marR="67960" marT="0" marB="0"/>
                </a:tc>
                <a:tc>
                  <a:txBody>
                    <a:bodyPr/>
                    <a:lstStyle/>
                    <a:p>
                      <a:pPr algn="just">
                        <a:lnSpc>
                          <a:spcPct val="115000"/>
                        </a:lnSpc>
                        <a:spcAft>
                          <a:spcPts val="0"/>
                        </a:spcAft>
                      </a:pPr>
                      <a:r>
                        <a:rPr lang="en-US" sz="1800" b="1"/>
                        <a:t>Hàm</a:t>
                      </a:r>
                      <a:endParaRPr lang="en-US" sz="1800" b="1">
                        <a:latin typeface="+mj-lt"/>
                        <a:ea typeface="Calibri"/>
                        <a:cs typeface="Times New Roman"/>
                      </a:endParaRPr>
                    </a:p>
                  </a:txBody>
                  <a:tcPr marL="67960" marR="67960" marT="0" marB="0"/>
                </a:tc>
                <a:tc>
                  <a:txBody>
                    <a:bodyPr/>
                    <a:lstStyle/>
                    <a:p>
                      <a:pPr algn="just">
                        <a:lnSpc>
                          <a:spcPct val="115000"/>
                        </a:lnSpc>
                        <a:spcAft>
                          <a:spcPts val="0"/>
                        </a:spcAft>
                      </a:pPr>
                      <a:r>
                        <a:rPr lang="en-US" sz="1800" b="1"/>
                        <a:t>Tham số</a:t>
                      </a:r>
                      <a:endParaRPr lang="en-US" sz="1800" b="1">
                        <a:latin typeface="+mj-lt"/>
                        <a:ea typeface="Calibri"/>
                        <a:cs typeface="Times New Roman"/>
                      </a:endParaRPr>
                    </a:p>
                  </a:txBody>
                  <a:tcPr marL="67960" marR="67960" marT="0" marB="0"/>
                </a:tc>
                <a:tc>
                  <a:txBody>
                    <a:bodyPr/>
                    <a:lstStyle/>
                    <a:p>
                      <a:pPr algn="just">
                        <a:lnSpc>
                          <a:spcPct val="115000"/>
                        </a:lnSpc>
                        <a:spcAft>
                          <a:spcPts val="0"/>
                        </a:spcAft>
                      </a:pPr>
                      <a:r>
                        <a:rPr lang="en-US" sz="1800" b="1"/>
                        <a:t>Kết quả trả về</a:t>
                      </a:r>
                      <a:endParaRPr lang="en-US" sz="1800" b="1">
                        <a:latin typeface="+mj-lt"/>
                        <a:ea typeface="Calibri"/>
                        <a:cs typeface="Times New Roman"/>
                      </a:endParaRPr>
                    </a:p>
                  </a:txBody>
                  <a:tcPr marL="67960" marR="67960" marT="0" marB="0"/>
                </a:tc>
                <a:tc>
                  <a:txBody>
                    <a:bodyPr/>
                    <a:lstStyle/>
                    <a:p>
                      <a:pPr algn="just">
                        <a:lnSpc>
                          <a:spcPct val="115000"/>
                        </a:lnSpc>
                        <a:spcAft>
                          <a:spcPts val="0"/>
                        </a:spcAft>
                      </a:pPr>
                      <a:r>
                        <a:rPr lang="en-US" sz="1800" b="1"/>
                        <a:t>Thuật giải</a:t>
                      </a:r>
                      <a:endParaRPr lang="en-US" sz="1800" b="1">
                        <a:latin typeface="+mj-lt"/>
                        <a:ea typeface="Calibri"/>
                        <a:cs typeface="Times New Roman"/>
                      </a:endParaRPr>
                    </a:p>
                  </a:txBody>
                  <a:tcPr marL="67960" marR="67960" marT="0" marB="0"/>
                </a:tc>
                <a:tc>
                  <a:txBody>
                    <a:bodyPr/>
                    <a:lstStyle/>
                    <a:p>
                      <a:pPr algn="just">
                        <a:lnSpc>
                          <a:spcPct val="115000"/>
                        </a:lnSpc>
                        <a:spcAft>
                          <a:spcPts val="0"/>
                        </a:spcAft>
                      </a:pPr>
                      <a:r>
                        <a:rPr lang="en-US" sz="1800" b="1"/>
                        <a:t>Ý nghĩa</a:t>
                      </a:r>
                      <a:endParaRPr lang="en-US" sz="1800" b="1">
                        <a:latin typeface="+mj-lt"/>
                        <a:ea typeface="Calibri"/>
                        <a:cs typeface="Times New Roman"/>
                      </a:endParaRPr>
                    </a:p>
                  </a:txBody>
                  <a:tcPr marL="67960" marR="67960" marT="0" marB="0"/>
                </a:tc>
                <a:tc>
                  <a:txBody>
                    <a:bodyPr/>
                    <a:lstStyle/>
                    <a:p>
                      <a:pPr algn="just">
                        <a:lnSpc>
                          <a:spcPct val="115000"/>
                        </a:lnSpc>
                        <a:spcAft>
                          <a:spcPts val="0"/>
                        </a:spcAft>
                      </a:pPr>
                      <a:r>
                        <a:rPr lang="en-US" sz="1800" b="1"/>
                        <a:t>Ghi chú</a:t>
                      </a:r>
                      <a:endParaRPr lang="en-US" sz="1800" b="1">
                        <a:latin typeface="+mj-lt"/>
                        <a:ea typeface="Calibri"/>
                        <a:cs typeface="Times New Roman"/>
                      </a:endParaRPr>
                    </a:p>
                  </a:txBody>
                  <a:tcPr marL="67960" marR="67960" marT="0" marB="0"/>
                </a:tc>
              </a:tr>
              <a:tr h="2072409">
                <a:tc>
                  <a:txBody>
                    <a:bodyPr/>
                    <a:lstStyle/>
                    <a:p>
                      <a:pPr algn="just">
                        <a:lnSpc>
                          <a:spcPct val="115000"/>
                        </a:lnSpc>
                        <a:spcAft>
                          <a:spcPts val="0"/>
                        </a:spcAft>
                      </a:pPr>
                      <a:r>
                        <a:rPr lang="en-US" sz="1800"/>
                        <a:t>1</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InsertStudent</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StudentName (string), Birthday (datetime), Address (string) </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Kiểu bool với 2 giá trị, "true" là nhập thành công, "false" là nhập không thành công</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Lấy các tham số, kiểm tra kiểu dữ liệu và nhập vào hệ thống</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Nhập 1 sinh viên vào cơ sở dữ liệu</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endParaRPr lang="en-US" sz="1800">
                        <a:latin typeface="+mj-lt"/>
                        <a:ea typeface="Times New Roman"/>
                        <a:cs typeface="Times New Roman"/>
                      </a:endParaRPr>
                    </a:p>
                  </a:txBody>
                  <a:tcPr marL="67960" marR="67960" marT="0" marB="0"/>
                </a:tc>
              </a:tr>
              <a:tr h="2072409">
                <a:tc>
                  <a:txBody>
                    <a:bodyPr/>
                    <a:lstStyle/>
                    <a:p>
                      <a:pPr algn="just">
                        <a:lnSpc>
                          <a:spcPct val="115000"/>
                        </a:lnSpc>
                        <a:spcAft>
                          <a:spcPts val="0"/>
                        </a:spcAft>
                      </a:pPr>
                      <a:r>
                        <a:rPr lang="en-US" sz="1800"/>
                        <a:t>2</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DeleteStudent</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StudentID (int)</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Kiểu bool với 2 giá trị, "true" là xóa thành công, "false" là xóa không thành công</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Lấy tham số StudentID, kiểm tra dữ liệu và thực hiện thao tác xóa  </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r>
                        <a:rPr lang="en-US" sz="1800"/>
                        <a:t>Xóa 1 sinh viên dựa theo StudentID</a:t>
                      </a:r>
                      <a:endParaRPr lang="en-US" sz="1800">
                        <a:latin typeface="+mj-lt"/>
                        <a:ea typeface="Calibri"/>
                        <a:cs typeface="Times New Roman"/>
                      </a:endParaRPr>
                    </a:p>
                  </a:txBody>
                  <a:tcPr marL="67960" marR="67960" marT="0" marB="0"/>
                </a:tc>
                <a:tc>
                  <a:txBody>
                    <a:bodyPr/>
                    <a:lstStyle/>
                    <a:p>
                      <a:pPr algn="just">
                        <a:lnSpc>
                          <a:spcPct val="115000"/>
                        </a:lnSpc>
                        <a:spcAft>
                          <a:spcPts val="0"/>
                        </a:spcAft>
                      </a:pPr>
                      <a:endParaRPr lang="en-US" sz="1800">
                        <a:latin typeface="+mj-lt"/>
                        <a:ea typeface="Times New Roman"/>
                        <a:cs typeface="Times New Roman"/>
                      </a:endParaRPr>
                    </a:p>
                  </a:txBody>
                  <a:tcPr marL="67960" marR="6796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Lớp trong UML</a:t>
            </a:r>
          </a:p>
          <a:p>
            <a:pPr algn="just"/>
            <a:r>
              <a:rPr lang="en-US" sz="2800" smtClean="0"/>
              <a:t>Lớp trong sơ đồ UML được biểu diễn là hình chữ nhật gồm 3 phần. Phần trên chứa tên lớp, phần giữa chứa thuộc tính và phần dưới chứa các phương thức.</a:t>
            </a:r>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990600" y="3733800"/>
            <a:ext cx="7239000" cy="1957070"/>
          </a:xfrm>
          <a:prstGeom prst="rect">
            <a:avLst/>
          </a:prstGeom>
          <a:noFill/>
        </p:spPr>
      </p:pic>
      <p:sp>
        <p:nvSpPr>
          <p:cNvPr id="9" name="TextBox 8"/>
          <p:cNvSpPr txBox="1"/>
          <p:nvPr/>
        </p:nvSpPr>
        <p:spPr>
          <a:xfrm>
            <a:off x="990600" y="5867400"/>
            <a:ext cx="7391400" cy="415498"/>
          </a:xfrm>
          <a:prstGeom prst="rect">
            <a:avLst/>
          </a:prstGeom>
          <a:noFill/>
        </p:spPr>
        <p:txBody>
          <a:bodyPr wrap="square" rtlCol="0">
            <a:spAutoFit/>
          </a:bodyPr>
          <a:lstStyle/>
          <a:p>
            <a:pPr algn="ctr"/>
            <a:r>
              <a:rPr lang="en-US" sz="2100" b="1" i="1" smtClean="0">
                <a:solidFill>
                  <a:srgbClr val="0070C0"/>
                </a:solidFill>
              </a:rPr>
              <a:t>Bốn cách biểu diễn một lớp dùng ký hiệu UML</a:t>
            </a:r>
            <a:endParaRPr lang="en-US" sz="2100" b="1" i="1">
              <a:solidFill>
                <a:srgbClr val="0070C0"/>
              </a:solidFill>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fontScale="92500"/>
          </a:bodyPr>
          <a:lstStyle/>
          <a:p>
            <a:r>
              <a:rPr lang="en-US" sz="2800" b="1" smtClean="0">
                <a:solidFill>
                  <a:srgbClr val="00B050"/>
                </a:solidFill>
              </a:rPr>
              <a:t>Các danh sách thiết kế xử lý</a:t>
            </a:r>
          </a:p>
          <a:p>
            <a:pPr algn="just"/>
            <a:r>
              <a:rPr lang="en-US" sz="2800" b="1" smtClean="0"/>
              <a:t>Danh sách các hàm, phương thức xử lý</a:t>
            </a:r>
            <a:endParaRPr lang="en-US" sz="2800" b="1" smtClean="0">
              <a:solidFill>
                <a:srgbClr val="00B050"/>
              </a:solidFill>
            </a:endParaRPr>
          </a:p>
          <a:p>
            <a:pPr algn="just"/>
            <a:r>
              <a:rPr lang="en-US" sz="2800" smtClean="0"/>
              <a:t>Phương thức </a:t>
            </a:r>
            <a:r>
              <a:rPr lang="en-US" sz="2800" b="1" smtClean="0"/>
              <a:t>InsertStudent</a:t>
            </a:r>
            <a:r>
              <a:rPr lang="en-US" sz="2800" smtClean="0"/>
              <a:t> thì cần 3 tham số đầu vào là StudentName, Birthday, Address và kết quả trả về là kiểu bool.</a:t>
            </a:r>
          </a:p>
          <a:p>
            <a:endParaRPr lang="en-US" sz="2800" smtClean="0"/>
          </a:p>
          <a:p>
            <a:r>
              <a:rPr lang="en-US" sz="2800" smtClean="0">
                <a:solidFill>
                  <a:schemeClr val="accent6">
                    <a:lumMod val="75000"/>
                  </a:schemeClr>
                </a:solidFill>
              </a:rPr>
              <a:t>bool </a:t>
            </a:r>
            <a:r>
              <a:rPr lang="en-US" sz="2800" b="1" smtClean="0">
                <a:solidFill>
                  <a:schemeClr val="accent6">
                    <a:lumMod val="75000"/>
                  </a:schemeClr>
                </a:solidFill>
              </a:rPr>
              <a:t>InsertStudent</a:t>
            </a:r>
            <a:r>
              <a:rPr lang="en-US" sz="2800" smtClean="0">
                <a:solidFill>
                  <a:schemeClr val="accent6">
                    <a:lumMod val="75000"/>
                  </a:schemeClr>
                </a:solidFill>
              </a:rPr>
              <a:t>(string StudentName, DateTime Birthday, string Address)</a:t>
            </a:r>
          </a:p>
          <a:p>
            <a:r>
              <a:rPr lang="en-US" sz="2800" smtClean="0">
                <a:solidFill>
                  <a:schemeClr val="accent6">
                    <a:lumMod val="75000"/>
                  </a:schemeClr>
                </a:solidFill>
              </a:rPr>
              <a:t>{</a:t>
            </a:r>
          </a:p>
          <a:p>
            <a:r>
              <a:rPr lang="en-US" sz="2800" smtClean="0">
                <a:solidFill>
                  <a:schemeClr val="accent6">
                    <a:lumMod val="75000"/>
                  </a:schemeClr>
                </a:solidFill>
              </a:rPr>
              <a:t>	//Kiểm tra các dữ liệu đầu vào</a:t>
            </a:r>
          </a:p>
          <a:p>
            <a:r>
              <a:rPr lang="en-US" sz="2800" smtClean="0">
                <a:solidFill>
                  <a:schemeClr val="accent6">
                    <a:lumMod val="75000"/>
                  </a:schemeClr>
                </a:solidFill>
              </a:rPr>
              <a:t>	if (nhập thành công) trả về true</a:t>
            </a:r>
          </a:p>
          <a:p>
            <a:r>
              <a:rPr lang="en-US" sz="2800" smtClean="0">
                <a:solidFill>
                  <a:schemeClr val="accent6">
                    <a:lumMod val="75000"/>
                  </a:schemeClr>
                </a:solidFill>
              </a:rPr>
              <a:t>	else trả về false</a:t>
            </a:r>
          </a:p>
          <a:p>
            <a:r>
              <a:rPr lang="en-US" sz="2800" smtClean="0">
                <a:solidFill>
                  <a:schemeClr val="accent6">
                    <a:lumMod val="75000"/>
                  </a:schemeClr>
                </a:solidFill>
              </a:rPr>
              <a:t>}</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pPr algn="just"/>
            <a:r>
              <a:rPr lang="en-US" sz="2800" b="1" smtClean="0">
                <a:solidFill>
                  <a:srgbClr val="00B050"/>
                </a:solidFill>
              </a:rPr>
              <a:t>Các danh sách thiết kế xử lý</a:t>
            </a:r>
          </a:p>
          <a:p>
            <a:pPr algn="just"/>
            <a:r>
              <a:rPr lang="en-US" sz="2800" b="1" smtClean="0"/>
              <a:t>Danh sách các biến</a:t>
            </a:r>
          </a:p>
          <a:p>
            <a:pPr algn="just"/>
            <a:r>
              <a:rPr lang="en-US" sz="2800" smtClean="0"/>
              <a:t>Các biến lập trong danh sách này là biến toàn cục, dùng chung cho hệ thống.</a:t>
            </a:r>
          </a:p>
          <a:p>
            <a:pPr algn="just"/>
            <a:endParaRPr lang="en-US" sz="2800" b="1" smtClean="0"/>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nvGraphicFramePr>
        <p:xfrm>
          <a:off x="533402" y="3201162"/>
          <a:ext cx="8229599" cy="1370838"/>
        </p:xfrm>
        <a:graphic>
          <a:graphicData uri="http://schemas.openxmlformats.org/drawingml/2006/table">
            <a:tbl>
              <a:tblPr>
                <a:tableStyleId>{5DA37D80-6434-44D0-A028-1B22A696006F}</a:tableStyleId>
              </a:tblPr>
              <a:tblGrid>
                <a:gridCol w="1440015"/>
                <a:gridCol w="1851447"/>
                <a:gridCol w="1645731"/>
                <a:gridCol w="1645731"/>
                <a:gridCol w="1646675"/>
              </a:tblGrid>
              <a:tr h="664695">
                <a:tc>
                  <a:txBody>
                    <a:bodyPr/>
                    <a:lstStyle/>
                    <a:p>
                      <a:pPr algn="just">
                        <a:lnSpc>
                          <a:spcPct val="115000"/>
                        </a:lnSpc>
                        <a:spcAft>
                          <a:spcPts val="0"/>
                        </a:spcAft>
                      </a:pPr>
                      <a:r>
                        <a:rPr lang="en-US" sz="2000" b="1"/>
                        <a:t>STT</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Biến</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Kiểu</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Ý nghĩa</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Ghi chú</a:t>
                      </a:r>
                      <a:endParaRPr lang="en-US" sz="2000" b="1">
                        <a:latin typeface="+mj-lt"/>
                        <a:ea typeface="Calibri"/>
                        <a:cs typeface="Times New Roman"/>
                      </a:endParaRPr>
                    </a:p>
                  </a:txBody>
                  <a:tcPr marL="68580" marR="68580" marT="0" marB="0"/>
                </a:tc>
              </a:tr>
              <a:tr h="706143">
                <a:tc>
                  <a:txBody>
                    <a:bodyPr/>
                    <a:lstStyle/>
                    <a:p>
                      <a:pPr algn="just">
                        <a:lnSpc>
                          <a:spcPct val="115000"/>
                        </a:lnSpc>
                        <a:spcAft>
                          <a:spcPts val="0"/>
                        </a:spcAft>
                      </a:pPr>
                      <a:endParaRPr lang="en-US" sz="2000" b="1">
                        <a:latin typeface="+mj-lt"/>
                        <a:ea typeface="Times New Roman"/>
                        <a:cs typeface="Times New Roman"/>
                      </a:endParaRPr>
                    </a:p>
                  </a:txBody>
                  <a:tcPr marL="68580" marR="68580" marT="0" marB="0"/>
                </a:tc>
                <a:tc>
                  <a:txBody>
                    <a:bodyPr/>
                    <a:lstStyle/>
                    <a:p>
                      <a:pPr algn="just">
                        <a:lnSpc>
                          <a:spcPct val="115000"/>
                        </a:lnSpc>
                        <a:spcAft>
                          <a:spcPts val="0"/>
                        </a:spcAft>
                      </a:pPr>
                      <a:endParaRPr lang="en-US" sz="2000" b="1">
                        <a:latin typeface="+mj-lt"/>
                        <a:ea typeface="Times New Roman"/>
                        <a:cs typeface="Times New Roman"/>
                      </a:endParaRPr>
                    </a:p>
                  </a:txBody>
                  <a:tcPr marL="68580" marR="68580" marT="0" marB="0"/>
                </a:tc>
                <a:tc>
                  <a:txBody>
                    <a:bodyPr/>
                    <a:lstStyle/>
                    <a:p>
                      <a:pPr algn="just">
                        <a:lnSpc>
                          <a:spcPct val="115000"/>
                        </a:lnSpc>
                        <a:spcAft>
                          <a:spcPts val="0"/>
                        </a:spcAft>
                      </a:pPr>
                      <a:endParaRPr lang="en-US" sz="2000" b="1">
                        <a:latin typeface="+mj-lt"/>
                        <a:ea typeface="Times New Roman"/>
                        <a:cs typeface="Times New Roman"/>
                      </a:endParaRPr>
                    </a:p>
                  </a:txBody>
                  <a:tcPr marL="68580" marR="68580" marT="0" marB="0"/>
                </a:tc>
                <a:tc>
                  <a:txBody>
                    <a:bodyPr/>
                    <a:lstStyle/>
                    <a:p>
                      <a:pPr algn="just">
                        <a:lnSpc>
                          <a:spcPct val="115000"/>
                        </a:lnSpc>
                        <a:spcAft>
                          <a:spcPts val="0"/>
                        </a:spcAft>
                      </a:pPr>
                      <a:endParaRPr lang="en-US" sz="2000" b="1">
                        <a:latin typeface="+mj-lt"/>
                        <a:ea typeface="Times New Roman"/>
                        <a:cs typeface="Times New Roman"/>
                      </a:endParaRPr>
                    </a:p>
                  </a:txBody>
                  <a:tcPr marL="68580" marR="68580" marT="0" marB="0"/>
                </a:tc>
                <a:tc>
                  <a:txBody>
                    <a:bodyPr/>
                    <a:lstStyle/>
                    <a:p>
                      <a:pPr algn="just">
                        <a:lnSpc>
                          <a:spcPct val="115000"/>
                        </a:lnSpc>
                        <a:spcAft>
                          <a:spcPts val="0"/>
                        </a:spcAft>
                      </a:pPr>
                      <a:endParaRPr lang="en-US" sz="2000" b="1">
                        <a:latin typeface="+mj-lt"/>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pPr algn="just"/>
            <a:r>
              <a:rPr lang="en-US" sz="2800" b="1" smtClean="0">
                <a:solidFill>
                  <a:srgbClr val="00B050"/>
                </a:solidFill>
              </a:rPr>
              <a:t>Các danh sách thiết kế xử lý</a:t>
            </a:r>
          </a:p>
          <a:p>
            <a:r>
              <a:rPr lang="en-US" sz="2800" b="1" smtClean="0"/>
              <a:t>Danh sách các hằng</a:t>
            </a:r>
          </a:p>
          <a:p>
            <a:pPr algn="just"/>
            <a:r>
              <a:rPr lang="en-US" sz="2800" smtClean="0"/>
              <a:t>Tương tự danh sách các biến, chúng ta cũng có thể lập danh sách các hằng số (biến không đổi) cho chương trình. Các hằng cũng được xem là dạng biến toàn cục, sử dụng chung cho toàn bộ chương trình phần mềm</a:t>
            </a:r>
            <a:endParaRPr lang="en-US" sz="2800" b="1" smtClean="0"/>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Table 11"/>
          <p:cNvGraphicFramePr>
            <a:graphicFrameLocks noGrp="1"/>
          </p:cNvGraphicFramePr>
          <p:nvPr/>
        </p:nvGraphicFramePr>
        <p:xfrm>
          <a:off x="533400" y="4038600"/>
          <a:ext cx="8229600" cy="841248"/>
        </p:xfrm>
        <a:graphic>
          <a:graphicData uri="http://schemas.openxmlformats.org/drawingml/2006/table">
            <a:tbl>
              <a:tblPr>
                <a:tableStyleId>{5DA37D80-6434-44D0-A028-1B22A696006F}</a:tableStyleId>
              </a:tblPr>
              <a:tblGrid>
                <a:gridCol w="1371128"/>
                <a:gridCol w="1371128"/>
                <a:gridCol w="1371128"/>
                <a:gridCol w="1372072"/>
                <a:gridCol w="1372072"/>
                <a:gridCol w="1372072"/>
              </a:tblGrid>
              <a:tr h="0">
                <a:tc>
                  <a:txBody>
                    <a:bodyPr/>
                    <a:lstStyle/>
                    <a:p>
                      <a:pPr algn="just">
                        <a:lnSpc>
                          <a:spcPct val="115000"/>
                        </a:lnSpc>
                        <a:spcAft>
                          <a:spcPts val="0"/>
                        </a:spcAft>
                      </a:pPr>
                      <a:r>
                        <a:rPr lang="en-US" sz="2400" b="1"/>
                        <a:t>STT</a:t>
                      </a:r>
                      <a:endParaRPr lang="en-US" sz="2400" b="1">
                        <a:latin typeface="+mj-lt"/>
                        <a:ea typeface="Calibri"/>
                        <a:cs typeface="Times New Roman"/>
                      </a:endParaRPr>
                    </a:p>
                  </a:txBody>
                  <a:tcPr marL="68580" marR="68580" marT="0" marB="0"/>
                </a:tc>
                <a:tc>
                  <a:txBody>
                    <a:bodyPr/>
                    <a:lstStyle/>
                    <a:p>
                      <a:pPr algn="just">
                        <a:lnSpc>
                          <a:spcPct val="115000"/>
                        </a:lnSpc>
                        <a:spcAft>
                          <a:spcPts val="0"/>
                        </a:spcAft>
                      </a:pPr>
                      <a:r>
                        <a:rPr lang="en-US" sz="2400" b="1"/>
                        <a:t>Hằng</a:t>
                      </a:r>
                      <a:endParaRPr lang="en-US" sz="2400" b="1">
                        <a:latin typeface="+mj-lt"/>
                        <a:ea typeface="Calibri"/>
                        <a:cs typeface="Times New Roman"/>
                      </a:endParaRPr>
                    </a:p>
                  </a:txBody>
                  <a:tcPr marL="68580" marR="68580" marT="0" marB="0"/>
                </a:tc>
                <a:tc>
                  <a:txBody>
                    <a:bodyPr/>
                    <a:lstStyle/>
                    <a:p>
                      <a:pPr algn="just">
                        <a:lnSpc>
                          <a:spcPct val="115000"/>
                        </a:lnSpc>
                        <a:spcAft>
                          <a:spcPts val="0"/>
                        </a:spcAft>
                      </a:pPr>
                      <a:r>
                        <a:rPr lang="en-US" sz="2400" b="1"/>
                        <a:t>Kiểu</a:t>
                      </a:r>
                      <a:endParaRPr lang="en-US" sz="2400" b="1">
                        <a:latin typeface="+mj-lt"/>
                        <a:ea typeface="Calibri"/>
                        <a:cs typeface="Times New Roman"/>
                      </a:endParaRPr>
                    </a:p>
                  </a:txBody>
                  <a:tcPr marL="68580" marR="68580" marT="0" marB="0"/>
                </a:tc>
                <a:tc>
                  <a:txBody>
                    <a:bodyPr/>
                    <a:lstStyle/>
                    <a:p>
                      <a:pPr algn="just">
                        <a:lnSpc>
                          <a:spcPct val="115000"/>
                        </a:lnSpc>
                        <a:spcAft>
                          <a:spcPts val="0"/>
                        </a:spcAft>
                      </a:pPr>
                      <a:r>
                        <a:rPr lang="en-US" sz="2400" b="1"/>
                        <a:t>Giá trị</a:t>
                      </a:r>
                      <a:endParaRPr lang="en-US" sz="2400" b="1">
                        <a:latin typeface="+mj-lt"/>
                        <a:ea typeface="Calibri"/>
                        <a:cs typeface="Times New Roman"/>
                      </a:endParaRPr>
                    </a:p>
                  </a:txBody>
                  <a:tcPr marL="68580" marR="68580" marT="0" marB="0"/>
                </a:tc>
                <a:tc>
                  <a:txBody>
                    <a:bodyPr/>
                    <a:lstStyle/>
                    <a:p>
                      <a:pPr algn="just">
                        <a:lnSpc>
                          <a:spcPct val="115000"/>
                        </a:lnSpc>
                        <a:spcAft>
                          <a:spcPts val="0"/>
                        </a:spcAft>
                      </a:pPr>
                      <a:r>
                        <a:rPr lang="en-US" sz="2400" b="1"/>
                        <a:t>Ý nghĩa</a:t>
                      </a:r>
                      <a:endParaRPr lang="en-US" sz="2400" b="1">
                        <a:latin typeface="+mj-lt"/>
                        <a:ea typeface="Calibri"/>
                        <a:cs typeface="Times New Roman"/>
                      </a:endParaRPr>
                    </a:p>
                  </a:txBody>
                  <a:tcPr marL="68580" marR="68580" marT="0" marB="0"/>
                </a:tc>
                <a:tc>
                  <a:txBody>
                    <a:bodyPr/>
                    <a:lstStyle/>
                    <a:p>
                      <a:pPr algn="just">
                        <a:lnSpc>
                          <a:spcPct val="115000"/>
                        </a:lnSpc>
                        <a:spcAft>
                          <a:spcPts val="0"/>
                        </a:spcAft>
                      </a:pPr>
                      <a:r>
                        <a:rPr lang="en-US" sz="2400" b="1"/>
                        <a:t>Ghi chú</a:t>
                      </a:r>
                      <a:endParaRPr lang="en-US" sz="2400" b="1">
                        <a:latin typeface="+mj-lt"/>
                        <a:ea typeface="Calibri"/>
                        <a:cs typeface="Times New Roman"/>
                      </a:endParaRPr>
                    </a:p>
                  </a:txBody>
                  <a:tcPr marL="68580" marR="68580" marT="0" marB="0"/>
                </a:tc>
              </a:tr>
              <a:tr h="0">
                <a:tc>
                  <a:txBody>
                    <a:bodyPr/>
                    <a:lstStyle/>
                    <a:p>
                      <a:pPr algn="just">
                        <a:lnSpc>
                          <a:spcPct val="115000"/>
                        </a:lnSpc>
                        <a:spcAft>
                          <a:spcPts val="0"/>
                        </a:spcAft>
                      </a:pPr>
                      <a:endParaRPr lang="en-US" sz="2400" b="1">
                        <a:latin typeface="+mj-lt"/>
                        <a:ea typeface="Times New Roman"/>
                        <a:cs typeface="Times New Roman"/>
                      </a:endParaRPr>
                    </a:p>
                  </a:txBody>
                  <a:tcPr marL="68580" marR="68580" marT="0" marB="0"/>
                </a:tc>
                <a:tc>
                  <a:txBody>
                    <a:bodyPr/>
                    <a:lstStyle/>
                    <a:p>
                      <a:pPr algn="just">
                        <a:lnSpc>
                          <a:spcPct val="115000"/>
                        </a:lnSpc>
                        <a:spcAft>
                          <a:spcPts val="0"/>
                        </a:spcAft>
                      </a:pPr>
                      <a:endParaRPr lang="en-US" sz="2400" b="1">
                        <a:latin typeface="+mj-lt"/>
                        <a:ea typeface="Times New Roman"/>
                        <a:cs typeface="Times New Roman"/>
                      </a:endParaRPr>
                    </a:p>
                  </a:txBody>
                  <a:tcPr marL="68580" marR="68580" marT="0" marB="0"/>
                </a:tc>
                <a:tc>
                  <a:txBody>
                    <a:bodyPr/>
                    <a:lstStyle/>
                    <a:p>
                      <a:pPr algn="just">
                        <a:lnSpc>
                          <a:spcPct val="115000"/>
                        </a:lnSpc>
                        <a:spcAft>
                          <a:spcPts val="0"/>
                        </a:spcAft>
                      </a:pPr>
                      <a:endParaRPr lang="en-US" sz="2400" b="1">
                        <a:latin typeface="+mj-lt"/>
                        <a:ea typeface="Times New Roman"/>
                        <a:cs typeface="Times New Roman"/>
                      </a:endParaRPr>
                    </a:p>
                  </a:txBody>
                  <a:tcPr marL="68580" marR="68580" marT="0" marB="0"/>
                </a:tc>
                <a:tc>
                  <a:txBody>
                    <a:bodyPr/>
                    <a:lstStyle/>
                    <a:p>
                      <a:pPr algn="just">
                        <a:lnSpc>
                          <a:spcPct val="115000"/>
                        </a:lnSpc>
                        <a:spcAft>
                          <a:spcPts val="0"/>
                        </a:spcAft>
                      </a:pPr>
                      <a:endParaRPr lang="en-US" sz="2400" b="1">
                        <a:latin typeface="+mj-lt"/>
                        <a:ea typeface="Times New Roman"/>
                        <a:cs typeface="Times New Roman"/>
                      </a:endParaRPr>
                    </a:p>
                  </a:txBody>
                  <a:tcPr marL="68580" marR="68580" marT="0" marB="0"/>
                </a:tc>
                <a:tc>
                  <a:txBody>
                    <a:bodyPr/>
                    <a:lstStyle/>
                    <a:p>
                      <a:pPr algn="just">
                        <a:lnSpc>
                          <a:spcPct val="115000"/>
                        </a:lnSpc>
                        <a:spcAft>
                          <a:spcPts val="0"/>
                        </a:spcAft>
                      </a:pPr>
                      <a:endParaRPr lang="en-US" sz="2400" b="1">
                        <a:latin typeface="+mj-lt"/>
                        <a:ea typeface="Times New Roman"/>
                        <a:cs typeface="Times New Roman"/>
                      </a:endParaRPr>
                    </a:p>
                  </a:txBody>
                  <a:tcPr marL="68580" marR="68580" marT="0" marB="0"/>
                </a:tc>
                <a:tc>
                  <a:txBody>
                    <a:bodyPr/>
                    <a:lstStyle/>
                    <a:p>
                      <a:pPr algn="just">
                        <a:lnSpc>
                          <a:spcPct val="115000"/>
                        </a:lnSpc>
                        <a:spcAft>
                          <a:spcPts val="0"/>
                        </a:spcAft>
                      </a:pPr>
                      <a:endParaRPr lang="en-US" sz="2400" b="1">
                        <a:latin typeface="+mj-lt"/>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pPr algn="just"/>
            <a:r>
              <a:rPr lang="en-US" sz="2800" smtClean="0"/>
              <a:t>Sau khi lập danh sách các xử lý, chúng ta phải mô tả chi tiết các xử lý và các sơ đồ phối hợp này để có cái nhìn tổng quát hơn.</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p:nvPr/>
        </p:nvPicPr>
        <p:blipFill>
          <a:blip r:embed="rId2"/>
          <a:srcRect/>
          <a:stretch>
            <a:fillRect/>
          </a:stretch>
        </p:blipFill>
        <p:spPr bwMode="auto">
          <a:xfrm>
            <a:off x="990600" y="2819400"/>
            <a:ext cx="7391400" cy="34863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pPr algn="just"/>
            <a:r>
              <a:rPr lang="en-US" sz="2800" smtClean="0"/>
              <a:t>Yêu cầu cho xử lý phải đảm bảo tính đúng đắn, dễ bảo trì, tái sử dụng và di chuyển tốt. Các ký hiệu:</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p:cNvPicPr/>
          <p:nvPr/>
        </p:nvPicPr>
        <p:blipFill>
          <a:blip r:embed="rId2"/>
          <a:srcRect/>
          <a:stretch>
            <a:fillRect/>
          </a:stretch>
        </p:blipFill>
        <p:spPr bwMode="auto">
          <a:xfrm>
            <a:off x="1524000" y="2286000"/>
            <a:ext cx="7391400" cy="44616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pPr algn="just"/>
            <a:r>
              <a:rPr lang="en-US" sz="2800" smtClean="0"/>
              <a:t>Yêu cầu cho xử lý phải đảm bảo tính đúng đắn, dễ bảo trì, tái sử dụng và di chuyển tốt. Các ký hiệu:</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p:nvPr/>
        </p:nvPicPr>
        <p:blipFill>
          <a:blip r:embed="rId2"/>
          <a:srcRect/>
          <a:stretch>
            <a:fillRect/>
          </a:stretch>
        </p:blipFill>
        <p:spPr bwMode="auto">
          <a:xfrm>
            <a:off x="533400" y="2438400"/>
            <a:ext cx="8077200" cy="37849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r>
              <a:rPr lang="en-US" sz="2800" smtClean="0"/>
              <a:t>Chú ý nếu có n biến cố cần xử lý  thì tương ứng phải có n sơ đồ phối hợp.</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p:nvPr/>
        </p:nvPicPr>
        <p:blipFill>
          <a:blip r:embed="rId2"/>
          <a:srcRect/>
          <a:stretch>
            <a:fillRect/>
          </a:stretch>
        </p:blipFill>
        <p:spPr bwMode="auto">
          <a:xfrm>
            <a:off x="609600" y="2438400"/>
            <a:ext cx="8077200" cy="37849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r>
              <a:rPr lang="en-US" sz="2800" b="1" smtClean="0"/>
              <a:t>Ví dụ: </a:t>
            </a:r>
            <a:r>
              <a:rPr lang="en-US" sz="2800" smtClean="0"/>
              <a:t>Xét đến màn hình tiếp nhận một học sinh mới</a:t>
            </a:r>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p:cNvPicPr/>
          <p:nvPr/>
        </p:nvPicPr>
        <p:blipFill>
          <a:blip r:embed="rId2"/>
          <a:srcRect/>
          <a:stretch>
            <a:fillRect/>
          </a:stretch>
        </p:blipFill>
        <p:spPr bwMode="auto">
          <a:xfrm>
            <a:off x="685800" y="1981200"/>
            <a:ext cx="77724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r>
              <a:rPr lang="en-US" sz="2800" b="1" smtClean="0"/>
              <a:t>Ví dụ: </a:t>
            </a:r>
            <a:r>
              <a:rPr lang="en-US" sz="2800" smtClean="0"/>
              <a:t>Xét đến màn hình tiếp nhận một học sinh mới</a:t>
            </a:r>
          </a:p>
          <a:p>
            <a:r>
              <a:rPr lang="en-US" sz="2800" smtClean="0"/>
              <a:t>Đầu tiên, mô tả các biến cố (các trường hợp kết quả có thể) cho màn hình trên và lập danh sách chi tiết biến cố.</a:t>
            </a:r>
          </a:p>
          <a:p>
            <a:pPr>
              <a:buFont typeface="Arial" pitchFamily="34" charset="0"/>
              <a:buChar char="•"/>
            </a:pPr>
            <a:r>
              <a:rPr lang="en-US" sz="2800" smtClean="0"/>
              <a:t> </a:t>
            </a:r>
            <a:r>
              <a:rPr lang="en-US" sz="2600" b="1" smtClean="0"/>
              <a:t>Biến cố 0</a:t>
            </a:r>
            <a:r>
              <a:rPr lang="en-US" sz="2600" smtClean="0"/>
              <a:t>: Khởi động màn hình</a:t>
            </a:r>
          </a:p>
          <a:p>
            <a:pPr>
              <a:buFont typeface="Arial" pitchFamily="34" charset="0"/>
              <a:buChar char="•"/>
            </a:pPr>
            <a:r>
              <a:rPr lang="en-US" sz="2600" smtClean="0"/>
              <a:t> </a:t>
            </a:r>
            <a:r>
              <a:rPr lang="en-US" sz="2600" b="1" smtClean="0"/>
              <a:t>Biến cố 1</a:t>
            </a:r>
            <a:r>
              <a:rPr lang="en-US" sz="2600" smtClean="0"/>
              <a:t>: Kiểm tra tuổi học sinh hợp lệ (tuổi từ 15 đến 20)</a:t>
            </a:r>
          </a:p>
          <a:p>
            <a:pPr>
              <a:buFont typeface="Arial" pitchFamily="34" charset="0"/>
              <a:buChar char="•"/>
            </a:pPr>
            <a:r>
              <a:rPr lang="en-US" sz="2600" smtClean="0"/>
              <a:t> </a:t>
            </a:r>
            <a:r>
              <a:rPr lang="en-US" sz="2600" b="1" smtClean="0"/>
              <a:t>Biến cố 2</a:t>
            </a:r>
            <a:r>
              <a:rPr lang="en-US" sz="2600" smtClean="0"/>
              <a:t>: Khi chọn một lớp học trên combobox</a:t>
            </a:r>
          </a:p>
          <a:p>
            <a:pPr>
              <a:buFont typeface="Arial" pitchFamily="34" charset="0"/>
              <a:buChar char="•"/>
            </a:pPr>
            <a:r>
              <a:rPr lang="en-US" sz="2600" smtClean="0"/>
              <a:t> </a:t>
            </a:r>
            <a:r>
              <a:rPr lang="en-US" sz="2600" b="1" smtClean="0"/>
              <a:t>Biến cố 3</a:t>
            </a:r>
            <a:r>
              <a:rPr lang="en-US" sz="2600" smtClean="0"/>
              <a:t>: Kiểm tra dữ liệu hợp lệ và ghi</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r>
              <a:rPr lang="en-US" sz="2800" b="1" smtClean="0"/>
              <a:t>Ví dụ:</a:t>
            </a:r>
            <a:endParaRPr lang="en-US" sz="2800" b="1" smtClean="0">
              <a:solidFill>
                <a:srgbClr val="00B050"/>
              </a:solidFill>
            </a:endParaRP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nvGraphicFramePr>
        <p:xfrm>
          <a:off x="304801" y="1972056"/>
          <a:ext cx="8610598" cy="4276344"/>
        </p:xfrm>
        <a:graphic>
          <a:graphicData uri="http://schemas.openxmlformats.org/drawingml/2006/table">
            <a:tbl>
              <a:tblPr>
                <a:tableStyleId>{5DA37D80-6434-44D0-A028-1B22A696006F}</a:tableStyleId>
              </a:tblPr>
              <a:tblGrid>
                <a:gridCol w="956732"/>
                <a:gridCol w="2152650"/>
                <a:gridCol w="4066117"/>
                <a:gridCol w="1435099"/>
              </a:tblGrid>
              <a:tr h="0">
                <a:tc>
                  <a:txBody>
                    <a:bodyPr/>
                    <a:lstStyle/>
                    <a:p>
                      <a:pPr algn="l">
                        <a:lnSpc>
                          <a:spcPct val="115000"/>
                        </a:lnSpc>
                        <a:spcAft>
                          <a:spcPts val="0"/>
                        </a:spcAft>
                      </a:pPr>
                      <a:r>
                        <a:rPr lang="en-US" sz="2000" b="1"/>
                        <a:t>Biến cố</a:t>
                      </a:r>
                      <a:endParaRPr lang="en-US" sz="2000" b="1">
                        <a:latin typeface="+mj-lt"/>
                        <a:ea typeface="Calibri"/>
                        <a:cs typeface="Times New Roman"/>
                      </a:endParaRPr>
                    </a:p>
                  </a:txBody>
                  <a:tcPr marL="68580" marR="68580" marT="0" marB="0"/>
                </a:tc>
                <a:tc>
                  <a:txBody>
                    <a:bodyPr/>
                    <a:lstStyle/>
                    <a:p>
                      <a:pPr algn="l">
                        <a:lnSpc>
                          <a:spcPct val="115000"/>
                        </a:lnSpc>
                        <a:spcAft>
                          <a:spcPts val="0"/>
                        </a:spcAft>
                      </a:pPr>
                      <a:r>
                        <a:rPr lang="en-US" sz="2000" b="1"/>
                        <a:t>Điều kiện kích hoạt</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Xử lý</a:t>
                      </a:r>
                      <a:endParaRPr lang="en-US" sz="2000" b="1">
                        <a:latin typeface="+mj-lt"/>
                        <a:ea typeface="Calibri"/>
                        <a:cs typeface="Times New Roman"/>
                      </a:endParaRPr>
                    </a:p>
                  </a:txBody>
                  <a:tcPr marL="68580" marR="68580" marT="0" marB="0"/>
                </a:tc>
                <a:tc>
                  <a:txBody>
                    <a:bodyPr/>
                    <a:lstStyle/>
                    <a:p>
                      <a:pPr algn="just">
                        <a:lnSpc>
                          <a:spcPct val="115000"/>
                        </a:lnSpc>
                        <a:spcAft>
                          <a:spcPts val="0"/>
                        </a:spcAft>
                      </a:pPr>
                      <a:r>
                        <a:rPr lang="en-US" sz="2000" b="1"/>
                        <a:t>Ghi chú</a:t>
                      </a:r>
                      <a:endParaRPr lang="en-US" sz="2000" b="1">
                        <a:latin typeface="+mj-lt"/>
                        <a:ea typeface="Calibri"/>
                        <a:cs typeface="Times New Roman"/>
                      </a:endParaRPr>
                    </a:p>
                  </a:txBody>
                  <a:tcPr marL="68580" marR="68580" marT="0" marB="0"/>
                </a:tc>
              </a:tr>
              <a:tr h="0">
                <a:tc>
                  <a:txBody>
                    <a:bodyPr/>
                    <a:lstStyle/>
                    <a:p>
                      <a:pPr algn="just">
                        <a:lnSpc>
                          <a:spcPct val="115000"/>
                        </a:lnSpc>
                        <a:spcAft>
                          <a:spcPts val="0"/>
                        </a:spcAft>
                      </a:pPr>
                      <a:r>
                        <a:rPr lang="en-US" sz="1700"/>
                        <a:t>0</a:t>
                      </a:r>
                      <a:endParaRPr lang="en-US" sz="1700">
                        <a:latin typeface="+mj-lt"/>
                        <a:ea typeface="Calibri"/>
                        <a:cs typeface="Times New Roman"/>
                      </a:endParaRPr>
                    </a:p>
                  </a:txBody>
                  <a:tcPr marL="68580" marR="68580" marT="0" marB="0"/>
                </a:tc>
                <a:tc>
                  <a:txBody>
                    <a:bodyPr/>
                    <a:lstStyle/>
                    <a:p>
                      <a:pPr algn="just">
                        <a:lnSpc>
                          <a:spcPct val="115000"/>
                        </a:lnSpc>
                        <a:spcAft>
                          <a:spcPts val="0"/>
                        </a:spcAft>
                      </a:pPr>
                      <a:r>
                        <a:rPr lang="en-US" sz="1700"/>
                        <a:t>Khởi động màn hình</a:t>
                      </a:r>
                      <a:endParaRPr lang="en-US" sz="1700">
                        <a:latin typeface="+mj-lt"/>
                        <a:ea typeface="Calibri"/>
                        <a:cs typeface="Times New Roman"/>
                      </a:endParaRPr>
                    </a:p>
                  </a:txBody>
                  <a:tcPr marL="68580" marR="68580" marT="0" marB="0"/>
                </a:tc>
                <a:tc>
                  <a:txBody>
                    <a:bodyPr/>
                    <a:lstStyle/>
                    <a:p>
                      <a:pPr algn="l">
                        <a:lnSpc>
                          <a:spcPct val="115000"/>
                        </a:lnSpc>
                        <a:spcAft>
                          <a:spcPts val="0"/>
                        </a:spcAft>
                      </a:pPr>
                      <a:r>
                        <a:rPr lang="en-US" sz="1700"/>
                        <a:t>Đọc danh sách lớp, danh sách học sinh, tham số</a:t>
                      </a:r>
                    </a:p>
                    <a:p>
                      <a:pPr algn="l">
                        <a:lnSpc>
                          <a:spcPct val="115000"/>
                        </a:lnSpc>
                        <a:spcAft>
                          <a:spcPts val="0"/>
                        </a:spcAft>
                      </a:pPr>
                      <a:r>
                        <a:rPr lang="en-US" sz="1700"/>
                        <a:t>Xuất danh sách lớp, danh sách học sinh, hồ sơ học sinh mới</a:t>
                      </a:r>
                      <a:endParaRPr lang="en-US" sz="1700">
                        <a:latin typeface="+mj-lt"/>
                        <a:ea typeface="Calibri"/>
                        <a:cs typeface="Times New Roman"/>
                      </a:endParaRPr>
                    </a:p>
                  </a:txBody>
                  <a:tcPr marL="68580" marR="68580" marT="0" marB="0"/>
                </a:tc>
                <a:tc>
                  <a:txBody>
                    <a:bodyPr/>
                    <a:lstStyle/>
                    <a:p>
                      <a:pPr algn="just">
                        <a:lnSpc>
                          <a:spcPct val="115000"/>
                        </a:lnSpc>
                        <a:spcAft>
                          <a:spcPts val="0"/>
                        </a:spcAft>
                      </a:pPr>
                      <a:endParaRPr lang="en-US" sz="1700">
                        <a:latin typeface="+mj-lt"/>
                        <a:ea typeface="Times New Roman"/>
                        <a:cs typeface="Times New Roman"/>
                      </a:endParaRPr>
                    </a:p>
                  </a:txBody>
                  <a:tcPr marL="68580" marR="68580" marT="0" marB="0"/>
                </a:tc>
              </a:tr>
              <a:tr h="0">
                <a:tc>
                  <a:txBody>
                    <a:bodyPr/>
                    <a:lstStyle/>
                    <a:p>
                      <a:pPr algn="just">
                        <a:lnSpc>
                          <a:spcPct val="115000"/>
                        </a:lnSpc>
                        <a:spcAft>
                          <a:spcPts val="0"/>
                        </a:spcAft>
                      </a:pPr>
                      <a:r>
                        <a:rPr lang="en-US" sz="1700"/>
                        <a:t>1</a:t>
                      </a:r>
                      <a:endParaRPr lang="en-US" sz="1700">
                        <a:latin typeface="+mj-lt"/>
                        <a:ea typeface="Calibri"/>
                        <a:cs typeface="Times New Roman"/>
                      </a:endParaRPr>
                    </a:p>
                  </a:txBody>
                  <a:tcPr marL="68580" marR="68580" marT="0" marB="0"/>
                </a:tc>
                <a:tc>
                  <a:txBody>
                    <a:bodyPr/>
                    <a:lstStyle/>
                    <a:p>
                      <a:pPr algn="just">
                        <a:lnSpc>
                          <a:spcPct val="115000"/>
                        </a:lnSpc>
                        <a:spcAft>
                          <a:spcPts val="0"/>
                        </a:spcAft>
                      </a:pPr>
                      <a:r>
                        <a:rPr lang="en-US" sz="1700"/>
                        <a:t>Kết thúc nhập ngày sinh</a:t>
                      </a:r>
                      <a:endParaRPr lang="en-US" sz="1700">
                        <a:latin typeface="+mj-lt"/>
                        <a:ea typeface="Calibri"/>
                        <a:cs typeface="Times New Roman"/>
                      </a:endParaRPr>
                    </a:p>
                  </a:txBody>
                  <a:tcPr marL="68580" marR="68580" marT="0" marB="0"/>
                </a:tc>
                <a:tc>
                  <a:txBody>
                    <a:bodyPr/>
                    <a:lstStyle/>
                    <a:p>
                      <a:pPr algn="l">
                        <a:lnSpc>
                          <a:spcPct val="115000"/>
                        </a:lnSpc>
                        <a:spcAft>
                          <a:spcPts val="0"/>
                        </a:spcAft>
                      </a:pPr>
                      <a:r>
                        <a:rPr lang="en-US" sz="1700"/>
                        <a:t>Kiểm tra ngày sinh hợp lệ và xuất thông báo lỗi nếu không hợp lệ</a:t>
                      </a:r>
                      <a:endParaRPr lang="en-US" sz="1700">
                        <a:latin typeface="+mj-lt"/>
                        <a:ea typeface="Calibri"/>
                        <a:cs typeface="Times New Roman"/>
                      </a:endParaRPr>
                    </a:p>
                  </a:txBody>
                  <a:tcPr marL="68580" marR="68580" marT="0" marB="0"/>
                </a:tc>
                <a:tc>
                  <a:txBody>
                    <a:bodyPr/>
                    <a:lstStyle/>
                    <a:p>
                      <a:pPr algn="l">
                        <a:lnSpc>
                          <a:spcPct val="115000"/>
                        </a:lnSpc>
                        <a:spcAft>
                          <a:spcPts val="0"/>
                        </a:spcAft>
                      </a:pPr>
                      <a:r>
                        <a:rPr lang="en-US" sz="1700"/>
                        <a:t>Tuổi theo qui định từ 15 đến 20</a:t>
                      </a:r>
                      <a:endParaRPr lang="en-US" sz="1700">
                        <a:latin typeface="+mj-lt"/>
                        <a:ea typeface="Calibri"/>
                        <a:cs typeface="Times New Roman"/>
                      </a:endParaRPr>
                    </a:p>
                  </a:txBody>
                  <a:tcPr marL="68580" marR="68580" marT="0" marB="0"/>
                </a:tc>
              </a:tr>
              <a:tr h="0">
                <a:tc>
                  <a:txBody>
                    <a:bodyPr/>
                    <a:lstStyle/>
                    <a:p>
                      <a:pPr algn="just">
                        <a:lnSpc>
                          <a:spcPct val="115000"/>
                        </a:lnSpc>
                        <a:spcAft>
                          <a:spcPts val="0"/>
                        </a:spcAft>
                      </a:pPr>
                      <a:r>
                        <a:rPr lang="en-US" sz="1700"/>
                        <a:t>2</a:t>
                      </a:r>
                      <a:endParaRPr lang="en-US" sz="1700">
                        <a:latin typeface="+mj-lt"/>
                        <a:ea typeface="Calibri"/>
                        <a:cs typeface="Times New Roman"/>
                      </a:endParaRPr>
                    </a:p>
                  </a:txBody>
                  <a:tcPr marL="68580" marR="68580" marT="0" marB="0"/>
                </a:tc>
                <a:tc>
                  <a:txBody>
                    <a:bodyPr/>
                    <a:lstStyle/>
                    <a:p>
                      <a:pPr algn="just">
                        <a:lnSpc>
                          <a:spcPct val="115000"/>
                        </a:lnSpc>
                        <a:spcAft>
                          <a:spcPts val="0"/>
                        </a:spcAft>
                      </a:pPr>
                      <a:r>
                        <a:rPr lang="en-US" sz="1700"/>
                        <a:t>Kết thúc chọn lớp</a:t>
                      </a:r>
                      <a:endParaRPr lang="en-US" sz="1700">
                        <a:latin typeface="+mj-lt"/>
                        <a:ea typeface="Calibri"/>
                        <a:cs typeface="Times New Roman"/>
                      </a:endParaRPr>
                    </a:p>
                  </a:txBody>
                  <a:tcPr marL="68580" marR="68580" marT="0" marB="0"/>
                </a:tc>
                <a:tc>
                  <a:txBody>
                    <a:bodyPr/>
                    <a:lstStyle/>
                    <a:p>
                      <a:pPr algn="l">
                        <a:lnSpc>
                          <a:spcPct val="115000"/>
                        </a:lnSpc>
                        <a:spcAft>
                          <a:spcPts val="0"/>
                        </a:spcAft>
                      </a:pPr>
                      <a:r>
                        <a:rPr lang="en-US" sz="1700"/>
                        <a:t>Ghi nhận vị trí của lớp được chọn trong danh sách lớp</a:t>
                      </a:r>
                      <a:endParaRPr lang="en-US" sz="1700">
                        <a:latin typeface="+mj-lt"/>
                        <a:ea typeface="Calibri"/>
                        <a:cs typeface="Times New Roman"/>
                      </a:endParaRPr>
                    </a:p>
                  </a:txBody>
                  <a:tcPr marL="68580" marR="68580" marT="0" marB="0"/>
                </a:tc>
                <a:tc>
                  <a:txBody>
                    <a:bodyPr/>
                    <a:lstStyle/>
                    <a:p>
                      <a:pPr algn="l">
                        <a:lnSpc>
                          <a:spcPct val="115000"/>
                        </a:lnSpc>
                        <a:spcAft>
                          <a:spcPts val="0"/>
                        </a:spcAft>
                      </a:pPr>
                      <a:r>
                        <a:rPr lang="en-US" sz="1700"/>
                        <a:t>Chuẩn bị ghi tên hồ sơ</a:t>
                      </a:r>
                      <a:endParaRPr lang="en-US" sz="1700">
                        <a:latin typeface="+mj-lt"/>
                        <a:ea typeface="Calibri"/>
                        <a:cs typeface="Times New Roman"/>
                      </a:endParaRPr>
                    </a:p>
                  </a:txBody>
                  <a:tcPr marL="68580" marR="68580" marT="0" marB="0"/>
                </a:tc>
              </a:tr>
              <a:tr h="0">
                <a:tc>
                  <a:txBody>
                    <a:bodyPr/>
                    <a:lstStyle/>
                    <a:p>
                      <a:pPr algn="just">
                        <a:lnSpc>
                          <a:spcPct val="115000"/>
                        </a:lnSpc>
                        <a:spcAft>
                          <a:spcPts val="0"/>
                        </a:spcAft>
                      </a:pPr>
                      <a:r>
                        <a:rPr lang="en-US" sz="1700"/>
                        <a:t>3</a:t>
                      </a:r>
                      <a:endParaRPr lang="en-US" sz="1700">
                        <a:latin typeface="+mj-lt"/>
                        <a:ea typeface="Calibri"/>
                        <a:cs typeface="Times New Roman"/>
                      </a:endParaRPr>
                    </a:p>
                  </a:txBody>
                  <a:tcPr marL="68580" marR="68580" marT="0" marB="0"/>
                </a:tc>
                <a:tc>
                  <a:txBody>
                    <a:bodyPr/>
                    <a:lstStyle/>
                    <a:p>
                      <a:pPr algn="just">
                        <a:lnSpc>
                          <a:spcPct val="115000"/>
                        </a:lnSpc>
                        <a:spcAft>
                          <a:spcPts val="0"/>
                        </a:spcAft>
                      </a:pPr>
                      <a:r>
                        <a:rPr lang="en-US" sz="1700"/>
                        <a:t>Nhút nút ghi</a:t>
                      </a:r>
                      <a:endParaRPr lang="en-US" sz="1700">
                        <a:latin typeface="+mj-lt"/>
                        <a:ea typeface="Calibri"/>
                        <a:cs typeface="Times New Roman"/>
                      </a:endParaRPr>
                    </a:p>
                  </a:txBody>
                  <a:tcPr marL="68580" marR="68580" marT="0" marB="0"/>
                </a:tc>
                <a:tc>
                  <a:txBody>
                    <a:bodyPr/>
                    <a:lstStyle/>
                    <a:p>
                      <a:pPr algn="l">
                        <a:lnSpc>
                          <a:spcPct val="115000"/>
                        </a:lnSpc>
                        <a:spcAft>
                          <a:spcPts val="0"/>
                        </a:spcAft>
                      </a:pPr>
                      <a:r>
                        <a:rPr lang="en-US" sz="1700"/>
                        <a:t>Kiểm tra hồ sơ hợp lệ. Nếu hợp lệ thì nhập hồ sơ học sinh và ghi hồ sơ học sinh. Xuất thông báo</a:t>
                      </a:r>
                      <a:endParaRPr lang="en-US" sz="1700">
                        <a:latin typeface="+mj-lt"/>
                        <a:ea typeface="Calibri"/>
                        <a:cs typeface="Times New Roman"/>
                      </a:endParaRPr>
                    </a:p>
                  </a:txBody>
                  <a:tcPr marL="68580" marR="68580" marT="0" marB="0"/>
                </a:tc>
                <a:tc>
                  <a:txBody>
                    <a:bodyPr/>
                    <a:lstStyle/>
                    <a:p>
                      <a:pPr algn="l">
                        <a:lnSpc>
                          <a:spcPct val="115000"/>
                        </a:lnSpc>
                        <a:spcAft>
                          <a:spcPts val="0"/>
                        </a:spcAft>
                      </a:pPr>
                      <a:r>
                        <a:rPr lang="en-US" sz="1700"/>
                        <a:t>Mã và tên phải khác rỗng</a:t>
                      </a:r>
                      <a:endParaRPr lang="en-US" sz="1700">
                        <a:latin typeface="+mj-lt"/>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vi-VN" smtClean="0">
                <a:latin typeface="Arial" pitchFamily="34" charset="0"/>
                <a:cs typeface="Arial" pitchFamily="34" charset="0"/>
              </a:rPr>
              <a:t>CHƯƠNG 5. THIẾT KẾ PHẦN MỀM</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lstStyle/>
          <a:p>
            <a:pPr fontAlgn="base"/>
            <a:r>
              <a:rPr lang="en-US" b="1" smtClean="0">
                <a:latin typeface="+mj-lt"/>
              </a:rPr>
              <a:t>1. Giới thiệu (Mục tiêu, quy trình)</a:t>
            </a:r>
          </a:p>
          <a:p>
            <a:pPr fontAlgn="base"/>
            <a:r>
              <a:rPr lang="en-US" b="1" smtClean="0">
                <a:latin typeface="+mj-lt"/>
              </a:rPr>
              <a:t>2. Một số khái niệm</a:t>
            </a:r>
          </a:p>
          <a:p>
            <a:pPr fontAlgn="base"/>
            <a:r>
              <a:rPr lang="en-US" b="1" smtClean="0">
                <a:latin typeface="Calibri" pitchFamily="34" charset="0"/>
                <a:cs typeface="Calibri" pitchFamily="34" charset="0"/>
              </a:rPr>
              <a:t>3. </a:t>
            </a:r>
            <a:r>
              <a:rPr lang="vi-VN" b="1" smtClean="0">
                <a:latin typeface="Calibri" pitchFamily="34" charset="0"/>
                <a:cs typeface="Calibri" pitchFamily="34" charset="0"/>
              </a:rPr>
              <a:t>Xây dựng sơ đồ lớp (mức thiết kế)</a:t>
            </a:r>
            <a:endParaRPr lang="en-US" b="1" smtClean="0">
              <a:latin typeface="Calibri" pitchFamily="34" charset="0"/>
              <a:cs typeface="Calibri" pitchFamily="34" charset="0"/>
            </a:endParaRPr>
          </a:p>
          <a:p>
            <a:pPr fontAlgn="base"/>
            <a:r>
              <a:rPr lang="en-US" b="1" smtClean="0">
                <a:latin typeface="Calibri" pitchFamily="34" charset="0"/>
                <a:cs typeface="Calibri" pitchFamily="34" charset="0"/>
              </a:rPr>
              <a:t>4. </a:t>
            </a:r>
            <a:r>
              <a:rPr lang="vi-VN" b="1" smtClean="0">
                <a:latin typeface="Calibri" pitchFamily="34" charset="0"/>
                <a:cs typeface="Calibri" pitchFamily="34" charset="0"/>
              </a:rPr>
              <a:t>Xây dựng </a:t>
            </a:r>
            <a:r>
              <a:rPr lang="en-US" b="1" smtClean="0">
                <a:latin typeface="Calibri" pitchFamily="34" charset="0"/>
                <a:cs typeface="Calibri" pitchFamily="34" charset="0"/>
              </a:rPr>
              <a:t>sơ đồ trạng thái</a:t>
            </a:r>
          </a:p>
          <a:p>
            <a:pPr fontAlgn="base"/>
            <a:r>
              <a:rPr lang="en-US" b="1" smtClean="0">
                <a:latin typeface="Calibri" pitchFamily="34" charset="0"/>
                <a:cs typeface="Calibri" pitchFamily="34" charset="0"/>
              </a:rPr>
              <a:t>5. </a:t>
            </a:r>
            <a:r>
              <a:rPr lang="en-US" b="1" smtClean="0"/>
              <a:t>Thiết kế dữ liệu</a:t>
            </a:r>
          </a:p>
          <a:p>
            <a:pPr fontAlgn="base"/>
            <a:r>
              <a:rPr lang="en-US" b="1" smtClean="0"/>
              <a:t>6. Thiết kế giao diện</a:t>
            </a:r>
          </a:p>
          <a:p>
            <a:pPr fontAlgn="base"/>
            <a:r>
              <a:rPr lang="en-US" b="1" smtClean="0"/>
              <a:t>7. Thiết kế xử lý </a:t>
            </a:r>
          </a:p>
          <a:p>
            <a:pPr fontAlgn="base"/>
            <a:endParaRPr lang="vi-VN" b="1" smtClean="0">
              <a:latin typeface="Calibri" pitchFamily="34" charset="0"/>
              <a:cs typeface="Calibri" pitchFamily="34" charset="0"/>
            </a:endParaRPr>
          </a:p>
          <a:p>
            <a:pPr fontAlgn="base"/>
            <a:endParaRPr lang="en-US">
              <a:solidFill>
                <a:schemeClr val="accent6">
                  <a:lumMod val="75000"/>
                </a:schemeClr>
              </a:solidFill>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Lớp trong UML</a:t>
            </a:r>
          </a:p>
          <a:p>
            <a:pPr algn="just"/>
            <a:r>
              <a:rPr lang="en-US" sz="2800" smtClean="0"/>
              <a:t>Các thuộc tính và phương thức là tùy chọn, có thể không cần mô tả.</a:t>
            </a:r>
          </a:p>
          <a:p>
            <a:pPr algn="just"/>
            <a:r>
              <a:rPr lang="en-US" sz="2800" smtClean="0"/>
              <a:t>Nếu các </a:t>
            </a:r>
            <a:r>
              <a:rPr lang="en-US" sz="2800" b="1" smtClean="0"/>
              <a:t>thuộc tính và phương thức không được mô tả, không có nghĩa là lớp trống</a:t>
            </a:r>
            <a:r>
              <a:rPr lang="en-US" sz="2800" smtClean="0"/>
              <a:t> không chứa thuộc tính hay phương thức nào, chỉ là sơ đồ muốn </a:t>
            </a:r>
            <a:r>
              <a:rPr lang="en-US" sz="2800" b="1" smtClean="0">
                <a:solidFill>
                  <a:schemeClr val="accent6">
                    <a:lumMod val="75000"/>
                  </a:schemeClr>
                </a:solidFill>
              </a:rPr>
              <a:t>đơn giản hóa </a:t>
            </a:r>
            <a:r>
              <a:rPr lang="en-US" sz="2800" smtClean="0"/>
              <a:t>với các thông tin chứa bên trong.</a:t>
            </a:r>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r>
              <a:rPr lang="en-US" sz="2800" b="1" smtClean="0"/>
              <a:t>Ví dụ:</a:t>
            </a:r>
          </a:p>
          <a:p>
            <a:r>
              <a:rPr lang="en-US" sz="2800" smtClean="0"/>
              <a:t>Xét mô tả sơ đồ chi tiết từng biến cố. Các kỹ thuật thiết kế có thể dùng là phân rã/tích hợp, tham số hóa và đối tượng hóa. Với biến cố 0 phân tích ở trên, lập sơ đồ phối hợp như sau:</a:t>
            </a:r>
            <a:endParaRPr lang="en-US" sz="2800" b="1" smtClean="0">
              <a:solidFill>
                <a:srgbClr val="00B050"/>
              </a:solidFill>
            </a:endParaRP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p:cNvPicPr/>
          <p:nvPr/>
        </p:nvPicPr>
        <p:blipFill>
          <a:blip r:embed="rId2"/>
          <a:srcRect/>
          <a:stretch>
            <a:fillRect/>
          </a:stretch>
        </p:blipFill>
        <p:spPr bwMode="auto">
          <a:xfrm>
            <a:off x="1524000" y="3810000"/>
            <a:ext cx="6400800" cy="24189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r>
              <a:rPr lang="en-US" sz="2800" b="1" smtClean="0"/>
              <a:t>Ví dụ:</a:t>
            </a:r>
          </a:p>
          <a:p>
            <a:r>
              <a:rPr lang="en-US" sz="2800" smtClean="0"/>
              <a:t>Khi phân rã hàm từ biến cố 0, chúng ta lại có sơ đồ:</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p:nvPr/>
        </p:nvPicPr>
        <p:blipFill>
          <a:blip r:embed="rId2"/>
          <a:srcRect/>
          <a:stretch>
            <a:fillRect/>
          </a:stretch>
        </p:blipFill>
        <p:spPr bwMode="auto">
          <a:xfrm>
            <a:off x="457200" y="2514600"/>
            <a:ext cx="8153400" cy="3629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r>
              <a:rPr lang="en-US" sz="2800" b="1" smtClean="0"/>
              <a:t>Ví dụ:</a:t>
            </a:r>
          </a:p>
          <a:p>
            <a:r>
              <a:rPr lang="en-US" sz="2800" smtClean="0"/>
              <a:t>Chi tiết hơn nữa là:</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p:cNvPicPr/>
          <p:nvPr/>
        </p:nvPicPr>
        <p:blipFill>
          <a:blip r:embed="rId2"/>
          <a:srcRect/>
          <a:stretch>
            <a:fillRect/>
          </a:stretch>
        </p:blipFill>
        <p:spPr bwMode="auto">
          <a:xfrm>
            <a:off x="457200" y="2383809"/>
            <a:ext cx="8077200" cy="39407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6</a:t>
            </a:r>
            <a:r>
              <a:rPr lang="en-US" b="1" smtClean="0"/>
              <a:t>. </a:t>
            </a:r>
            <a:r>
              <a:rPr lang="en-US" b="1" smtClean="0">
                <a:latin typeface="Calibri" pitchFamily="34" charset="0"/>
                <a:cs typeface="Calibri" pitchFamily="34" charset="0"/>
              </a:rPr>
              <a:t>Thiết kế xử lý</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562600"/>
          </a:xfrm>
        </p:spPr>
        <p:txBody>
          <a:bodyPr>
            <a:normAutofit/>
          </a:bodyPr>
          <a:lstStyle/>
          <a:p>
            <a:r>
              <a:rPr lang="en-US" sz="2800" b="1" smtClean="0">
                <a:solidFill>
                  <a:srgbClr val="00B050"/>
                </a:solidFill>
              </a:rPr>
              <a:t>Mô tả hàm xử lý</a:t>
            </a:r>
          </a:p>
          <a:p>
            <a:pPr algn="just"/>
            <a:r>
              <a:rPr lang="en-US" sz="2800" smtClean="0"/>
              <a:t>Tùy thuộc vào kiểu thiết kế xử lý, chúng ta có các mô tả biến cố khác nhau. </a:t>
            </a:r>
          </a:p>
          <a:p>
            <a:pPr algn="just"/>
            <a:endParaRPr lang="en-US" sz="2800" smtClean="0"/>
          </a:p>
          <a:p>
            <a:pPr algn="just"/>
            <a:r>
              <a:rPr lang="en-US" sz="2800" smtClean="0"/>
              <a:t>Vì vậy, từ một hàm xử lý chúng ta có nhiều cách để thể hiện mô hình xử lý miễn sao đảm bảo đúng chức năng của hàm xử lý đó.</a:t>
            </a:r>
          </a:p>
          <a:p>
            <a:endParaRPr lang="en-US" sz="280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20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748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27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Lớp trong UML</a:t>
            </a:r>
          </a:p>
          <a:p>
            <a:pPr algn="just"/>
            <a:r>
              <a:rPr lang="en-US" sz="2800" b="1" smtClean="0"/>
              <a:t>Câu hỏi: Tên một lớp thường là:</a:t>
            </a:r>
          </a:p>
          <a:p>
            <a:pPr algn="just"/>
            <a:r>
              <a:rPr lang="en-US" sz="2800" smtClean="0"/>
              <a:t>           a. Danh từ</a:t>
            </a:r>
          </a:p>
          <a:p>
            <a:pPr algn="just"/>
            <a:r>
              <a:rPr lang="en-US" sz="2800" smtClean="0"/>
              <a:t>           b. Tính từ</a:t>
            </a:r>
          </a:p>
          <a:p>
            <a:pPr algn="just"/>
            <a:r>
              <a:rPr lang="en-US" sz="2800" smtClean="0"/>
              <a:t>           c. Động từ</a:t>
            </a:r>
          </a:p>
          <a:p>
            <a:pPr algn="just"/>
            <a:r>
              <a:rPr lang="en-US" sz="2800" smtClean="0"/>
              <a:t>           d. Trạng từ</a:t>
            </a:r>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Lớp trong UML</a:t>
            </a:r>
          </a:p>
          <a:p>
            <a:pPr algn="just"/>
            <a:r>
              <a:rPr lang="en-US" sz="2800" b="1" smtClean="0"/>
              <a:t>Ví dụ: </a:t>
            </a:r>
            <a:r>
              <a:rPr lang="en-US" sz="2800" smtClean="0"/>
              <a:t>mô tả mức tổng quát 2 lớp BlogAccount và BlogEntry trong hệ thống CMS.</a:t>
            </a:r>
          </a:p>
          <a:p>
            <a:pPr algn="just"/>
            <a:r>
              <a:rPr lang="en-US" sz="2800" i="1" smtClean="0"/>
              <a:t>BlogAccount</a:t>
            </a:r>
            <a:r>
              <a:rPr lang="en-US" sz="2800" smtClean="0"/>
              <a:t>: định nghĩa các thông tin liên quan đến tài khoản người dùng</a:t>
            </a:r>
          </a:p>
          <a:p>
            <a:pPr algn="just"/>
            <a:r>
              <a:rPr lang="en-US" sz="2800" i="1" smtClean="0"/>
              <a:t>BlogEntry</a:t>
            </a:r>
            <a:r>
              <a:rPr lang="en-US" sz="2800" smtClean="0"/>
              <a:t>: định nghĩa các thông tin chứa trong 1 entry được tạo bởi người  dùng</a:t>
            </a:r>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752600" y="5029200"/>
            <a:ext cx="5638800" cy="1371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Phạm vi truy cập</a:t>
            </a:r>
          </a:p>
          <a:p>
            <a:pPr algn="just"/>
            <a:r>
              <a:rPr lang="en-US" sz="2800" smtClean="0"/>
              <a:t>Phạm vi truy cập là cách thức một lớp cho phép các lớp khác truy xuất các thuộc tính và phương thức của nó</a:t>
            </a:r>
          </a:p>
          <a:p>
            <a:pPr algn="just"/>
            <a:endParaRPr lang="en-US" sz="2800" smtClean="0"/>
          </a:p>
          <a:p>
            <a:pPr algn="just"/>
            <a:r>
              <a:rPr lang="en-US" sz="2800" smtClean="0"/>
              <a:t>Khi dùng các đặc tính phạm vi truy cập, lập trình viên có thể kiểm soát các thuộc tính, các phương thức và cả toàn bộ các lớp để thực thi hiệu quả quá trình đóng gói. </a:t>
            </a:r>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Phạm vi truy cập</a:t>
            </a:r>
          </a:p>
          <a:p>
            <a:pPr algn="just"/>
            <a:r>
              <a:rPr lang="en-US" sz="2800" smtClean="0"/>
              <a:t>Có 4 dạng phạm vi truy cập được áp dụng cho 1 phần tử của sơ đồ UML</a:t>
            </a:r>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57200" y="3200400"/>
            <a:ext cx="8305800" cy="257238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Phạm vi truy cập public</a:t>
            </a:r>
          </a:p>
          <a:p>
            <a:r>
              <a:rPr lang="en-US" sz="2800" smtClean="0"/>
              <a:t>Phạm vi truy cập Public (mô tả bằng dấu </a:t>
            </a:r>
            <a:r>
              <a:rPr lang="en-US" sz="2800" b="1" smtClean="0"/>
              <a:t>+</a:t>
            </a:r>
            <a:r>
              <a:rPr lang="en-US" sz="2800" smtClean="0"/>
              <a:t>) cho phép tất cả thuộc tính, phương thức của 1 lớp được truy xuất trực tiếp bởi tất cả các lớp khác trong sơ đồ mô hình.</a:t>
            </a:r>
          </a:p>
          <a:p>
            <a:endParaRPr lang="en-US" sz="2800" smtClean="0"/>
          </a:p>
          <a:p>
            <a:pPr algn="just"/>
            <a:endParaRPr lang="en-US" sz="2800" smtClean="0"/>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90600"/>
            <a:ext cx="8534400" cy="5486400"/>
          </a:xfrm>
        </p:spPr>
        <p:txBody>
          <a:bodyPr>
            <a:normAutofit/>
          </a:bodyPr>
          <a:lstStyle/>
          <a:p>
            <a:r>
              <a:rPr lang="en-US" sz="2800" b="1" smtClean="0">
                <a:solidFill>
                  <a:srgbClr val="00B050"/>
                </a:solidFill>
              </a:rPr>
              <a:t>Phạm vi truy cập public</a:t>
            </a:r>
          </a:p>
          <a:p>
            <a:endParaRPr lang="en-US" sz="2800" smtClean="0"/>
          </a:p>
          <a:p>
            <a:pPr algn="just"/>
            <a:endParaRPr lang="en-US" sz="2800" smtClean="0"/>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524000" y="1524000"/>
            <a:ext cx="7620000" cy="5334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Phạm vi truy cập protected</a:t>
            </a:r>
          </a:p>
          <a:p>
            <a:pPr algn="just"/>
            <a:r>
              <a:rPr lang="en-US" sz="2800" smtClean="0"/>
              <a:t>Các thuộc tính hay phương thức được gán Protected (ký hiệu #).</a:t>
            </a:r>
          </a:p>
          <a:p>
            <a:pPr algn="just"/>
            <a:endParaRPr lang="en-US" sz="2800" smtClean="0"/>
          </a:p>
          <a:p>
            <a:pPr algn="just"/>
            <a:r>
              <a:rPr lang="en-US" sz="2800" smtClean="0"/>
              <a:t>Các phần tử Protected của lớp </a:t>
            </a:r>
            <a:r>
              <a:rPr lang="en-US" sz="2800" b="1" smtClean="0"/>
              <a:t>BlogAccount</a:t>
            </a:r>
            <a:r>
              <a:rPr lang="en-US" sz="2800" smtClean="0"/>
              <a:t> có thể được truy cập bởi các phương thức là một phần của lớp </a:t>
            </a:r>
            <a:r>
              <a:rPr lang="en-US" sz="2800" b="1" smtClean="0"/>
              <a:t>BlogAccount</a:t>
            </a:r>
            <a:r>
              <a:rPr lang="en-US" sz="2800" smtClean="0"/>
              <a:t> và các phương thức của các lớp khác nếu kế thừa lớp </a:t>
            </a:r>
            <a:r>
              <a:rPr lang="en-US" sz="2800" b="1" smtClean="0"/>
              <a:t>BlogAccount</a:t>
            </a:r>
            <a:r>
              <a:rPr lang="en-US" sz="2800" smtClean="0"/>
              <a:t>. </a:t>
            </a:r>
          </a:p>
          <a:p>
            <a:endParaRPr lang="en-US" sz="2800" smtClean="0"/>
          </a:p>
          <a:p>
            <a:endParaRPr lang="en-US" sz="2800" smtClean="0"/>
          </a:p>
          <a:p>
            <a:pPr algn="just"/>
            <a:endParaRPr lang="en-US" sz="2800" smtClean="0"/>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4571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838200"/>
            <a:ext cx="8534400" cy="5638800"/>
          </a:xfrm>
        </p:spPr>
        <p:txBody>
          <a:bodyPr>
            <a:normAutofit/>
          </a:bodyPr>
          <a:lstStyle/>
          <a:p>
            <a:r>
              <a:rPr lang="en-US" sz="2800" b="1" smtClean="0">
                <a:solidFill>
                  <a:srgbClr val="00B050"/>
                </a:solidFill>
              </a:rPr>
              <a:t>Phạm vi truy cập protected</a:t>
            </a:r>
          </a:p>
          <a:p>
            <a:endParaRPr lang="en-US" sz="2800" smtClean="0"/>
          </a:p>
          <a:p>
            <a:pPr algn="just"/>
            <a:endParaRPr lang="en-US" sz="2800" smtClean="0"/>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143000" y="1371600"/>
            <a:ext cx="8001000" cy="54864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pPr algn="just"/>
            <a:r>
              <a:rPr lang="en-US" sz="2800" b="1" smtClean="0">
                <a:solidFill>
                  <a:srgbClr val="00B050"/>
                </a:solidFill>
              </a:rPr>
              <a:t>Phạm vi truy cập private</a:t>
            </a:r>
          </a:p>
          <a:p>
            <a:pPr algn="just"/>
            <a:r>
              <a:rPr lang="en-US" sz="2800" smtClean="0"/>
              <a:t>Phạm vi truy cập Private là dạng truy xuất hạn chế nhất, được biểu diễn bằng dấu trừ (-) trước thuộc tính hay phương thức. </a:t>
            </a:r>
          </a:p>
          <a:p>
            <a:pPr algn="just"/>
            <a:endParaRPr lang="en-US" sz="2800" smtClean="0"/>
          </a:p>
          <a:p>
            <a:pPr algn="just"/>
            <a:r>
              <a:rPr lang="en-US" sz="2800" smtClean="0"/>
              <a:t>Chỉ có lớp chứa phần tử Private mới có thể nhìn thấy và tương tác với dữ liệu được lưu trữ ở thuộc tính Private hay truy xuất đến một phương thức Private.</a:t>
            </a:r>
          </a:p>
          <a:p>
            <a:pPr algn="just"/>
            <a:endParaRPr lang="en-US" sz="2800" smtClean="0"/>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a:bodyPr>
          <a:lstStyle/>
          <a:p>
            <a:r>
              <a:rPr lang="en-US" smtClean="0">
                <a:latin typeface="Arial" pitchFamily="34" charset="0"/>
                <a:cs typeface="Arial" pitchFamily="34" charset="0"/>
              </a:rPr>
              <a:t> </a:t>
            </a:r>
            <a:r>
              <a:rPr lang="en-US" b="1" smtClean="0"/>
              <a:t>1. Giới thiệu (Mục tiêu, quy trình)</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pPr algn="just" fontAlgn="base"/>
            <a:r>
              <a:rPr lang="en-US" sz="2800" smtClean="0">
                <a:latin typeface="Calibri" pitchFamily="34" charset="0"/>
                <a:cs typeface="Calibri" pitchFamily="34" charset="0"/>
              </a:rPr>
              <a:t>Thiết kế phần mềm là giai đoạn quan trọng trong quá trình phát triển dự án. </a:t>
            </a:r>
          </a:p>
          <a:p>
            <a:pPr fontAlgn="base"/>
            <a:endParaRPr lang="en-US" sz="2800" smtClean="0">
              <a:latin typeface="Calibri" pitchFamily="34" charset="0"/>
              <a:cs typeface="Calibri" pitchFamily="34" charset="0"/>
            </a:endParaRPr>
          </a:p>
          <a:p>
            <a:pPr fontAlgn="base"/>
            <a:r>
              <a:rPr lang="en-US" sz="2800" smtClean="0">
                <a:latin typeface="Calibri" pitchFamily="34" charset="0"/>
                <a:cs typeface="Calibri" pitchFamily="34" charset="0"/>
              </a:rPr>
              <a:t>Kết quả: bản </a:t>
            </a:r>
            <a:r>
              <a:rPr lang="en-US" sz="2800" b="1" smtClean="0">
                <a:latin typeface="Calibri" pitchFamily="34" charset="0"/>
                <a:cs typeface="Calibri" pitchFamily="34" charset="0"/>
              </a:rPr>
              <a:t>Đặc tả Thiết kế </a:t>
            </a:r>
            <a:r>
              <a:rPr lang="en-US" sz="2800" smtClean="0">
                <a:latin typeface="Calibri" pitchFamily="34" charset="0"/>
                <a:cs typeface="Calibri" pitchFamily="34" charset="0"/>
              </a:rPr>
              <a:t>(</a:t>
            </a:r>
            <a:r>
              <a:rPr lang="en-US" sz="2800" smtClean="0"/>
              <a:t>Design Specifications)</a:t>
            </a:r>
            <a:endParaRPr lang="en-US" sz="280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14338" name="Picture 2" descr="https://www.heat-outdoors.co.uk/images/common/design_specification_blueprints.jpg"/>
          <p:cNvPicPr>
            <a:picLocks noChangeAspect="1" noChangeArrowheads="1"/>
          </p:cNvPicPr>
          <p:nvPr/>
        </p:nvPicPr>
        <p:blipFill>
          <a:blip r:embed="rId2"/>
          <a:srcRect/>
          <a:stretch>
            <a:fillRect/>
          </a:stretch>
        </p:blipFill>
        <p:spPr bwMode="auto">
          <a:xfrm>
            <a:off x="2514600" y="3657600"/>
            <a:ext cx="4148494" cy="27051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219200"/>
            <a:ext cx="8534400" cy="5257800"/>
          </a:xfrm>
        </p:spPr>
        <p:txBody>
          <a:bodyPr>
            <a:normAutofit/>
          </a:bodyPr>
          <a:lstStyle/>
          <a:p>
            <a:pPr algn="just"/>
            <a:r>
              <a:rPr lang="en-US" sz="2800" b="1" smtClean="0">
                <a:solidFill>
                  <a:srgbClr val="00B050"/>
                </a:solidFill>
              </a:rPr>
              <a:t>Phạm vi truy cập private</a:t>
            </a:r>
          </a:p>
          <a:p>
            <a:pPr algn="just"/>
            <a:endParaRPr lang="en-US" sz="2800" smtClean="0"/>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447800" y="1828800"/>
            <a:ext cx="7696200" cy="50292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pPr algn="just"/>
            <a:r>
              <a:rPr lang="en-US" sz="2800" b="1" smtClean="0">
                <a:solidFill>
                  <a:srgbClr val="00B050"/>
                </a:solidFill>
              </a:rPr>
              <a:t>Trạng thái lớp: Các thuộc tính</a:t>
            </a:r>
          </a:p>
          <a:p>
            <a:pPr algn="just"/>
            <a:r>
              <a:rPr lang="en-US" sz="2800" smtClean="0"/>
              <a:t>Các thuộc tính là các mẫu thông tin thể hiện trạng thái của đối tượng. </a:t>
            </a:r>
          </a:p>
          <a:p>
            <a:pPr algn="just"/>
            <a:endParaRPr lang="en-US" sz="2800" smtClean="0"/>
          </a:p>
          <a:p>
            <a:pPr algn="just"/>
            <a:r>
              <a:rPr lang="en-US" sz="2800" smtClean="0"/>
              <a:t>Các thuộc tính này có thể biểu diễn trên mô hình lớp bằng cách đặt vào phần thuộc tính của 1 lớp hoặc là một mối quan hệ giữa  các lớp.</a:t>
            </a:r>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pPr algn="just"/>
            <a:r>
              <a:rPr lang="en-US" sz="2800" b="1" smtClean="0">
                <a:solidFill>
                  <a:srgbClr val="00B050"/>
                </a:solidFill>
              </a:rPr>
              <a:t>Trạng thái lớp: Các thuộc tính</a:t>
            </a:r>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6200" y="2286000"/>
            <a:ext cx="8991600" cy="39624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Tên và kiểu</a:t>
            </a:r>
          </a:p>
          <a:p>
            <a:r>
              <a:rPr lang="en-US" sz="2800" smtClean="0"/>
              <a:t>Tên của một thuộc tính có thể là tập các ký tự, không thể có 2 thuộc tính trùng tên trong một lớp. </a:t>
            </a:r>
          </a:p>
          <a:p>
            <a:endParaRPr lang="en-US" sz="2800" smtClean="0"/>
          </a:p>
          <a:p>
            <a:r>
              <a:rPr lang="en-US" sz="2800" smtClean="0"/>
              <a:t>Kiểu dữ liệu thuộc tính có thể khác nhau tùy thuộc vào mục đích biểu diễn thông tin của lớp.</a:t>
            </a:r>
          </a:p>
          <a:p>
            <a:endParaRPr lang="en-US" sz="2800" smtClean="0"/>
          </a:p>
          <a:p>
            <a:r>
              <a:rPr lang="en-US" sz="2800" smtClean="0"/>
              <a:t>Kiểu dữ liệu có thể là 1 lớp như kiểu </a:t>
            </a:r>
            <a:r>
              <a:rPr lang="en-US" sz="2800" b="1" smtClean="0"/>
              <a:t>String </a:t>
            </a:r>
            <a:r>
              <a:rPr lang="en-US" sz="2800" smtClean="0"/>
              <a:t>hoặc là kiểu nguyên thủy, chẳng hạn như kiểu </a:t>
            </a:r>
            <a:r>
              <a:rPr lang="en-US" sz="2800" b="1" smtClean="0"/>
              <a:t>int, double</a:t>
            </a:r>
            <a:r>
              <a:rPr lang="en-US" sz="2800" smtClean="0"/>
              <a:t>, … </a:t>
            </a:r>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fontScale="92500" lnSpcReduction="10000"/>
          </a:bodyPr>
          <a:lstStyle/>
          <a:p>
            <a:r>
              <a:rPr lang="en-US" sz="2800" b="1" smtClean="0">
                <a:solidFill>
                  <a:srgbClr val="00B050"/>
                </a:solidFill>
              </a:rPr>
              <a:t>Tên và kiểu</a:t>
            </a:r>
          </a:p>
          <a:p>
            <a:r>
              <a:rPr lang="en-US" sz="2800" b="1" smtClean="0"/>
              <a:t>Ví dụ</a:t>
            </a:r>
          </a:p>
          <a:p>
            <a:r>
              <a:rPr lang="en-US" sz="2600" smtClean="0">
                <a:solidFill>
                  <a:schemeClr val="accent6">
                    <a:lumMod val="75000"/>
                  </a:schemeClr>
                </a:solidFill>
              </a:rPr>
              <a:t>public class BlogAccount</a:t>
            </a:r>
          </a:p>
          <a:p>
            <a:r>
              <a:rPr lang="en-US" sz="2600" smtClean="0">
                <a:solidFill>
                  <a:schemeClr val="accent6">
                    <a:lumMod val="75000"/>
                  </a:schemeClr>
                </a:solidFill>
              </a:rPr>
              <a:t>{</a:t>
            </a:r>
          </a:p>
          <a:p>
            <a:r>
              <a:rPr lang="en-US" sz="2600" smtClean="0">
                <a:solidFill>
                  <a:schemeClr val="accent6">
                    <a:lumMod val="75000"/>
                  </a:schemeClr>
                </a:solidFill>
              </a:rPr>
              <a:t>   // The two inline attributes from Figure 4-11.</a:t>
            </a:r>
          </a:p>
          <a:p>
            <a:r>
              <a:rPr lang="en-US" sz="2600" b="1" smtClean="0">
                <a:solidFill>
                  <a:schemeClr val="accent6">
                    <a:lumMod val="75000"/>
                  </a:schemeClr>
                </a:solidFill>
              </a:rPr>
              <a:t>   private String name;</a:t>
            </a:r>
            <a:endParaRPr lang="en-US" sz="2600" smtClean="0">
              <a:solidFill>
                <a:schemeClr val="accent6">
                  <a:lumMod val="75000"/>
                </a:schemeClr>
              </a:solidFill>
            </a:endParaRPr>
          </a:p>
          <a:p>
            <a:r>
              <a:rPr lang="en-US" sz="2600" b="1" smtClean="0">
                <a:solidFill>
                  <a:schemeClr val="accent6">
                    <a:lumMod val="75000"/>
                  </a:schemeClr>
                </a:solidFill>
              </a:rPr>
              <a:t>   private URL publicURL;</a:t>
            </a:r>
            <a:endParaRPr lang="en-US" sz="2600" smtClean="0">
              <a:solidFill>
                <a:schemeClr val="accent6">
                  <a:lumMod val="75000"/>
                </a:schemeClr>
              </a:solidFill>
            </a:endParaRPr>
          </a:p>
          <a:p>
            <a:r>
              <a:rPr lang="en-US" sz="2600" smtClean="0">
                <a:solidFill>
                  <a:schemeClr val="accent6">
                    <a:lumMod val="75000"/>
                  </a:schemeClr>
                </a:solidFill>
              </a:rPr>
              <a:t>   // The single attribute by association, given the name 'entries'</a:t>
            </a:r>
          </a:p>
          <a:p>
            <a:r>
              <a:rPr lang="en-US" sz="2600" b="1" smtClean="0">
                <a:solidFill>
                  <a:schemeClr val="accent6">
                    <a:lumMod val="75000"/>
                  </a:schemeClr>
                </a:solidFill>
              </a:rPr>
              <a:t>   BlogEntries[] entries;</a:t>
            </a:r>
            <a:endParaRPr lang="en-US" sz="2600" smtClean="0">
              <a:solidFill>
                <a:schemeClr val="accent6">
                  <a:lumMod val="75000"/>
                </a:schemeClr>
              </a:solidFill>
            </a:endParaRPr>
          </a:p>
          <a:p>
            <a:r>
              <a:rPr lang="en-US" sz="2600" smtClean="0">
                <a:solidFill>
                  <a:schemeClr val="accent6">
                    <a:lumMod val="75000"/>
                  </a:schemeClr>
                </a:solidFill>
              </a:rPr>
              <a:t>   // ...</a:t>
            </a:r>
          </a:p>
          <a:p>
            <a:r>
              <a:rPr lang="en-US" sz="2600" smtClean="0">
                <a:solidFill>
                  <a:schemeClr val="accent6">
                    <a:lumMod val="75000"/>
                  </a:schemeClr>
                </a:solidFill>
              </a:rPr>
              <a:t>}</a:t>
            </a:r>
          </a:p>
          <a:p>
            <a:endParaRPr lang="en-US" sz="2800" smtClean="0"/>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Bội số quan hệ</a:t>
            </a:r>
          </a:p>
          <a:p>
            <a:r>
              <a:rPr lang="en-US" sz="2800" smtClean="0"/>
              <a:t>Một thuộc tính có thể biểu diễn bất kỳ số lượng đối tượng nào theo kiểu dữ liệu của nó.</a:t>
            </a:r>
          </a:p>
          <a:p>
            <a:endParaRPr lang="en-US" sz="2800" smtClean="0"/>
          </a:p>
          <a:p>
            <a:r>
              <a:rPr lang="en-US" sz="2800" smtClean="0"/>
              <a:t>Bội số quan hệ cho phép đặc tả một thuộc tính thể hiện như một tập hợp các đối tượng, và có thể áp dụng cho thuộc tính trong lớp hoặc thuộc tính quan hệ.</a:t>
            </a:r>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Bội số quan hệ</a:t>
            </a:r>
          </a:p>
          <a:p>
            <a:endParaRPr lang="en-US" sz="2800" b="1" smtClean="0">
              <a:solidFill>
                <a:srgbClr val="00B050"/>
              </a:solidFill>
            </a:endParaRPr>
          </a:p>
          <a:p>
            <a:endParaRPr lang="en-US" sz="2800" b="1" smtClean="0">
              <a:solidFill>
                <a:srgbClr val="00B050"/>
              </a:solidFill>
            </a:endParaRPr>
          </a:p>
          <a:p>
            <a:endParaRPr lang="en-US" sz="2800" b="1" smtClean="0">
              <a:solidFill>
                <a:srgbClr val="00B050"/>
              </a:solidFill>
            </a:endParaRPr>
          </a:p>
          <a:p>
            <a:endParaRPr lang="en-US" sz="2800" b="1" smtClean="0">
              <a:solidFill>
                <a:srgbClr val="00B050"/>
              </a:solidFill>
            </a:endParaRPr>
          </a:p>
          <a:p>
            <a:pPr algn="just"/>
            <a:r>
              <a:rPr lang="en-US" sz="2800" b="1" smtClean="0"/>
              <a:t>Thuộc tính trackbacks:</a:t>
            </a:r>
            <a:r>
              <a:rPr lang="en-US" sz="2800" smtClean="0"/>
              <a:t> tập các đối tượng, * có thể chứa bất kỳ số lượng đối tượng nào, {unique} các đối tượng này phải là duy nhất.</a:t>
            </a:r>
          </a:p>
          <a:p>
            <a:endParaRPr lang="en-US" sz="2800" b="1" smtClean="0">
              <a:solidFill>
                <a:srgbClr val="00B050"/>
              </a:solidFill>
            </a:endParaRPr>
          </a:p>
          <a:p>
            <a:endParaRPr lang="en-US" sz="2800" b="1" smtClean="0">
              <a:solidFill>
                <a:srgbClr val="00B050"/>
              </a:solidFill>
            </a:endParaRPr>
          </a:p>
          <a:p>
            <a:endParaRPr lang="en-US" sz="2800" b="1" smtClean="0">
              <a:solidFill>
                <a:srgbClr val="00B050"/>
              </a:solidFill>
            </a:endParaRPr>
          </a:p>
          <a:p>
            <a:endParaRPr lang="en-US" sz="2800" b="1" smtClean="0">
              <a:solidFill>
                <a:srgbClr val="00B050"/>
              </a:solidFill>
            </a:endParaRPr>
          </a:p>
          <a:p>
            <a:endParaRPr lang="en-US" sz="2800" b="1" smtClean="0">
              <a:solidFill>
                <a:srgbClr val="00B050"/>
              </a:solidFill>
            </a:endParaRPr>
          </a:p>
          <a:p>
            <a:endParaRPr lang="en-US" sz="2800" b="1" smtClean="0">
              <a:solidFill>
                <a:srgbClr val="00B050"/>
              </a:solidFill>
            </a:endParaRPr>
          </a:p>
          <a:p>
            <a:endParaRPr lang="en-US" sz="2800" b="1" smtClean="0">
              <a:solidFill>
                <a:srgbClr val="00B050"/>
              </a:solidFill>
            </a:endParaRPr>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57200" y="2438400"/>
            <a:ext cx="8382000" cy="16764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Bội số quan hệ</a:t>
            </a:r>
          </a:p>
          <a:p>
            <a:r>
              <a:rPr lang="en-US" sz="2800" b="1" smtClean="0"/>
              <a:t>Thuộc tính comments:</a:t>
            </a:r>
            <a:r>
              <a:rPr lang="en-US" sz="2800" smtClean="0"/>
              <a:t> tập các đối tượng, * có thể chứa bất kỳ số lượng đối tượng nào, {ordered} các đối tượng này phải </a:t>
            </a:r>
            <a:r>
              <a:rPr lang="en-US" sz="2800" smtClean="0"/>
              <a:t>sắp </a:t>
            </a:r>
            <a:r>
              <a:rPr lang="en-US" sz="2800" smtClean="0"/>
              <a:t>theo thứ tự.</a:t>
            </a:r>
          </a:p>
          <a:p>
            <a:endParaRPr lang="en-US" sz="2800" smtClean="0"/>
          </a:p>
          <a:p>
            <a:r>
              <a:rPr lang="en-US" sz="2800" b="1" smtClean="0"/>
              <a:t>Thuộc tính author:</a:t>
            </a:r>
            <a:r>
              <a:rPr lang="en-US" sz="2800" smtClean="0"/>
              <a:t> tập các đối tượng, [1..5] có thể chứa số lượng đối tượng Author từ 1 đến 5.</a:t>
            </a:r>
          </a:p>
          <a:p>
            <a:endParaRPr lang="en-US" sz="2800" smtClean="0"/>
          </a:p>
          <a:p>
            <a:endParaRPr lang="en-US" sz="2800" smtClean="0"/>
          </a:p>
          <a:p>
            <a:endParaRPr lang="en-US" sz="2800" b="1" smtClean="0">
              <a:solidFill>
                <a:srgbClr val="00B050"/>
              </a:solidFill>
            </a:endParaRPr>
          </a:p>
          <a:p>
            <a:pPr algn="just"/>
            <a:endParaRPr lang="en-US" sz="2800"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Bội số quan hệ</a:t>
            </a:r>
          </a:p>
          <a:p>
            <a:r>
              <a:rPr lang="en-US" sz="2800" b="1" smtClean="0"/>
              <a:t>Thuộc tính entries: </a:t>
            </a:r>
            <a:r>
              <a:rPr lang="en-US" sz="2800" smtClean="0"/>
              <a:t>là một quan hệ giữa lớp BlogAccount và BlogEntry chứa 2 thuộc tính bội số quan hệ đặc tả ở mỗi đầu.</a:t>
            </a:r>
          </a:p>
          <a:p>
            <a:pPr algn="just">
              <a:buFont typeface="Arial" pitchFamily="34" charset="0"/>
              <a:buChar char="•"/>
            </a:pPr>
            <a:r>
              <a:rPr lang="en-US" sz="2800" smtClean="0"/>
              <a:t> </a:t>
            </a:r>
            <a:r>
              <a:rPr lang="en-US" sz="2400" smtClean="0"/>
              <a:t>Dấu * ở lớp </a:t>
            </a:r>
            <a:r>
              <a:rPr lang="en-US" sz="2400" b="1" smtClean="0"/>
              <a:t>BlogEntry là </a:t>
            </a:r>
            <a:r>
              <a:rPr lang="en-US" sz="2400" smtClean="0"/>
              <a:t>bất kỳ số lượng đối tượng </a:t>
            </a:r>
            <a:r>
              <a:rPr lang="en-US" sz="2400" b="1" smtClean="0"/>
              <a:t>BlogEntry </a:t>
            </a:r>
            <a:r>
              <a:rPr lang="en-US" sz="2400" smtClean="0"/>
              <a:t>nào cũng được lưu ở </a:t>
            </a:r>
            <a:r>
              <a:rPr lang="en-US" sz="2400" b="1" smtClean="0"/>
              <a:t>entries</a:t>
            </a:r>
            <a:r>
              <a:rPr lang="en-US" sz="2400" smtClean="0"/>
              <a:t> bên trong 1 lớp </a:t>
            </a:r>
            <a:r>
              <a:rPr lang="en-US" sz="2400" b="1" smtClean="0"/>
              <a:t>BlogAccount</a:t>
            </a:r>
            <a:r>
              <a:rPr lang="en-US" sz="2400" smtClean="0"/>
              <a:t>. </a:t>
            </a:r>
          </a:p>
          <a:p>
            <a:pPr algn="just">
              <a:buFont typeface="Arial" pitchFamily="34" charset="0"/>
              <a:buChar char="•"/>
            </a:pPr>
            <a:r>
              <a:rPr lang="en-US" sz="2400" smtClean="0"/>
              <a:t> Số 1 ở đầu ngược lại chỉ mỗi đối tượng </a:t>
            </a:r>
            <a:r>
              <a:rPr lang="en-US" sz="2400" b="1" smtClean="0"/>
              <a:t>BlogEntry</a:t>
            </a:r>
            <a:r>
              <a:rPr lang="en-US" sz="2400" smtClean="0"/>
              <a:t> ở thuộc tính entries liên kết với 1 chỉ và chỉ đối tượng </a:t>
            </a:r>
            <a:r>
              <a:rPr lang="en-US" sz="2400" b="1" smtClean="0"/>
              <a:t>BlogAccount.</a:t>
            </a:r>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Bội số quan hệ</a:t>
            </a:r>
          </a:p>
          <a:p>
            <a:r>
              <a:rPr lang="en-US" sz="2800" b="1" smtClean="0"/>
              <a:t>Câu hỏi: Liệt kê các dạng bội số quan hệ khác?</a:t>
            </a:r>
            <a:endParaRPr lang="en-US" sz="2400" b="1" smtClean="0"/>
          </a:p>
          <a:p>
            <a:pPr algn="just"/>
            <a:endParaRPr lang="en-US" sz="2800" smtClean="0"/>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a:bodyPr>
          <a:lstStyle/>
          <a:p>
            <a:r>
              <a:rPr lang="en-US" smtClean="0">
                <a:latin typeface="Arial" pitchFamily="34" charset="0"/>
                <a:cs typeface="Arial" pitchFamily="34" charset="0"/>
              </a:rPr>
              <a:t> </a:t>
            </a:r>
            <a:r>
              <a:rPr lang="en-US" b="1" smtClean="0"/>
              <a:t>1. Giới thiệu (Mục tiêu, quy trình)</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lstStyle/>
          <a:p>
            <a:pPr fontAlgn="base"/>
            <a:r>
              <a:rPr lang="en-US" b="1" smtClean="0">
                <a:solidFill>
                  <a:srgbClr val="00B050"/>
                </a:solidFill>
                <a:latin typeface="Calibri" pitchFamily="34" charset="0"/>
                <a:cs typeface="Calibri" pitchFamily="34" charset="0"/>
              </a:rPr>
              <a:t>Mục tiêu</a:t>
            </a:r>
          </a:p>
          <a:p>
            <a:pPr fontAlgn="base">
              <a:buFont typeface="Arial" pitchFamily="34" charset="0"/>
              <a:buChar char="•"/>
            </a:pPr>
            <a:r>
              <a:rPr lang="en-US" smtClean="0"/>
              <a:t> Hiểu biết sâu về:</a:t>
            </a:r>
          </a:p>
          <a:p>
            <a:pPr lvl="1" algn="just" fontAlgn="base">
              <a:buFontTx/>
              <a:buChar char="-"/>
            </a:pPr>
            <a:r>
              <a:rPr lang="en-US" smtClean="0">
                <a:solidFill>
                  <a:srgbClr val="0070C0"/>
                </a:solidFill>
              </a:rPr>
              <a:t> Các yêu cầu phi chức năng</a:t>
            </a:r>
          </a:p>
          <a:p>
            <a:pPr lvl="1" algn="just" fontAlgn="base">
              <a:buFontTx/>
              <a:buChar char="-"/>
            </a:pPr>
            <a:r>
              <a:rPr lang="en-US" smtClean="0">
                <a:solidFill>
                  <a:srgbClr val="0070C0"/>
                </a:solidFill>
              </a:rPr>
              <a:t> Các ràng buộc</a:t>
            </a:r>
          </a:p>
          <a:p>
            <a:pPr lvl="1" algn="just" fontAlgn="base">
              <a:buFontTx/>
              <a:buChar char="-"/>
            </a:pPr>
            <a:r>
              <a:rPr lang="en-US" smtClean="0">
                <a:solidFill>
                  <a:srgbClr val="0070C0"/>
                </a:solidFill>
              </a:rPr>
              <a:t> Sử dụng lại thành phần, các hệ điều hành, các công nghệ phân tán, cơ sở dữ liệu, giao diện người dùng, quản lý các giao dịch</a:t>
            </a:r>
            <a:endParaRPr lang="en-US">
              <a:solidFill>
                <a:srgbClr val="0070C0"/>
              </a:solidFill>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r>
              <a:rPr lang="en-US" sz="2800" b="1" smtClean="0">
                <a:solidFill>
                  <a:srgbClr val="00B050"/>
                </a:solidFill>
              </a:rPr>
              <a:t>Hành vi lớp: Các phương thức</a:t>
            </a:r>
          </a:p>
          <a:p>
            <a:r>
              <a:rPr lang="en-US" sz="2800" smtClean="0"/>
              <a:t>Các phương thức gồm: phạm vi truy cập, tên lớp, cặp dấu ngoặc tròn đóng mở chứa các tham số của phương thức và kiểu trả về.</a:t>
            </a:r>
          </a:p>
          <a:p>
            <a:pPr algn="just"/>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447800" y="3505200"/>
            <a:ext cx="7467600" cy="33528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Tham số</a:t>
            </a:r>
          </a:p>
          <a:p>
            <a:r>
              <a:rPr lang="en-US" sz="2800" smtClean="0"/>
              <a:t>Các tham số được dùng để mô tả thông tin đầu vào được cung cấp cho một phương thức cho phép nó hoàn thành công việc của nó.</a:t>
            </a:r>
          </a:p>
          <a:p>
            <a:r>
              <a:rPr lang="en-US" sz="2800" smtClean="0"/>
              <a:t>Ví dụ phương thức </a:t>
            </a:r>
            <a:r>
              <a:rPr lang="en-US" sz="2800" b="1" smtClean="0"/>
              <a:t>addEntry(…) </a:t>
            </a:r>
            <a:r>
              <a:rPr lang="en-US" sz="2800" smtClean="0"/>
              <a:t>cần được cung cấp đối tượng </a:t>
            </a:r>
            <a:r>
              <a:rPr lang="en-US" sz="2800" b="1" smtClean="0"/>
              <a:t>BlogEntry</a:t>
            </a:r>
            <a:r>
              <a:rPr lang="en-US" sz="2800" smtClean="0"/>
              <a:t> để thêm vào tài khoản như hình</a:t>
            </a:r>
          </a:p>
          <a:p>
            <a:endParaRPr lang="en-US" sz="2800" smtClean="0"/>
          </a:p>
          <a:p>
            <a:pPr algn="just"/>
            <a:endParaRPr lang="en-US" sz="2800" smtClean="0"/>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981200" y="4038600"/>
            <a:ext cx="5562600" cy="2418312"/>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Tham số</a:t>
            </a:r>
          </a:p>
          <a:p>
            <a:r>
              <a:rPr lang="en-US" sz="2800" smtClean="0"/>
              <a:t>Để thêm 1 tham số author với kiểu dữ liệu lớp </a:t>
            </a:r>
            <a:r>
              <a:rPr lang="en-US" sz="2800" b="1" smtClean="0"/>
              <a:t>Author</a:t>
            </a:r>
            <a:r>
              <a:rPr lang="en-US" sz="2800" smtClean="0"/>
              <a:t>, chúng ta thêm tương tự như hình.</a:t>
            </a:r>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9" name="Picture 8"/>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295400" y="3048000"/>
            <a:ext cx="6781800" cy="2907665"/>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Kiểu trả về</a:t>
            </a:r>
          </a:p>
          <a:p>
            <a:pPr algn="just"/>
            <a:r>
              <a:rPr lang="en-US" sz="2400" smtClean="0"/>
              <a:t>Một phương thức đều có 1 kiểu trả về, </a:t>
            </a:r>
            <a:r>
              <a:rPr lang="en-US" sz="2400" b="1" smtClean="0"/>
              <a:t>kiểu trả là kiểu sau dấu hai chấm cuối cùng khi mô tả 1 phương thức ở sơ đồ lớp </a:t>
            </a:r>
            <a:r>
              <a:rPr lang="en-US" sz="2400" smtClean="0"/>
              <a:t>như hình.</a:t>
            </a:r>
          </a:p>
          <a:p>
            <a:pPr algn="just"/>
            <a:r>
              <a:rPr lang="en-US" sz="2400" smtClean="0"/>
              <a:t>Kiểu trả về có thể là </a:t>
            </a:r>
            <a:r>
              <a:rPr lang="en-US" sz="2400" b="1" smtClean="0"/>
              <a:t>kiểu nguyên thủy </a:t>
            </a:r>
            <a:r>
              <a:rPr lang="en-US" sz="2400" smtClean="0"/>
              <a:t>như </a:t>
            </a:r>
            <a:r>
              <a:rPr lang="en-US" sz="2400" b="1" smtClean="0"/>
              <a:t>int, string, double</a:t>
            </a:r>
            <a:r>
              <a:rPr lang="en-US" sz="2400" smtClean="0"/>
              <a:t>, … hay các </a:t>
            </a:r>
            <a:r>
              <a:rPr lang="en-US" sz="2400" b="1" smtClean="0"/>
              <a:t>kiểu lớp đối tượng </a:t>
            </a:r>
            <a:r>
              <a:rPr lang="en-US" sz="2400" smtClean="0"/>
              <a:t>như </a:t>
            </a:r>
            <a:r>
              <a:rPr lang="en-US" sz="2400" b="1" smtClean="0"/>
              <a:t>Author, BlogEntry</a:t>
            </a:r>
            <a:r>
              <a:rPr lang="en-US" sz="2400" smtClean="0"/>
              <a:t>, </a:t>
            </a:r>
            <a:r>
              <a:rPr lang="en-US" sz="2400" b="1" smtClean="0"/>
              <a:t>List</a:t>
            </a:r>
            <a:r>
              <a:rPr lang="en-US" sz="2400" smtClean="0"/>
              <a:t>, …</a:t>
            </a:r>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914400" y="3581400"/>
            <a:ext cx="7620000" cy="261276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Kiểu trả về</a:t>
            </a:r>
          </a:p>
          <a:p>
            <a:pPr algn="just"/>
            <a:r>
              <a:rPr lang="en-US" sz="2800" b="1" smtClean="0"/>
              <a:t>Câu hỏi: Phương thức B của lớp A có thể trả về kiểu đối tượng lớp A?</a:t>
            </a:r>
          </a:p>
          <a:p>
            <a:endParaRPr lang="en-US" smtClean="0"/>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Quan hệ giữa các lớp</a:t>
            </a:r>
          </a:p>
          <a:p>
            <a:pPr algn="just"/>
            <a:r>
              <a:rPr lang="en-US" sz="2800" smtClean="0"/>
              <a:t>Chúng ta có 5 quan hệ lớp bao gồm: </a:t>
            </a:r>
          </a:p>
          <a:p>
            <a:pPr algn="just">
              <a:buFont typeface="Arial" pitchFamily="34" charset="0"/>
              <a:buChar char="•"/>
            </a:pPr>
            <a:r>
              <a:rPr lang="en-US" sz="2800" smtClean="0"/>
              <a:t> Quan hệ phụ thuộc (Dependency)</a:t>
            </a:r>
          </a:p>
          <a:p>
            <a:pPr algn="just">
              <a:buFont typeface="Arial" pitchFamily="34" charset="0"/>
              <a:buChar char="•"/>
            </a:pPr>
            <a:r>
              <a:rPr lang="en-US" sz="2800" smtClean="0"/>
              <a:t> Quan hệ liên kết (Association)</a:t>
            </a:r>
          </a:p>
          <a:p>
            <a:pPr algn="just">
              <a:buFont typeface="Arial" pitchFamily="34" charset="0"/>
              <a:buChar char="•"/>
            </a:pPr>
            <a:r>
              <a:rPr lang="en-US" sz="2800" smtClean="0"/>
              <a:t> Quan hệ kết tập (Aggregation)</a:t>
            </a:r>
          </a:p>
          <a:p>
            <a:pPr algn="just">
              <a:buFont typeface="Arial" pitchFamily="34" charset="0"/>
              <a:buChar char="•"/>
            </a:pPr>
            <a:r>
              <a:rPr lang="en-US" sz="2800" smtClean="0"/>
              <a:t> Quan hệ hợp thành (Composition)</a:t>
            </a:r>
          </a:p>
          <a:p>
            <a:pPr algn="just">
              <a:buFont typeface="Arial" pitchFamily="34" charset="0"/>
              <a:buChar char="•"/>
            </a:pPr>
            <a:r>
              <a:rPr lang="en-US" sz="2800" smtClean="0"/>
              <a:t> Quan hệ tổng quát hóa hay quan hệ thừa kế (Inheritance, Generalization).</a:t>
            </a:r>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Quan hệ giữa các lớp</a:t>
            </a:r>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28600" y="1828800"/>
            <a:ext cx="8763000" cy="31242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Quan hệ phụ thuộc</a:t>
            </a:r>
          </a:p>
          <a:p>
            <a:r>
              <a:rPr lang="en-US" sz="2600" smtClean="0"/>
              <a:t>Một quan hệ phụ thuộc giữa hai lớp là mối quan hệ khi một lớp cần biết thông tin về lớp khác để sử dụng các đối tượng của lớp đó.</a:t>
            </a:r>
          </a:p>
          <a:p>
            <a:r>
              <a:rPr lang="en-US" sz="2600" smtClean="0"/>
              <a:t>Nếu lớp </a:t>
            </a:r>
            <a:r>
              <a:rPr lang="en-US" sz="2600" b="1" smtClean="0"/>
              <a:t>UserInterface</a:t>
            </a:r>
            <a:r>
              <a:rPr lang="en-US" sz="2600" smtClean="0"/>
              <a:t> cần truy xuất đối tượng lớp </a:t>
            </a:r>
            <a:r>
              <a:rPr lang="en-US" sz="2600" b="1" smtClean="0"/>
              <a:t>BlogEntry</a:t>
            </a:r>
            <a:r>
              <a:rPr lang="en-US" sz="2600" smtClean="0"/>
              <a:t>, mối quan hệ phụ thuộc này được biểu diễn như hình.</a:t>
            </a:r>
            <a:endParaRPr lang="en-US" sz="2600" b="1" smtClean="0">
              <a:solidFill>
                <a:srgbClr val="00B050"/>
              </a:solidFill>
            </a:endParaRPr>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62000" y="3733800"/>
            <a:ext cx="7391400" cy="248729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phụ thuộc</a:t>
            </a:r>
          </a:p>
          <a:p>
            <a:pPr algn="just"/>
            <a:r>
              <a:rPr lang="en-US" sz="2800" smtClean="0"/>
              <a:t>Hai lớp </a:t>
            </a:r>
            <a:r>
              <a:rPr lang="en-US" sz="2800" b="1" smtClean="0"/>
              <a:t>UserInterface</a:t>
            </a:r>
            <a:r>
              <a:rPr lang="en-US" sz="2800" smtClean="0"/>
              <a:t> và </a:t>
            </a:r>
            <a:r>
              <a:rPr lang="en-US" sz="2800" b="1" smtClean="0"/>
              <a:t>BlogEntry</a:t>
            </a:r>
            <a:r>
              <a:rPr lang="en-US" sz="2800" smtClean="0"/>
              <a:t> làm việc cùng nhau  để  khi hiển thị nội dung các bài viết blog cho người dùng.  Hai lớp đối tượng là phụ thuộc nếu chúng làm việc cùng nhau trong thời gian thực thi. </a:t>
            </a:r>
          </a:p>
          <a:p>
            <a:pPr algn="just"/>
            <a:endParaRPr lang="en-US" sz="2800" smtClean="0"/>
          </a:p>
          <a:p>
            <a:pPr algn="just"/>
            <a:r>
              <a:rPr lang="en-US" sz="2800" smtClean="0"/>
              <a:t>Một quan hệ phụ thuộc chỉ xảy ra khi các đối tượng của 1 lớp có thể làm việc cùng nhau; vì vậy quan hệ phụ thuộc được xem là </a:t>
            </a:r>
            <a:r>
              <a:rPr lang="en-US" sz="2800" b="1" smtClean="0">
                <a:solidFill>
                  <a:schemeClr val="accent6">
                    <a:lumMod val="75000"/>
                  </a:schemeClr>
                </a:solidFill>
              </a:rPr>
              <a:t>quan hệ trực tiếp yếu nhất</a:t>
            </a:r>
            <a:r>
              <a:rPr lang="en-US" sz="2800" smtClean="0">
                <a:solidFill>
                  <a:schemeClr val="accent6">
                    <a:lumMod val="75000"/>
                  </a:schemeClr>
                </a:solidFill>
              </a:rPr>
              <a:t> </a:t>
            </a:r>
            <a:r>
              <a:rPr lang="en-US" sz="2800" smtClean="0"/>
              <a:t>tồn tại giữa hai lớp.</a:t>
            </a:r>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liên kết</a:t>
            </a:r>
          </a:p>
          <a:p>
            <a:pPr algn="just"/>
            <a:r>
              <a:rPr lang="en-US" sz="2800" smtClean="0"/>
              <a:t>Quan hệ liên kết lại chứa một </a:t>
            </a:r>
            <a:r>
              <a:rPr lang="en-US" sz="2800" b="1" smtClean="0"/>
              <a:t>tham khảo (reference) </a:t>
            </a:r>
            <a:r>
              <a:rPr lang="en-US" sz="2800" smtClean="0"/>
              <a:t>tới một đối tượng, hay các đối tượng, của lớp khác trong </a:t>
            </a:r>
            <a:r>
              <a:rPr lang="en-US" sz="2800" b="1" smtClean="0">
                <a:solidFill>
                  <a:schemeClr val="accent6">
                    <a:lumMod val="75000"/>
                  </a:schemeClr>
                </a:solidFill>
              </a:rPr>
              <a:t>dạng một thuộc tính</a:t>
            </a:r>
            <a:r>
              <a:rPr lang="en-US" sz="2800" smtClean="0"/>
              <a:t>. </a:t>
            </a:r>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914400" y="3276600"/>
            <a:ext cx="7467600" cy="292925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a:bodyPr>
          <a:lstStyle/>
          <a:p>
            <a:r>
              <a:rPr lang="en-US" smtClean="0">
                <a:latin typeface="Arial" pitchFamily="34" charset="0"/>
                <a:cs typeface="Arial" pitchFamily="34" charset="0"/>
              </a:rPr>
              <a:t> </a:t>
            </a:r>
            <a:r>
              <a:rPr lang="en-US" b="1" smtClean="0"/>
              <a:t>1. Giới thiệu (Mục tiêu, quy trình)</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lstStyle/>
          <a:p>
            <a:pPr fontAlgn="base"/>
            <a:r>
              <a:rPr lang="en-US" b="1" smtClean="0">
                <a:solidFill>
                  <a:srgbClr val="00B050"/>
                </a:solidFill>
                <a:latin typeface="Calibri" pitchFamily="34" charset="0"/>
                <a:cs typeface="Calibri" pitchFamily="34" charset="0"/>
              </a:rPr>
              <a:t>Mục tiêu</a:t>
            </a:r>
          </a:p>
          <a:p>
            <a:pPr fontAlgn="base">
              <a:buFont typeface="Arial" pitchFamily="34" charset="0"/>
              <a:buChar char="•"/>
            </a:pPr>
            <a:r>
              <a:rPr lang="en-US" smtClean="0"/>
              <a:t> Tạo ra một đầu vào thích hợp và làm xuất phát điểm cho các hoạt động cài đặt tiếp theo</a:t>
            </a:r>
          </a:p>
          <a:p>
            <a:pPr fontAlgn="base">
              <a:buFont typeface="Arial" pitchFamily="34" charset="0"/>
              <a:buChar char="•"/>
            </a:pPr>
            <a:r>
              <a:rPr lang="en-US" smtClean="0"/>
              <a:t> Có khả năng phân rã việc cài đặt thành các mẩu nhỏ dễ quản lý hơn, được phát triển bởi nhiều nhóm khác nhau và có thể tiến hành đồng thời.</a:t>
            </a:r>
          </a:p>
          <a:p>
            <a:pPr fontAlgn="base">
              <a:buFont typeface="Arial" pitchFamily="34" charset="0"/>
              <a:buChar char="•"/>
            </a:pPr>
            <a:endParaRPr lang="en-US">
              <a:solidFill>
                <a:srgbClr val="0070C0"/>
              </a:solidFill>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liên kết</a:t>
            </a:r>
          </a:p>
          <a:p>
            <a:pPr algn="just"/>
            <a:endParaRPr lang="en-US" sz="2800" smtClean="0"/>
          </a:p>
          <a:p>
            <a:pPr algn="just"/>
            <a:r>
              <a:rPr lang="en-US" sz="2800" smtClean="0"/>
              <a:t>Lớp </a:t>
            </a:r>
            <a:r>
              <a:rPr lang="en-US" sz="2800" b="1" smtClean="0"/>
              <a:t>BlogAccount</a:t>
            </a:r>
            <a:r>
              <a:rPr lang="en-US" sz="2800" smtClean="0"/>
              <a:t> liên kết với không hoặc nhiều hơn đối tượng của lớp </a:t>
            </a:r>
            <a:r>
              <a:rPr lang="en-US" sz="2800" b="1" smtClean="0"/>
              <a:t>BlogEntry</a:t>
            </a:r>
            <a:r>
              <a:rPr lang="en-US" sz="2800" smtClean="0"/>
              <a:t> (dấu *); lớp </a:t>
            </a:r>
            <a:r>
              <a:rPr lang="en-US" sz="2800" b="1" smtClean="0"/>
              <a:t>BlogEntry</a:t>
            </a:r>
            <a:r>
              <a:rPr lang="en-US" sz="2800" smtClean="0"/>
              <a:t> cũng liên kết với 1 và chỉ 1 đối tượng lớp </a:t>
            </a:r>
            <a:r>
              <a:rPr lang="en-US" sz="2800" b="1" smtClean="0"/>
              <a:t>BlogAccount</a:t>
            </a:r>
            <a:r>
              <a:rPr lang="en-US" sz="2800" smtClean="0"/>
              <a:t> (số 1).</a:t>
            </a:r>
          </a:p>
          <a:p>
            <a:pPr algn="just"/>
            <a:endParaRPr lang="en-US" sz="2800" smtClean="0"/>
          </a:p>
          <a:p>
            <a:pPr algn="just"/>
            <a:r>
              <a:rPr lang="en-US" sz="2800" smtClean="0"/>
              <a:t>Sự điều hướng thường xảy ra giữa một quan hệ liên kết để mô tả lớp chứa </a:t>
            </a:r>
            <a:r>
              <a:rPr lang="en-US" sz="2800" b="1" smtClean="0">
                <a:solidFill>
                  <a:schemeClr val="accent6">
                    <a:lumMod val="75000"/>
                  </a:schemeClr>
                </a:solidFill>
              </a:rPr>
              <a:t>thuộc tính hỗ trợ quan hệ.</a:t>
            </a:r>
            <a:endParaRPr lang="en-US" b="1" smtClean="0">
              <a:solidFill>
                <a:schemeClr val="accent6">
                  <a:lumMod val="75000"/>
                </a:schemeClr>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kết tập</a:t>
            </a:r>
          </a:p>
          <a:p>
            <a:pPr algn="just"/>
            <a:r>
              <a:rPr lang="en-US" sz="2800" smtClean="0"/>
              <a:t>Quan hệ kết tập là quan hệ được dùng để chỉ ra một lớp có thể sở hữu nhưng có thể chia sẻ các đối tượng của một lớp khác. </a:t>
            </a:r>
          </a:p>
          <a:p>
            <a:pPr algn="just"/>
            <a:r>
              <a:rPr lang="en-US" sz="2800" smtClean="0"/>
              <a:t>Quan hệ kết tập được mô tả là </a:t>
            </a:r>
            <a:r>
              <a:rPr lang="en-US" sz="2800" b="1" smtClean="0"/>
              <a:t>một hình kim cương rỗng </a:t>
            </a:r>
            <a:r>
              <a:rPr lang="en-US" sz="2800" smtClean="0"/>
              <a:t>ở một đầu của đường thẳng nét liền kết nối giữa hai lớp.</a:t>
            </a:r>
            <a:endParaRPr lang="en-US" b="1" smtClean="0">
              <a:solidFill>
                <a:schemeClr val="accent6">
                  <a:lumMod val="75000"/>
                </a:schemeClr>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81000" y="3962400"/>
            <a:ext cx="8382000" cy="23622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kết tập</a:t>
            </a:r>
          </a:p>
          <a:p>
            <a:pPr algn="just"/>
            <a:r>
              <a:rPr lang="en-US" sz="2800" smtClean="0"/>
              <a:t>Một tác giả sở hữu các blog của mình và có thể chia sẻ chúng với các tác giả khác, tuy nhiên </a:t>
            </a:r>
            <a:r>
              <a:rPr lang="en-US" sz="2800" b="1" smtClean="0">
                <a:solidFill>
                  <a:schemeClr val="accent6">
                    <a:lumMod val="75000"/>
                  </a:schemeClr>
                </a:solidFill>
              </a:rPr>
              <a:t>tác giả đó vẫn là người sở hữu các blog</a:t>
            </a:r>
            <a:r>
              <a:rPr lang="en-US" sz="2800" smtClean="0"/>
              <a:t> và có thể </a:t>
            </a:r>
            <a:r>
              <a:rPr lang="en-US" sz="2800" b="1" smtClean="0">
                <a:solidFill>
                  <a:schemeClr val="accent6">
                    <a:lumMod val="75000"/>
                  </a:schemeClr>
                </a:solidFill>
              </a:rPr>
              <a:t>xóa</a:t>
            </a:r>
            <a:r>
              <a:rPr lang="en-US" sz="2800" smtClean="0"/>
              <a:t> chúng đi nếu muốn.</a:t>
            </a: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04800" y="3352800"/>
            <a:ext cx="8382000" cy="25908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hợp thành</a:t>
            </a:r>
          </a:p>
          <a:p>
            <a:pPr algn="just"/>
            <a:r>
              <a:rPr lang="en-US" sz="2400" smtClean="0"/>
              <a:t>Quan hệ hợp thành mạnh hơn quan hệ kết tập, mặc dù chúng khá giống nhau.</a:t>
            </a:r>
          </a:p>
          <a:p>
            <a:pPr algn="just"/>
            <a:r>
              <a:rPr lang="en-US" sz="2400" smtClean="0"/>
              <a:t>Quan hệ hợp thành dùng </a:t>
            </a:r>
            <a:r>
              <a:rPr lang="en-US" sz="2400" b="1" smtClean="0">
                <a:solidFill>
                  <a:schemeClr val="accent6">
                    <a:lumMod val="75000"/>
                  </a:schemeClr>
                </a:solidFill>
              </a:rPr>
              <a:t>hình kim cương đen</a:t>
            </a:r>
            <a:r>
              <a:rPr lang="en-US" sz="2400" smtClean="0"/>
              <a:t> trên đường thẳng nét liền nối giữa hai lớp.</a:t>
            </a: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219200" y="3309620"/>
            <a:ext cx="6934200" cy="354838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hợp thành</a:t>
            </a:r>
          </a:p>
          <a:p>
            <a:pPr algn="just"/>
            <a:r>
              <a:rPr lang="en-US" sz="2400" b="1" smtClean="0"/>
              <a:t>Lời giới thiệu </a:t>
            </a:r>
            <a:r>
              <a:rPr lang="en-US" sz="2400" smtClean="0"/>
              <a:t>và </a:t>
            </a:r>
            <a:r>
              <a:rPr lang="en-US" sz="2400" b="1" smtClean="0"/>
              <a:t>phần thân chính </a:t>
            </a:r>
            <a:r>
              <a:rPr lang="en-US" sz="2400" smtClean="0"/>
              <a:t>là các phần cấu thành nên 1 </a:t>
            </a:r>
            <a:r>
              <a:rPr lang="en-US" sz="2400" b="1" smtClean="0"/>
              <a:t>blog</a:t>
            </a:r>
            <a:r>
              <a:rPr lang="en-US" sz="2400" smtClean="0"/>
              <a:t> và không chia sẻ sẻ với các thành phần khác. Nếu blog bị xóa, các thành phần này cũng bị xóa. </a:t>
            </a:r>
          </a:p>
          <a:p>
            <a:pPr algn="just"/>
            <a:r>
              <a:rPr lang="en-US" sz="2400" smtClean="0"/>
              <a:t>Quan hệ hợp thành chính là hợp các thành phần con để tạo thành một lớp.</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600200" y="3200400"/>
            <a:ext cx="6477000" cy="36576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tổng quát hóa</a:t>
            </a:r>
          </a:p>
          <a:p>
            <a:pPr algn="just"/>
            <a:r>
              <a:rPr lang="en-US" sz="2800" smtClean="0"/>
              <a:t>Quan hệ tổng quát hóa (quan hệ kế thừa) mô tả một lớp là một dạng của lớp nào đó. </a:t>
            </a:r>
          </a:p>
          <a:p>
            <a:pPr algn="just"/>
            <a:r>
              <a:rPr lang="en-US" sz="2800" smtClean="0"/>
              <a:t>Thuật ngữ "có một" (has a) và "một dạng của" (a type of) là cách một mối quan hệ giữa hai lớp là quan hệ kết tập hay quan hệ tổng quát hóa. </a:t>
            </a:r>
          </a:p>
          <a:p>
            <a:pPr algn="just">
              <a:buFont typeface="Arial" pitchFamily="34" charset="0"/>
              <a:buChar char="•"/>
            </a:pPr>
            <a:r>
              <a:rPr lang="en-US" sz="2400" smtClean="0"/>
              <a:t> Nếu một lớp là 1 phần của 1 đối tượng của lớp khác, mối quan hệ này có thể là: quan hệ liên kết, quan hệ kết tập, quan hệ hợp thành. </a:t>
            </a:r>
          </a:p>
          <a:p>
            <a:pPr algn="just">
              <a:buFont typeface="Arial" pitchFamily="34" charset="0"/>
              <a:buChar char="•"/>
            </a:pPr>
            <a:r>
              <a:rPr lang="en-US" sz="2400" smtClean="0"/>
              <a:t> Nếu một lớp là 1 dạng của lớp khác thì đây chính là </a:t>
            </a:r>
            <a:r>
              <a:rPr lang="en-US" sz="2400" b="1" smtClean="0">
                <a:solidFill>
                  <a:schemeClr val="accent6">
                    <a:lumMod val="75000"/>
                  </a:schemeClr>
                </a:solidFill>
              </a:rPr>
              <a:t>quan hệ tổng quát hóa. </a:t>
            </a:r>
            <a:endParaRPr lang="en-US" sz="2800" b="1" smtClean="0">
              <a:solidFill>
                <a:schemeClr val="accent6">
                  <a:lumMod val="75000"/>
                </a:schemeClr>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tổng quát hóa</a:t>
            </a: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219200" y="1600200"/>
            <a:ext cx="6705600" cy="46482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Quan hệ tổng quát hóa</a:t>
            </a:r>
          </a:p>
          <a:p>
            <a:pPr algn="just"/>
            <a:r>
              <a:rPr lang="en-US" sz="2800" smtClean="0"/>
              <a:t>Lớp </a:t>
            </a:r>
            <a:r>
              <a:rPr lang="en-US" sz="2800" b="1" smtClean="0"/>
              <a:t>Article</a:t>
            </a:r>
            <a:r>
              <a:rPr lang="en-US" sz="2800" smtClean="0"/>
              <a:t> (bài viết) được xem là lớp cha (lớp cơ bản) hay siêu lớp. </a:t>
            </a:r>
          </a:p>
          <a:p>
            <a:pPr algn="just"/>
            <a:endParaRPr lang="en-US" sz="2800" smtClean="0"/>
          </a:p>
          <a:p>
            <a:pPr algn="just"/>
            <a:r>
              <a:rPr lang="en-US" sz="2800" smtClean="0"/>
              <a:t>Các lớp chuyên biệt hơn sẽ kế thừa hai lớp </a:t>
            </a:r>
            <a:r>
              <a:rPr lang="en-US" sz="2800" b="1" smtClean="0"/>
              <a:t>BlogEntry, WikiPage </a:t>
            </a:r>
            <a:r>
              <a:rPr lang="en-US" sz="2800" smtClean="0"/>
              <a:t>và được xem là con hay lớp kế thừa. </a:t>
            </a:r>
          </a:p>
          <a:p>
            <a:pPr algn="just"/>
            <a:endParaRPr lang="en-US" sz="2800" smtClean="0"/>
          </a:p>
          <a:p>
            <a:pPr algn="just"/>
            <a:r>
              <a:rPr lang="en-US" sz="2800" smtClean="0"/>
              <a:t>Lớp kế thừa sẽ nhận toàn bộ thuộc tính và phương thức của lớp tổng quát hóa (nếu phạm vi truy cập của các phần tử này là public hoặc protected) và có thể tự thêm các thuộc tính và phương thức của riêng mình.</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Các quan hệ giữa các lớp</a:t>
            </a:r>
          </a:p>
          <a:p>
            <a:pPr algn="just"/>
            <a:r>
              <a:rPr lang="en-US" sz="2800" b="1" smtClean="0"/>
              <a:t>Câu hỏi: Các quan hệ nào thường được sử dụng trong việc thiết kế sơ đồ lớp?</a:t>
            </a: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Ràng buộc</a:t>
            </a:r>
          </a:p>
          <a:p>
            <a:pPr algn="just"/>
            <a:r>
              <a:rPr lang="en-US" sz="2800" smtClean="0"/>
              <a:t>Để hạn chế cách thức một lớp có thể thực thi chúng ta có thể dùng các ràng buộc. </a:t>
            </a:r>
          </a:p>
          <a:p>
            <a:pPr algn="just"/>
            <a:endParaRPr lang="en-US" sz="2800" smtClean="0"/>
          </a:p>
          <a:p>
            <a:pPr algn="just"/>
            <a:r>
              <a:rPr lang="en-US" sz="2800" smtClean="0"/>
              <a:t>Các ràng buộc này thường không xuất hiện ở một sơ đồ UML đơn giản. </a:t>
            </a:r>
          </a:p>
          <a:p>
            <a:pPr algn="just"/>
            <a:endParaRPr lang="en-US" sz="2800" smtClean="0"/>
          </a:p>
          <a:p>
            <a:pPr algn="just"/>
            <a:r>
              <a:rPr lang="en-US" sz="2800" smtClean="0"/>
              <a:t>Người ta thường dùng ngôn ngữ OCL (Object Constraint Language) để định nghĩa các ràng buộc này.</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a:bodyPr>
          <a:lstStyle/>
          <a:p>
            <a:r>
              <a:rPr lang="en-US" smtClean="0">
                <a:latin typeface="Arial" pitchFamily="34" charset="0"/>
                <a:cs typeface="Arial" pitchFamily="34" charset="0"/>
              </a:rPr>
              <a:t> </a:t>
            </a:r>
            <a:r>
              <a:rPr lang="en-US" b="1" smtClean="0"/>
              <a:t>1. Giới thiệu (Mục tiêu, quy trình)</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lstStyle/>
          <a:p>
            <a:pPr fontAlgn="base"/>
            <a:r>
              <a:rPr lang="en-US" b="1" smtClean="0">
                <a:solidFill>
                  <a:srgbClr val="00B050"/>
                </a:solidFill>
                <a:latin typeface="Calibri" pitchFamily="34" charset="0"/>
                <a:cs typeface="Calibri" pitchFamily="34" charset="0"/>
              </a:rPr>
              <a:t>Mục tiêu</a:t>
            </a:r>
          </a:p>
          <a:p>
            <a:pPr>
              <a:buFont typeface="Arial" pitchFamily="34" charset="0"/>
              <a:buChar char="•"/>
            </a:pPr>
            <a:r>
              <a:rPr lang="en-US" smtClean="0"/>
              <a:t> Nắm bắt sớm các giao diện chủ yếu giữa các hệ thống con trong vòng đời của phần mềm. </a:t>
            </a:r>
          </a:p>
          <a:p>
            <a:pPr>
              <a:buFont typeface="Arial" pitchFamily="34" charset="0"/>
              <a:buChar char="•"/>
            </a:pPr>
            <a:r>
              <a:rPr lang="en-US" smtClean="0"/>
              <a:t> Trực quan hóa và suy luận thiết kế bằng cách sử dụng một hệ thống các ký pháp chung.</a:t>
            </a:r>
          </a:p>
          <a:p>
            <a:pPr>
              <a:buFont typeface="Arial" pitchFamily="34" charset="0"/>
              <a:buChar char="•"/>
            </a:pPr>
            <a:r>
              <a:rPr lang="en-US" smtClean="0"/>
              <a:t> Tạo ra một sự trừu tượng hóa liên tục của việc cài đặt của hệ thống.</a:t>
            </a:r>
          </a:p>
          <a:p>
            <a:pPr>
              <a:buFont typeface="Arial" pitchFamily="34" charset="0"/>
              <a:buChar char="•"/>
            </a:pPr>
            <a:endParaRPr lang="en-US" smtClean="0"/>
          </a:p>
          <a:p>
            <a:pPr fontAlgn="base">
              <a:buFont typeface="Arial" pitchFamily="34" charset="0"/>
              <a:buChar char="•"/>
            </a:pPr>
            <a:endParaRPr lang="en-US">
              <a:solidFill>
                <a:srgbClr val="0070C0"/>
              </a:solidFill>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Ràng buộc</a:t>
            </a:r>
          </a:p>
          <a:p>
            <a:pPr algn="just"/>
            <a:r>
              <a:rPr lang="en-US" sz="2800" smtClean="0"/>
              <a:t>Có 3 dạng ràng buộc dùng OCL (Object Constraint Language):</a:t>
            </a:r>
          </a:p>
          <a:p>
            <a:pPr algn="just">
              <a:buFont typeface="Arial" pitchFamily="34" charset="0"/>
              <a:buChar char="•"/>
            </a:pPr>
            <a:r>
              <a:rPr lang="en-US" sz="2800" b="1" smtClean="0"/>
              <a:t> </a:t>
            </a:r>
            <a:r>
              <a:rPr lang="en-US" sz="2800" i="1" smtClean="0"/>
              <a:t>Ràng buộc bất biến</a:t>
            </a:r>
            <a:r>
              <a:rPr lang="en-US" sz="2800" smtClean="0"/>
              <a:t>: là một ràng buộc luôn đúng, nếu không hệ thống sẽ trong trạng thái không hợp lệ. Ràng buộc bất biến được định nghĩa cho các thuộc tính lớp.</a:t>
            </a:r>
          </a:p>
          <a:p>
            <a:pPr algn="just"/>
            <a:endParaRPr lang="en-US" sz="28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Ràng buộc</a:t>
            </a:r>
          </a:p>
          <a:p>
            <a:pPr algn="just"/>
            <a:r>
              <a:rPr lang="en-US" sz="2800" smtClean="0"/>
              <a:t>Có 3 dạng ràng buộc dùng OCL (Object Constraint Language):</a:t>
            </a:r>
          </a:p>
          <a:p>
            <a:pPr algn="just">
              <a:buFont typeface="Arial" pitchFamily="34" charset="0"/>
              <a:buChar char="•"/>
            </a:pPr>
            <a:r>
              <a:rPr lang="en-US" sz="2800" b="1" smtClean="0"/>
              <a:t> </a:t>
            </a:r>
            <a:r>
              <a:rPr lang="en-US" sz="2800" i="1" smtClean="0"/>
              <a:t>Ràng buộc tiền điều kiện</a:t>
            </a:r>
            <a:r>
              <a:rPr lang="en-US" sz="2800" smtClean="0"/>
              <a:t>: là một ràng buộc được định nghĩa trên 1 phương thức và được kiểm tra trước khi phương thức thực thi. Ràng buộc tiền điều kiện thường được dùng để kiểm tra các tham số đầu vào của 1 phương thức.</a:t>
            </a:r>
          </a:p>
          <a:p>
            <a:pPr algn="just">
              <a:buFont typeface="Arial" pitchFamily="34" charset="0"/>
              <a:buChar char="•"/>
            </a:pPr>
            <a:endParaRPr lang="en-US" sz="28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Ràng buộc</a:t>
            </a:r>
          </a:p>
          <a:p>
            <a:pPr algn="just"/>
            <a:r>
              <a:rPr lang="en-US" sz="2800" smtClean="0"/>
              <a:t>Có 3 dạng ràng buộc dùng OCL (Object Constraint Language):</a:t>
            </a:r>
          </a:p>
          <a:p>
            <a:pPr algn="just">
              <a:buFont typeface="Arial" pitchFamily="34" charset="0"/>
              <a:buChar char="•"/>
            </a:pPr>
            <a:r>
              <a:rPr lang="en-US" sz="2800" b="1" smtClean="0"/>
              <a:t> </a:t>
            </a:r>
            <a:r>
              <a:rPr lang="en-US" sz="2800" i="1" smtClean="0"/>
              <a:t>Ràng buộc hậu điều kiện</a:t>
            </a:r>
            <a:r>
              <a:rPr lang="en-US" sz="2800" smtClean="0"/>
              <a:t>: là một ràng buộc định nghĩa trên 1 phương thức và được kiểm tra sau khi phương thức thực thi. Ràng buộc hậu điều kiện thường dùng để mô tả cách các giá trị bị thay đổi bởi một phương thức.</a:t>
            </a:r>
          </a:p>
          <a:p>
            <a:pPr algn="just">
              <a:buFont typeface="Arial" pitchFamily="34" charset="0"/>
              <a:buChar char="•"/>
            </a:pPr>
            <a:endParaRPr lang="en-US" sz="2800" smtClean="0"/>
          </a:p>
          <a:p>
            <a:pPr algn="just">
              <a:buFont typeface="Arial" pitchFamily="34" charset="0"/>
              <a:buChar char="•"/>
            </a:pPr>
            <a:endParaRPr lang="en-US" sz="28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Ràng buộc</a:t>
            </a:r>
          </a:p>
          <a:p>
            <a:pPr algn="just">
              <a:buFont typeface="Arial" pitchFamily="34" charset="0"/>
              <a:buChar char="•"/>
            </a:pPr>
            <a:endParaRPr lang="en-US" sz="2800" smtClean="0"/>
          </a:p>
          <a:p>
            <a:pPr algn="just">
              <a:buFont typeface="Arial" pitchFamily="34" charset="0"/>
              <a:buChar char="•"/>
            </a:pPr>
            <a:endParaRPr lang="en-US" sz="28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04800" y="1828800"/>
            <a:ext cx="8534400" cy="3505200"/>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Ràng buộc</a:t>
            </a:r>
          </a:p>
          <a:p>
            <a:r>
              <a:rPr lang="en-US" sz="2800" smtClean="0"/>
              <a:t>Các ràng buộc bất biến:</a:t>
            </a:r>
          </a:p>
          <a:p>
            <a:pPr>
              <a:buFont typeface="Arial" pitchFamily="34" charset="0"/>
              <a:buChar char="•"/>
            </a:pPr>
            <a:r>
              <a:rPr lang="en-US" sz="2800" smtClean="0"/>
              <a:t> Thuộc tính </a:t>
            </a:r>
            <a:r>
              <a:rPr lang="en-US" sz="2800" b="1" smtClean="0"/>
              <a:t>url</a:t>
            </a:r>
            <a:r>
              <a:rPr lang="en-US" sz="2800" smtClean="0"/>
              <a:t> bị ràng buộc không rỗng</a:t>
            </a:r>
          </a:p>
          <a:p>
            <a:pPr>
              <a:buFont typeface="Arial" pitchFamily="34" charset="0"/>
              <a:buChar char="•"/>
            </a:pPr>
            <a:r>
              <a:rPr lang="en-US" sz="2800" smtClean="0"/>
              <a:t> Thuộc tính </a:t>
            </a:r>
            <a:r>
              <a:rPr lang="en-US" sz="2800" b="1" smtClean="0"/>
              <a:t>rating</a:t>
            </a:r>
            <a:r>
              <a:rPr lang="en-US" sz="2800" smtClean="0"/>
              <a:t> bị ràng buộc phải lớn hơn hoặc bằng 0</a:t>
            </a:r>
          </a:p>
          <a:p>
            <a:r>
              <a:rPr lang="en-US" sz="2800" smtClean="0"/>
              <a:t>Ràng buộc hậu điều kiện:</a:t>
            </a:r>
          </a:p>
          <a:p>
            <a:pPr>
              <a:buFont typeface="Arial" pitchFamily="34" charset="0"/>
              <a:buChar char="•"/>
            </a:pPr>
            <a:r>
              <a:rPr lang="en-US" sz="2800" smtClean="0"/>
              <a:t> Phương thức </a:t>
            </a:r>
            <a:r>
              <a:rPr lang="en-US" sz="2800" b="1" smtClean="0"/>
              <a:t>updateRating(…)</a:t>
            </a:r>
            <a:r>
              <a:rPr lang="en-US" sz="2800" smtClean="0"/>
              <a:t>, </a:t>
            </a:r>
            <a:r>
              <a:rPr lang="en-US" sz="2800" b="1" smtClean="0"/>
              <a:t>rating</a:t>
            </a:r>
            <a:r>
              <a:rPr lang="en-US" sz="2800" smtClean="0"/>
              <a:t> &lt;=5</a:t>
            </a:r>
            <a:endParaRPr lang="en-US" sz="2800" b="1" smtClean="0"/>
          </a:p>
          <a:p>
            <a:pPr algn="just">
              <a:buFont typeface="Arial" pitchFamily="34" charset="0"/>
              <a:buChar char="•"/>
            </a:pPr>
            <a:endParaRPr lang="en-US" sz="2800" smtClean="0"/>
          </a:p>
          <a:p>
            <a:pPr algn="just">
              <a:buFont typeface="Arial" pitchFamily="34" charset="0"/>
              <a:buChar char="•"/>
            </a:pPr>
            <a:endParaRPr lang="en-US" sz="28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Lớp trừu tượng</a:t>
            </a:r>
          </a:p>
          <a:p>
            <a:pPr algn="just"/>
            <a:r>
              <a:rPr lang="en-US" sz="2800" smtClean="0"/>
              <a:t>Nếu dùng tổng quát hóa để định nghĩa một lớp chung có thể tái sử dụng, và không cần phải thực thi tất cả phương thức của lớp đó. Lớp đó gọi là </a:t>
            </a:r>
            <a:r>
              <a:rPr lang="en-US" sz="2800" b="1" smtClean="0">
                <a:solidFill>
                  <a:schemeClr val="accent6">
                    <a:lumMod val="75000"/>
                  </a:schemeClr>
                </a:solidFill>
              </a:rPr>
              <a:t>lớp trừu tượng</a:t>
            </a:r>
            <a:r>
              <a:rPr lang="en-US" sz="2800" smtClean="0"/>
              <a:t>.</a:t>
            </a:r>
          </a:p>
          <a:p>
            <a:endParaRPr lang="en-US" sz="2800" smtClean="0"/>
          </a:p>
          <a:p>
            <a:pPr algn="just">
              <a:buFont typeface="Arial" pitchFamily="34" charset="0"/>
              <a:buChar char="•"/>
            </a:pPr>
            <a:endParaRPr lang="en-US" sz="28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Lớp trừu tượng</a:t>
            </a:r>
          </a:p>
          <a:p>
            <a:endParaRPr lang="en-US" sz="2800" smtClean="0"/>
          </a:p>
          <a:p>
            <a:pPr algn="just">
              <a:buFont typeface="Arial" pitchFamily="34" charset="0"/>
              <a:buChar char="•"/>
            </a:pPr>
            <a:endParaRPr lang="en-US" sz="28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33400" y="1600200"/>
            <a:ext cx="7924800" cy="4724400"/>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pPr algn="just"/>
            <a:r>
              <a:rPr lang="en-US" sz="2800" b="1" smtClean="0">
                <a:solidFill>
                  <a:srgbClr val="00B050"/>
                </a:solidFill>
              </a:rPr>
              <a:t>Lớp trừu tượng</a:t>
            </a:r>
          </a:p>
          <a:p>
            <a:pPr algn="just"/>
            <a:r>
              <a:rPr lang="en-US" sz="2800" smtClean="0"/>
              <a:t>Một lớp </a:t>
            </a:r>
            <a:r>
              <a:rPr lang="en-US" sz="2800" b="1" smtClean="0"/>
              <a:t>Store</a:t>
            </a:r>
            <a:r>
              <a:rPr lang="en-US" sz="2800" smtClean="0"/>
              <a:t> chứa 2 phương thức </a:t>
            </a:r>
            <a:r>
              <a:rPr lang="en-US" sz="2800" b="1" smtClean="0"/>
              <a:t>store</a:t>
            </a:r>
            <a:r>
              <a:rPr lang="en-US" sz="2800" smtClean="0"/>
              <a:t>(...) và </a:t>
            </a:r>
            <a:r>
              <a:rPr lang="en-US" sz="2800" b="1" smtClean="0"/>
              <a:t>retrieve</a:t>
            </a:r>
            <a:r>
              <a:rPr lang="en-US" sz="2800" smtClean="0"/>
              <a:t>(…) dùng để lưu trữ và lấy thông tin các bài viết. </a:t>
            </a:r>
          </a:p>
          <a:p>
            <a:pPr algn="just"/>
            <a:endParaRPr lang="en-US" sz="2800" smtClean="0"/>
          </a:p>
          <a:p>
            <a:pPr algn="just"/>
            <a:r>
              <a:rPr lang="en-US" sz="2800" smtClean="0"/>
              <a:t>Nếu thiết lập lớp Store này là lớp trừu tượng thì chúng ta không cần viết mã thực thi 2 lớp này, thay vào đó để nội dung trống.</a:t>
            </a:r>
          </a:p>
          <a:p>
            <a:pPr algn="just"/>
            <a:endParaRPr lang="en-US" sz="2800" smtClean="0"/>
          </a:p>
          <a:p>
            <a:pPr algn="just"/>
            <a:r>
              <a:rPr lang="en-US" sz="2800" b="1" smtClean="0">
                <a:solidFill>
                  <a:schemeClr val="accent6">
                    <a:lumMod val="75000"/>
                  </a:schemeClr>
                </a:solidFill>
              </a:rPr>
              <a:t>Các lớp nào kế thừa lớp Store này sẽ chịu trách nhiệm thực thi nội dung 2 phương thức.</a:t>
            </a:r>
          </a:p>
          <a:p>
            <a:pPr algn="just">
              <a:buFont typeface="Arial" pitchFamily="34" charset="0"/>
              <a:buChar char="•"/>
            </a:pPr>
            <a:endParaRPr lang="en-US" sz="28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Giao diện (Interfaces)</a:t>
            </a:r>
          </a:p>
          <a:p>
            <a:pPr algn="just"/>
            <a:r>
              <a:rPr lang="en-US" sz="2800" smtClean="0"/>
              <a:t>Nếu muốn định nghĩa các phương thức mà các lớp cụ thể (concrete class) có thể thực thi, nhưng không dùng trừu tượng thì chỉ có thể dùng </a:t>
            </a:r>
            <a:r>
              <a:rPr lang="en-US" sz="2800" b="1" smtClean="0"/>
              <a:t>giao diện</a:t>
            </a:r>
            <a:r>
              <a:rPr lang="en-US" sz="2800" smtClean="0"/>
              <a:t>.</a:t>
            </a:r>
          </a:p>
          <a:p>
            <a:pPr algn="just"/>
            <a:endParaRPr lang="en-US" sz="2800" smtClean="0"/>
          </a:p>
          <a:p>
            <a:pPr algn="just"/>
            <a:r>
              <a:rPr lang="en-US" sz="2800" smtClean="0"/>
              <a:t>Một giao diện là 1 tập các phương thức và có không có các thực thi tương ứng, tương tự như lớp trừu tượng chỉ chứa các phương thức trừu tượng.</a:t>
            </a:r>
            <a:endParaRPr lang="en-US" sz="28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Giao diện (Interfaces)</a:t>
            </a:r>
          </a:p>
          <a:p>
            <a:pPr algn="just"/>
            <a:r>
              <a:rPr lang="en-US" sz="2800" smtClean="0"/>
              <a:t>Một giao diện </a:t>
            </a:r>
            <a:r>
              <a:rPr lang="en-US" sz="2800" b="1" smtClean="0"/>
              <a:t>EmailSystem</a:t>
            </a:r>
            <a:r>
              <a:rPr lang="en-US" sz="2800" smtClean="0"/>
              <a:t> dùng kiểu ký hiệu mẫu hoặc một ký hiệu vòng tròn trong </a:t>
            </a:r>
            <a:r>
              <a:rPr lang="en-US" sz="2800" b="1" smtClean="0"/>
              <a:t>UML</a:t>
            </a:r>
            <a:r>
              <a:rPr lang="en-US" sz="2800" smtClean="0"/>
              <a:t>.</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609600" y="2895600"/>
            <a:ext cx="8153400" cy="264287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a:bodyPr>
          <a:lstStyle/>
          <a:p>
            <a:r>
              <a:rPr lang="en-US" smtClean="0">
                <a:latin typeface="Arial" pitchFamily="34" charset="0"/>
                <a:cs typeface="Arial" pitchFamily="34" charset="0"/>
              </a:rPr>
              <a:t> </a:t>
            </a:r>
            <a:r>
              <a:rPr lang="en-US" b="1" smtClean="0"/>
              <a:t>1. Giới thiệu (Mục tiêu, quy trình)</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pPr fontAlgn="base"/>
            <a:r>
              <a:rPr lang="en-US" b="1" smtClean="0">
                <a:solidFill>
                  <a:srgbClr val="00B050"/>
                </a:solidFill>
                <a:latin typeface="Calibri" pitchFamily="34" charset="0"/>
                <a:cs typeface="Calibri" pitchFamily="34" charset="0"/>
              </a:rPr>
              <a:t>Quy trình</a:t>
            </a:r>
          </a:p>
          <a:p>
            <a:pPr>
              <a:buFont typeface="Arial" pitchFamily="34" charset="0"/>
              <a:buChar char="•"/>
            </a:pPr>
            <a:r>
              <a:rPr lang="en-US" smtClean="0"/>
              <a:t> Thiết kế dữ liệu</a:t>
            </a:r>
          </a:p>
          <a:p>
            <a:pPr>
              <a:buFont typeface="Arial" pitchFamily="34" charset="0"/>
              <a:buChar char="•"/>
            </a:pPr>
            <a:r>
              <a:rPr lang="en-US" smtClean="0"/>
              <a:t> Thiết kế giao diện</a:t>
            </a:r>
          </a:p>
          <a:p>
            <a:pPr>
              <a:buFont typeface="Arial" pitchFamily="34" charset="0"/>
              <a:buChar char="•"/>
            </a:pPr>
            <a:r>
              <a:rPr lang="en-US" smtClean="0"/>
              <a:t> Thiết kế xử lý </a:t>
            </a:r>
          </a:p>
          <a:p>
            <a:pPr>
              <a:buFont typeface="Arial" pitchFamily="34" charset="0"/>
              <a:buChar char="•"/>
            </a:pPr>
            <a:r>
              <a:rPr lang="en-US" smtClean="0"/>
              <a:t> Xây dựng sơ đồ lớp.</a:t>
            </a:r>
          </a:p>
          <a:p>
            <a:pPr>
              <a:buFont typeface="Arial" pitchFamily="34" charset="0"/>
              <a:buChar char="•"/>
            </a:pPr>
            <a:r>
              <a:rPr lang="en-US" smtClean="0"/>
              <a:t> Xây dựng sơ đồ trạng thái</a:t>
            </a:r>
          </a:p>
          <a:p>
            <a:pPr fontAlgn="base"/>
            <a:r>
              <a:rPr lang="en-US" b="1" smtClean="0">
                <a:solidFill>
                  <a:srgbClr val="0070C0"/>
                </a:solidFill>
                <a:latin typeface="Calibri" pitchFamily="34" charset="0"/>
                <a:cs typeface="Calibri" pitchFamily="34" charset="0"/>
              </a:rPr>
              <a:t>=&gt; </a:t>
            </a:r>
            <a:r>
              <a:rPr lang="en-US" b="1" smtClean="0"/>
              <a:t>Đặc Tả Thiết Kế (Design Specifications)</a:t>
            </a:r>
            <a:endParaRPr lang="en-US" b="1">
              <a:solidFill>
                <a:srgbClr val="0070C0"/>
              </a:solidFill>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5333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762000"/>
            <a:ext cx="8534400" cy="5715000"/>
          </a:xfrm>
        </p:spPr>
        <p:txBody>
          <a:bodyPr>
            <a:normAutofit/>
          </a:bodyPr>
          <a:lstStyle/>
          <a:p>
            <a:r>
              <a:rPr lang="en-US" sz="2400" b="1" smtClean="0">
                <a:solidFill>
                  <a:srgbClr val="00B050"/>
                </a:solidFill>
              </a:rPr>
              <a:t>Mô hình hóa sơ đồ lớp cho hệ thống phần mềm</a:t>
            </a:r>
          </a:p>
          <a:p>
            <a:r>
              <a:rPr lang="en-US" sz="2400" smtClean="0"/>
              <a:t>Sơ đồ lớp mức độ phân tích tổng quát của hệ thống phần mềm thuê xe hơi.</a:t>
            </a:r>
            <a:endParaRPr lang="en-US" sz="24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81000" y="2057400"/>
            <a:ext cx="8382000" cy="47244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Mô hình hóa sơ đồ lớp cho hệ thống phần mềm</a:t>
            </a:r>
          </a:p>
          <a:p>
            <a:pPr algn="just"/>
            <a:r>
              <a:rPr lang="en-US" sz="2800" smtClean="0"/>
              <a:t>Tùy theo quy mô của dự án hệ thống phần mềm, chúng ta xây dựng sơ đồ lớp các mức khác nhau:</a:t>
            </a:r>
          </a:p>
          <a:p>
            <a:pPr algn="just">
              <a:buFont typeface="Arial" pitchFamily="34" charset="0"/>
              <a:buChar char="•"/>
            </a:pPr>
            <a:r>
              <a:rPr lang="en-US" sz="2400" smtClean="0"/>
              <a:t> </a:t>
            </a:r>
            <a:r>
              <a:rPr lang="en-US" sz="2400" b="1" smtClean="0"/>
              <a:t>Xây dựng mô hình tổng quát</a:t>
            </a:r>
            <a:r>
              <a:rPr lang="en-US" sz="2400" smtClean="0"/>
              <a:t>: mô hình chỉ chứa tên các module lớn hoặc tên lớp và mối quan hệ giữa chứng</a:t>
            </a:r>
          </a:p>
          <a:p>
            <a:pPr algn="just">
              <a:buFont typeface="Arial" pitchFamily="34" charset="0"/>
              <a:buChar char="•"/>
            </a:pPr>
            <a:r>
              <a:rPr lang="en-US" sz="2400" smtClean="0"/>
              <a:t> </a:t>
            </a:r>
            <a:r>
              <a:rPr lang="en-US" sz="2400" b="1" smtClean="0"/>
              <a:t>Xây dựng mô hình chi tiết</a:t>
            </a:r>
            <a:r>
              <a:rPr lang="en-US" sz="2400" smtClean="0"/>
              <a:t>: mô hình chứa tên lớp, thuộc tính, các mối quan hệ, các ràng buộc, … nhằm giúp lập trình viên hình dung tổng thể để tiến hành xây dựng hệ thống phần mềm</a:t>
            </a:r>
            <a:endParaRPr lang="en-US" sz="24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Mô hình hóa sơ đồ lớp cho hệ thống phần mềm</a:t>
            </a:r>
          </a:p>
          <a:p>
            <a:pPr algn="just"/>
            <a:r>
              <a:rPr lang="en-US" sz="2800" smtClean="0"/>
              <a:t>Các bước chính:</a:t>
            </a:r>
          </a:p>
          <a:p>
            <a:pPr algn="just">
              <a:buFont typeface="Arial" pitchFamily="34" charset="0"/>
              <a:buChar char="•"/>
            </a:pPr>
            <a:r>
              <a:rPr lang="en-US" sz="2800" b="1" smtClean="0"/>
              <a:t> </a:t>
            </a:r>
            <a:r>
              <a:rPr lang="en-US" sz="2800" smtClean="0"/>
              <a:t>Dựa vào nội dung yêu cầu, xác định các lớp</a:t>
            </a:r>
          </a:p>
          <a:p>
            <a:pPr lvl="1" algn="just">
              <a:buFontTx/>
              <a:buChar char="-"/>
            </a:pPr>
            <a:r>
              <a:rPr lang="en-US" sz="2400" smtClean="0">
                <a:solidFill>
                  <a:srgbClr val="0070C0"/>
                </a:solidFill>
              </a:rPr>
              <a:t>Một lớp thường là các đối tượng có đặc điểm chung.</a:t>
            </a:r>
          </a:p>
          <a:p>
            <a:pPr lvl="1" algn="just"/>
            <a:endParaRPr lang="en-US" sz="2400" smtClean="0">
              <a:solidFill>
                <a:srgbClr val="0070C0"/>
              </a:solidFill>
            </a:endParaRPr>
          </a:p>
          <a:p>
            <a:pPr algn="just">
              <a:buFont typeface="Arial" pitchFamily="34" charset="0"/>
              <a:buChar char="•"/>
            </a:pPr>
            <a:endParaRPr lang="en-US" sz="2400" b="1"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4" descr="Image result"/>
          <p:cNvPicPr>
            <a:picLocks noChangeAspect="1" noChangeArrowheads="1"/>
          </p:cNvPicPr>
          <p:nvPr/>
        </p:nvPicPr>
        <p:blipFill>
          <a:blip r:embed="rId2"/>
          <a:srcRect/>
          <a:stretch>
            <a:fillRect/>
          </a:stretch>
        </p:blipFill>
        <p:spPr bwMode="auto">
          <a:xfrm>
            <a:off x="2514600" y="3124200"/>
            <a:ext cx="4046680" cy="3200400"/>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Mô hình hóa sơ đồ lớp cho hệ thống phần mềm</a:t>
            </a:r>
          </a:p>
          <a:p>
            <a:pPr algn="just"/>
            <a:r>
              <a:rPr lang="en-US" sz="2800" smtClean="0"/>
              <a:t>Các bước chính:</a:t>
            </a:r>
            <a:endParaRPr lang="en-US" sz="2400" smtClean="0">
              <a:solidFill>
                <a:srgbClr val="0070C0"/>
              </a:solidFill>
            </a:endParaRPr>
          </a:p>
          <a:p>
            <a:pPr algn="just">
              <a:buFont typeface="Arial" pitchFamily="34" charset="0"/>
              <a:buChar char="•"/>
            </a:pPr>
            <a:r>
              <a:rPr lang="en-US" sz="2800" b="1" smtClean="0"/>
              <a:t> </a:t>
            </a:r>
            <a:r>
              <a:rPr lang="en-US" sz="2800" smtClean="0"/>
              <a:t>Mỗi lớp xác định các thuộc tính, phương thức</a:t>
            </a:r>
          </a:p>
          <a:p>
            <a:pPr algn="just">
              <a:buFont typeface="Arial" pitchFamily="34" charset="0"/>
              <a:buChar char="•"/>
            </a:pPr>
            <a:endParaRPr lang="en-US" sz="2800" smtClean="0"/>
          </a:p>
          <a:p>
            <a:pPr algn="just">
              <a:buFont typeface="Arial" pitchFamily="34" charset="0"/>
              <a:buChar char="•"/>
            </a:pPr>
            <a:endParaRPr lang="en-US" sz="2800" smtClean="0"/>
          </a:p>
          <a:p>
            <a:pPr algn="just">
              <a:buFont typeface="Arial" pitchFamily="34" charset="0"/>
              <a:buChar char="•"/>
            </a:pPr>
            <a:endParaRPr lang="en-US" sz="2800" smtClean="0"/>
          </a:p>
          <a:p>
            <a:pPr algn="just">
              <a:buFont typeface="Arial" pitchFamily="34" charset="0"/>
              <a:buChar char="•"/>
            </a:pPr>
            <a:endParaRPr lang="en-US" sz="2800" smtClean="0"/>
          </a:p>
          <a:p>
            <a:pPr algn="just">
              <a:buFont typeface="Arial" pitchFamily="34" charset="0"/>
              <a:buChar char="•"/>
            </a:pPr>
            <a:endParaRPr lang="en-US" sz="2800" smtClean="0"/>
          </a:p>
          <a:p>
            <a:pPr algn="just"/>
            <a:endParaRPr lang="en-US" sz="2800"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2" descr="Image result"/>
          <p:cNvPicPr>
            <a:picLocks noChangeAspect="1" noChangeArrowheads="1"/>
          </p:cNvPicPr>
          <p:nvPr/>
        </p:nvPicPr>
        <p:blipFill>
          <a:blip r:embed="rId2"/>
          <a:srcRect/>
          <a:stretch>
            <a:fillRect/>
          </a:stretch>
        </p:blipFill>
        <p:spPr bwMode="auto">
          <a:xfrm>
            <a:off x="2057400" y="2819400"/>
            <a:ext cx="4724401" cy="3557446"/>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Mô hình hóa sơ đồ lớp cho hệ thống phần mềm</a:t>
            </a:r>
          </a:p>
          <a:p>
            <a:pPr algn="just"/>
            <a:r>
              <a:rPr lang="en-US" sz="2800" smtClean="0"/>
              <a:t>Các bước chính:</a:t>
            </a:r>
          </a:p>
          <a:p>
            <a:pPr algn="just">
              <a:buFont typeface="Arial" pitchFamily="34" charset="0"/>
              <a:buChar char="•"/>
            </a:pPr>
            <a:r>
              <a:rPr lang="en-US" sz="2800" b="1" smtClean="0"/>
              <a:t> </a:t>
            </a:r>
            <a:r>
              <a:rPr lang="en-US" sz="2800" smtClean="0"/>
              <a:t>Xác định các mối quan hệ giữa các lớp kèm theo các thuộc tính quan hệ.</a:t>
            </a: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28600" y="3124200"/>
            <a:ext cx="8763000" cy="3124200"/>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3</a:t>
            </a:r>
            <a:r>
              <a:rPr lang="en-US" b="1" smtClean="0"/>
              <a:t>. </a:t>
            </a:r>
            <a:r>
              <a:rPr lang="vi-VN" b="1" smtClean="0">
                <a:latin typeface="Calibri" pitchFamily="34" charset="0"/>
                <a:cs typeface="Calibri" pitchFamily="34" charset="0"/>
              </a:rPr>
              <a:t>Xây dựng sơ đồ lớp (mức thiết kế)</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Mô hình hóa sơ đồ lớp cho hệ thống phần mềm</a:t>
            </a:r>
          </a:p>
          <a:p>
            <a:pPr algn="just"/>
            <a:r>
              <a:rPr lang="en-US" sz="2800" b="1" smtClean="0"/>
              <a:t>Bài tập nhóm:</a:t>
            </a:r>
          </a:p>
          <a:p>
            <a:pPr algn="just"/>
            <a:r>
              <a:rPr lang="en-US" sz="2800" smtClean="0"/>
              <a:t>- Phân tích các quan hệ giữa các lớp ở phần mềm thuê xe hơi</a:t>
            </a:r>
          </a:p>
          <a:p>
            <a:pPr algn="just">
              <a:buFontTx/>
              <a:buChar char="-"/>
            </a:pPr>
            <a:r>
              <a:rPr lang="en-US" sz="2800" smtClean="0"/>
              <a:t> Triển khai một sơ đồ lớp bằng giấy hoặc chương trình soạn thảo, như </a:t>
            </a:r>
            <a:r>
              <a:rPr lang="en-US" sz="2800" b="1" smtClean="0"/>
              <a:t>Microsoft Visio</a:t>
            </a:r>
            <a:r>
              <a:rPr lang="en-US" sz="2800" smtClean="0"/>
              <a:t>. Giảng viên chọn sơ đồ 2 nhóm đã phân tích để tiến hành thảo luận hoặc chọn 2 bài tập mẫu để lớp phân tích.</a:t>
            </a:r>
          </a:p>
          <a:p>
            <a:pPr algn="just">
              <a:buFontTx/>
              <a:buChar char="-"/>
            </a:pPr>
            <a:endParaRPr lang="en-US" sz="2800" smtClean="0"/>
          </a:p>
          <a:p>
            <a:pPr algn="just"/>
            <a:endParaRPr lang="en-US" sz="24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Khái niệm</a:t>
            </a:r>
          </a:p>
          <a:p>
            <a:pPr algn="just"/>
            <a:r>
              <a:rPr lang="en-US" sz="2800" b="1" smtClean="0"/>
              <a:t>Sơ đồ trạng thái </a:t>
            </a:r>
            <a:r>
              <a:rPr lang="en-US" sz="2800" smtClean="0"/>
              <a:t>là sơ đồ mô tả trạng thái của một đối tượng hay hệ thống. </a:t>
            </a:r>
          </a:p>
          <a:p>
            <a:pPr algn="just"/>
            <a:r>
              <a:rPr lang="en-US" sz="2800" smtClean="0"/>
              <a:t>Sơ đồ trạng thái là 1 phần của mô hình logic của hệ thống phần mềm. </a:t>
            </a:r>
          </a:p>
          <a:p>
            <a:pPr algn="just"/>
            <a:endParaRPr lang="en-US" sz="2800" smtClean="0"/>
          </a:p>
          <a:p>
            <a:pPr algn="just"/>
            <a:endParaRPr lang="en-US" sz="2800" smtClean="0"/>
          </a:p>
          <a:p>
            <a:pPr algn="just"/>
            <a:endParaRPr lang="en-US" sz="24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Khái niệm</a:t>
            </a:r>
          </a:p>
          <a:p>
            <a:pPr algn="just"/>
            <a:r>
              <a:rPr lang="en-US" sz="2800" smtClean="0"/>
              <a:t>Sơ đồ trạng thái sử dụng nhiều trong các hệ thống phần mềm và phần cứng chuyên biệt như sau:</a:t>
            </a:r>
          </a:p>
          <a:p>
            <a:pPr>
              <a:buFont typeface="Arial" pitchFamily="34" charset="0"/>
              <a:buChar char="•"/>
            </a:pPr>
            <a:r>
              <a:rPr lang="en-US" sz="2800" smtClean="0"/>
              <a:t> </a:t>
            </a:r>
            <a:r>
              <a:rPr lang="en-US" sz="2400" smtClean="0"/>
              <a:t>Hệ thống thời gian thực, hệ thống có nhiệm vụ quan trọng (phần mềm theo dõi nhịp tim)</a:t>
            </a:r>
          </a:p>
          <a:p>
            <a:pPr>
              <a:buFont typeface="Arial" pitchFamily="34" charset="0"/>
              <a:buChar char="•"/>
            </a:pPr>
            <a:r>
              <a:rPr lang="en-US" sz="2400" smtClean="0"/>
              <a:t> Thiết bị máy móc chuyên dụng chứa các hành vi được mô tả thành các trạng thái (ATM)</a:t>
            </a:r>
          </a:p>
          <a:p>
            <a:pPr>
              <a:buFont typeface="Arial" pitchFamily="34" charset="0"/>
              <a:buChar char="•"/>
            </a:pPr>
            <a:r>
              <a:rPr lang="en-US" sz="2400" smtClean="0"/>
              <a:t> Trò chơi bắn nhau, như Doom hoặc Half-Life</a:t>
            </a:r>
          </a:p>
          <a:p>
            <a:pPr algn="just"/>
            <a:endParaRPr lang="en-US" sz="2800" smtClean="0"/>
          </a:p>
          <a:p>
            <a:pPr algn="just"/>
            <a:endParaRPr lang="en-US" sz="24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Các thành phần</a:t>
            </a:r>
          </a:p>
          <a:p>
            <a:r>
              <a:rPr lang="en-US" sz="2800" smtClean="0"/>
              <a:t>Có 2 trạng thái là Tắt và Mở. Hai trạng thái này thay đổi khi bật công tắc đèn.</a:t>
            </a:r>
            <a:endParaRPr lang="en-US" sz="2800" b="1" smtClean="0">
              <a:solidFill>
                <a:srgbClr val="00B050"/>
              </a:solidFill>
            </a:endParaRPr>
          </a:p>
          <a:p>
            <a:pPr algn="just"/>
            <a:endParaRPr lang="en-US" sz="24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685800" y="2667000"/>
            <a:ext cx="8001000" cy="3200400"/>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Các thành phần</a:t>
            </a:r>
          </a:p>
          <a:p>
            <a:pPr algn="just"/>
            <a:r>
              <a:rPr lang="en-US" sz="2800" smtClean="0"/>
              <a:t>Sơ đồ trạng  thái chứa các</a:t>
            </a:r>
            <a:r>
              <a:rPr lang="en-US" sz="2800" b="1" smtClean="0"/>
              <a:t> trạng thái</a:t>
            </a:r>
            <a:r>
              <a:rPr lang="en-US" sz="2800" smtClean="0"/>
              <a:t> (hình chữ nhật có góc bo tròn), các </a:t>
            </a:r>
            <a:r>
              <a:rPr lang="en-US" sz="2800" b="1" smtClean="0"/>
              <a:t>chuyển đổi trạng thái </a:t>
            </a:r>
            <a:r>
              <a:rPr lang="en-US" sz="2800" smtClean="0"/>
              <a:t>(mũi tên). </a:t>
            </a:r>
          </a:p>
          <a:p>
            <a:pPr algn="just"/>
            <a:endParaRPr lang="en-US" sz="2800" smtClean="0"/>
          </a:p>
          <a:p>
            <a:pPr algn="just"/>
            <a:r>
              <a:rPr lang="en-US" sz="2800" smtClean="0"/>
              <a:t>Một chuyển đổi trạng thái thể hiện sự thay đổi trạng thái, hoặc cách để chuyển từ một trạng thái này sang trạng thái tiếp theo. </a:t>
            </a:r>
          </a:p>
          <a:p>
            <a:pPr algn="just"/>
            <a:endParaRPr lang="en-US" sz="2800" smtClean="0"/>
          </a:p>
          <a:p>
            <a:pPr algn="just"/>
            <a:r>
              <a:rPr lang="en-US" sz="2800" smtClean="0"/>
              <a:t>Trạng thái được kích hoạt khi các chuyển đổi trạng thái đi tới, và không được kích hoạt nếu chuyển đổi trạng thái đã đi qua.</a:t>
            </a:r>
          </a:p>
          <a:p>
            <a:pPr algn="just"/>
            <a:endParaRPr lang="en-US" sz="24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a:bodyPr>
          <a:lstStyle/>
          <a:p>
            <a:r>
              <a:rPr lang="en-US" smtClean="0">
                <a:latin typeface="Arial" pitchFamily="34" charset="0"/>
                <a:cs typeface="Arial" pitchFamily="34" charset="0"/>
              </a:rPr>
              <a:t> </a:t>
            </a:r>
            <a:r>
              <a:rPr lang="en-US" b="1" smtClean="0"/>
              <a:t>1. Giới thiệu (Mục tiêu, quy trình)</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a:bodyPr>
          <a:lstStyle/>
          <a:p>
            <a:pPr fontAlgn="base"/>
            <a:r>
              <a:rPr lang="en-US" b="1" smtClean="0">
                <a:solidFill>
                  <a:srgbClr val="00B050"/>
                </a:solidFill>
                <a:latin typeface="Calibri" pitchFamily="34" charset="0"/>
                <a:cs typeface="Calibri" pitchFamily="34" charset="0"/>
              </a:rPr>
              <a:t>Quy trình</a:t>
            </a:r>
          </a:p>
          <a:p>
            <a:pPr>
              <a:buFont typeface="Arial" pitchFamily="34" charset="0"/>
              <a:buChar char="•"/>
            </a:pPr>
            <a:r>
              <a:rPr lang="en-US" smtClean="0"/>
              <a:t> Xây dựng sơ đồ lớp.</a:t>
            </a:r>
          </a:p>
          <a:p>
            <a:pPr>
              <a:buFont typeface="Arial" pitchFamily="34" charset="0"/>
              <a:buChar char="•"/>
            </a:pPr>
            <a:r>
              <a:rPr lang="en-US" smtClean="0"/>
              <a:t> Xây dựng sơ đồ trạng thái </a:t>
            </a:r>
          </a:p>
          <a:p>
            <a:pPr>
              <a:buFont typeface="Arial" pitchFamily="34" charset="0"/>
              <a:buChar char="•"/>
            </a:pPr>
            <a:r>
              <a:rPr lang="en-US" smtClean="0"/>
              <a:t> Thiết kế dữ liệu</a:t>
            </a:r>
          </a:p>
          <a:p>
            <a:pPr>
              <a:buFont typeface="Arial" pitchFamily="34" charset="0"/>
              <a:buChar char="•"/>
            </a:pPr>
            <a:r>
              <a:rPr lang="en-US" smtClean="0"/>
              <a:t> Thiết kế giao diện</a:t>
            </a:r>
          </a:p>
          <a:p>
            <a:pPr>
              <a:buFont typeface="Arial" pitchFamily="34" charset="0"/>
              <a:buChar char="•"/>
            </a:pPr>
            <a:r>
              <a:rPr lang="en-US" smtClean="0"/>
              <a:t> Thiết kế xử lý </a:t>
            </a:r>
          </a:p>
          <a:p>
            <a:pPr fontAlgn="base"/>
            <a:r>
              <a:rPr lang="en-US" b="1" smtClean="0">
                <a:solidFill>
                  <a:srgbClr val="0070C0"/>
                </a:solidFill>
                <a:latin typeface="Calibri" pitchFamily="34" charset="0"/>
                <a:cs typeface="Calibri" pitchFamily="34" charset="0"/>
              </a:rPr>
              <a:t>=&gt; </a:t>
            </a:r>
            <a:r>
              <a:rPr lang="en-US" b="1" smtClean="0"/>
              <a:t>Đặc Tả Thiết Kế (Design Specifications)</a:t>
            </a:r>
            <a:endParaRPr lang="en-US" b="1">
              <a:solidFill>
                <a:srgbClr val="0070C0"/>
              </a:solidFill>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Các thành phần</a:t>
            </a:r>
          </a:p>
          <a:p>
            <a:pPr algn="just"/>
            <a:r>
              <a:rPr lang="en-US" sz="2800" smtClean="0"/>
              <a:t>Sơ đồ trạng thái thường có 1 </a:t>
            </a:r>
            <a:r>
              <a:rPr lang="en-US" sz="2800" b="1" smtClean="0"/>
              <a:t>trạng thái khởi đầu giả lập </a:t>
            </a:r>
            <a:r>
              <a:rPr lang="en-US" sz="2800" smtClean="0"/>
              <a:t>và 1 một </a:t>
            </a:r>
            <a:r>
              <a:rPr lang="en-US" sz="2800" b="1" smtClean="0"/>
              <a:t>trạng thái kết thúc</a:t>
            </a:r>
            <a:r>
              <a:rPr lang="en-US" sz="2800" smtClean="0"/>
              <a:t>, đóng vai trò là điểm đầu và điểm kết thúc của một thiết bị máy móc. </a:t>
            </a:r>
          </a:p>
          <a:p>
            <a:pPr algn="just"/>
            <a:endParaRPr lang="en-US" sz="2800" smtClean="0"/>
          </a:p>
          <a:p>
            <a:pPr algn="just"/>
            <a:r>
              <a:rPr lang="en-US" sz="2800" smtClean="0"/>
              <a:t>Điểm khởi đầu là </a:t>
            </a:r>
            <a:r>
              <a:rPr lang="en-US" sz="2800" b="1" smtClean="0">
                <a:solidFill>
                  <a:schemeClr val="accent6">
                    <a:lumMod val="75000"/>
                  </a:schemeClr>
                </a:solidFill>
              </a:rPr>
              <a:t>hình tròn được tô màu</a:t>
            </a:r>
            <a:r>
              <a:rPr lang="en-US" sz="2800" smtClean="0"/>
              <a:t>, và điểm kết thúc là </a:t>
            </a:r>
            <a:r>
              <a:rPr lang="en-US" sz="2800" b="1" smtClean="0">
                <a:solidFill>
                  <a:schemeClr val="accent6">
                    <a:lumMod val="75000"/>
                  </a:schemeClr>
                </a:solidFill>
              </a:rPr>
              <a:t>hình tròn được tô màu với 1 đường tròn bên ngoài.</a:t>
            </a:r>
            <a:endParaRPr lang="en-US" sz="2400" b="1" smtClean="0">
              <a:solidFill>
                <a:schemeClr val="accent6">
                  <a:lumMod val="75000"/>
                </a:schemeClr>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Các thành phần</a:t>
            </a:r>
          </a:p>
          <a:p>
            <a:r>
              <a:rPr lang="en-US" sz="2800" smtClean="0"/>
              <a:t>Trạng thái khởi đầu và kết thúc của một sơ đồ trạng thái của ứng dụng tên là </a:t>
            </a:r>
            <a:r>
              <a:rPr lang="en-US" sz="2800" b="1" smtClean="0"/>
              <a:t>AccountApplication</a:t>
            </a:r>
            <a:r>
              <a:rPr lang="en-US" sz="2800" smtClean="0"/>
              <a:t>.</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57200" y="3048000"/>
            <a:ext cx="8001000" cy="2438400"/>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Trạng thái</a:t>
            </a:r>
          </a:p>
          <a:p>
            <a:r>
              <a:rPr lang="en-US" sz="2800" smtClean="0"/>
              <a:t>Một trạng thái là một điều kiện ở một thời gian nhất định nào đó. </a:t>
            </a:r>
          </a:p>
          <a:p>
            <a:endParaRPr lang="en-US" sz="2800" smtClean="0"/>
          </a:p>
          <a:p>
            <a:r>
              <a:rPr lang="en-US" sz="2800" smtClean="0"/>
              <a:t>Một trạng thái có là một thuộc tính bị động, chẳng hạn như trạng thái Tắt và Mở của đèn. </a:t>
            </a:r>
          </a:p>
          <a:p>
            <a:endParaRPr lang="en-US" sz="2800" smtClean="0"/>
          </a:p>
          <a:p>
            <a:r>
              <a:rPr lang="en-US" sz="2800" smtClean="0"/>
              <a:t>Trạng thái cũng có thể là thuộc tính chủ động, hoặc là một cái gì đó mà một đối tượng đang thực hiện</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Trạng thái</a:t>
            </a:r>
          </a:p>
          <a:p>
            <a:r>
              <a:rPr lang="en-US" sz="2800" smtClean="0"/>
              <a:t>Ví dụ, một máy pha cà phê có trạng thái Brewing (đang pha) trong khi pha cà phê. </a:t>
            </a:r>
          </a:p>
          <a:p>
            <a:endParaRPr lang="en-US" sz="2800" smtClean="0"/>
          </a:p>
          <a:p>
            <a:r>
              <a:rPr lang="en-US" sz="2800" smtClean="0"/>
              <a:t>Trạng thái này được biểu diễn là 1 hình chữ nhật có 4 góc bo tròn với tên trạng thái ở giữa</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514600" y="4191000"/>
            <a:ext cx="4191000" cy="1852938"/>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Trạng thái</a:t>
            </a:r>
          </a:p>
          <a:p>
            <a:r>
              <a:rPr lang="en-US" sz="2800" smtClean="0"/>
              <a:t>Trạng thái có thể thực hiện các hành vi, diễn ra khi trạng thái được kích hoạt. </a:t>
            </a:r>
          </a:p>
          <a:p>
            <a:r>
              <a:rPr lang="en-US" sz="2800" smtClean="0"/>
              <a:t>Ví dụ, khi máy pha cà phê thực hiện trạng thái Brewing (đang pha) thì nó cũng thực hiện hành vi pha cà phê</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57200" y="3962400"/>
            <a:ext cx="8153400" cy="1622525"/>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Chuyển đổi trạng thái</a:t>
            </a:r>
          </a:p>
          <a:p>
            <a:r>
              <a:rPr lang="en-US" sz="2800" smtClean="0"/>
              <a:t>Một chuyển đổi trạng thái (mũi tên) thể hiện một sự thay đổi trạng thái từ trạng thái nguồn sang trạng thái đích.</a:t>
            </a:r>
          </a:p>
          <a:p>
            <a:r>
              <a:rPr lang="en-US" sz="2800" smtClean="0"/>
              <a:t> </a:t>
            </a:r>
          </a:p>
          <a:p>
            <a:r>
              <a:rPr lang="en-US" sz="2800" smtClean="0"/>
              <a:t>Mô tả chuyển đổi trạng thái, được viết trên mũi tên mô tả các tình huống xảy ra khi trạng thái thay đổi. </a:t>
            </a:r>
          </a:p>
          <a:p>
            <a:endParaRPr lang="en-US" sz="2800" smtClean="0"/>
          </a:p>
          <a:p>
            <a:r>
              <a:rPr lang="en-US" sz="2800" smtClean="0"/>
              <a:t>Các ký hiệu đầy đủ của một mô tả chuyển đổi trạng thái gồm </a:t>
            </a:r>
            <a:r>
              <a:rPr lang="en-US" sz="2800" b="1" smtClean="0"/>
              <a:t>trigger</a:t>
            </a:r>
            <a:r>
              <a:rPr lang="en-US" sz="2800" smtClean="0"/>
              <a:t> (sự kiện), </a:t>
            </a:r>
            <a:r>
              <a:rPr lang="en-US" sz="2800" b="1" smtClean="0"/>
              <a:t>guard</a:t>
            </a:r>
            <a:r>
              <a:rPr lang="en-US" sz="2800" smtClean="0"/>
              <a:t> (điều kiện) và </a:t>
            </a:r>
            <a:r>
              <a:rPr lang="en-US" sz="2800" b="1" smtClean="0"/>
              <a:t>hành vi chuyển tiếp</a:t>
            </a:r>
            <a:r>
              <a:rPr lang="en-US" sz="2800" smtClean="0"/>
              <a:t>. Các phần tử này là tùy chọn.</a:t>
            </a:r>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Chuyển đổi trạng thái</a:t>
            </a: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6200" y="1905000"/>
            <a:ext cx="8915400" cy="1908175"/>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Chuyển đổi trạng thái</a:t>
            </a:r>
          </a:p>
          <a:p>
            <a:pPr algn="just"/>
            <a:r>
              <a:rPr lang="en-US" sz="2800" b="1" i="1" smtClean="0"/>
              <a:t>Trigger</a:t>
            </a:r>
            <a:r>
              <a:rPr lang="en-US" sz="2800" smtClean="0"/>
              <a:t> là 1 sự kiện có thể là nguyên nhân của một chuyển đổi trạng thái.  Hình, một  nút nhấn có thể là nguyên nhân hệ thống chuyển đổi trạng thái từ </a:t>
            </a:r>
            <a:r>
              <a:rPr lang="en-US" sz="2800" b="1" smtClean="0"/>
              <a:t>Gathering input</a:t>
            </a:r>
            <a:r>
              <a:rPr lang="en-US" sz="2800" smtClean="0"/>
              <a:t> thành </a:t>
            </a:r>
            <a:r>
              <a:rPr lang="en-US" sz="2800" b="1" smtClean="0"/>
              <a:t>Processing input</a:t>
            </a:r>
          </a:p>
          <a:p>
            <a:pPr algn="just"/>
            <a:endParaRPr lang="en-US" sz="2800" smtClean="0"/>
          </a:p>
          <a:p>
            <a:pPr algn="just"/>
            <a:r>
              <a:rPr lang="en-US" sz="2800" b="1" i="1" smtClean="0"/>
              <a:t>Guard</a:t>
            </a:r>
            <a:r>
              <a:rPr lang="en-US" sz="2800" smtClean="0"/>
              <a:t> là 1 điều kiện Bool với 2 giá trị cho phép hoặc khóa việc chuyển đổi trạng thái. Khi điều kiện được mô tả, sự chuyển đổi trạng thái được thực thi nếu điều kiện đúng, ngược lại bị khóa nếu điều kiện sai.</a:t>
            </a: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Chuyển đổi trạng thái</a:t>
            </a:r>
          </a:p>
          <a:p>
            <a:pPr algn="just"/>
            <a:r>
              <a:rPr lang="en-US" sz="2800" b="1" smtClean="0"/>
              <a:t>Hành vi chuyển tiếp</a:t>
            </a:r>
            <a:r>
              <a:rPr lang="en-US" sz="2800" smtClean="0"/>
              <a:t> là 1 hành động không thể ngừng trong khi chuyển đổi trạng thái xảy ra. Ví dụ, hành vi chuyển tiếp có bao gồm việc submit các đầu vào cho việc xử lý trong khi chuyển đổi trạng thái từ </a:t>
            </a:r>
            <a:r>
              <a:rPr lang="en-US" sz="2800" b="1" smtClean="0"/>
              <a:t>Gathering input </a:t>
            </a:r>
            <a:r>
              <a:rPr lang="en-US" sz="2800" smtClean="0"/>
              <a:t>sang </a:t>
            </a:r>
            <a:r>
              <a:rPr lang="en-US" sz="2800" b="1" smtClean="0"/>
              <a:t>Processing input</a:t>
            </a:r>
            <a:r>
              <a:rPr lang="en-US" sz="2800" smtClean="0"/>
              <a:t>.</a:t>
            </a: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6200" y="3962400"/>
            <a:ext cx="8915400" cy="1908175"/>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Lập sơ đồ trạng thái cho hệ thống phần mềm</a:t>
            </a:r>
          </a:p>
          <a:p>
            <a:r>
              <a:rPr lang="en-US" sz="2800" smtClean="0"/>
              <a:t>Sơ đồ trạng thái cho hệ thống phần mềm đặt chỗ</a:t>
            </a:r>
          </a:p>
          <a:p>
            <a:endParaRPr lang="en-US" sz="2800" b="1" smtClean="0">
              <a:solidFill>
                <a:srgbClr val="00B050"/>
              </a:solidFill>
            </a:endParaRPr>
          </a:p>
          <a:p>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8" name="Picture 7"/>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33400" y="2082268"/>
            <a:ext cx="7543800" cy="462333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229600" cy="1066799"/>
          </a:xfrm>
        </p:spPr>
        <p:txBody>
          <a:bodyPr>
            <a:normAutofit/>
          </a:bodyPr>
          <a:lstStyle/>
          <a:p>
            <a:r>
              <a:rPr lang="en-US" smtClean="0">
                <a:latin typeface="Arial" pitchFamily="34" charset="0"/>
                <a:cs typeface="Arial" pitchFamily="34" charset="0"/>
              </a:rPr>
              <a:t> </a:t>
            </a:r>
            <a:r>
              <a:rPr lang="en-US" b="1" smtClean="0">
                <a:latin typeface="Arial" pitchFamily="34" charset="0"/>
                <a:cs typeface="Arial" pitchFamily="34" charset="0"/>
              </a:rPr>
              <a:t>2</a:t>
            </a:r>
            <a:r>
              <a:rPr lang="en-US" b="1" smtClean="0"/>
              <a:t>. Một số khái niệm</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676400"/>
            <a:ext cx="8534400" cy="4800600"/>
          </a:xfrm>
        </p:spPr>
        <p:txBody>
          <a:bodyPr>
            <a:normAutofit lnSpcReduction="10000"/>
          </a:bodyPr>
          <a:lstStyle/>
          <a:p>
            <a:pPr algn="just"/>
            <a:r>
              <a:rPr lang="en-US" b="1" smtClean="0"/>
              <a:t>Thiết kế phần mềm </a:t>
            </a:r>
            <a:r>
              <a:rPr lang="en-US" smtClean="0"/>
              <a:t>là quá trình thiết kế cấu trúc phần mềm dựa trên những tài liệu đặc tả.</a:t>
            </a:r>
          </a:p>
          <a:p>
            <a:pPr algn="just"/>
            <a:endParaRPr lang="en-US" b="1" smtClean="0"/>
          </a:p>
          <a:p>
            <a:pPr algn="just"/>
            <a:r>
              <a:rPr lang="en-US" b="1" smtClean="0"/>
              <a:t>Thiết kế dữ liệu: </a:t>
            </a:r>
            <a:r>
              <a:rPr lang="en-US" smtClean="0"/>
              <a:t>Cấu trúc dữ liệu được sử dụng để cài đặt hệ thống phải được thiết kế một cách chi tiết và cụ thể.</a:t>
            </a:r>
          </a:p>
          <a:p>
            <a:pPr algn="just"/>
            <a:endParaRPr lang="en-US" smtClean="0"/>
          </a:p>
          <a:p>
            <a:pPr algn="just"/>
            <a:r>
              <a:rPr lang="en-US" b="1" smtClean="0"/>
              <a:t>Thiết kế xử lý: </a:t>
            </a:r>
            <a:r>
              <a:rPr lang="en-US" smtClean="0"/>
              <a:t>Chi tiết các hàm xử lý phục vụ cho các chức năng của hệ thống.</a:t>
            </a:r>
          </a:p>
          <a:p>
            <a:endParaRPr lang="en-US" smtClean="0"/>
          </a:p>
          <a:p>
            <a:endParaRPr lang="en-US" smtClean="0"/>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229600" cy="7619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1066800"/>
            <a:ext cx="8534400" cy="5410200"/>
          </a:xfrm>
        </p:spPr>
        <p:txBody>
          <a:bodyPr>
            <a:normAutofit/>
          </a:bodyPr>
          <a:lstStyle/>
          <a:p>
            <a:r>
              <a:rPr lang="en-US" sz="2800" b="1" smtClean="0">
                <a:solidFill>
                  <a:srgbClr val="00B050"/>
                </a:solidFill>
              </a:rPr>
              <a:t>Lập sơ đồ trạng thái cho hệ thống phần mềm</a:t>
            </a:r>
          </a:p>
          <a:p>
            <a:r>
              <a:rPr lang="en-US" sz="2800" smtClean="0"/>
              <a:t>Lập sơ đồ trên giấy hoặc trên các chương trình soạn thảo mô hình, chẳng hạn như Microsoft Visio.</a:t>
            </a:r>
          </a:p>
          <a:p>
            <a:r>
              <a:rPr lang="en-US" sz="2800" smtClean="0"/>
              <a:t>Các bước:</a:t>
            </a:r>
          </a:p>
          <a:p>
            <a:pPr algn="just">
              <a:buFont typeface="Arial" pitchFamily="34" charset="0"/>
              <a:buChar char="•"/>
            </a:pPr>
            <a:r>
              <a:rPr lang="en-US" sz="2800" smtClean="0"/>
              <a:t> Xác định các trạng thái, xác định hàng vị của trạng thái (nếu có)</a:t>
            </a:r>
          </a:p>
          <a:p>
            <a:pPr algn="just">
              <a:buFont typeface="Arial" pitchFamily="34" charset="0"/>
              <a:buChar char="•"/>
            </a:pPr>
            <a:r>
              <a:rPr lang="en-US" sz="2800" smtClean="0"/>
              <a:t> Xác định các chuyển đổi trạng thái, ở mỗi chuyển đổi trạng thái xác định Trigger, Guard và hành vi chuyển tiếp (nếu có)</a:t>
            </a:r>
          </a:p>
          <a:p>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90</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4</a:t>
            </a:r>
            <a:r>
              <a:rPr lang="en-US" b="1" smtClean="0"/>
              <a:t>. </a:t>
            </a:r>
            <a:r>
              <a:rPr lang="vi-VN" b="1" smtClean="0">
                <a:latin typeface="Calibri" pitchFamily="34" charset="0"/>
                <a:cs typeface="Calibri" pitchFamily="34" charset="0"/>
              </a:rPr>
              <a:t>Xây dựng sơ đồ </a:t>
            </a:r>
            <a:r>
              <a:rPr lang="en-US" b="1" smtClean="0">
                <a:latin typeface="Calibri" pitchFamily="34" charset="0"/>
                <a:cs typeface="Calibri" pitchFamily="34" charset="0"/>
              </a:rPr>
              <a:t>trạng thái</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609600"/>
            <a:ext cx="8534400" cy="5867400"/>
          </a:xfrm>
        </p:spPr>
        <p:txBody>
          <a:bodyPr>
            <a:normAutofit/>
          </a:bodyPr>
          <a:lstStyle/>
          <a:p>
            <a:pPr algn="just"/>
            <a:r>
              <a:rPr lang="en-US" sz="2800" b="1" smtClean="0">
                <a:solidFill>
                  <a:srgbClr val="00B050"/>
                </a:solidFill>
              </a:rPr>
              <a:t>Lập sơ đồ trạng thái cho hệ thống phần mềm</a:t>
            </a:r>
          </a:p>
          <a:p>
            <a:pPr algn="just"/>
            <a:r>
              <a:rPr lang="en-US" sz="2800" b="1" smtClean="0"/>
              <a:t>Bài tập: Mô tả các luồng chuyển đổi trạng thái ở hệ thống phần mềm đặt chỗ?</a:t>
            </a:r>
          </a:p>
          <a:p>
            <a:pPr>
              <a:buFontTx/>
              <a:buChar char="-"/>
            </a:pPr>
            <a:endParaRPr lang="en-US" sz="2800" smtClean="0"/>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33400" y="2133600"/>
            <a:ext cx="8153400" cy="4724400"/>
          </a:xfrm>
          <a:prstGeom prst="rect">
            <a:avLst/>
          </a:prstGeom>
          <a:no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smtClean="0"/>
              <a:t>Mục tiêu chính của thiết kế dữ liệu là mô tả cách thức tổ chức lưu trữ các dữ liệu của phần mềm. Có hai dạng lưu trữ chính mà người thiết kế cần phải cân nhắc và lựa chọn. Đó là:</a:t>
            </a:r>
          </a:p>
          <a:p>
            <a:pPr marL="514350" lvl="0" indent="-514350">
              <a:buFont typeface="Arial" pitchFamily="34" charset="0"/>
              <a:buChar char="•"/>
            </a:pPr>
            <a:r>
              <a:rPr lang="en-US" sz="2800" smtClean="0"/>
              <a:t>Lưu trữ dưới dạng tập tin </a:t>
            </a:r>
          </a:p>
          <a:p>
            <a:pPr marL="514350" lvl="0" indent="-514350">
              <a:buFont typeface="Arial" pitchFamily="34" charset="0"/>
              <a:buChar char="•"/>
            </a:pPr>
            <a:r>
              <a:rPr lang="en-US" sz="2800" smtClean="0"/>
              <a:t>Lưu trữ dưới dạng cơ sở dữ liệu </a:t>
            </a:r>
          </a:p>
          <a:p>
            <a:pPr algn="just"/>
            <a:endParaRPr lang="en-US" sz="2800" smtClean="0"/>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pic>
        <p:nvPicPr>
          <p:cNvPr id="2050" name="Picture 2" descr="http://theegeek.com/wp-content/uploads/2013/06/database-management-system.jpg"/>
          <p:cNvPicPr>
            <a:picLocks noChangeAspect="1" noChangeArrowheads="1"/>
          </p:cNvPicPr>
          <p:nvPr/>
        </p:nvPicPr>
        <p:blipFill>
          <a:blip r:embed="rId2"/>
          <a:srcRect/>
          <a:stretch>
            <a:fillRect/>
          </a:stretch>
        </p:blipFill>
        <p:spPr bwMode="auto">
          <a:xfrm>
            <a:off x="2819400" y="3886200"/>
            <a:ext cx="4001301" cy="2971800"/>
          </a:xfrm>
          <a:prstGeom prst="rect">
            <a:avLst/>
          </a:prstGeom>
          <a:noFill/>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t>Lưu trữ dưới dạng tập tin </a:t>
            </a:r>
            <a:r>
              <a:rPr lang="en-US" sz="2800" smtClean="0"/>
              <a:t>thích hợp với một số phần mềm đặc thù (cờ tướng, trò chơi nhỏ, v.v.). Các phần mềm này chú trọng rất nhiều vào xử lý, hình thức giao diện và không chú trọng nhiều đến việc lưu trữ lại các thông tin được tiếp nhận trong quá trình sử dụng phần mềm.</a:t>
            </a:r>
          </a:p>
          <a:p>
            <a:pPr algn="just"/>
            <a:endParaRPr lang="en-US" sz="2800" smtClean="0"/>
          </a:p>
          <a:p>
            <a:pPr algn="just"/>
            <a:r>
              <a:rPr lang="en-US" sz="2800" b="1" smtClean="0"/>
              <a:t>Lưu trữ dạng cơ sở dữ liệu</a:t>
            </a:r>
            <a:r>
              <a:rPr lang="en-US" sz="2800" smtClean="0"/>
              <a:t> rất thông dụng và tỏ ra hiệu quả hơn so với lưu trực dữ liệu tập tin. </a:t>
            </a:r>
          </a:p>
          <a:p>
            <a:pPr algn="just"/>
            <a:endParaRPr lang="en-US" sz="2800" smtClean="0"/>
          </a:p>
          <a:p>
            <a:pPr algn="just"/>
            <a:endParaRPr lang="en-US" sz="2800" smtClean="0"/>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93</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Kết quả của thiết kế dữ liệu</a:t>
            </a:r>
          </a:p>
          <a:p>
            <a:pPr algn="just"/>
            <a:r>
              <a:rPr lang="en-US" sz="2800" smtClean="0"/>
              <a:t>Cách thức tổ chức lưu trữ dữ liệu được mô tả bằng 2 loại thông tin:</a:t>
            </a:r>
          </a:p>
          <a:p>
            <a:pPr algn="just">
              <a:buFont typeface="Arial" pitchFamily="34" charset="0"/>
              <a:buChar char="•"/>
            </a:pPr>
            <a:r>
              <a:rPr lang="en-US" sz="2800" smtClean="0"/>
              <a:t> </a:t>
            </a:r>
            <a:r>
              <a:rPr lang="en-US" sz="2800" b="1" smtClean="0"/>
              <a:t>Thông tin tổng quát</a:t>
            </a:r>
            <a:r>
              <a:rPr lang="en-US" sz="2800" smtClean="0"/>
              <a:t>: tổng quan về các thành phần lưu trữ</a:t>
            </a:r>
          </a:p>
          <a:p>
            <a:pPr lvl="1" algn="just"/>
            <a:r>
              <a:rPr lang="en-US" sz="2400" smtClean="0">
                <a:solidFill>
                  <a:srgbClr val="0070C0"/>
                </a:solidFill>
              </a:rPr>
              <a:t>- Danh sách các bảng dữ liệu</a:t>
            </a:r>
          </a:p>
          <a:p>
            <a:pPr lvl="1" algn="just"/>
            <a:r>
              <a:rPr lang="en-US" sz="2400" smtClean="0">
                <a:solidFill>
                  <a:srgbClr val="0070C0"/>
                </a:solidFill>
              </a:rPr>
              <a:t>- Danh sách các liên kết</a:t>
            </a:r>
          </a:p>
          <a:p>
            <a:pPr algn="just">
              <a:buFont typeface="Arial" pitchFamily="34" charset="0"/>
              <a:buChar char="•"/>
            </a:pPr>
            <a:r>
              <a:rPr lang="en-US" sz="2800" smtClean="0"/>
              <a:t> </a:t>
            </a:r>
            <a:r>
              <a:rPr lang="en-US" sz="2800" b="1" smtClean="0"/>
              <a:t>Thông tin chi tiết</a:t>
            </a:r>
          </a:p>
          <a:p>
            <a:pPr lvl="1" algn="just"/>
            <a:r>
              <a:rPr lang="en-US" sz="2400" b="1" smtClean="0">
                <a:solidFill>
                  <a:srgbClr val="0070C0"/>
                </a:solidFill>
              </a:rPr>
              <a:t>- </a:t>
            </a:r>
            <a:r>
              <a:rPr lang="en-US" sz="2400" smtClean="0">
                <a:solidFill>
                  <a:srgbClr val="0070C0"/>
                </a:solidFill>
              </a:rPr>
              <a:t>Danh sách các thuộc tính của từng thành phần</a:t>
            </a:r>
          </a:p>
          <a:p>
            <a:pPr lvl="1" algn="just"/>
            <a:r>
              <a:rPr lang="en-US" sz="2400" b="1" smtClean="0">
                <a:solidFill>
                  <a:srgbClr val="0070C0"/>
                </a:solidFill>
              </a:rPr>
              <a:t>- </a:t>
            </a:r>
            <a:r>
              <a:rPr lang="en-US" sz="2400" smtClean="0">
                <a:solidFill>
                  <a:srgbClr val="0070C0"/>
                </a:solidFill>
              </a:rPr>
              <a:t>Danh sách các miền giá trị toàn vẹn</a:t>
            </a:r>
            <a:endParaRPr lang="en-US" sz="2400" b="1" smtClean="0">
              <a:solidFill>
                <a:srgbClr val="0070C0"/>
              </a:solidFill>
            </a:endParaRPr>
          </a:p>
          <a:p>
            <a:pPr algn="just"/>
            <a:endParaRPr lang="en-US" sz="2800" smtClean="0"/>
          </a:p>
          <a:p>
            <a:pPr algn="just"/>
            <a:endParaRPr lang="en-US" sz="2800" smtClean="0"/>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94</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Kết quả của thiết kế dữ liệu</a:t>
            </a:r>
          </a:p>
          <a:p>
            <a:pPr algn="just"/>
            <a:r>
              <a:rPr lang="en-US" sz="2800" smtClean="0"/>
              <a:t>Sơ đồ logic là sơ đồ cho phép thể hiện hệ thống các bảng dữ liệu cùng với mối quan hệ liên kết giữa chúng.</a:t>
            </a:r>
          </a:p>
          <a:p>
            <a:pPr algn="just"/>
            <a:endParaRPr lang="en-US" sz="2800" smtClean="0"/>
          </a:p>
          <a:p>
            <a:pPr algn="just"/>
            <a:r>
              <a:rPr lang="en-US" sz="2800" smtClean="0"/>
              <a:t>Bảng (hình chữ nhật)</a:t>
            </a:r>
          </a:p>
          <a:p>
            <a:pPr algn="just"/>
            <a:endParaRPr lang="en-US" sz="2800" smtClean="0"/>
          </a:p>
          <a:p>
            <a:pPr algn="just"/>
            <a:r>
              <a:rPr lang="en-US" sz="2800" smtClean="0"/>
              <a:t>Liên kết (mũi tên, xác định duy mhất một)</a:t>
            </a: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7" name="Rectangle 6"/>
          <p:cNvSpPr/>
          <p:nvPr/>
        </p:nvSpPr>
        <p:spPr>
          <a:xfrm>
            <a:off x="5410200" y="2819400"/>
            <a:ext cx="2743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Tên bảng</a:t>
            </a:r>
            <a:endParaRPr lang="en-US" sz="3000">
              <a:solidFill>
                <a:srgbClr val="0070C0"/>
              </a:solidFill>
            </a:endParaRPr>
          </a:p>
        </p:txBody>
      </p:sp>
      <p:cxnSp>
        <p:nvCxnSpPr>
          <p:cNvPr id="10" name="Straight Arrow Connector 9"/>
          <p:cNvCxnSpPr/>
          <p:nvPr/>
        </p:nvCxnSpPr>
        <p:spPr>
          <a:xfrm>
            <a:off x="5410200" y="4800600"/>
            <a:ext cx="27432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Kết quả của thiết kế dữ liệu</a:t>
            </a: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smtClean="0"/>
          </a:p>
          <a:p>
            <a:pPr algn="just"/>
            <a:r>
              <a:rPr lang="en-US" sz="2800" smtClean="0"/>
              <a:t>Một phần tử bảng A sẽ xác định duy nhất một phần tử bảng B, ngược lại một phần tử bảng B có thể tương ứng với nhiều phần tử bảng A.</a:t>
            </a:r>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96</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9" name="Rectangle 8"/>
          <p:cNvSpPr/>
          <p:nvPr/>
        </p:nvSpPr>
        <p:spPr>
          <a:xfrm>
            <a:off x="1219200" y="1905000"/>
            <a:ext cx="2743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A</a:t>
            </a:r>
            <a:endParaRPr lang="en-US" sz="3000">
              <a:solidFill>
                <a:srgbClr val="0070C0"/>
              </a:solidFill>
            </a:endParaRPr>
          </a:p>
        </p:txBody>
      </p:sp>
      <p:sp>
        <p:nvSpPr>
          <p:cNvPr id="11" name="Rectangle 10"/>
          <p:cNvSpPr/>
          <p:nvPr/>
        </p:nvSpPr>
        <p:spPr>
          <a:xfrm>
            <a:off x="5181600" y="1905000"/>
            <a:ext cx="2743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B</a:t>
            </a:r>
            <a:endParaRPr lang="en-US" sz="3000">
              <a:solidFill>
                <a:srgbClr val="0070C0"/>
              </a:solidFill>
            </a:endParaRPr>
          </a:p>
        </p:txBody>
      </p:sp>
      <p:cxnSp>
        <p:nvCxnSpPr>
          <p:cNvPr id="12" name="Straight Arrow Connector 11"/>
          <p:cNvCxnSpPr/>
          <p:nvPr/>
        </p:nvCxnSpPr>
        <p:spPr>
          <a:xfrm>
            <a:off x="3962400" y="2362200"/>
            <a:ext cx="12192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Kết quả của thiết kế dữ liệu</a:t>
            </a:r>
          </a:p>
          <a:p>
            <a:pPr algn="just"/>
            <a:r>
              <a:rPr lang="en-US" sz="2800" b="1" smtClean="0"/>
              <a:t>Ví dụ hệ thống quản lý sách thư viện</a:t>
            </a: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r>
              <a:rPr lang="en-US" sz="2800" smtClean="0"/>
              <a:t>Lưu trữ các dữ liệu trong phần mềm quản lý mượn sách của thư viện được tổ chức thành ba bảng: DOC_GIA, MUON_SACH, SACH cùng với hai liên kết giữa chúng.</a:t>
            </a:r>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97</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
        <p:nvSpPr>
          <p:cNvPr id="9" name="Rectangle 8"/>
          <p:cNvSpPr/>
          <p:nvPr/>
        </p:nvSpPr>
        <p:spPr>
          <a:xfrm>
            <a:off x="457200" y="2286000"/>
            <a:ext cx="16637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DOC_GIA</a:t>
            </a:r>
            <a:endParaRPr lang="en-US" sz="3000">
              <a:solidFill>
                <a:srgbClr val="0070C0"/>
              </a:solidFill>
            </a:endParaRPr>
          </a:p>
        </p:txBody>
      </p:sp>
      <p:sp>
        <p:nvSpPr>
          <p:cNvPr id="11" name="Rectangle 10"/>
          <p:cNvSpPr/>
          <p:nvPr/>
        </p:nvSpPr>
        <p:spPr>
          <a:xfrm>
            <a:off x="3429000" y="2286000"/>
            <a:ext cx="2438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MUON_SACH</a:t>
            </a:r>
            <a:endParaRPr lang="en-US" sz="3000">
              <a:solidFill>
                <a:srgbClr val="0070C0"/>
              </a:solidFill>
            </a:endParaRPr>
          </a:p>
        </p:txBody>
      </p:sp>
      <p:cxnSp>
        <p:nvCxnSpPr>
          <p:cNvPr id="12" name="Straight Arrow Connector 11"/>
          <p:cNvCxnSpPr/>
          <p:nvPr/>
        </p:nvCxnSpPr>
        <p:spPr>
          <a:xfrm>
            <a:off x="5867400" y="2667000"/>
            <a:ext cx="14478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15200" y="2286000"/>
            <a:ext cx="1371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rgbClr val="0070C0"/>
                </a:solidFill>
              </a:rPr>
              <a:t>SACH</a:t>
            </a:r>
            <a:endParaRPr lang="en-US" sz="3000">
              <a:solidFill>
                <a:srgbClr val="0070C0"/>
              </a:solidFill>
            </a:endParaRPr>
          </a:p>
        </p:txBody>
      </p:sp>
      <p:cxnSp>
        <p:nvCxnSpPr>
          <p:cNvPr id="14" name="Straight Arrow Connector 13"/>
          <p:cNvCxnSpPr>
            <a:stCxn id="11" idx="1"/>
          </p:cNvCxnSpPr>
          <p:nvPr/>
        </p:nvCxnSpPr>
        <p:spPr>
          <a:xfrm rot="10800000">
            <a:off x="2133600" y="2667000"/>
            <a:ext cx="12954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Kết quả của thiết kế dữ liệu</a:t>
            </a:r>
          </a:p>
          <a:p>
            <a:pPr algn="just"/>
            <a:r>
              <a:rPr lang="en-US" sz="2800" b="1" smtClean="0"/>
              <a:t>Bảng thuộc tính</a:t>
            </a:r>
            <a:r>
              <a:rPr lang="en-US" sz="2800" smtClean="0"/>
              <a:t>: mô tả chi tiết thành phần trong sơ đồ logic</a:t>
            </a:r>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98</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graphicFrame>
        <p:nvGraphicFramePr>
          <p:cNvPr id="13" name="Table 12"/>
          <p:cNvGraphicFramePr>
            <a:graphicFrameLocks noGrp="1"/>
          </p:cNvGraphicFramePr>
          <p:nvPr/>
        </p:nvGraphicFramePr>
        <p:xfrm>
          <a:off x="533400" y="2514600"/>
          <a:ext cx="8153400" cy="3789680"/>
        </p:xfrm>
        <a:graphic>
          <a:graphicData uri="http://schemas.openxmlformats.org/drawingml/2006/table">
            <a:tbl>
              <a:tblPr firstRow="1" bandRow="1">
                <a:tableStyleId>{00A15C55-8517-42AA-B614-E9B94910E393}</a:tableStyleId>
              </a:tblPr>
              <a:tblGrid>
                <a:gridCol w="1358900"/>
                <a:gridCol w="1358900"/>
                <a:gridCol w="1358900"/>
                <a:gridCol w="1358900"/>
                <a:gridCol w="1358900"/>
                <a:gridCol w="1358900"/>
              </a:tblGrid>
              <a:tr h="370840">
                <a:tc>
                  <a:txBody>
                    <a:bodyPr/>
                    <a:lstStyle/>
                    <a:p>
                      <a:r>
                        <a:rPr lang="en-US" sz="2400" smtClean="0"/>
                        <a:t>STT</a:t>
                      </a:r>
                      <a:endParaRPr lang="en-US" sz="2400"/>
                    </a:p>
                  </a:txBody>
                  <a:tcPr/>
                </a:tc>
                <a:tc>
                  <a:txBody>
                    <a:bodyPr/>
                    <a:lstStyle/>
                    <a:p>
                      <a:r>
                        <a:rPr lang="en-US" sz="2400" smtClean="0"/>
                        <a:t>Thuộc</a:t>
                      </a:r>
                      <a:r>
                        <a:rPr lang="en-US" sz="2400" baseline="0" smtClean="0"/>
                        <a:t> tính</a:t>
                      </a:r>
                      <a:endParaRPr lang="en-US" sz="2400"/>
                    </a:p>
                  </a:txBody>
                  <a:tcPr/>
                </a:tc>
                <a:tc>
                  <a:txBody>
                    <a:bodyPr/>
                    <a:lstStyle/>
                    <a:p>
                      <a:r>
                        <a:rPr lang="en-US" sz="2400" smtClean="0"/>
                        <a:t>Kiểu</a:t>
                      </a:r>
                      <a:endParaRPr lang="en-US" sz="2400"/>
                    </a:p>
                  </a:txBody>
                  <a:tcPr/>
                </a:tc>
                <a:tc>
                  <a:txBody>
                    <a:bodyPr/>
                    <a:lstStyle/>
                    <a:p>
                      <a:r>
                        <a:rPr lang="en-US" sz="2400" smtClean="0"/>
                        <a:t>Miền</a:t>
                      </a:r>
                      <a:r>
                        <a:rPr lang="en-US" sz="2400" baseline="0" smtClean="0"/>
                        <a:t> giá trị</a:t>
                      </a:r>
                      <a:endParaRPr lang="en-US" sz="2400"/>
                    </a:p>
                  </a:txBody>
                  <a:tcPr/>
                </a:tc>
                <a:tc>
                  <a:txBody>
                    <a:bodyPr/>
                    <a:lstStyle/>
                    <a:p>
                      <a:r>
                        <a:rPr lang="en-US" sz="2400" smtClean="0"/>
                        <a:t>Ý</a:t>
                      </a:r>
                      <a:r>
                        <a:rPr lang="en-US" sz="2400" baseline="0" smtClean="0"/>
                        <a:t> nghĩa</a:t>
                      </a:r>
                      <a:endParaRPr lang="en-US" sz="2400"/>
                    </a:p>
                  </a:txBody>
                  <a:tcPr/>
                </a:tc>
                <a:tc>
                  <a:txBody>
                    <a:bodyPr/>
                    <a:lstStyle/>
                    <a:p>
                      <a:r>
                        <a:rPr lang="en-US" sz="2400" smtClean="0"/>
                        <a:t>Ghi chú</a:t>
                      </a:r>
                      <a:endParaRPr lang="en-US" sz="2400"/>
                    </a:p>
                  </a:txBody>
                  <a:tcPr/>
                </a:tc>
              </a:tr>
              <a:tr h="370840">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609599"/>
          </a:xfrm>
        </p:spPr>
        <p:txBody>
          <a:bodyPr>
            <a:normAutofit fontScale="90000"/>
          </a:bodyPr>
          <a:lstStyle/>
          <a:p>
            <a:r>
              <a:rPr lang="en-US" smtClean="0">
                <a:latin typeface="Arial" pitchFamily="34" charset="0"/>
                <a:cs typeface="Arial" pitchFamily="34" charset="0"/>
              </a:rPr>
              <a:t> </a:t>
            </a:r>
            <a:r>
              <a:rPr lang="en-US" b="1" smtClean="0">
                <a:latin typeface="Arial" pitchFamily="34" charset="0"/>
                <a:cs typeface="Arial" pitchFamily="34" charset="0"/>
              </a:rPr>
              <a:t>5</a:t>
            </a:r>
            <a:r>
              <a:rPr lang="en-US" b="1" smtClean="0"/>
              <a:t>. </a:t>
            </a:r>
            <a:r>
              <a:rPr lang="en-US" b="1" smtClean="0">
                <a:latin typeface="Calibri" pitchFamily="34" charset="0"/>
                <a:cs typeface="Calibri" pitchFamily="34" charset="0"/>
              </a:rPr>
              <a:t>Thiết kế dữ liệu</a:t>
            </a:r>
            <a:endParaRPr lang="en-US">
              <a:solidFill>
                <a:srgbClr val="00B050"/>
              </a:solidFill>
              <a:latin typeface="Arial" pitchFamily="34" charset="0"/>
              <a:ea typeface="Microsoft Himalaya" pitchFamily="2" charset="0"/>
              <a:cs typeface="Arial" pitchFamily="34" charset="0"/>
            </a:endParaRPr>
          </a:p>
        </p:txBody>
      </p:sp>
      <p:sp>
        <p:nvSpPr>
          <p:cNvPr id="3" name="Subtitle 2"/>
          <p:cNvSpPr>
            <a:spLocks noGrp="1"/>
          </p:cNvSpPr>
          <p:nvPr>
            <p:ph type="subTitle" idx="1"/>
          </p:nvPr>
        </p:nvSpPr>
        <p:spPr>
          <a:xfrm>
            <a:off x="304800" y="914400"/>
            <a:ext cx="8534400" cy="5562600"/>
          </a:xfrm>
        </p:spPr>
        <p:txBody>
          <a:bodyPr>
            <a:normAutofit/>
          </a:bodyPr>
          <a:lstStyle/>
          <a:p>
            <a:pPr algn="just"/>
            <a:r>
              <a:rPr lang="en-US" sz="2800" b="1" smtClean="0">
                <a:solidFill>
                  <a:srgbClr val="00B050"/>
                </a:solidFill>
              </a:rPr>
              <a:t>Kết quả của thiết kế dữ liệu</a:t>
            </a:r>
          </a:p>
          <a:p>
            <a:pPr algn="just"/>
            <a:r>
              <a:rPr lang="en-US" sz="2800" b="1" smtClean="0"/>
              <a:t>Bảng thuộc tính</a:t>
            </a:r>
            <a:endParaRPr lang="en-US" sz="2800" smtClean="0"/>
          </a:p>
          <a:p>
            <a:pPr algn="just"/>
            <a:r>
              <a:rPr lang="en-US" sz="2800" smtClean="0"/>
              <a:t>Bảng thuộc tính mô tả chi tiết các thành phần dữ liệu và dùng trong báo cáo về thiết kế dữ liệu. </a:t>
            </a:r>
          </a:p>
          <a:p>
            <a:pPr algn="just"/>
            <a:endParaRPr lang="en-US" sz="2800" smtClean="0"/>
          </a:p>
          <a:p>
            <a:pPr algn="just"/>
            <a:r>
              <a:rPr lang="en-US" sz="2800" smtClean="0"/>
              <a:t>Cách trình bày gọn hơn là </a:t>
            </a:r>
            <a:r>
              <a:rPr lang="en-US" sz="2800" b="1" smtClean="0"/>
              <a:t>dạng lược đồ quan hệ </a:t>
            </a:r>
            <a:r>
              <a:rPr lang="en-US" sz="2800" smtClean="0"/>
              <a:t>gồm: </a:t>
            </a:r>
          </a:p>
          <a:p>
            <a:pPr algn="just">
              <a:buFont typeface="Arial" pitchFamily="34" charset="0"/>
              <a:buChar char="•"/>
            </a:pPr>
            <a:r>
              <a:rPr lang="en-US" sz="2800" smtClean="0"/>
              <a:t> Tên bảng và các thuộc tính đi kèm</a:t>
            </a:r>
          </a:p>
          <a:p>
            <a:pPr algn="just">
              <a:buFont typeface="Arial" pitchFamily="34" charset="0"/>
              <a:buChar char="•"/>
            </a:pPr>
            <a:r>
              <a:rPr lang="en-US" sz="2800" smtClean="0"/>
              <a:t> Các thuộc tính khóa chính được gạch chân nét liền </a:t>
            </a:r>
          </a:p>
          <a:p>
            <a:pPr algn="just">
              <a:buFont typeface="Arial" pitchFamily="34" charset="0"/>
              <a:buChar char="•"/>
            </a:pPr>
            <a:r>
              <a:rPr lang="en-US" sz="2800" smtClean="0"/>
              <a:t> Các thuộc tính khóa ngoại được gạch chân nét đứt.</a:t>
            </a:r>
          </a:p>
          <a:p>
            <a:pPr algn="just"/>
            <a:endParaRPr lang="en-US" sz="2800" smtClean="0"/>
          </a:p>
          <a:p>
            <a:pPr algn="just"/>
            <a:endParaRPr lang="en-US" sz="2800" b="1" smtClean="0"/>
          </a:p>
          <a:p>
            <a:pPr algn="just"/>
            <a:endParaRPr lang="en-US" sz="2800" b="1" smtClean="0"/>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a:p>
            <a:pPr algn="just"/>
            <a:endParaRPr lang="en-US" sz="2800" b="1" smtClean="0">
              <a:solidFill>
                <a:srgbClr val="00B050"/>
              </a:solidFill>
            </a:endParaRPr>
          </a:p>
        </p:txBody>
      </p:sp>
      <p:sp>
        <p:nvSpPr>
          <p:cNvPr id="4" name="Date Placeholder 3"/>
          <p:cNvSpPr>
            <a:spLocks noGrp="1"/>
          </p:cNvSpPr>
          <p:nvPr>
            <p:ph type="dt" sz="half" idx="10"/>
          </p:nvPr>
        </p:nvSpPr>
        <p:spPr/>
        <p:txBody>
          <a:bodyPr/>
          <a:lstStyle/>
          <a:p>
            <a:fld id="{77A41BD2-F8D9-4685-A176-9DDBFF012A0A}" type="datetime1">
              <a:rPr lang="en-US" smtClean="0"/>
              <a:pPr/>
              <a:t>2/25/2017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99</a:t>
            </a:fld>
            <a:endParaRPr lang="en-US"/>
          </a:p>
        </p:txBody>
      </p:sp>
      <p:sp>
        <p:nvSpPr>
          <p:cNvPr id="6" name="Footer Placeholder 5"/>
          <p:cNvSpPr>
            <a:spLocks noGrp="1"/>
          </p:cNvSpPr>
          <p:nvPr>
            <p:ph type="ftr" sz="quarter" idx="11"/>
          </p:nvPr>
        </p:nvSpPr>
        <p:spPr/>
        <p:txBody>
          <a:bodyPr/>
          <a:lstStyle/>
          <a:p>
            <a:r>
              <a:rPr lang="en-US" smtClean="0"/>
              <a:t>Tạ Hoàng Thắng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TotalTime>
  <Words>14218</Words>
  <Application>Microsoft Office PowerPoint</Application>
  <PresentationFormat>On-screen Show (4:3)</PresentationFormat>
  <Paragraphs>2424</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 Nội dung bài trước</vt:lpstr>
      <vt:lpstr> CHƯƠNG 5. THIẾT KẾ PHẦN MỀM</vt:lpstr>
      <vt:lpstr> 1. Giới thiệu (Mục tiêu, quy trình)</vt:lpstr>
      <vt:lpstr> 1. Giới thiệu (Mục tiêu, quy trình)</vt:lpstr>
      <vt:lpstr> 1. Giới thiệu (Mục tiêu, quy trình)</vt:lpstr>
      <vt:lpstr> 1. Giới thiệu (Mục tiêu, quy trình)</vt:lpstr>
      <vt:lpstr> 1. Giới thiệu (Mục tiêu, quy trình)</vt:lpstr>
      <vt:lpstr> 1. Giới thiệu (Mục tiêu, quy trình)</vt:lpstr>
      <vt:lpstr> 2. Một số khái niệm</vt:lpstr>
      <vt:lpstr> 2. Một số khái niệm</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3. Xây dựng sơ đồ lớp (mức thiết kế)</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4. Xây dựng sơ đồ trạng thái</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5. Thiết kế dữ liệu</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giao diện</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lpstr> 6. Thiết kế xử lý</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dc:title>
  <dc:creator>Sammi</dc:creator>
  <cp:lastModifiedBy>Hoang Thang</cp:lastModifiedBy>
  <cp:revision>970</cp:revision>
  <dcterms:created xsi:type="dcterms:W3CDTF">2006-08-16T00:00:00Z</dcterms:created>
  <dcterms:modified xsi:type="dcterms:W3CDTF">2017-02-25T02:12:01Z</dcterms:modified>
</cp:coreProperties>
</file>