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handoutMasterIdLst>
    <p:handoutMasterId r:id="rId74"/>
  </p:handoutMasterIdLst>
  <p:sldIdLst>
    <p:sldId id="257" r:id="rId2"/>
    <p:sldId id="280" r:id="rId3"/>
    <p:sldId id="260" r:id="rId4"/>
    <p:sldId id="264" r:id="rId5"/>
    <p:sldId id="265" r:id="rId6"/>
    <p:sldId id="272" r:id="rId7"/>
    <p:sldId id="261" r:id="rId8"/>
    <p:sldId id="262" r:id="rId9"/>
    <p:sldId id="313" r:id="rId10"/>
    <p:sldId id="263" r:id="rId11"/>
    <p:sldId id="266" r:id="rId12"/>
    <p:sldId id="267" r:id="rId13"/>
    <p:sldId id="268" r:id="rId14"/>
    <p:sldId id="269" r:id="rId15"/>
    <p:sldId id="270" r:id="rId16"/>
    <p:sldId id="271" r:id="rId17"/>
    <p:sldId id="273" r:id="rId18"/>
    <p:sldId id="274" r:id="rId19"/>
    <p:sldId id="275" r:id="rId20"/>
    <p:sldId id="329" r:id="rId21"/>
    <p:sldId id="276" r:id="rId22"/>
    <p:sldId id="277" r:id="rId23"/>
    <p:sldId id="278" r:id="rId24"/>
    <p:sldId id="279" r:id="rId25"/>
    <p:sldId id="281" r:id="rId26"/>
    <p:sldId id="285"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7" r:id="rId47"/>
    <p:sldId id="303" r:id="rId48"/>
    <p:sldId id="304" r:id="rId49"/>
    <p:sldId id="305" r:id="rId50"/>
    <p:sldId id="306" r:id="rId51"/>
    <p:sldId id="308" r:id="rId52"/>
    <p:sldId id="309" r:id="rId53"/>
    <p:sldId id="310" r:id="rId54"/>
    <p:sldId id="311" r:id="rId55"/>
    <p:sldId id="312"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30" r:id="rId7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8550B1B-A0CD-489D-81D7-DD620EBE4DC4}" type="datetimeFigureOut">
              <a:rPr lang="en-US" smtClean="0"/>
              <a:pPr/>
              <a:t>3/11/2016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367C2D4-9037-4870-8BA5-A056EBC5B9A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4F169BA-E172-400E-85E3-A76ABC198995}" type="datetimeFigureOut">
              <a:rPr lang="en-US" smtClean="0"/>
              <a:pPr/>
              <a:t>3/11/2016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B0EAA46-C010-4FC1-9391-BDD5C3D15C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0EAA46-C010-4FC1-9391-BDD5C3D15C6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0EAA46-C010-4FC1-9391-BDD5C3D15C6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0EAA46-C010-4FC1-9391-BDD5C3D15C6C}"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534400" cy="1600200"/>
          </a:xfrm>
        </p:spPr>
        <p:txBody>
          <a:bodyPr/>
          <a:lstStyle/>
          <a:p>
            <a:r>
              <a:rPr lang="en-US" smtClean="0"/>
              <a:t>Click to edit Master title style</a:t>
            </a:r>
            <a:endParaRPr lang="en-US"/>
          </a:p>
        </p:txBody>
      </p:sp>
      <p:sp>
        <p:nvSpPr>
          <p:cNvPr id="3" name="Subtitle 2"/>
          <p:cNvSpPr>
            <a:spLocks noGrp="1"/>
          </p:cNvSpPr>
          <p:nvPr>
            <p:ph type="subTitle" idx="1"/>
          </p:nvPr>
        </p:nvSpPr>
        <p:spPr>
          <a:xfrm>
            <a:off x="304800" y="1981200"/>
            <a:ext cx="8534400" cy="4114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04800" y="6324601"/>
            <a:ext cx="2133600" cy="365125"/>
          </a:xfrm>
        </p:spPr>
        <p:txBody>
          <a:bodyPr/>
          <a:lstStyle/>
          <a:p>
            <a:fld id="{3FC1CA84-17F9-4B8C-9951-8AC9B9A4F566}" type="datetime1">
              <a:rPr lang="en-US" smtClean="0"/>
              <a:pPr/>
              <a:t>3/11/2016</a:t>
            </a:fld>
            <a:endParaRPr lang="en-US"/>
          </a:p>
        </p:txBody>
      </p:sp>
      <p:sp>
        <p:nvSpPr>
          <p:cNvPr id="5" name="Footer Placeholder 4"/>
          <p:cNvSpPr>
            <a:spLocks noGrp="1"/>
          </p:cNvSpPr>
          <p:nvPr>
            <p:ph type="ftr" sz="quarter" idx="11"/>
          </p:nvPr>
        </p:nvSpPr>
        <p:spPr>
          <a:xfrm>
            <a:off x="2819400" y="6324601"/>
            <a:ext cx="3505200" cy="365125"/>
          </a:xfrm>
        </p:spPr>
        <p:txBody>
          <a:bodyPr/>
          <a:lstStyle/>
          <a:p>
            <a:r>
              <a:rPr lang="en-US" smtClean="0"/>
              <a:t>Tạ Hoàng Thắng</a:t>
            </a:r>
            <a:endParaRPr lang="en-US"/>
          </a:p>
        </p:txBody>
      </p:sp>
      <p:sp>
        <p:nvSpPr>
          <p:cNvPr id="6" name="Slide Number Placeholder 5"/>
          <p:cNvSpPr>
            <a:spLocks noGrp="1"/>
          </p:cNvSpPr>
          <p:nvPr>
            <p:ph type="sldNum" sz="quarter" idx="12"/>
          </p:nvPr>
        </p:nvSpPr>
        <p:spPr>
          <a:xfrm>
            <a:off x="6705600" y="6324601"/>
            <a:ext cx="2133600" cy="365125"/>
          </a:xfrm>
        </p:spPr>
        <p:txBody>
          <a:bodyPr/>
          <a:lstStyle/>
          <a:p>
            <a:r>
              <a:rPr lang="en-US" smtClean="0"/>
              <a:t>Trang </a:t>
            </a:r>
            <a:fld id="{BA91C764-1FBF-408C-A1C2-06554D88C0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F490-99CA-4CC5-AB4B-7A7DFC5DBFAB}"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6C64F-E164-4BA3-A293-FD1F8F1AFCC5}"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681362-220D-4225-85E6-1F9FE90A5C54}"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639AFE-A55E-486A-A2AF-8F32F04326E6}" type="datetime1">
              <a:rPr lang="en-US" smtClean="0"/>
              <a:pPr/>
              <a:t>3/11/2016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3C9444-80D4-4881-975E-DB760DD28FC0}" type="datetime1">
              <a:rPr lang="en-US" smtClean="0"/>
              <a:pPr/>
              <a:t>3/11/2016</a:t>
            </a:fld>
            <a:endParaRPr lang="en-US"/>
          </a:p>
        </p:txBody>
      </p:sp>
      <p:sp>
        <p:nvSpPr>
          <p:cNvPr id="8" name="Footer Placeholder 7"/>
          <p:cNvSpPr>
            <a:spLocks noGrp="1"/>
          </p:cNvSpPr>
          <p:nvPr>
            <p:ph type="ftr" sz="quarter" idx="11"/>
          </p:nvPr>
        </p:nvSpPr>
        <p:spPr/>
        <p:txBody>
          <a:bodyPr/>
          <a:lstStyle/>
          <a:p>
            <a:r>
              <a:rPr lang="en-US" smtClean="0"/>
              <a:t>Tạ Hoàng Thắng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29C0A9-D32E-41D3-8967-B0F185B8F761}" type="datetime1">
              <a:rPr lang="en-US" smtClean="0"/>
              <a:pPr/>
              <a:t>3/11/2016</a:t>
            </a:fld>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E3B9E-7A56-42EF-B7B2-D928A2B88FC2}" type="datetime1">
              <a:rPr lang="en-US" smtClean="0"/>
              <a:pPr/>
              <a:t>3/11/2016</a:t>
            </a:fld>
            <a:endParaRPr lang="en-US"/>
          </a:p>
        </p:txBody>
      </p:sp>
      <p:sp>
        <p:nvSpPr>
          <p:cNvPr id="3" name="Footer Placeholder 2"/>
          <p:cNvSpPr>
            <a:spLocks noGrp="1"/>
          </p:cNvSpPr>
          <p:nvPr>
            <p:ph type="ftr" sz="quarter" idx="11"/>
          </p:nvPr>
        </p:nvSpPr>
        <p:spPr/>
        <p:txBody>
          <a:bodyPr/>
          <a:lstStyle/>
          <a:p>
            <a:r>
              <a:rPr lang="en-US" smtClean="0"/>
              <a:t>Tạ Hoàng Thắng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8761C-6835-45B4-A761-AE01D223B8D5}" type="datetime1">
              <a:rPr lang="en-US" smtClean="0"/>
              <a:pPr/>
              <a:t>3/11/2016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45168-25BB-47E4-AAEE-F572DB1F7948}" type="datetime1">
              <a:rPr lang="en-US" smtClean="0"/>
              <a:pPr/>
              <a:t>3/11/2016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5AAEA-FF3C-4320-A707-74E36E0D8342}" type="datetime1">
              <a:rPr lang="en-US" smtClean="0"/>
              <a:pPr/>
              <a:t>3/11/2016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Tạ Hoàng Thắng</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sdn.microsoft.com/en-us/data/ef.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asp.net/entity-framewor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sdn.microsoft.com/en-us/library/gg696460(v=vs.113).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msdn.microsoft.com/en-us/library/hh510202(v=sql.110).asp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us/download/details.aspx?id=40762"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mailto:tahoangthang@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hibernate.org/" TargetMode="External"/><Relationship Id="rId2" Type="http://schemas.openxmlformats.org/officeDocument/2006/relationships/hyperlink" Target="http://nhibernate.inf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Entity Framework (EF)</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b="1" dirty="0" err="1" smtClean="0">
                <a:solidFill>
                  <a:srgbClr val="0070C0"/>
                </a:solidFill>
              </a:rPr>
              <a:t>Lịch</a:t>
            </a:r>
            <a:r>
              <a:rPr lang="en-US" b="1" smtClean="0">
                <a:solidFill>
                  <a:srgbClr val="0070C0"/>
                </a:solidFill>
              </a:rPr>
              <a:t> sử ra đời</a:t>
            </a:r>
          </a:p>
          <a:p>
            <a:r>
              <a:rPr lang="en-US" b="1" smtClean="0">
                <a:solidFill>
                  <a:srgbClr val="0070C0"/>
                </a:solidFill>
              </a:rPr>
              <a:t>Các khái niệm cơ bản</a:t>
            </a:r>
          </a:p>
          <a:p>
            <a:r>
              <a:rPr lang="en-US" b="1" smtClean="0">
                <a:solidFill>
                  <a:srgbClr val="0070C0"/>
                </a:solidFill>
              </a:rPr>
              <a:t>Kiến trúc EF</a:t>
            </a:r>
          </a:p>
          <a:p>
            <a:r>
              <a:rPr lang="en-US" b="1" smtClean="0">
                <a:solidFill>
                  <a:srgbClr val="0070C0"/>
                </a:solidFill>
              </a:rPr>
              <a:t>DB First/Model </a:t>
            </a:r>
            <a:r>
              <a:rPr lang="en-US" b="1" smtClean="0">
                <a:solidFill>
                  <a:srgbClr val="0070C0"/>
                </a:solidFill>
              </a:rPr>
              <a:t>First</a:t>
            </a:r>
            <a:endParaRPr lang="en-US" b="1" smtClean="0">
              <a:solidFill>
                <a:srgbClr val="0070C0"/>
              </a:solidFill>
            </a:endParaRPr>
          </a:p>
          <a:p>
            <a:r>
              <a:rPr lang="en-US" smtClean="0">
                <a:solidFill>
                  <a:srgbClr val="0070C0"/>
                </a:solidFill>
              </a:rPr>
              <a:t>Code </a:t>
            </a:r>
            <a:r>
              <a:rPr lang="en-US" smtClean="0">
                <a:solidFill>
                  <a:srgbClr val="0070C0"/>
                </a:solidFill>
              </a:rPr>
              <a:t>First/Code </a:t>
            </a:r>
            <a:r>
              <a:rPr lang="en-US" smtClean="0">
                <a:solidFill>
                  <a:srgbClr val="0070C0"/>
                </a:solidFill>
              </a:rPr>
              <a:t>Second</a:t>
            </a:r>
          </a:p>
          <a:p>
            <a:r>
              <a:rPr lang="en-US" smtClean="0"/>
              <a:t>Kế </a:t>
            </a:r>
            <a:r>
              <a:rPr lang="en-US" smtClean="0"/>
              <a:t>thừa</a:t>
            </a:r>
            <a:endParaRPr lang="en-US" smtClean="0">
              <a:solidFill>
                <a:srgbClr val="0070C0"/>
              </a:solidFill>
            </a:endParaRPr>
          </a:p>
          <a:p>
            <a:r>
              <a:rPr lang="en-US" smtClean="0">
                <a:solidFill>
                  <a:srgbClr val="0070C0"/>
                </a:solidFill>
              </a:rPr>
              <a:t>Eager/Lazy &amp; Explicit Loading</a:t>
            </a:r>
          </a:p>
          <a:p>
            <a:r>
              <a:rPr lang="en-US" smtClean="0">
                <a:solidFill>
                  <a:srgbClr val="0070C0"/>
                </a:solidFill>
              </a:rPr>
              <a:t>Performance/Profiling</a:t>
            </a: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mtClean="0">
                <a:solidFill>
                  <a:srgbClr val="FF0000"/>
                </a:solidFill>
              </a:rPr>
              <a:t>Kiến trúc EF</a:t>
            </a:r>
            <a:endParaRPr lang="en-US">
              <a:solidFill>
                <a:srgbClr val="FF0000"/>
              </a:solidFill>
            </a:endParaRPr>
          </a:p>
        </p:txBody>
      </p:sp>
      <p:sp>
        <p:nvSpPr>
          <p:cNvPr id="3" name="Content Placeholder 2"/>
          <p:cNvSpPr>
            <a:spLocks noGrp="1"/>
          </p:cNvSpPr>
          <p:nvPr>
            <p:ph idx="1"/>
          </p:nvPr>
        </p:nvSpPr>
        <p:spPr>
          <a:xfrm>
            <a:off x="457200" y="1371601"/>
            <a:ext cx="8229600" cy="4754564"/>
          </a:xfrm>
        </p:spPr>
        <p:txBody>
          <a:bodyPr>
            <a:normAutofit/>
          </a:bodyPr>
          <a:lstStyle/>
          <a:p>
            <a:pPr marL="0" indent="0" algn="just">
              <a:buNone/>
            </a:pPr>
            <a:endParaRPr lang="en-US" smtClean="0">
              <a:solidFill>
                <a:srgbClr val="0070C0"/>
              </a:solidFill>
            </a:endParaRP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23554" name="Picture 2" descr="https://yinyangit.files.wordpress.com/2011/11/entity-framework-architecture.png?w=620"/>
          <p:cNvPicPr>
            <a:picLocks noChangeAspect="1" noChangeArrowheads="1"/>
          </p:cNvPicPr>
          <p:nvPr/>
        </p:nvPicPr>
        <p:blipFill>
          <a:blip r:embed="rId2"/>
          <a:srcRect/>
          <a:stretch>
            <a:fillRect/>
          </a:stretch>
        </p:blipFill>
        <p:spPr bwMode="auto">
          <a:xfrm>
            <a:off x="1066800" y="1066800"/>
            <a:ext cx="7162800" cy="5181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EF</a:t>
            </a:r>
            <a:endParaRPr lang="en-US"/>
          </a:p>
        </p:txBody>
      </p:sp>
      <p:sp>
        <p:nvSpPr>
          <p:cNvPr id="3" name="Content Placeholder 2"/>
          <p:cNvSpPr>
            <a:spLocks noGrp="1"/>
          </p:cNvSpPr>
          <p:nvPr>
            <p:ph idx="1"/>
          </p:nvPr>
        </p:nvSpPr>
        <p:spPr/>
        <p:txBody>
          <a:bodyPr/>
          <a:lstStyle/>
          <a:p>
            <a:r>
              <a:rPr lang="en-US" smtClean="0"/>
              <a:t>Object Services</a:t>
            </a:r>
          </a:p>
          <a:p>
            <a:pPr lvl="1"/>
            <a:r>
              <a:rPr lang="en-US" smtClean="0"/>
              <a:t>Đây là nơi chứa DBContext, thể hiện quá trình tương tác giữa ứng dụng và nguồn dữ liệu. OS cung cấp các tiện ích để truy vết các thay đổi và quản lý nhận dạng, đồng thời và các quan hệ, và các thay đổi ở DB</a:t>
            </a:r>
          </a:p>
          <a:p>
            <a:pPr>
              <a:buNone/>
            </a:pPr>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EF</a:t>
            </a:r>
            <a:endParaRPr lang="en-US"/>
          </a:p>
        </p:txBody>
      </p:sp>
      <p:sp>
        <p:nvSpPr>
          <p:cNvPr id="3" name="Content Placeholder 2"/>
          <p:cNvSpPr>
            <a:spLocks noGrp="1"/>
          </p:cNvSpPr>
          <p:nvPr>
            <p:ph idx="1"/>
          </p:nvPr>
        </p:nvSpPr>
        <p:spPr/>
        <p:txBody>
          <a:bodyPr/>
          <a:lstStyle/>
          <a:p>
            <a:r>
              <a:rPr lang="en-US" smtClean="0"/>
              <a:t>EntityClient Data Provider</a:t>
            </a:r>
          </a:p>
          <a:p>
            <a:pPr lvl="1"/>
            <a:r>
              <a:rPr lang="en-US" smtClean="0"/>
              <a:t>Đây là nơi cung cấp các kết nối, diễn dịch các truy vấn thực thể thành truy vấn nguồn dữ liệu, trả về data reader để EF dùng chuyển dữ liệu thực thể thành các đối tượng.</a:t>
            </a:r>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EF</a:t>
            </a:r>
            <a:endParaRPr lang="en-US"/>
          </a:p>
        </p:txBody>
      </p:sp>
      <p:sp>
        <p:nvSpPr>
          <p:cNvPr id="3" name="Content Placeholder 2"/>
          <p:cNvSpPr>
            <a:spLocks noGrp="1"/>
          </p:cNvSpPr>
          <p:nvPr>
            <p:ph idx="1"/>
          </p:nvPr>
        </p:nvSpPr>
        <p:spPr/>
        <p:txBody>
          <a:bodyPr/>
          <a:lstStyle/>
          <a:p>
            <a:r>
              <a:rPr lang="en-US" smtClean="0"/>
              <a:t>Data Providers</a:t>
            </a:r>
          </a:p>
          <a:p>
            <a:pPr lvl="1"/>
            <a:r>
              <a:rPr lang="en-US" smtClean="0"/>
              <a:t>Đây là tầng thấp nhấp để dịch các truy vấn L2E (LINQ to Entity) thông qua cây lệnh thành các câu lệnh SQL và thực thi các câu lệnh trong hệ thống DBMS nào đó.</a:t>
            </a:r>
          </a:p>
          <a:p>
            <a:pPr>
              <a:buNone/>
            </a:pPr>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EF</a:t>
            </a:r>
            <a:endParaRPr lang="en-US"/>
          </a:p>
        </p:txBody>
      </p:sp>
      <p:sp>
        <p:nvSpPr>
          <p:cNvPr id="3" name="Content Placeholder 2"/>
          <p:cNvSpPr>
            <a:spLocks noGrp="1"/>
          </p:cNvSpPr>
          <p:nvPr>
            <p:ph idx="1"/>
          </p:nvPr>
        </p:nvSpPr>
        <p:spPr/>
        <p:txBody>
          <a:bodyPr/>
          <a:lstStyle/>
          <a:p>
            <a:r>
              <a:rPr lang="en-US" smtClean="0"/>
              <a:t>Data Providers</a:t>
            </a:r>
          </a:p>
          <a:p>
            <a:pPr lvl="1"/>
            <a:r>
              <a:rPr lang="en-US" smtClean="0"/>
              <a:t>Đây là tầng thấp nhấp để dịch các truy vấn L2E (LINQ to Entity) thông qua cây lệnh thành các câu lệnh SQL và thực thi các câu lệnh trong hệ thống DBMS nào đó.</a:t>
            </a:r>
          </a:p>
          <a:p>
            <a:pPr lvl="1"/>
            <a:endParaRPr lang="en-US" smtClean="0"/>
          </a:p>
          <a:p>
            <a:pPr lvl="1"/>
            <a:r>
              <a:rPr lang="en-US" smtClean="0"/>
              <a:t>http://www.slideshare.net/betclicTech/betclic-training-entityframework</a:t>
            </a:r>
          </a:p>
          <a:p>
            <a:pPr>
              <a:buNone/>
            </a:pPr>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 First/Model First </a:t>
            </a:r>
            <a:endParaRPr lang="en-US"/>
          </a:p>
        </p:txBody>
      </p:sp>
      <p:sp>
        <p:nvSpPr>
          <p:cNvPr id="3" name="Content Placeholder 2"/>
          <p:cNvSpPr>
            <a:spLocks noGrp="1"/>
          </p:cNvSpPr>
          <p:nvPr>
            <p:ph idx="1"/>
          </p:nvPr>
        </p:nvSpPr>
        <p:spPr>
          <a:xfrm>
            <a:off x="457200" y="1219201"/>
            <a:ext cx="8229600" cy="4906964"/>
          </a:xfrm>
        </p:spPr>
        <p:txBody>
          <a:bodyPr/>
          <a:lstStyle/>
          <a:p>
            <a:r>
              <a:rPr lang="en-US" smtClean="0"/>
              <a:t>Mô hình đơn giản</a:t>
            </a:r>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24578" name="Picture 2"/>
          <p:cNvPicPr>
            <a:picLocks noChangeAspect="1" noChangeArrowheads="1"/>
          </p:cNvPicPr>
          <p:nvPr/>
        </p:nvPicPr>
        <p:blipFill>
          <a:blip r:embed="rId2"/>
          <a:srcRect/>
          <a:stretch>
            <a:fillRect/>
          </a:stretch>
        </p:blipFill>
        <p:spPr bwMode="auto">
          <a:xfrm>
            <a:off x="990600" y="1828800"/>
            <a:ext cx="7464757"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 Model vs Conceptual Model</a:t>
            </a:r>
            <a:endParaRPr lang="en-US"/>
          </a:p>
        </p:txBody>
      </p:sp>
      <p:sp>
        <p:nvSpPr>
          <p:cNvPr id="3" name="Content Placeholder 2"/>
          <p:cNvSpPr>
            <a:spLocks noGrp="1"/>
          </p:cNvSpPr>
          <p:nvPr>
            <p:ph idx="1"/>
          </p:nvPr>
        </p:nvSpPr>
        <p:spPr/>
        <p:txBody>
          <a:bodyPr>
            <a:normAutofit lnSpcReduction="10000"/>
          </a:bodyPr>
          <a:lstStyle/>
          <a:p>
            <a:r>
              <a:rPr lang="en-US" smtClean="0"/>
              <a:t>DB Model được thiết kế dùng để lưu trữ dữ liệu thực. Nó cũng dùng để tối ưu hóa việc lưu trữ và tương tác dữ liệu.</a:t>
            </a:r>
          </a:p>
          <a:p>
            <a:r>
              <a:rPr lang="en-US" smtClean="0"/>
              <a:t>Mô hình khái niệm (Conceptual) hay Business Object model dùng để quản lý các yêu cầu dữ liệu từ chương trình/ứng dụng.</a:t>
            </a:r>
          </a:p>
          <a:p>
            <a:r>
              <a:rPr lang="en-US" smtClean="0"/>
              <a:t>2 mô hình này khác nhau</a:t>
            </a:r>
          </a:p>
          <a:p>
            <a:r>
              <a:rPr lang="en-US" smtClean="0"/>
              <a:t>EF cho phép ánh xạ (mapping) giữa 2 mô hình này dễ dàng</a:t>
            </a:r>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r>
              <a:rPr lang="en-US" smtClean="0"/>
              <a:t>Cách này định nghĩa code trước, sau đó từ code gieo (sản sinh) ra database</a:t>
            </a:r>
          </a:p>
          <a:p>
            <a:r>
              <a:rPr lang="en-US" smtClean="0"/>
              <a:t>Code First cho phép định nghĩa các bảng dữ liệu bằng các lớp code.</a:t>
            </a:r>
          </a:p>
          <a:p>
            <a:r>
              <a:rPr lang="en-US" smtClean="0"/>
              <a:t>Các lớp code chứa các thuộc tính cũng là sẽ thuộc tính bảng dữ liệu khi sản sinh ra.</a:t>
            </a:r>
          </a:p>
          <a:p>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r>
              <a:rPr lang="en-US" smtClean="0"/>
              <a:t>Yêu cầu cài đặt:</a:t>
            </a:r>
          </a:p>
          <a:p>
            <a:pPr lvl="1"/>
            <a:r>
              <a:rPr lang="en-US" smtClean="0"/>
              <a:t>Cần có VS 2010 trở lên</a:t>
            </a:r>
          </a:p>
          <a:p>
            <a:pPr lvl="1"/>
            <a:r>
              <a:rPr lang="en-US" smtClean="0"/>
              <a:t>Nếu dùng VS 2010 thì cần có NuGet</a:t>
            </a:r>
          </a:p>
          <a:p>
            <a:pPr lvl="1">
              <a:buNone/>
            </a:pPr>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marL="514350" indent="-514350">
              <a:buNone/>
            </a:pPr>
            <a:r>
              <a:rPr lang="en-US" b="1" smtClean="0">
                <a:solidFill>
                  <a:srgbClr val="00B050"/>
                </a:solidFill>
              </a:rPr>
              <a:t>1. Tạo ứng dụng</a:t>
            </a:r>
          </a:p>
          <a:p>
            <a:pPr lvl="1"/>
            <a:r>
              <a:rPr lang="en-US" smtClean="0"/>
              <a:t>Mở Visual Studio</a:t>
            </a:r>
          </a:p>
          <a:p>
            <a:pPr lvl="1"/>
            <a:r>
              <a:rPr lang="en-US" b="1" smtClean="0"/>
              <a:t>File -&gt; New -&gt; Project…</a:t>
            </a:r>
            <a:endParaRPr lang="en-US" smtClean="0"/>
          </a:p>
          <a:p>
            <a:pPr lvl="1"/>
            <a:r>
              <a:rPr lang="en-US" smtClean="0"/>
              <a:t>Chọn </a:t>
            </a:r>
            <a:r>
              <a:rPr lang="en-US" b="1" smtClean="0"/>
              <a:t>Windows</a:t>
            </a:r>
            <a:r>
              <a:rPr lang="en-US" smtClean="0"/>
              <a:t>  từ menu trái và chọn </a:t>
            </a:r>
            <a:r>
              <a:rPr lang="en-US" b="1" smtClean="0"/>
              <a:t>Console Application</a:t>
            </a:r>
            <a:endParaRPr lang="en-US" smtClean="0"/>
          </a:p>
          <a:p>
            <a:pPr lvl="1"/>
            <a:r>
              <a:rPr lang="en-US" smtClean="0"/>
              <a:t>Đặt tên </a:t>
            </a:r>
            <a:r>
              <a:rPr lang="en-US" b="1" smtClean="0"/>
              <a:t>CodeFirstNewDatabaseSample</a:t>
            </a:r>
            <a:r>
              <a:rPr lang="en-US" smtClean="0"/>
              <a:t> </a:t>
            </a:r>
          </a:p>
          <a:p>
            <a:pPr lvl="1"/>
            <a:r>
              <a:rPr lang="en-US" smtClean="0"/>
              <a:t>Chọn </a:t>
            </a:r>
            <a:r>
              <a:rPr lang="en-US" b="1" smtClean="0"/>
              <a:t>OK</a:t>
            </a:r>
          </a:p>
          <a:p>
            <a:pPr lvl="1">
              <a:buNone/>
            </a:pPr>
            <a:endParaRPr lang="en-US" smtClean="0"/>
          </a:p>
          <a:p>
            <a:pPr lvl="1"/>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Tài liệu tham khảo</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mtClean="0"/>
              <a:t>Entity Framework 6 Recipes 2nd Edition.pdf</a:t>
            </a:r>
          </a:p>
          <a:p>
            <a:r>
              <a:rPr lang="en-US" smtClean="0">
                <a:hlinkClick r:id="rId3"/>
              </a:rPr>
              <a:t>https://msdn.microsoft.com/en-us/data/ef.aspx</a:t>
            </a:r>
            <a:endParaRPr lang="en-US" smtClean="0"/>
          </a:p>
          <a:p>
            <a:r>
              <a:rPr lang="en-US" smtClean="0">
                <a:hlinkClick r:id="rId4"/>
              </a:rPr>
              <a:t>http://www.asp.net/entity-framework</a:t>
            </a:r>
            <a:r>
              <a:rPr lang="en-US" smtClean="0"/>
              <a:t> </a:t>
            </a:r>
            <a:endParaRPr lang="en-US">
              <a:solidFill>
                <a:srgbClr val="0070C0"/>
              </a:solidFill>
            </a:endParaRPr>
          </a:p>
        </p:txBody>
      </p:sp>
      <p:sp>
        <p:nvSpPr>
          <p:cNvPr id="4" name="Date Placeholder 3"/>
          <p:cNvSpPr>
            <a:spLocks noGrp="1"/>
          </p:cNvSpPr>
          <p:nvPr>
            <p:ph type="dt" sz="half" idx="4294967295"/>
          </p:nvPr>
        </p:nvSpPr>
        <p:spPr>
          <a:xfrm>
            <a:off x="457200" y="6356351"/>
            <a:ext cx="2133600" cy="365125"/>
          </a:xfrm>
        </p:spPr>
        <p:txBody>
          <a:bodyPr/>
          <a:lstStyle/>
          <a:p>
            <a:fld id="{CEC5F998-5273-4432-8B20-5DA9BA18F3DE}" type="datetime1">
              <a:rPr lang="en-US" smtClean="0"/>
              <a:pPr/>
              <a:t>3/11/2016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marL="514350" indent="-514350">
              <a:buNone/>
            </a:pPr>
            <a:r>
              <a:rPr lang="en-US" b="1" smtClean="0">
                <a:solidFill>
                  <a:srgbClr val="00B050"/>
                </a:solidFill>
              </a:rPr>
              <a:t>1. Tạo ứng dụng</a:t>
            </a:r>
          </a:p>
          <a:p>
            <a:pPr lvl="1"/>
            <a:r>
              <a:rPr lang="en-US" b="1" smtClean="0"/>
              <a:t>Tools -&gt; Library Package Manager -&gt; Package Manager Console, </a:t>
            </a:r>
            <a:r>
              <a:rPr lang="en-US" smtClean="0"/>
              <a:t>gõ lệnh</a:t>
            </a:r>
          </a:p>
          <a:p>
            <a:pPr lvl="1"/>
            <a:r>
              <a:rPr lang="en-US" smtClean="0"/>
              <a:t>Install-Package EntityFramework -IncludePrerelease</a:t>
            </a:r>
          </a:p>
          <a:p>
            <a:pPr lvl="1"/>
            <a:endParaRPr lang="en-US" b="1" smtClean="0"/>
          </a:p>
          <a:p>
            <a:pPr lvl="1">
              <a:buNone/>
            </a:pPr>
            <a:endParaRPr lang="en-US" smtClean="0"/>
          </a:p>
          <a:p>
            <a:pPr lvl="1"/>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marL="0" indent="0">
              <a:buNone/>
            </a:pPr>
            <a:r>
              <a:rPr lang="en-US" b="1" smtClean="0">
                <a:solidFill>
                  <a:srgbClr val="00B050"/>
                </a:solidFill>
              </a:rPr>
              <a:t>2. Tạo mô hình</a:t>
            </a:r>
          </a:p>
          <a:p>
            <a:pPr marL="0" indent="0">
              <a:buNone/>
            </a:pPr>
            <a:r>
              <a:rPr lang="en-US" smtClean="0"/>
              <a:t>Bước này cần định nghĩa mô hình code cho dự án. Trong ví dụ này, định nghĩa các lớp trong tập tin </a:t>
            </a:r>
            <a:r>
              <a:rPr lang="en-US" b="1" smtClean="0"/>
              <a:t>Program.cs</a:t>
            </a:r>
            <a:r>
              <a:rPr lang="en-US" smtClean="0"/>
              <a:t>, trên thực tế phải định nghĩa chia thành các lớp theo tên.</a:t>
            </a:r>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838201"/>
            <a:ext cx="8229600" cy="5287964"/>
          </a:xfrm>
        </p:spPr>
        <p:txBody>
          <a:bodyPr>
            <a:normAutofit/>
          </a:bodyPr>
          <a:lstStyle/>
          <a:p>
            <a:pPr marL="0" indent="0">
              <a:buNone/>
            </a:pPr>
            <a:r>
              <a:rPr lang="en-US" b="1" smtClean="0">
                <a:solidFill>
                  <a:srgbClr val="00B050"/>
                </a:solidFill>
              </a:rPr>
              <a:t>2. Tạo mô hình</a:t>
            </a:r>
          </a:p>
          <a:p>
            <a:pPr marL="0" indent="0">
              <a:buNone/>
            </a:pPr>
            <a:r>
              <a:rPr lang="en-US" b="1" smtClean="0"/>
              <a:t>public</a:t>
            </a:r>
            <a:r>
              <a:rPr lang="en-US" smtClean="0"/>
              <a:t> </a:t>
            </a:r>
            <a:r>
              <a:rPr lang="en-US" b="1" smtClean="0"/>
              <a:t>class</a:t>
            </a:r>
            <a:r>
              <a:rPr lang="en-US" smtClean="0"/>
              <a:t> Post </a:t>
            </a:r>
            <a:br>
              <a:rPr lang="en-US" smtClean="0"/>
            </a:br>
            <a:r>
              <a:rPr lang="en-US" smtClean="0"/>
              <a:t>{ </a:t>
            </a:r>
            <a:br>
              <a:rPr lang="en-US" smtClean="0"/>
            </a:br>
            <a:r>
              <a:rPr lang="en-US" smtClean="0"/>
              <a:t>    </a:t>
            </a:r>
            <a:r>
              <a:rPr lang="en-US" b="1" smtClean="0"/>
              <a:t>public</a:t>
            </a:r>
            <a:r>
              <a:rPr lang="en-US" smtClean="0"/>
              <a:t> </a:t>
            </a:r>
            <a:r>
              <a:rPr lang="en-US" b="1" smtClean="0"/>
              <a:t>int</a:t>
            </a:r>
            <a:r>
              <a:rPr lang="en-US" smtClean="0"/>
              <a:t> PostId { get; set; } </a:t>
            </a:r>
            <a:br>
              <a:rPr lang="en-US" smtClean="0"/>
            </a:br>
            <a:r>
              <a:rPr lang="en-US" smtClean="0"/>
              <a:t>    </a:t>
            </a:r>
            <a:r>
              <a:rPr lang="en-US" b="1" smtClean="0"/>
              <a:t>public</a:t>
            </a:r>
            <a:r>
              <a:rPr lang="en-US" smtClean="0"/>
              <a:t> </a:t>
            </a:r>
            <a:r>
              <a:rPr lang="en-US" b="1" smtClean="0"/>
              <a:t>string</a:t>
            </a:r>
            <a:r>
              <a:rPr lang="en-US" smtClean="0"/>
              <a:t> Title { get; set; } </a:t>
            </a:r>
            <a:br>
              <a:rPr lang="en-US" smtClean="0"/>
            </a:br>
            <a:r>
              <a:rPr lang="en-US" smtClean="0"/>
              <a:t>    </a:t>
            </a:r>
            <a:r>
              <a:rPr lang="en-US" b="1" smtClean="0"/>
              <a:t>public</a:t>
            </a:r>
            <a:r>
              <a:rPr lang="en-US" smtClean="0"/>
              <a:t> </a:t>
            </a:r>
            <a:r>
              <a:rPr lang="en-US" b="1" smtClean="0"/>
              <a:t>string</a:t>
            </a:r>
            <a:r>
              <a:rPr lang="en-US" smtClean="0"/>
              <a:t> Content { get; set; } </a:t>
            </a:r>
            <a:br>
              <a:rPr lang="en-US" smtClean="0"/>
            </a:br>
            <a:r>
              <a:rPr lang="en-US" smtClean="0"/>
              <a:t> </a:t>
            </a:r>
            <a:br>
              <a:rPr lang="en-US" smtClean="0"/>
            </a:br>
            <a:r>
              <a:rPr lang="en-US" smtClean="0"/>
              <a:t>    </a:t>
            </a:r>
            <a:r>
              <a:rPr lang="en-US" b="1" smtClean="0"/>
              <a:t>public</a:t>
            </a:r>
            <a:r>
              <a:rPr lang="en-US" smtClean="0"/>
              <a:t> </a:t>
            </a:r>
            <a:r>
              <a:rPr lang="en-US" b="1" smtClean="0"/>
              <a:t>int</a:t>
            </a:r>
            <a:r>
              <a:rPr lang="en-US" smtClean="0"/>
              <a:t> BlogId { get; set; } </a:t>
            </a:r>
            <a:br>
              <a:rPr lang="en-US" smtClean="0"/>
            </a:br>
            <a:r>
              <a:rPr lang="en-US" smtClean="0"/>
              <a:t>    </a:t>
            </a:r>
            <a:r>
              <a:rPr lang="en-US" b="1" smtClean="0"/>
              <a:t>public</a:t>
            </a:r>
            <a:r>
              <a:rPr lang="en-US" smtClean="0"/>
              <a:t> </a:t>
            </a:r>
            <a:r>
              <a:rPr lang="en-US" b="1" smtClean="0"/>
              <a:t>virtual</a:t>
            </a:r>
            <a:r>
              <a:rPr lang="en-US" smtClean="0"/>
              <a:t> Blog Blog { get; set; } </a:t>
            </a:r>
            <a:br>
              <a:rPr lang="en-US" smtClean="0"/>
            </a:br>
            <a:r>
              <a:rPr lang="en-US" smtClean="0"/>
              <a:t>}</a:t>
            </a:r>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838201"/>
            <a:ext cx="8229600" cy="5287964"/>
          </a:xfrm>
        </p:spPr>
        <p:txBody>
          <a:bodyPr>
            <a:normAutofit/>
          </a:bodyPr>
          <a:lstStyle/>
          <a:p>
            <a:pPr marL="0" indent="0">
              <a:buNone/>
            </a:pPr>
            <a:r>
              <a:rPr lang="en-US" b="1" smtClean="0">
                <a:solidFill>
                  <a:srgbClr val="00B050"/>
                </a:solidFill>
              </a:rPr>
              <a:t>2. Tạo mô hình</a:t>
            </a:r>
          </a:p>
          <a:p>
            <a:pPr marL="0" indent="0">
              <a:buNone/>
            </a:pPr>
            <a:r>
              <a:rPr lang="en-US" b="1" smtClean="0"/>
              <a:t>public</a:t>
            </a:r>
            <a:r>
              <a:rPr lang="en-US" smtClean="0"/>
              <a:t> </a:t>
            </a:r>
            <a:r>
              <a:rPr lang="en-US" b="1" smtClean="0"/>
              <a:t>class</a:t>
            </a:r>
            <a:r>
              <a:rPr lang="en-US" smtClean="0"/>
              <a:t> Blog </a:t>
            </a:r>
            <a:br>
              <a:rPr lang="en-US" smtClean="0"/>
            </a:br>
            <a:r>
              <a:rPr lang="en-US" smtClean="0"/>
              <a:t>{ </a:t>
            </a:r>
            <a:br>
              <a:rPr lang="en-US" smtClean="0"/>
            </a:br>
            <a:r>
              <a:rPr lang="en-US" smtClean="0"/>
              <a:t>    </a:t>
            </a:r>
            <a:r>
              <a:rPr lang="en-US" b="1" smtClean="0"/>
              <a:t>public</a:t>
            </a:r>
            <a:r>
              <a:rPr lang="en-US" smtClean="0"/>
              <a:t> </a:t>
            </a:r>
            <a:r>
              <a:rPr lang="en-US" b="1" smtClean="0"/>
              <a:t>int</a:t>
            </a:r>
            <a:r>
              <a:rPr lang="en-US" smtClean="0"/>
              <a:t> BlogId { get; set; } </a:t>
            </a:r>
            <a:br>
              <a:rPr lang="en-US" smtClean="0"/>
            </a:br>
            <a:r>
              <a:rPr lang="en-US" smtClean="0"/>
              <a:t>    </a:t>
            </a:r>
            <a:r>
              <a:rPr lang="en-US" b="1" smtClean="0"/>
              <a:t>public</a:t>
            </a:r>
            <a:r>
              <a:rPr lang="en-US" smtClean="0"/>
              <a:t> </a:t>
            </a:r>
            <a:r>
              <a:rPr lang="en-US" b="1" smtClean="0"/>
              <a:t>string</a:t>
            </a:r>
            <a:r>
              <a:rPr lang="en-US" smtClean="0"/>
              <a:t> Name { get; set; } </a:t>
            </a:r>
            <a:br>
              <a:rPr lang="en-US" smtClean="0"/>
            </a:br>
            <a:r>
              <a:rPr lang="en-US" smtClean="0"/>
              <a:t> </a:t>
            </a:r>
            <a:br>
              <a:rPr lang="en-US" smtClean="0"/>
            </a:br>
            <a:r>
              <a:rPr lang="en-US" smtClean="0"/>
              <a:t>    </a:t>
            </a:r>
            <a:r>
              <a:rPr lang="en-US" b="1" smtClean="0"/>
              <a:t>public</a:t>
            </a:r>
            <a:r>
              <a:rPr lang="en-US" smtClean="0"/>
              <a:t> </a:t>
            </a:r>
            <a:r>
              <a:rPr lang="en-US" b="1" smtClean="0"/>
              <a:t>virtual</a:t>
            </a:r>
            <a:r>
              <a:rPr lang="en-US" smtClean="0"/>
              <a:t> List&lt;Post&gt; Posts { get; set; } </a:t>
            </a:r>
            <a:br>
              <a:rPr lang="en-US" smtClean="0"/>
            </a:br>
            <a:r>
              <a:rPr lang="en-US" smtClean="0"/>
              <a:t>} </a:t>
            </a:r>
            <a:br>
              <a:rPr lang="en-US" smtClean="0"/>
            </a:br>
            <a:r>
              <a:rPr lang="en-US" smtClean="0"/>
              <a:t> </a:t>
            </a:r>
            <a:br>
              <a:rPr lang="en-US" smtClean="0"/>
            </a:br>
            <a:endParaRPr lang="en-US" smtClean="0"/>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smtClean="0"/>
              <a:t>Trong 2 lớp trên, chúng ta thêm 2 thuộc tính điều hướng ảo (</a:t>
            </a:r>
            <a:r>
              <a:rPr lang="en-US" b="1" smtClean="0"/>
              <a:t>Blog.Posts and Post.Blog</a:t>
            </a:r>
            <a:r>
              <a:rPr lang="en-US" smtClean="0"/>
              <a:t>). </a:t>
            </a:r>
          </a:p>
          <a:p>
            <a:pPr marL="0" indent="0" algn="just">
              <a:buNone/>
            </a:pPr>
            <a:endParaRPr lang="en-US" smtClean="0"/>
          </a:p>
          <a:p>
            <a:pPr marL="0" indent="0" algn="just">
              <a:buNone/>
            </a:pPr>
            <a:r>
              <a:rPr lang="en-US" smtClean="0"/>
              <a:t>Điều này cho phép tính năng </a:t>
            </a:r>
            <a:r>
              <a:rPr lang="en-US" b="1" smtClean="0"/>
              <a:t>Lazy Loading </a:t>
            </a:r>
            <a:r>
              <a:rPr lang="en-US" smtClean="0"/>
              <a:t>của </a:t>
            </a:r>
            <a:r>
              <a:rPr lang="en-US" b="1" smtClean="0"/>
              <a:t>Entity Framework</a:t>
            </a:r>
            <a:r>
              <a:rPr lang="en-US" smtClean="0"/>
              <a:t>. </a:t>
            </a:r>
          </a:p>
          <a:p>
            <a:pPr marL="0" indent="0" algn="just">
              <a:buNone/>
            </a:pPr>
            <a:endParaRPr lang="en-US" smtClean="0"/>
          </a:p>
          <a:p>
            <a:pPr marL="0" indent="0" algn="just">
              <a:buNone/>
            </a:pPr>
            <a:r>
              <a:rPr lang="en-US" b="1" smtClean="0"/>
              <a:t>Lazy Loading </a:t>
            </a:r>
            <a:r>
              <a:rPr lang="en-US" smtClean="0"/>
              <a:t>nghĩa là nội dung của các thuộc tính sẽ tự động tải từ database khi bạn muốn truy cập chúng.</a:t>
            </a:r>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marL="0" indent="0" algn="just">
              <a:buNone/>
            </a:pPr>
            <a:r>
              <a:rPr lang="en-US" b="1" smtClean="0">
                <a:solidFill>
                  <a:srgbClr val="00B050"/>
                </a:solidFill>
              </a:rPr>
              <a:t>3. Tạo Context</a:t>
            </a:r>
          </a:p>
          <a:p>
            <a:pPr marL="0" indent="0" algn="just">
              <a:buNone/>
            </a:pPr>
            <a:r>
              <a:rPr lang="en-US" smtClean="0"/>
              <a:t>Context một lớp code thể hiện hoạt động tương tác với database. Lớp code này kế thừa </a:t>
            </a:r>
            <a:r>
              <a:rPr lang="en-US" b="1" smtClean="0"/>
              <a:t>System.Data.Entity.DbContext </a:t>
            </a:r>
            <a:r>
              <a:rPr lang="en-US" smtClean="0"/>
              <a:t> và  định nghĩa kiểu DbSet&lt;TEntity&gt; cho mỗi lớp trong mô hình.</a:t>
            </a:r>
            <a:endParaRPr lang="en-US" b="1"/>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marL="0" indent="0">
              <a:buNone/>
            </a:pPr>
            <a:r>
              <a:rPr lang="en-US" b="1" smtClean="0">
                <a:solidFill>
                  <a:srgbClr val="00B050"/>
                </a:solidFill>
              </a:rPr>
              <a:t>3. Tạo Context</a:t>
            </a:r>
          </a:p>
          <a:p>
            <a:pPr marL="0" indent="0">
              <a:buNone/>
            </a:pPr>
            <a:r>
              <a:rPr lang="en-US" b="1" smtClean="0"/>
              <a:t>public</a:t>
            </a:r>
            <a:r>
              <a:rPr lang="en-US" smtClean="0"/>
              <a:t> </a:t>
            </a:r>
            <a:r>
              <a:rPr lang="en-US" b="1" smtClean="0"/>
              <a:t>class</a:t>
            </a:r>
            <a:r>
              <a:rPr lang="en-US" smtClean="0"/>
              <a:t> BloggingContext : DbContext </a:t>
            </a:r>
            <a:br>
              <a:rPr lang="en-US" smtClean="0"/>
            </a:br>
            <a:r>
              <a:rPr lang="en-US" smtClean="0"/>
              <a:t>    { </a:t>
            </a:r>
            <a:br>
              <a:rPr lang="en-US" smtClean="0"/>
            </a:br>
            <a:r>
              <a:rPr lang="en-US" smtClean="0"/>
              <a:t>        </a:t>
            </a:r>
            <a:r>
              <a:rPr lang="en-US" b="1" smtClean="0"/>
              <a:t>public</a:t>
            </a:r>
            <a:r>
              <a:rPr lang="en-US" smtClean="0"/>
              <a:t> DbSet&lt;Blog&gt; Blogs { get; set; } </a:t>
            </a:r>
            <a:br>
              <a:rPr lang="en-US" smtClean="0"/>
            </a:br>
            <a:r>
              <a:rPr lang="en-US" smtClean="0"/>
              <a:t>        </a:t>
            </a:r>
            <a:r>
              <a:rPr lang="en-US" b="1" smtClean="0"/>
              <a:t>public</a:t>
            </a:r>
            <a:r>
              <a:rPr lang="en-US" smtClean="0"/>
              <a:t> DbSet&lt;Post&gt; Posts { get; set; } </a:t>
            </a:r>
            <a:br>
              <a:rPr lang="en-US" smtClean="0"/>
            </a:br>
            <a:r>
              <a:rPr lang="en-US" smtClean="0"/>
              <a:t>    } </a:t>
            </a:r>
            <a:endParaRPr lang="en-US" b="1"/>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marL="0" indent="0" algn="just">
              <a:buNone/>
            </a:pPr>
            <a:r>
              <a:rPr lang="en-US" b="1" smtClean="0">
                <a:solidFill>
                  <a:srgbClr val="00B050"/>
                </a:solidFill>
              </a:rPr>
              <a:t>3. Tạo Context</a:t>
            </a:r>
          </a:p>
          <a:p>
            <a:pPr marL="0" indent="0" algn="just">
              <a:buNone/>
            </a:pPr>
            <a:r>
              <a:rPr lang="en-US" smtClean="0"/>
              <a:t>A </a:t>
            </a:r>
            <a:r>
              <a:rPr lang="en-US" b="1" smtClean="0"/>
              <a:t>DbContext</a:t>
            </a:r>
            <a:r>
              <a:rPr lang="en-US" smtClean="0"/>
              <a:t> instance represents a combination of the Unit Of Work and Repository patterns such that it can be used to query from a database and group together changes that will then be written back to the store as a unit. DbContext is conceptually similar to ObjectContext.</a:t>
            </a:r>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marL="0" indent="0" algn="just">
              <a:buNone/>
            </a:pPr>
            <a:r>
              <a:rPr lang="en-US" b="1" smtClean="0">
                <a:solidFill>
                  <a:srgbClr val="00B050"/>
                </a:solidFill>
              </a:rPr>
              <a:t>3. Tạo Context</a:t>
            </a:r>
          </a:p>
          <a:p>
            <a:pPr marL="0" indent="0" algn="just">
              <a:buNone/>
            </a:pPr>
            <a:r>
              <a:rPr lang="en-US" smtClean="0"/>
              <a:t>A non-generic version of </a:t>
            </a:r>
            <a:r>
              <a:rPr lang="en-US" b="1" smtClean="0">
                <a:hlinkClick r:id="rId2"/>
              </a:rPr>
              <a:t>DbSet&lt;TEntity&gt;</a:t>
            </a:r>
            <a:r>
              <a:rPr lang="en-US" smtClean="0"/>
              <a:t> which can be used when the type of entity is not known at build time.</a:t>
            </a:r>
            <a:endParaRPr lang="en-US" b="1"/>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marL="0" indent="0" algn="just">
              <a:buNone/>
            </a:pPr>
            <a:r>
              <a:rPr lang="en-US" b="1" smtClean="0">
                <a:solidFill>
                  <a:srgbClr val="00B050"/>
                </a:solidFill>
              </a:rPr>
              <a:t>4. Đọc và ghi dữ liệu</a:t>
            </a:r>
          </a:p>
          <a:p>
            <a:pPr marL="0" indent="0" algn="just">
              <a:buNone/>
            </a:pPr>
            <a:r>
              <a:rPr lang="en-US" dirty="0" err="1" smtClean="0"/>
              <a:t>Trong</a:t>
            </a:r>
            <a:r>
              <a:rPr lang="en-US" smtClean="0"/>
              <a:t> dự án ví dụ, chúng ta có thể thực hiện ở hàm Main, dùng LINQ tương tác với các thành phần dữ liệu trong database</a:t>
            </a:r>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Lịch sử ra đời EF</a:t>
            </a:r>
            <a:endParaRPr lang="en-US">
              <a:solidFill>
                <a:srgbClr val="FF0000"/>
              </a:solidFill>
            </a:endParaRPr>
          </a:p>
        </p:txBody>
      </p:sp>
      <p:sp>
        <p:nvSpPr>
          <p:cNvPr id="3" name="Content Placeholder 2"/>
          <p:cNvSpPr>
            <a:spLocks noGrp="1"/>
          </p:cNvSpPr>
          <p:nvPr>
            <p:ph idx="1"/>
          </p:nvPr>
        </p:nvSpPr>
        <p:spPr/>
        <p:txBody>
          <a:bodyPr>
            <a:normAutofit/>
          </a:bodyPr>
          <a:lstStyle/>
          <a:p>
            <a:r>
              <a:rPr lang="en-US" smtClean="0">
                <a:solidFill>
                  <a:srgbClr val="0070C0"/>
                </a:solidFill>
              </a:rPr>
              <a:t>EF aka EF1 aka EF 3.5 ra đời kèm .NET 3.5 (VS2008)</a:t>
            </a:r>
          </a:p>
          <a:p>
            <a:r>
              <a:rPr lang="en-US" smtClean="0">
                <a:solidFill>
                  <a:srgbClr val="0070C0"/>
                </a:solidFill>
              </a:rPr>
              <a:t>EF 4 with .NET 4.0 (VS2010)</a:t>
            </a:r>
          </a:p>
          <a:p>
            <a:pPr marL="742950" lvl="2" indent="-342900"/>
            <a:r>
              <a:rPr lang="en-US" smtClean="0">
                <a:solidFill>
                  <a:srgbClr val="0070C0"/>
                </a:solidFill>
              </a:rPr>
              <a:t>POCO Support/Lazy Loading</a:t>
            </a:r>
          </a:p>
          <a:p>
            <a:r>
              <a:rPr lang="en-US" smtClean="0">
                <a:solidFill>
                  <a:srgbClr val="0070C0"/>
                </a:solidFill>
              </a:rPr>
              <a:t>EF 4.1 </a:t>
            </a:r>
          </a:p>
          <a:p>
            <a:pPr marL="800100" lvl="3" indent="-342900"/>
            <a:r>
              <a:rPr lang="en-US" smtClean="0">
                <a:solidFill>
                  <a:srgbClr val="0070C0"/>
                </a:solidFill>
              </a:rPr>
              <a:t>DBContext API/Code First/Nuget package</a:t>
            </a:r>
          </a:p>
          <a:p>
            <a:r>
              <a:rPr lang="en-US" smtClean="0">
                <a:solidFill>
                  <a:srgbClr val="0070C0"/>
                </a:solidFill>
              </a:rPr>
              <a:t>EF 5.0	</a:t>
            </a:r>
          </a:p>
          <a:p>
            <a:r>
              <a:rPr lang="en-US" smtClean="0">
                <a:solidFill>
                  <a:srgbClr val="0070C0"/>
                </a:solidFill>
              </a:rPr>
              <a:t>EF 6.0</a:t>
            </a:r>
          </a:p>
          <a:p>
            <a:pPr lvl="1">
              <a:buNone/>
            </a:pPr>
            <a:endParaRPr lang="en-US" smtClean="0">
              <a:solidFill>
                <a:srgbClr val="0070C0"/>
              </a:solidFill>
            </a:endParaRPr>
          </a:p>
          <a:p>
            <a:endParaRPr lang="en-US" smtClean="0">
              <a:solidFill>
                <a:srgbClr val="0070C0"/>
              </a:solidFill>
            </a:endParaRPr>
          </a:p>
          <a:p>
            <a:endParaRPr lang="en-US" smtClean="0">
              <a:solidFill>
                <a:srgbClr val="0070C0"/>
              </a:solidFill>
            </a:endParaRP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b="1" smtClean="0">
                <a:solidFill>
                  <a:srgbClr val="00B050"/>
                </a:solidFill>
              </a:rPr>
              <a:t>4. Đọc và ghi dữ liệu</a:t>
            </a:r>
          </a:p>
          <a:p>
            <a:pPr marL="0" indent="0">
              <a:buNone/>
            </a:pPr>
            <a:r>
              <a:rPr lang="en-US" smtClean="0"/>
              <a:t> </a:t>
            </a:r>
            <a:r>
              <a:rPr lang="en-US" sz="2800" b="1" smtClean="0"/>
              <a:t>using</a:t>
            </a:r>
            <a:r>
              <a:rPr lang="en-US" sz="2800" smtClean="0"/>
              <a:t> (var db = </a:t>
            </a:r>
            <a:r>
              <a:rPr lang="en-US" sz="2800" b="1" smtClean="0"/>
              <a:t>new</a:t>
            </a:r>
            <a:r>
              <a:rPr lang="en-US" sz="2800" smtClean="0"/>
              <a:t> BloggingContext()) </a:t>
            </a:r>
            <a:br>
              <a:rPr lang="en-US" sz="2800" smtClean="0"/>
            </a:br>
            <a:r>
              <a:rPr lang="en-US" sz="2800" smtClean="0"/>
              <a:t>        { </a:t>
            </a:r>
            <a:br>
              <a:rPr lang="en-US" sz="2800" smtClean="0"/>
            </a:br>
            <a:r>
              <a:rPr lang="en-US" sz="2800" smtClean="0"/>
              <a:t>            // Create and save a new Blog </a:t>
            </a:r>
            <a:br>
              <a:rPr lang="en-US" sz="2800" smtClean="0"/>
            </a:br>
            <a:r>
              <a:rPr lang="en-US" sz="2800" smtClean="0"/>
              <a:t>            Console.Write("Enter a name for a new Blog: "); </a:t>
            </a:r>
            <a:br>
              <a:rPr lang="en-US" sz="2800" smtClean="0"/>
            </a:br>
            <a:r>
              <a:rPr lang="en-US" sz="2800" smtClean="0"/>
              <a:t>            var name = Console.ReadLine(); </a:t>
            </a:r>
          </a:p>
          <a:p>
            <a:pPr marL="0" indent="0">
              <a:buNone/>
            </a:pPr>
            <a:r>
              <a:rPr lang="en-US" sz="2800" smtClean="0"/>
              <a:t>            var blog = </a:t>
            </a:r>
            <a:r>
              <a:rPr lang="en-US" sz="2800" b="1" smtClean="0"/>
              <a:t>new</a:t>
            </a:r>
            <a:r>
              <a:rPr lang="en-US" sz="2800" smtClean="0"/>
              <a:t> Blog { Name = name }; </a:t>
            </a:r>
            <a:br>
              <a:rPr lang="en-US" sz="2800" smtClean="0"/>
            </a:br>
            <a:r>
              <a:rPr lang="en-US" sz="2800" smtClean="0"/>
              <a:t>            db.Blogs.Add(blog); </a:t>
            </a:r>
            <a:br>
              <a:rPr lang="en-US" sz="2800" smtClean="0"/>
            </a:br>
            <a:r>
              <a:rPr lang="en-US" sz="2800" smtClean="0"/>
              <a:t>            db.SaveChanges();</a:t>
            </a:r>
          </a:p>
          <a:p>
            <a:pPr marL="0" indent="0">
              <a:buNone/>
            </a:pPr>
            <a:r>
              <a:rPr lang="en-US" i="1" smtClean="0">
                <a:solidFill>
                  <a:srgbClr val="00B050"/>
                </a:solidFill>
              </a:rPr>
              <a:t>… tiếp trang sau</a:t>
            </a:r>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b="1" smtClean="0">
                <a:solidFill>
                  <a:srgbClr val="00B050"/>
                </a:solidFill>
              </a:rPr>
              <a:t>4. Đọc và ghi dữ liệu</a:t>
            </a:r>
          </a:p>
          <a:p>
            <a:pPr marL="0" indent="0">
              <a:buNone/>
            </a:pPr>
            <a:r>
              <a:rPr lang="en-US" smtClean="0"/>
              <a:t> </a:t>
            </a:r>
            <a:r>
              <a:rPr lang="en-US" sz="2800" smtClean="0"/>
              <a:t>          // Display all Blogs from the database </a:t>
            </a:r>
            <a:br>
              <a:rPr lang="en-US" sz="2800" smtClean="0"/>
            </a:br>
            <a:r>
              <a:rPr lang="en-US" sz="2800" smtClean="0"/>
              <a:t>            var query = from b </a:t>
            </a:r>
            <a:r>
              <a:rPr lang="en-US" sz="2800" b="1" smtClean="0"/>
              <a:t>in</a:t>
            </a:r>
            <a:r>
              <a:rPr lang="en-US" sz="2800" smtClean="0"/>
              <a:t> db.Blogs orderby b.Name </a:t>
            </a:r>
            <a:br>
              <a:rPr lang="en-US" sz="2800" smtClean="0"/>
            </a:br>
            <a:r>
              <a:rPr lang="en-US" sz="2800" smtClean="0"/>
              <a:t>                        select b; </a:t>
            </a:r>
            <a:br>
              <a:rPr lang="en-US" sz="2800" smtClean="0"/>
            </a:br>
            <a:r>
              <a:rPr lang="en-US" sz="2800" smtClean="0"/>
              <a:t> </a:t>
            </a:r>
            <a:br>
              <a:rPr lang="en-US" sz="2800" smtClean="0"/>
            </a:br>
            <a:r>
              <a:rPr lang="en-US" sz="2800" smtClean="0"/>
              <a:t>            Console.WriteLine("All blogs in the database:"); </a:t>
            </a:r>
            <a:br>
              <a:rPr lang="en-US" sz="2800" smtClean="0"/>
            </a:br>
            <a:r>
              <a:rPr lang="en-US" sz="2800" smtClean="0"/>
              <a:t>            </a:t>
            </a:r>
            <a:r>
              <a:rPr lang="en-US" sz="2800" b="1" smtClean="0"/>
              <a:t>foreach</a:t>
            </a:r>
            <a:r>
              <a:rPr lang="en-US" sz="2800" smtClean="0"/>
              <a:t> (var item </a:t>
            </a:r>
            <a:r>
              <a:rPr lang="en-US" sz="2800" b="1" smtClean="0"/>
              <a:t>in</a:t>
            </a:r>
            <a:r>
              <a:rPr lang="en-US" sz="2800" smtClean="0"/>
              <a:t> query) </a:t>
            </a:r>
            <a:br>
              <a:rPr lang="en-US" sz="2800" smtClean="0"/>
            </a:br>
            <a:r>
              <a:rPr lang="en-US" sz="2800" smtClean="0"/>
              <a:t>            { </a:t>
            </a:r>
            <a:br>
              <a:rPr lang="en-US" sz="2800" smtClean="0"/>
            </a:br>
            <a:r>
              <a:rPr lang="en-US" sz="2800" smtClean="0"/>
              <a:t>                Console.WriteLine(item.Name); </a:t>
            </a:r>
            <a:br>
              <a:rPr lang="en-US" sz="2800" smtClean="0"/>
            </a:br>
            <a:r>
              <a:rPr lang="en-US" sz="2800" smtClean="0"/>
              <a:t>            } </a:t>
            </a:r>
            <a:endParaRPr lang="en-US" i="1" smtClean="0">
              <a:solidFill>
                <a:srgbClr val="00B050"/>
              </a:solidFill>
            </a:endParaRPr>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marL="0" indent="0" algn="just">
              <a:buNone/>
            </a:pPr>
            <a:r>
              <a:rPr lang="en-US" b="1" smtClean="0">
                <a:solidFill>
                  <a:srgbClr val="00B050"/>
                </a:solidFill>
              </a:rPr>
              <a:t>5. Database được tạo ra thế nào và dữ liệu lưu ở đâu</a:t>
            </a:r>
          </a:p>
          <a:p>
            <a:pPr marL="0" indent="0">
              <a:buNone/>
            </a:pPr>
            <a:r>
              <a:rPr lang="en-US" sz="2800" smtClean="0"/>
              <a:t> Theo mặc định DbContext  sẽ tạo dữ liệu ở:</a:t>
            </a:r>
          </a:p>
          <a:p>
            <a:r>
              <a:rPr lang="en-US" sz="2800" smtClean="0"/>
              <a:t>Nếu là SQL Express (cài kèm với VS 2010) thì Code First tạo database ở đây</a:t>
            </a:r>
          </a:p>
          <a:p>
            <a:r>
              <a:rPr lang="en-US" sz="2800" smtClean="0"/>
              <a:t>Nếu SQL Express không có thì Code First sẽ dùng </a:t>
            </a:r>
            <a:r>
              <a:rPr lang="en-US" sz="2800" smtClean="0">
                <a:hlinkClick r:id="rId2"/>
              </a:rPr>
              <a:t>LocalDb</a:t>
            </a:r>
            <a:r>
              <a:rPr lang="en-US" sz="2800" smtClean="0"/>
              <a:t> (cài kèm với VS 2012)</a:t>
            </a:r>
          </a:p>
          <a:p>
            <a:pPr marL="0" indent="0">
              <a:buNone/>
            </a:pPr>
            <a:endParaRPr lang="en-US" i="1" smtClean="0">
              <a:solidFill>
                <a:srgbClr val="00B050"/>
              </a:solidFill>
            </a:endParaRPr>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marL="0" indent="0" algn="just">
              <a:buNone/>
            </a:pPr>
            <a:r>
              <a:rPr lang="en-US" b="1" smtClean="0">
                <a:solidFill>
                  <a:srgbClr val="00B050"/>
                </a:solidFill>
              </a:rPr>
              <a:t>5. Database được tạo ra thế nào và dữ liệu lưu ở đâu</a:t>
            </a:r>
          </a:p>
          <a:p>
            <a:pPr marL="0" indent="0">
              <a:buNone/>
            </a:pPr>
            <a:r>
              <a:rPr lang="en-US" smtClean="0"/>
              <a:t> </a:t>
            </a:r>
            <a:r>
              <a:rPr lang="en-US" sz="2800" smtClean="0"/>
              <a:t>Theo mặc định </a:t>
            </a:r>
            <a:r>
              <a:rPr lang="en-US" smtClean="0"/>
              <a:t>DbContext  sẽ tạo dữ liệu ở:</a:t>
            </a:r>
          </a:p>
          <a:p>
            <a:r>
              <a:rPr lang="en-US" smtClean="0"/>
              <a:t>Tên database đặt theo tên của Context, trong ví dụ trên là</a:t>
            </a:r>
          </a:p>
          <a:p>
            <a:pPr>
              <a:buNone/>
            </a:pPr>
            <a:r>
              <a:rPr lang="en-US" smtClean="0"/>
              <a:t> </a:t>
            </a:r>
            <a:r>
              <a:rPr lang="en-US" sz="2600" smtClean="0"/>
              <a:t>  	</a:t>
            </a:r>
            <a:r>
              <a:rPr lang="en-US" sz="2600" b="1" smtClean="0"/>
              <a:t>CodeFirstNewDatabaseSample.BloggingContext</a:t>
            </a:r>
            <a:endParaRPr lang="en-US" sz="2600" smtClean="0"/>
          </a:p>
          <a:p>
            <a:pPr marL="0" indent="0">
              <a:buNone/>
            </a:pPr>
            <a:endParaRPr lang="en-US" i="1" smtClean="0">
              <a:solidFill>
                <a:srgbClr val="00B050"/>
              </a:solidFill>
            </a:endParaRPr>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635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990600"/>
            <a:ext cx="8229600" cy="5257800"/>
          </a:xfrm>
        </p:spPr>
        <p:txBody>
          <a:bodyPr>
            <a:normAutofit/>
          </a:bodyPr>
          <a:lstStyle/>
          <a:p>
            <a:pPr marL="0" indent="0" algn="just">
              <a:buNone/>
            </a:pPr>
            <a:r>
              <a:rPr lang="en-US" sz="2800" b="1" smtClean="0">
                <a:solidFill>
                  <a:srgbClr val="00B050"/>
                </a:solidFill>
              </a:rPr>
              <a:t>6. Kết nối với database</a:t>
            </a:r>
          </a:p>
          <a:p>
            <a:r>
              <a:rPr lang="en-US" sz="2800" b="1" smtClean="0"/>
              <a:t>View -&gt; Server </a:t>
            </a:r>
            <a:r>
              <a:rPr lang="en-US" sz="2800" smtClean="0"/>
              <a:t>Explorer. Chuột phải </a:t>
            </a:r>
            <a:r>
              <a:rPr lang="en-US" sz="2800" b="1" smtClean="0"/>
              <a:t>Data Connections</a:t>
            </a:r>
            <a:r>
              <a:rPr lang="en-US" sz="2800" smtClean="0"/>
              <a:t> chọn </a:t>
            </a:r>
            <a:r>
              <a:rPr lang="en-US" sz="2800" b="1" smtClean="0"/>
              <a:t>Add Connection…</a:t>
            </a:r>
            <a:endParaRPr lang="en-US" sz="2800" smtClean="0"/>
          </a:p>
          <a:p>
            <a:pPr marL="0" indent="0">
              <a:buNone/>
            </a:pPr>
            <a:endParaRPr lang="en-US" sz="2800" i="1" smtClean="0">
              <a:solidFill>
                <a:srgbClr val="00B050"/>
              </a:solidFill>
            </a:endParaRPr>
          </a:p>
        </p:txBody>
      </p:sp>
      <p:sp>
        <p:nvSpPr>
          <p:cNvPr id="4" name="Date Placeholder 3"/>
          <p:cNvSpPr>
            <a:spLocks noGrp="1"/>
          </p:cNvSpPr>
          <p:nvPr>
            <p:ph type="dt" sz="half" idx="4294967295"/>
          </p:nvPr>
        </p:nvSpPr>
        <p:spPr>
          <a:xfrm>
            <a:off x="457200" y="6356351"/>
            <a:ext cx="2133600" cy="365125"/>
          </a:xfrm>
        </p:spPr>
        <p:txBody>
          <a:bodyPr/>
          <a:lstStyle/>
          <a:p>
            <a:fld id="{52B89DB9-A7F7-44EB-A138-F823DB7D50A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1026" name="Picture 2" descr="Microsoft SQL Server selected as the data source"/>
          <p:cNvPicPr>
            <a:picLocks noChangeAspect="1" noChangeArrowheads="1"/>
          </p:cNvPicPr>
          <p:nvPr/>
        </p:nvPicPr>
        <p:blipFill>
          <a:blip r:embed="rId2"/>
          <a:srcRect/>
          <a:stretch>
            <a:fillRect/>
          </a:stretch>
        </p:blipFill>
        <p:spPr bwMode="auto">
          <a:xfrm>
            <a:off x="1958878" y="2514600"/>
            <a:ext cx="6804122" cy="38862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68362"/>
          </a:xfrm>
        </p:spPr>
        <p:txBody>
          <a:bodyPr/>
          <a:lstStyle/>
          <a:p>
            <a:r>
              <a:rPr lang="en-US" smtClean="0"/>
              <a:t>Code First to New Database</a:t>
            </a:r>
            <a:endParaRPr lang="en-US"/>
          </a:p>
        </p:txBody>
      </p:sp>
      <p:sp>
        <p:nvSpPr>
          <p:cNvPr id="3" name="Content Placeholder 2"/>
          <p:cNvSpPr>
            <a:spLocks noGrp="1"/>
          </p:cNvSpPr>
          <p:nvPr>
            <p:ph idx="1"/>
          </p:nvPr>
        </p:nvSpPr>
        <p:spPr>
          <a:xfrm>
            <a:off x="457200" y="1371601"/>
            <a:ext cx="4191000" cy="4754564"/>
          </a:xfrm>
        </p:spPr>
        <p:txBody>
          <a:bodyPr/>
          <a:lstStyle/>
          <a:p>
            <a:pPr>
              <a:buNone/>
            </a:pPr>
            <a:r>
              <a:rPr lang="en-US" b="1" smtClean="0">
                <a:solidFill>
                  <a:srgbClr val="00B050"/>
                </a:solidFill>
              </a:rPr>
              <a:t>6. Kết nối với database</a:t>
            </a:r>
            <a:endParaRPr lang="en-US" smtClean="0"/>
          </a:p>
          <a:p>
            <a:r>
              <a:rPr lang="en-US" smtClean="0"/>
              <a:t>Kết nối với LocalDb (</a:t>
            </a:r>
            <a:r>
              <a:rPr lang="en-US" b="1" smtClean="0"/>
              <a:t>(localdb)\v11.0</a:t>
            </a:r>
            <a:r>
              <a:rPr lang="en-US" smtClean="0"/>
              <a:t>) hay SQL Express (</a:t>
            </a:r>
            <a:r>
              <a:rPr lang="en-US" b="1" smtClean="0"/>
              <a:t>.\SQLEXPRESS</a:t>
            </a:r>
            <a:r>
              <a:rPr lang="en-US" smtClean="0"/>
              <a:t>), tùy vào cấu hình</a:t>
            </a:r>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51202" name="Picture 2" descr="Connect to Blogging database on (localdb)\v11.0"/>
          <p:cNvPicPr>
            <a:picLocks noChangeAspect="1" noChangeArrowheads="1"/>
          </p:cNvPicPr>
          <p:nvPr/>
        </p:nvPicPr>
        <p:blipFill>
          <a:blip r:embed="rId2"/>
          <a:srcRect/>
          <a:stretch>
            <a:fillRect/>
          </a:stretch>
        </p:blipFill>
        <p:spPr bwMode="auto">
          <a:xfrm>
            <a:off x="5105400" y="990600"/>
            <a:ext cx="3705225" cy="5406521"/>
          </a:xfrm>
          <a:prstGeom prst="rect">
            <a:avLst/>
          </a:prstGeom>
          <a:noFill/>
        </p:spPr>
      </p:pic>
      <p:pic>
        <p:nvPicPr>
          <p:cNvPr id="51203" name="Picture 3"/>
          <p:cNvPicPr>
            <a:picLocks noChangeAspect="1" noChangeArrowheads="1"/>
          </p:cNvPicPr>
          <p:nvPr/>
        </p:nvPicPr>
        <p:blipFill>
          <a:blip r:embed="rId3"/>
          <a:srcRect/>
          <a:stretch>
            <a:fillRect/>
          </a:stretch>
        </p:blipFill>
        <p:spPr bwMode="auto">
          <a:xfrm>
            <a:off x="866775" y="4648200"/>
            <a:ext cx="4010025" cy="61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a:buNone/>
            </a:pPr>
            <a:r>
              <a:rPr lang="en-US" b="1" smtClean="0">
                <a:solidFill>
                  <a:srgbClr val="00B050"/>
                </a:solidFill>
              </a:rPr>
              <a:t>6. Kết nối với database</a:t>
            </a:r>
            <a:endParaRPr lang="en-US" smtClean="0"/>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pic>
        <p:nvPicPr>
          <p:cNvPr id="52226" name="Picture 2" descr="Schema displayed in Server Explorer"/>
          <p:cNvPicPr>
            <a:picLocks noChangeAspect="1" noChangeArrowheads="1"/>
          </p:cNvPicPr>
          <p:nvPr/>
        </p:nvPicPr>
        <p:blipFill>
          <a:blip r:embed="rId2"/>
          <a:srcRect/>
          <a:stretch>
            <a:fillRect/>
          </a:stretch>
        </p:blipFill>
        <p:spPr bwMode="auto">
          <a:xfrm>
            <a:off x="1828799" y="2286000"/>
            <a:ext cx="6096001" cy="409053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a:buNone/>
            </a:pPr>
            <a:r>
              <a:rPr lang="en-US" b="1" smtClean="0">
                <a:solidFill>
                  <a:srgbClr val="00B050"/>
                </a:solidFill>
              </a:rPr>
              <a:t>7. Vấn đề thay đổi mô hình</a:t>
            </a:r>
          </a:p>
          <a:p>
            <a:pPr marL="0" indent="0" algn="just">
              <a:buNone/>
            </a:pPr>
            <a:r>
              <a:rPr lang="en-US" smtClean="0"/>
              <a:t>Trong trường hợp muốn thay đổi hay nâng cấpmô hình thì dùng tính năng </a:t>
            </a:r>
            <a:r>
              <a:rPr lang="en-US" b="1" smtClean="0"/>
              <a:t>Code First Migrations</a:t>
            </a:r>
          </a:p>
          <a:p>
            <a:pPr marL="0" indent="0" algn="just">
              <a:buNone/>
            </a:pPr>
            <a:endParaRPr lang="en-US" b="1"/>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a:buNone/>
            </a:pPr>
            <a:r>
              <a:rPr lang="en-US" b="1" smtClean="0">
                <a:solidFill>
                  <a:srgbClr val="00B050"/>
                </a:solidFill>
              </a:rPr>
              <a:t>7. Vấn đề thay đổi mô hình</a:t>
            </a:r>
          </a:p>
          <a:p>
            <a:pPr marL="0" indent="0" algn="just">
              <a:buNone/>
            </a:pPr>
            <a:r>
              <a:rPr lang="en-US" smtClean="0"/>
              <a:t>Các bước thay đổi:</a:t>
            </a:r>
          </a:p>
          <a:p>
            <a:r>
              <a:rPr lang="en-US" b="1" smtClean="0"/>
              <a:t>Tools -&gt; Library Package Manager -&gt; Package Manager Console</a:t>
            </a:r>
            <a:endParaRPr lang="en-US" smtClean="0"/>
          </a:p>
          <a:p>
            <a:r>
              <a:rPr lang="en-US" smtClean="0"/>
              <a:t>Chạy lệnh </a:t>
            </a:r>
            <a:r>
              <a:rPr lang="en-US" b="1" smtClean="0"/>
              <a:t>Enable-Migrations</a:t>
            </a:r>
            <a:r>
              <a:rPr lang="en-US" smtClean="0"/>
              <a:t> ở Package Manager Console</a:t>
            </a:r>
          </a:p>
          <a:p>
            <a:pPr marL="0" indent="0" algn="just">
              <a:buNone/>
            </a:pPr>
            <a:endParaRPr lang="en-US" b="1" smtClean="0"/>
          </a:p>
          <a:p>
            <a:pPr marL="0" indent="0" algn="just">
              <a:buNone/>
            </a:pPr>
            <a:endParaRPr lang="en-US" b="1"/>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lnSpcReduction="10000"/>
          </a:bodyPr>
          <a:lstStyle/>
          <a:p>
            <a:pPr>
              <a:buNone/>
            </a:pPr>
            <a:r>
              <a:rPr lang="en-US" b="1" smtClean="0">
                <a:solidFill>
                  <a:srgbClr val="00B050"/>
                </a:solidFill>
              </a:rPr>
              <a:t>7. Vấn đề thay đổi mô hình</a:t>
            </a:r>
          </a:p>
          <a:p>
            <a:pPr marL="0" indent="0" algn="just">
              <a:buNone/>
            </a:pPr>
            <a:r>
              <a:rPr lang="en-US" smtClean="0"/>
              <a:t>Các bước thay đổi:</a:t>
            </a:r>
          </a:p>
          <a:p>
            <a:r>
              <a:rPr lang="en-US" smtClean="0"/>
              <a:t>Sau đó một thư mục mới có tên </a:t>
            </a:r>
            <a:r>
              <a:rPr lang="en-US" b="1" smtClean="0"/>
              <a:t>Migrations </a:t>
            </a:r>
            <a:r>
              <a:rPr lang="en-US" smtClean="0"/>
              <a:t>được thêm vào dự án gồm:</a:t>
            </a:r>
          </a:p>
          <a:p>
            <a:pPr lvl="1"/>
            <a:r>
              <a:rPr lang="en-US" b="1" smtClean="0"/>
              <a:t>Configuration.cs: </a:t>
            </a:r>
            <a:r>
              <a:rPr lang="en-US" smtClean="0"/>
              <a:t>chứa các thiết lập dùng cho tích hợp BloggingContext</a:t>
            </a:r>
          </a:p>
          <a:p>
            <a:pPr lvl="1"/>
            <a:r>
              <a:rPr lang="en-US" b="1" smtClean="0"/>
              <a:t>&lt;timestamp&gt;_InitialCreate.cs: </a:t>
            </a:r>
            <a:r>
              <a:rPr lang="en-US" smtClean="0"/>
              <a:t>đây là phiên bản tích hợp đầu tiên, thể hiện các thay đổi được áp dụng với database</a:t>
            </a:r>
          </a:p>
          <a:p>
            <a:pPr marL="0" indent="0" algn="just">
              <a:buNone/>
            </a:pPr>
            <a:endParaRPr lang="en-US" b="1" smtClean="0"/>
          </a:p>
          <a:p>
            <a:pPr marL="0" indent="0" algn="just">
              <a:buNone/>
            </a:pPr>
            <a:endParaRPr lang="en-US" b="1"/>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EF là gì?</a:t>
            </a:r>
            <a:endParaRPr lang="en-US">
              <a:solidFill>
                <a:srgbClr val="FF0000"/>
              </a:solidFill>
            </a:endParaRPr>
          </a:p>
        </p:txBody>
      </p:sp>
      <p:sp>
        <p:nvSpPr>
          <p:cNvPr id="3" name="Content Placeholder 2"/>
          <p:cNvSpPr>
            <a:spLocks noGrp="1"/>
          </p:cNvSpPr>
          <p:nvPr>
            <p:ph idx="1"/>
          </p:nvPr>
        </p:nvSpPr>
        <p:spPr/>
        <p:txBody>
          <a:bodyPr>
            <a:normAutofit/>
          </a:bodyPr>
          <a:lstStyle/>
          <a:p>
            <a:pPr marL="0" indent="0" algn="just">
              <a:buNone/>
            </a:pPr>
            <a:r>
              <a:rPr lang="en-US" b="1" smtClean="0">
                <a:solidFill>
                  <a:srgbClr val="0070C0"/>
                </a:solidFill>
              </a:rPr>
              <a:t>Entity Framework (EF) </a:t>
            </a:r>
            <a:r>
              <a:rPr lang="en-US" smtClean="0">
                <a:solidFill>
                  <a:srgbClr val="0070C0"/>
                </a:solidFill>
              </a:rPr>
              <a:t>is an object-relational mapper that enables .NET developers to work with relational data using domain-specific objects. </a:t>
            </a:r>
          </a:p>
          <a:p>
            <a:endParaRPr lang="en-US" smtClean="0">
              <a:solidFill>
                <a:srgbClr val="0070C0"/>
              </a:solidFill>
            </a:endParaRPr>
          </a:p>
          <a:p>
            <a:endParaRPr lang="en-US" smtClean="0">
              <a:solidFill>
                <a:srgbClr val="0070C0"/>
              </a:solidFill>
            </a:endParaRP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fontScale="92500" lnSpcReduction="10000"/>
          </a:bodyPr>
          <a:lstStyle/>
          <a:p>
            <a:pPr>
              <a:buNone/>
            </a:pPr>
            <a:r>
              <a:rPr lang="en-US" b="1" smtClean="0">
                <a:solidFill>
                  <a:srgbClr val="00B050"/>
                </a:solidFill>
              </a:rPr>
              <a:t>7. Vấn đề thay đổi mô hình</a:t>
            </a:r>
          </a:p>
          <a:p>
            <a:pPr>
              <a:buNone/>
            </a:pPr>
            <a:r>
              <a:rPr lang="en-US" smtClean="0"/>
              <a:t>Thay đổi lớp Blog thêm một thuộc tính URL</a:t>
            </a:r>
          </a:p>
          <a:p>
            <a:pPr>
              <a:buNone/>
            </a:pPr>
            <a:r>
              <a:rPr lang="en-US" b="1" smtClean="0"/>
              <a:t>public</a:t>
            </a:r>
            <a:r>
              <a:rPr lang="en-US" smtClean="0"/>
              <a:t> </a:t>
            </a:r>
            <a:r>
              <a:rPr lang="en-US" b="1" smtClean="0"/>
              <a:t>class</a:t>
            </a:r>
            <a:r>
              <a:rPr lang="en-US" smtClean="0"/>
              <a:t> Blog </a:t>
            </a:r>
            <a:br>
              <a:rPr lang="en-US" smtClean="0"/>
            </a:br>
            <a:r>
              <a:rPr lang="en-US" smtClean="0"/>
              <a:t>{ </a:t>
            </a:r>
            <a:br>
              <a:rPr lang="en-US" smtClean="0"/>
            </a:br>
            <a:r>
              <a:rPr lang="en-US" smtClean="0"/>
              <a:t>    </a:t>
            </a:r>
            <a:r>
              <a:rPr lang="en-US" b="1" smtClean="0"/>
              <a:t>public</a:t>
            </a:r>
            <a:r>
              <a:rPr lang="en-US" smtClean="0"/>
              <a:t> </a:t>
            </a:r>
            <a:r>
              <a:rPr lang="en-US" b="1" smtClean="0"/>
              <a:t>int</a:t>
            </a:r>
            <a:r>
              <a:rPr lang="en-US" smtClean="0"/>
              <a:t> BlogId { get; set; } </a:t>
            </a:r>
            <a:br>
              <a:rPr lang="en-US" smtClean="0"/>
            </a:br>
            <a:r>
              <a:rPr lang="en-US" smtClean="0"/>
              <a:t>    </a:t>
            </a:r>
            <a:r>
              <a:rPr lang="en-US" b="1" smtClean="0"/>
              <a:t>public</a:t>
            </a:r>
            <a:r>
              <a:rPr lang="en-US" smtClean="0"/>
              <a:t> </a:t>
            </a:r>
            <a:r>
              <a:rPr lang="en-US" b="1" smtClean="0"/>
              <a:t>string</a:t>
            </a:r>
            <a:r>
              <a:rPr lang="en-US" smtClean="0"/>
              <a:t> Name { get; set; } </a:t>
            </a:r>
            <a:br>
              <a:rPr lang="en-US" smtClean="0"/>
            </a:br>
            <a:r>
              <a:rPr lang="en-US" smtClean="0"/>
              <a:t>    </a:t>
            </a:r>
            <a:r>
              <a:rPr lang="en-US" b="1" smtClean="0"/>
              <a:t>public</a:t>
            </a:r>
            <a:r>
              <a:rPr lang="en-US" smtClean="0"/>
              <a:t> </a:t>
            </a:r>
            <a:r>
              <a:rPr lang="en-US" b="1" smtClean="0"/>
              <a:t>string</a:t>
            </a:r>
            <a:r>
              <a:rPr lang="en-US" smtClean="0"/>
              <a:t> Url { get; set; } </a:t>
            </a:r>
            <a:br>
              <a:rPr lang="en-US" smtClean="0"/>
            </a:br>
            <a:r>
              <a:rPr lang="en-US" smtClean="0"/>
              <a:t> </a:t>
            </a:r>
            <a:br>
              <a:rPr lang="en-US" smtClean="0"/>
            </a:br>
            <a:r>
              <a:rPr lang="en-US" smtClean="0"/>
              <a:t>    </a:t>
            </a:r>
            <a:r>
              <a:rPr lang="en-US" b="1" smtClean="0"/>
              <a:t>public</a:t>
            </a:r>
            <a:r>
              <a:rPr lang="en-US" smtClean="0"/>
              <a:t> </a:t>
            </a:r>
            <a:r>
              <a:rPr lang="en-US" b="1" smtClean="0"/>
              <a:t>virtual</a:t>
            </a:r>
            <a:r>
              <a:rPr lang="en-US" smtClean="0"/>
              <a:t> List&lt;Post&gt; Posts { get; set; } </a:t>
            </a:r>
            <a:br>
              <a:rPr lang="en-US" smtClean="0"/>
            </a:br>
            <a:r>
              <a:rPr lang="en-US" smtClean="0"/>
              <a:t>}</a:t>
            </a:r>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a:buNone/>
            </a:pPr>
            <a:r>
              <a:rPr lang="en-US" b="1" smtClean="0">
                <a:solidFill>
                  <a:srgbClr val="00B050"/>
                </a:solidFill>
              </a:rPr>
              <a:t>7. Vấn đề thay đổi mô hình</a:t>
            </a:r>
          </a:p>
          <a:p>
            <a:pPr marL="0" indent="0" algn="just">
              <a:buNone/>
            </a:pPr>
            <a:r>
              <a:rPr lang="en-US" smtClean="0"/>
              <a:t>Chạy dòng lệnh </a:t>
            </a:r>
            <a:r>
              <a:rPr lang="en-US" b="1" smtClean="0"/>
              <a:t>Add-Migration AddUrl </a:t>
            </a:r>
            <a:r>
              <a:rPr lang="en-US" smtClean="0"/>
              <a:t>ở Package Manager Console.</a:t>
            </a:r>
          </a:p>
          <a:p>
            <a:pPr marL="0" indent="0" algn="just">
              <a:buNone/>
            </a:pPr>
            <a:endParaRPr lang="en-US" smtClean="0"/>
          </a:p>
          <a:p>
            <a:pPr marL="0" indent="0" algn="just">
              <a:buNone/>
            </a:pPr>
            <a:r>
              <a:rPr lang="en-US" smtClean="0"/>
              <a:t>Lệnh </a:t>
            </a:r>
            <a:r>
              <a:rPr lang="en-US" b="1" smtClean="0"/>
              <a:t>Add-Migration </a:t>
            </a:r>
            <a:r>
              <a:rPr lang="en-US" smtClean="0"/>
              <a:t>dùng để kiểm tra các thay đổi mô hình và cập nhật nếu thấy thay đổi. Chúng ta có thể đặt tên cho việc tích hợp, ví dụ tên là </a:t>
            </a:r>
            <a:r>
              <a:rPr lang="en-US" b="1" smtClean="0"/>
              <a:t>AddUrl</a:t>
            </a:r>
            <a:r>
              <a:rPr lang="en-US" smtClean="0"/>
              <a:t>.</a:t>
            </a: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838200"/>
            <a:ext cx="8229600" cy="5562600"/>
          </a:xfrm>
        </p:spPr>
        <p:txBody>
          <a:bodyPr>
            <a:normAutofit lnSpcReduction="10000"/>
          </a:bodyPr>
          <a:lstStyle/>
          <a:p>
            <a:pPr>
              <a:buNone/>
            </a:pPr>
            <a:r>
              <a:rPr lang="en-US" sz="2500" b="1" smtClean="0">
                <a:solidFill>
                  <a:srgbClr val="00B050"/>
                </a:solidFill>
              </a:rPr>
              <a:t>7. Vấn đề thay đổi mô hình</a:t>
            </a:r>
          </a:p>
          <a:p>
            <a:pPr marL="0" indent="0" algn="just">
              <a:buNone/>
            </a:pPr>
            <a:r>
              <a:rPr lang="en-US" sz="2500" smtClean="0"/>
              <a:t>Sau khi dùng lệnh </a:t>
            </a:r>
            <a:r>
              <a:rPr lang="en-US" sz="2500" b="1" smtClean="0"/>
              <a:t>Add-Migration </a:t>
            </a:r>
            <a:r>
              <a:rPr lang="en-US" sz="2500" smtClean="0"/>
              <a:t>thì chương trình sản sinh ra lớp code</a:t>
            </a:r>
          </a:p>
          <a:p>
            <a:pPr marL="0" indent="0">
              <a:buNone/>
            </a:pPr>
            <a:r>
              <a:rPr lang="en-US" sz="2600" b="1" smtClean="0"/>
              <a:t>namespace</a:t>
            </a:r>
            <a:r>
              <a:rPr lang="en-US" sz="2600" smtClean="0"/>
              <a:t> CodeFirstNewDatabaseSample.Migrations </a:t>
            </a:r>
            <a:br>
              <a:rPr lang="en-US" sz="2600" smtClean="0"/>
            </a:br>
            <a:r>
              <a:rPr lang="en-US" sz="2600" smtClean="0"/>
              <a:t>{ </a:t>
            </a:r>
            <a:br>
              <a:rPr lang="en-US" sz="2600" smtClean="0"/>
            </a:br>
            <a:r>
              <a:rPr lang="en-US" sz="2600" smtClean="0"/>
              <a:t>    </a:t>
            </a:r>
            <a:r>
              <a:rPr lang="en-US" sz="2600" b="1" smtClean="0"/>
              <a:t>using</a:t>
            </a:r>
            <a:r>
              <a:rPr lang="en-US" sz="2600" smtClean="0"/>
              <a:t> System;  </a:t>
            </a:r>
            <a:r>
              <a:rPr lang="en-US" sz="2600" b="1" smtClean="0"/>
              <a:t>using</a:t>
            </a:r>
            <a:r>
              <a:rPr lang="en-US" sz="2600" smtClean="0"/>
              <a:t> System.Data.Entity.Migrations; </a:t>
            </a:r>
            <a:br>
              <a:rPr lang="en-US" sz="2600" smtClean="0"/>
            </a:br>
            <a:r>
              <a:rPr lang="en-US" sz="2600" smtClean="0"/>
              <a:t>    </a:t>
            </a:r>
            <a:r>
              <a:rPr lang="en-US" sz="2600" b="1" smtClean="0"/>
              <a:t>public</a:t>
            </a:r>
            <a:r>
              <a:rPr lang="en-US" sz="2600" smtClean="0"/>
              <a:t> partial </a:t>
            </a:r>
            <a:r>
              <a:rPr lang="en-US" sz="2600" b="1" smtClean="0"/>
              <a:t>class</a:t>
            </a:r>
            <a:r>
              <a:rPr lang="en-US" sz="2600" smtClean="0"/>
              <a:t> AddUrl : DbMigration </a:t>
            </a:r>
            <a:br>
              <a:rPr lang="en-US" sz="2600" smtClean="0"/>
            </a:br>
            <a:r>
              <a:rPr lang="en-US" sz="2600" smtClean="0"/>
              <a:t>    { </a:t>
            </a:r>
            <a:br>
              <a:rPr lang="en-US" sz="2600" smtClean="0"/>
            </a:br>
            <a:r>
              <a:rPr lang="en-US" sz="2600" smtClean="0"/>
              <a:t>        </a:t>
            </a:r>
            <a:r>
              <a:rPr lang="en-US" sz="2600" b="1" smtClean="0"/>
              <a:t>public</a:t>
            </a:r>
            <a:r>
              <a:rPr lang="en-US" sz="2600" smtClean="0"/>
              <a:t> </a:t>
            </a:r>
            <a:r>
              <a:rPr lang="en-US" sz="2600" b="1" smtClean="0"/>
              <a:t>override</a:t>
            </a:r>
            <a:r>
              <a:rPr lang="en-US" sz="2600" smtClean="0"/>
              <a:t> </a:t>
            </a:r>
            <a:r>
              <a:rPr lang="en-US" sz="2600" b="1" smtClean="0"/>
              <a:t>void</a:t>
            </a:r>
            <a:r>
              <a:rPr lang="en-US" sz="2600" smtClean="0"/>
              <a:t> Up()  { </a:t>
            </a:r>
            <a:br>
              <a:rPr lang="en-US" sz="2600" smtClean="0"/>
            </a:br>
            <a:r>
              <a:rPr lang="en-US" sz="2600" smtClean="0"/>
              <a:t>            	AddColumn("dbo.Blogs", "Url", c =&gt; c.String()); } </a:t>
            </a:r>
            <a:br>
              <a:rPr lang="en-US" sz="2600" smtClean="0"/>
            </a:br>
            <a:r>
              <a:rPr lang="en-US" sz="2600" smtClean="0"/>
              <a:t>        </a:t>
            </a:r>
            <a:r>
              <a:rPr lang="en-US" sz="2600" b="1" smtClean="0"/>
              <a:t>public</a:t>
            </a:r>
            <a:r>
              <a:rPr lang="en-US" sz="2600" smtClean="0"/>
              <a:t> </a:t>
            </a:r>
            <a:r>
              <a:rPr lang="en-US" sz="2600" b="1" smtClean="0"/>
              <a:t>override</a:t>
            </a:r>
            <a:r>
              <a:rPr lang="en-US" sz="2600" smtClean="0"/>
              <a:t> </a:t>
            </a:r>
            <a:r>
              <a:rPr lang="en-US" sz="2600" b="1" smtClean="0"/>
              <a:t>void</a:t>
            </a:r>
            <a:r>
              <a:rPr lang="en-US" sz="2600" smtClean="0"/>
              <a:t> Down()   { </a:t>
            </a:r>
          </a:p>
          <a:p>
            <a:pPr marL="0" indent="0">
              <a:buNone/>
            </a:pPr>
            <a:r>
              <a:rPr lang="en-US" sz="2600" smtClean="0"/>
              <a:t>	DropColumn("dbo.Blogs", "Url"); } </a:t>
            </a:r>
            <a:br>
              <a:rPr lang="en-US" sz="2600" smtClean="0"/>
            </a:br>
            <a:r>
              <a:rPr lang="en-US" sz="2600" smtClean="0"/>
              <a:t>    } </a:t>
            </a:r>
            <a:br>
              <a:rPr lang="en-US" sz="2600" smtClean="0"/>
            </a:br>
            <a:r>
              <a:rPr lang="en-US" sz="2600" smtClean="0"/>
              <a:t>}</a:t>
            </a:r>
            <a:endParaRPr lang="en-US" sz="2600" b="1" smtClean="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990601"/>
            <a:ext cx="8229600" cy="5135564"/>
          </a:xfrm>
        </p:spPr>
        <p:txBody>
          <a:bodyPr>
            <a:normAutofit/>
          </a:bodyPr>
          <a:lstStyle/>
          <a:p>
            <a:pPr>
              <a:buNone/>
            </a:pPr>
            <a:r>
              <a:rPr lang="en-US" sz="2600" b="1" smtClean="0">
                <a:solidFill>
                  <a:srgbClr val="00B050"/>
                </a:solidFill>
              </a:rPr>
              <a:t>7. Vấn đề thay đổi mô hình</a:t>
            </a:r>
          </a:p>
          <a:p>
            <a:pPr marL="0" indent="0" algn="just">
              <a:buNone/>
            </a:pPr>
            <a:r>
              <a:rPr lang="en-US" sz="2600" smtClean="0"/>
              <a:t>Tiếp đến chạy lệnh </a:t>
            </a:r>
            <a:r>
              <a:rPr lang="en-US" sz="2600" b="1" smtClean="0"/>
              <a:t>Update-Database</a:t>
            </a:r>
            <a:r>
              <a:rPr lang="en-US" sz="2600" smtClean="0"/>
              <a:t> để cập nhật ở phía database. Cuối cùng thuộc URL được thêm ở database ở bảng Blogs</a:t>
            </a:r>
          </a:p>
          <a:p>
            <a:pPr marL="0" indent="0" algn="just">
              <a:buNone/>
            </a:pPr>
            <a:endParaRPr lang="en-US" sz="2600" smtClean="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53250" name="Picture 2" descr="Schema displayed in Server Explorer"/>
          <p:cNvPicPr>
            <a:picLocks noChangeAspect="1" noChangeArrowheads="1"/>
          </p:cNvPicPr>
          <p:nvPr/>
        </p:nvPicPr>
        <p:blipFill>
          <a:blip r:embed="rId2"/>
          <a:srcRect/>
          <a:stretch>
            <a:fillRect/>
          </a:stretch>
        </p:blipFill>
        <p:spPr bwMode="auto">
          <a:xfrm>
            <a:off x="2133600" y="2819400"/>
            <a:ext cx="4893148" cy="3513357"/>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990601"/>
            <a:ext cx="8229600" cy="5135564"/>
          </a:xfrm>
        </p:spPr>
        <p:txBody>
          <a:bodyPr>
            <a:normAutofit/>
          </a:bodyPr>
          <a:lstStyle/>
          <a:p>
            <a:pPr>
              <a:buNone/>
            </a:pPr>
            <a:r>
              <a:rPr lang="en-US" sz="2600" b="1" smtClean="0">
                <a:solidFill>
                  <a:srgbClr val="00B050"/>
                </a:solidFill>
              </a:rPr>
              <a:t>7. Vấn đề thay đổi mô hình</a:t>
            </a:r>
          </a:p>
          <a:p>
            <a:pPr marL="0" indent="0" algn="just">
              <a:buNone/>
            </a:pPr>
            <a:r>
              <a:rPr lang="en-US" sz="2600" smtClean="0"/>
              <a:t>Tiếp đến chạy lệnh </a:t>
            </a:r>
            <a:r>
              <a:rPr lang="en-US" sz="2600" b="1" smtClean="0"/>
              <a:t>Update-Database</a:t>
            </a:r>
            <a:r>
              <a:rPr lang="en-US" sz="2600" smtClean="0"/>
              <a:t> để cập nhật ở phía database. Cuối cùng thuộc URL được thêm ở database ở bảng Blogs</a:t>
            </a:r>
          </a:p>
          <a:p>
            <a:pPr marL="0" indent="0" algn="just">
              <a:buNone/>
            </a:pPr>
            <a:endParaRPr lang="en-US" sz="2600" smtClean="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53250" name="Picture 2" descr="Schema displayed in Server Explorer"/>
          <p:cNvPicPr>
            <a:picLocks noChangeAspect="1" noChangeArrowheads="1"/>
          </p:cNvPicPr>
          <p:nvPr/>
        </p:nvPicPr>
        <p:blipFill>
          <a:blip r:embed="rId2"/>
          <a:srcRect/>
          <a:stretch>
            <a:fillRect/>
          </a:stretch>
        </p:blipFill>
        <p:spPr bwMode="auto">
          <a:xfrm>
            <a:off x="2133600" y="2819400"/>
            <a:ext cx="4893148" cy="3513357"/>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990601"/>
            <a:ext cx="8229600" cy="5135564"/>
          </a:xfrm>
        </p:spPr>
        <p:txBody>
          <a:bodyPr>
            <a:normAutofit/>
          </a:bodyPr>
          <a:lstStyle/>
          <a:p>
            <a:pPr>
              <a:buNone/>
            </a:pPr>
            <a:r>
              <a:rPr lang="en-US" sz="2600" b="1" smtClean="0">
                <a:solidFill>
                  <a:srgbClr val="00B050"/>
                </a:solidFill>
              </a:rPr>
              <a:t>8. Chú thích dữ liệu (Data Annotations)</a:t>
            </a:r>
            <a:r>
              <a:rPr lang="en-US" sz="2800" smtClean="0"/>
              <a:t> </a:t>
            </a:r>
          </a:p>
          <a:p>
            <a:pPr>
              <a:buNone/>
            </a:pPr>
            <a:r>
              <a:rPr lang="en-US" sz="2800" smtClean="0"/>
              <a:t>Chú thích dữ liệu trong .NET được định nghĩa ở</a:t>
            </a:r>
          </a:p>
          <a:p>
            <a:pPr>
              <a:buNone/>
            </a:pPr>
            <a:r>
              <a:rPr lang="en-US" sz="2800" b="1" smtClean="0"/>
              <a:t>System.ComponentModel.DataAnnotations </a:t>
            </a:r>
          </a:p>
          <a:p>
            <a:pPr>
              <a:buNone/>
            </a:pPr>
            <a:endParaRPr lang="en-US" sz="2800" smtClean="0"/>
          </a:p>
          <a:p>
            <a:pPr marL="0" indent="0">
              <a:buNone/>
            </a:pPr>
            <a:r>
              <a:rPr lang="en-US" sz="2800" smtClean="0"/>
              <a:t>Lớp này cung cấp các lớp thuôc để định nghĩa dữ liệu siêu liên kết cho một thực thể nào đó.</a:t>
            </a: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990601"/>
            <a:ext cx="8229600" cy="5135564"/>
          </a:xfrm>
        </p:spPr>
        <p:txBody>
          <a:bodyPr>
            <a:normAutofit/>
          </a:bodyPr>
          <a:lstStyle/>
          <a:p>
            <a:pPr>
              <a:buNone/>
            </a:pPr>
            <a:r>
              <a:rPr lang="en-US" sz="2600" b="1" smtClean="0">
                <a:solidFill>
                  <a:srgbClr val="00B050"/>
                </a:solidFill>
              </a:rPr>
              <a:t>8. Chú thích dữ liệu (Data Annotations)</a:t>
            </a:r>
          </a:p>
          <a:p>
            <a:pPr marL="0" indent="0" algn="just">
              <a:buNone/>
            </a:pPr>
            <a:r>
              <a:rPr lang="en-US" sz="2600" smtClean="0"/>
              <a:t>EF tạo database dựa theo mô hình code quy ước trước, trong trường hợp một số lớp, thuộc tính không theo quy ước thì lập trình viên phải tự thêm mã nguồn. Ví dụ thêm lớp User</a:t>
            </a:r>
          </a:p>
          <a:p>
            <a:pPr marL="0" indent="0" algn="just">
              <a:buNone/>
            </a:pPr>
            <a:endParaRPr lang="en-US" sz="2600" smtClean="0"/>
          </a:p>
          <a:p>
            <a:pPr marL="0" indent="0">
              <a:buNone/>
            </a:pPr>
            <a:r>
              <a:rPr lang="en-US" sz="2800" b="1" smtClean="0"/>
              <a:t>public</a:t>
            </a:r>
            <a:r>
              <a:rPr lang="en-US" sz="2800" smtClean="0"/>
              <a:t> </a:t>
            </a:r>
            <a:r>
              <a:rPr lang="en-US" sz="2800" b="1" smtClean="0"/>
              <a:t>class</a:t>
            </a:r>
            <a:r>
              <a:rPr lang="en-US" sz="2800" smtClean="0"/>
              <a:t> User </a:t>
            </a:r>
            <a:br>
              <a:rPr lang="en-US" sz="2800" smtClean="0"/>
            </a:br>
            <a:r>
              <a:rPr lang="en-US" sz="2800" smtClean="0"/>
              <a:t>{ </a:t>
            </a:r>
            <a:br>
              <a:rPr lang="en-US" sz="2800" smtClean="0"/>
            </a:br>
            <a:r>
              <a:rPr lang="en-US" sz="2800" smtClean="0"/>
              <a:t>    </a:t>
            </a:r>
            <a:r>
              <a:rPr lang="en-US" sz="2800" b="1" smtClean="0"/>
              <a:t>public</a:t>
            </a:r>
            <a:r>
              <a:rPr lang="en-US" sz="2800" smtClean="0"/>
              <a:t> </a:t>
            </a:r>
            <a:r>
              <a:rPr lang="en-US" sz="2800" b="1" smtClean="0"/>
              <a:t>string</a:t>
            </a:r>
            <a:r>
              <a:rPr lang="en-US" sz="2800" smtClean="0"/>
              <a:t> Username { get; set; } </a:t>
            </a:r>
            <a:br>
              <a:rPr lang="en-US" sz="2800" smtClean="0"/>
            </a:br>
            <a:r>
              <a:rPr lang="en-US" sz="2800" smtClean="0"/>
              <a:t>    </a:t>
            </a:r>
            <a:r>
              <a:rPr lang="en-US" sz="2800" b="1" smtClean="0"/>
              <a:t>public</a:t>
            </a:r>
            <a:r>
              <a:rPr lang="en-US" sz="2800" smtClean="0"/>
              <a:t> </a:t>
            </a:r>
            <a:r>
              <a:rPr lang="en-US" sz="2800" b="1" smtClean="0"/>
              <a:t>string</a:t>
            </a:r>
            <a:r>
              <a:rPr lang="en-US" sz="2800" smtClean="0"/>
              <a:t> DisplayName { get; set; } </a:t>
            </a:r>
            <a:br>
              <a:rPr lang="en-US" sz="2800" smtClean="0"/>
            </a:br>
            <a:r>
              <a:rPr lang="en-US" sz="2800" smtClean="0"/>
              <a:t>}</a:t>
            </a:r>
            <a:endParaRPr lang="en-US" sz="2600" smtClean="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990601"/>
            <a:ext cx="8229600" cy="5135564"/>
          </a:xfrm>
        </p:spPr>
        <p:txBody>
          <a:bodyPr>
            <a:normAutofit/>
          </a:bodyPr>
          <a:lstStyle/>
          <a:p>
            <a:pPr>
              <a:buNone/>
            </a:pPr>
            <a:r>
              <a:rPr lang="en-US" sz="2600" b="1" smtClean="0">
                <a:solidFill>
                  <a:srgbClr val="00B050"/>
                </a:solidFill>
              </a:rPr>
              <a:t>8. Chú thích dữ liệu (Data Annotations)</a:t>
            </a:r>
          </a:p>
          <a:p>
            <a:pPr marL="0" indent="0" algn="just">
              <a:buNone/>
            </a:pPr>
            <a:r>
              <a:rPr lang="en-US" sz="2600" smtClean="0"/>
              <a:t>Kế đến thêm dòng code xác định danh sách User ở Context</a:t>
            </a:r>
          </a:p>
          <a:p>
            <a:pPr marL="0" indent="0" algn="just">
              <a:buNone/>
            </a:pPr>
            <a:endParaRPr lang="en-US" sz="2600" smtClean="0"/>
          </a:p>
          <a:p>
            <a:pPr marL="0" indent="0">
              <a:buNone/>
            </a:pPr>
            <a:r>
              <a:rPr lang="en-US" sz="2800" b="1" smtClean="0"/>
              <a:t>public</a:t>
            </a:r>
            <a:r>
              <a:rPr lang="en-US" sz="2800" smtClean="0"/>
              <a:t> </a:t>
            </a:r>
            <a:r>
              <a:rPr lang="en-US" sz="2800" b="1" smtClean="0"/>
              <a:t>class</a:t>
            </a:r>
            <a:r>
              <a:rPr lang="en-US" sz="2800" smtClean="0"/>
              <a:t> BloggingContext : DbContext </a:t>
            </a:r>
            <a:br>
              <a:rPr lang="en-US" sz="2800" smtClean="0"/>
            </a:br>
            <a:r>
              <a:rPr lang="en-US" sz="2800" smtClean="0"/>
              <a:t>{ </a:t>
            </a:r>
            <a:br>
              <a:rPr lang="en-US" sz="2800" smtClean="0"/>
            </a:br>
            <a:r>
              <a:rPr lang="en-US" sz="2800" smtClean="0"/>
              <a:t>    </a:t>
            </a:r>
            <a:r>
              <a:rPr lang="en-US" sz="2800" b="1" smtClean="0"/>
              <a:t>public</a:t>
            </a:r>
            <a:r>
              <a:rPr lang="en-US" sz="2800" smtClean="0"/>
              <a:t> DbSet&lt;Blog&gt; Blogs { get; set; } </a:t>
            </a:r>
            <a:br>
              <a:rPr lang="en-US" sz="2800" smtClean="0"/>
            </a:br>
            <a:r>
              <a:rPr lang="en-US" sz="2800" smtClean="0"/>
              <a:t>    </a:t>
            </a:r>
            <a:r>
              <a:rPr lang="en-US" sz="2800" b="1" smtClean="0"/>
              <a:t>public</a:t>
            </a:r>
            <a:r>
              <a:rPr lang="en-US" sz="2800" smtClean="0"/>
              <a:t> DbSet&lt;Post&gt; Posts { get; set; } </a:t>
            </a:r>
            <a:br>
              <a:rPr lang="en-US" sz="2800" smtClean="0"/>
            </a:br>
            <a:r>
              <a:rPr lang="en-US" sz="2800" smtClean="0"/>
              <a:t>    </a:t>
            </a:r>
            <a:r>
              <a:rPr lang="en-US" sz="2800" b="1" smtClean="0"/>
              <a:t>public</a:t>
            </a:r>
            <a:r>
              <a:rPr lang="en-US" sz="2800" smtClean="0"/>
              <a:t> DbSet&lt;User&gt; Users { get; set; } </a:t>
            </a:r>
            <a:br>
              <a:rPr lang="en-US" sz="2800" smtClean="0"/>
            </a:br>
            <a:r>
              <a:rPr lang="en-US" sz="2800" smtClean="0"/>
              <a:t>}</a:t>
            </a:r>
            <a:endParaRPr lang="en-US" sz="2600" smtClean="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a:buNone/>
            </a:pPr>
            <a:r>
              <a:rPr lang="en-US" b="1" smtClean="0">
                <a:solidFill>
                  <a:srgbClr val="00B050"/>
                </a:solidFill>
              </a:rPr>
              <a:t>8. Chú thích dữ liệu (Data Annotations)</a:t>
            </a:r>
          </a:p>
          <a:p>
            <a:pPr marL="0" indent="0" algn="just">
              <a:buNone/>
            </a:pPr>
            <a:r>
              <a:rPr lang="en-US" smtClean="0"/>
              <a:t>Tiếp đến, dùng lệnh </a:t>
            </a:r>
            <a:r>
              <a:rPr lang="en-US" b="1" smtClean="0"/>
              <a:t>Add-Migration</a:t>
            </a:r>
            <a:r>
              <a:rPr lang="en-US" smtClean="0"/>
              <a:t> thì phát sinh lỗi </a:t>
            </a:r>
            <a:r>
              <a:rPr lang="en-US" smtClean="0">
                <a:solidFill>
                  <a:srgbClr val="FF0000"/>
                </a:solidFill>
              </a:rPr>
              <a:t>“</a:t>
            </a:r>
            <a:r>
              <a:rPr lang="en-US" i="1" smtClean="0">
                <a:solidFill>
                  <a:srgbClr val="FF0000"/>
                </a:solidFill>
              </a:rPr>
              <a:t>EntityType ‘User’ has no key defined. Define the key for this EntityType.”</a:t>
            </a:r>
            <a:r>
              <a:rPr lang="en-US" smtClean="0"/>
              <a:t> vì chưa xác định khóa chính.</a:t>
            </a:r>
          </a:p>
          <a:p>
            <a:pPr marL="0" indent="0" algn="just">
              <a:buNone/>
            </a:pPr>
            <a:endParaRPr lang="en-US" smtClean="0"/>
          </a:p>
          <a:p>
            <a:pPr marL="0" indent="0" algn="just">
              <a:buNone/>
            </a:pPr>
            <a:r>
              <a:rPr lang="en-US" smtClean="0"/>
              <a:t>Để xác định khóa chính, cần phải định nghĩa khóa chính ở lớp </a:t>
            </a:r>
            <a:r>
              <a:rPr lang="en-US" b="1" smtClean="0"/>
              <a:t>User</a:t>
            </a:r>
            <a:r>
              <a:rPr lang="en-US" smtClean="0"/>
              <a:t>.</a:t>
            </a:r>
          </a:p>
          <a:p>
            <a:pPr marL="0" indent="0" algn="just">
              <a:buNone/>
            </a:pPr>
            <a:endParaRPr lang="en-US" smtClean="0"/>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990601"/>
            <a:ext cx="8229600" cy="5135564"/>
          </a:xfrm>
        </p:spPr>
        <p:txBody>
          <a:bodyPr>
            <a:normAutofit fontScale="85000" lnSpcReduction="20000"/>
          </a:bodyPr>
          <a:lstStyle/>
          <a:p>
            <a:pPr>
              <a:buNone/>
            </a:pPr>
            <a:r>
              <a:rPr lang="en-US" b="1" smtClean="0">
                <a:solidFill>
                  <a:srgbClr val="00B050"/>
                </a:solidFill>
              </a:rPr>
              <a:t>8. Chú thích dữ liệu (Data Annotations)</a:t>
            </a:r>
          </a:p>
          <a:p>
            <a:pPr marL="0" indent="0">
              <a:buNone/>
            </a:pPr>
            <a:r>
              <a:rPr lang="en-US" smtClean="0"/>
              <a:t>Thêm dòng lệnh ở Program.cs để xác định dùng namespace </a:t>
            </a:r>
            <a:r>
              <a:rPr lang="en-US" b="1" smtClean="0"/>
              <a:t>DataAnnotations</a:t>
            </a:r>
            <a:r>
              <a:rPr lang="en-US" smtClean="0"/>
              <a:t> cho dữ liệu</a:t>
            </a:r>
          </a:p>
          <a:p>
            <a:pPr>
              <a:buNone/>
            </a:pPr>
            <a:endParaRPr lang="en-US" smtClean="0"/>
          </a:p>
          <a:p>
            <a:pPr>
              <a:buNone/>
            </a:pPr>
            <a:r>
              <a:rPr lang="en-US" sz="2800" b="1" smtClean="0"/>
              <a:t>using</a:t>
            </a:r>
            <a:r>
              <a:rPr lang="en-US" sz="2800" smtClean="0"/>
              <a:t> System.ComponentModel.DataAnnotations;</a:t>
            </a:r>
          </a:p>
          <a:p>
            <a:pPr>
              <a:buNone/>
            </a:pPr>
            <a:endParaRPr lang="en-US" sz="2800" smtClean="0"/>
          </a:p>
          <a:p>
            <a:pPr>
              <a:buNone/>
            </a:pPr>
            <a:r>
              <a:rPr lang="en-US" sz="2800" smtClean="0"/>
              <a:t>ở lớp User thì thêm</a:t>
            </a:r>
          </a:p>
          <a:p>
            <a:pPr>
              <a:buNone/>
            </a:pPr>
            <a:endParaRPr lang="en-US" sz="2800" smtClean="0"/>
          </a:p>
          <a:p>
            <a:pPr>
              <a:buNone/>
            </a:pPr>
            <a:r>
              <a:rPr lang="en-US" sz="2800" b="1" smtClean="0"/>
              <a:t>public</a:t>
            </a:r>
            <a:r>
              <a:rPr lang="en-US" sz="2800" smtClean="0"/>
              <a:t> </a:t>
            </a:r>
            <a:r>
              <a:rPr lang="en-US" sz="2800" b="1" smtClean="0"/>
              <a:t>class</a:t>
            </a:r>
            <a:r>
              <a:rPr lang="en-US" sz="2800" smtClean="0"/>
              <a:t> User </a:t>
            </a:r>
            <a:br>
              <a:rPr lang="en-US" sz="2800" smtClean="0"/>
            </a:br>
            <a:r>
              <a:rPr lang="en-US" sz="2800" smtClean="0"/>
              <a:t>{ </a:t>
            </a:r>
            <a:br>
              <a:rPr lang="en-US" sz="2800" smtClean="0"/>
            </a:br>
            <a:r>
              <a:rPr lang="en-US" sz="2800" smtClean="0"/>
              <a:t>    [Key] </a:t>
            </a:r>
            <a:br>
              <a:rPr lang="en-US" sz="2800" smtClean="0"/>
            </a:br>
            <a:r>
              <a:rPr lang="en-US" sz="2800" smtClean="0"/>
              <a:t>    </a:t>
            </a:r>
            <a:r>
              <a:rPr lang="en-US" sz="2800" b="1" smtClean="0"/>
              <a:t>public</a:t>
            </a:r>
            <a:r>
              <a:rPr lang="en-US" sz="2800" smtClean="0"/>
              <a:t> </a:t>
            </a:r>
            <a:r>
              <a:rPr lang="en-US" sz="2800" b="1" smtClean="0"/>
              <a:t>string</a:t>
            </a:r>
            <a:r>
              <a:rPr lang="en-US" sz="2800" smtClean="0"/>
              <a:t> Username { get; set; } </a:t>
            </a:r>
            <a:br>
              <a:rPr lang="en-US" sz="2800" smtClean="0"/>
            </a:br>
            <a:r>
              <a:rPr lang="en-US" sz="2800" smtClean="0"/>
              <a:t>    </a:t>
            </a:r>
            <a:r>
              <a:rPr lang="en-US" sz="2800" b="1" smtClean="0"/>
              <a:t>public</a:t>
            </a:r>
            <a:r>
              <a:rPr lang="en-US" sz="2800" smtClean="0"/>
              <a:t> </a:t>
            </a:r>
            <a:r>
              <a:rPr lang="en-US" sz="2800" b="1" smtClean="0"/>
              <a:t>string</a:t>
            </a:r>
            <a:r>
              <a:rPr lang="en-US" sz="2800" smtClean="0"/>
              <a:t> DisplayName { get; set; } </a:t>
            </a:r>
            <a:br>
              <a:rPr lang="en-US" sz="2800" smtClean="0"/>
            </a:br>
            <a:r>
              <a:rPr lang="en-US" sz="2800" smtClean="0"/>
              <a:t>}</a:t>
            </a:r>
            <a:endParaRPr lang="en-US" sz="280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Tại sao phải dùng EF?</a:t>
            </a:r>
            <a:endParaRPr lang="en-US">
              <a:solidFill>
                <a:srgbClr val="FF0000"/>
              </a:solidFill>
            </a:endParaRPr>
          </a:p>
        </p:txBody>
      </p:sp>
      <p:sp>
        <p:nvSpPr>
          <p:cNvPr id="3" name="Content Placeholder 2"/>
          <p:cNvSpPr>
            <a:spLocks noGrp="1"/>
          </p:cNvSpPr>
          <p:nvPr>
            <p:ph idx="1"/>
          </p:nvPr>
        </p:nvSpPr>
        <p:spPr/>
        <p:txBody>
          <a:bodyPr>
            <a:normAutofit/>
          </a:bodyPr>
          <a:lstStyle/>
          <a:p>
            <a:pPr marL="0" indent="0" algn="just">
              <a:buNone/>
            </a:pPr>
            <a:r>
              <a:rPr lang="en-US" smtClean="0">
                <a:solidFill>
                  <a:srgbClr val="0070C0"/>
                </a:solidFill>
              </a:rPr>
              <a:t>EF giảm thiểu việc cần thiết xây dựng </a:t>
            </a:r>
            <a:r>
              <a:rPr lang="en-US" b="1" smtClean="0">
                <a:solidFill>
                  <a:srgbClr val="0070C0"/>
                </a:solidFill>
              </a:rPr>
              <a:t>mã nguồn </a:t>
            </a:r>
            <a:r>
              <a:rPr lang="en-US" b="1" smtClean="0"/>
              <a:t>truy vấn </a:t>
            </a:r>
            <a:r>
              <a:rPr lang="en-US" b="1" smtClean="0">
                <a:solidFill>
                  <a:srgbClr val="0070C0"/>
                </a:solidFill>
              </a:rPr>
              <a:t>dữ liệu </a:t>
            </a:r>
            <a:r>
              <a:rPr lang="en-US" smtClean="0">
                <a:solidFill>
                  <a:srgbClr val="0070C0"/>
                </a:solidFill>
              </a:rPr>
              <a:t>mà lập trình viên cần phải làm.</a:t>
            </a:r>
          </a:p>
          <a:p>
            <a:pPr marL="0" indent="0" algn="just">
              <a:buNone/>
            </a:pPr>
            <a:endParaRPr lang="en-US" smtClean="0"/>
          </a:p>
          <a:p>
            <a:pPr marL="0" indent="0" algn="just">
              <a:buNone/>
            </a:pPr>
            <a:r>
              <a:rPr lang="en-US" smtClean="0">
                <a:solidFill>
                  <a:srgbClr val="0070C0"/>
                </a:solidFill>
              </a:rPr>
              <a:t>EF được Microsoft hỗ trợ và có kế hoạch phát triển lâu dài, trả qua nhiều phiên bản.</a:t>
            </a:r>
          </a:p>
          <a:p>
            <a:pPr lvl="1">
              <a:buNone/>
            </a:pPr>
            <a:endParaRPr lang="en-US" smtClean="0">
              <a:solidFill>
                <a:srgbClr val="0070C0"/>
              </a:solidFill>
            </a:endParaRPr>
          </a:p>
          <a:p>
            <a:endParaRPr lang="en-US" smtClean="0">
              <a:solidFill>
                <a:srgbClr val="0070C0"/>
              </a:solidFill>
            </a:endParaRPr>
          </a:p>
          <a:p>
            <a:endParaRPr lang="en-US" smtClean="0">
              <a:solidFill>
                <a:srgbClr val="0070C0"/>
              </a:solidFill>
            </a:endParaRP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457200" y="1066800"/>
            <a:ext cx="8229600" cy="5059365"/>
          </a:xfrm>
        </p:spPr>
        <p:txBody>
          <a:bodyPr/>
          <a:lstStyle/>
          <a:p>
            <a:pPr>
              <a:buNone/>
            </a:pPr>
            <a:r>
              <a:rPr lang="en-US" sz="2800" b="1" smtClean="0">
                <a:solidFill>
                  <a:srgbClr val="00B050"/>
                </a:solidFill>
              </a:rPr>
              <a:t>8. Chú thích dữ liệu (Data Annotations)</a:t>
            </a:r>
          </a:p>
          <a:p>
            <a:r>
              <a:rPr lang="en-US" sz="2800" smtClean="0"/>
              <a:t>Dùng 2 lệnh </a:t>
            </a:r>
            <a:r>
              <a:rPr lang="en-US" sz="2800" b="1" smtClean="0"/>
              <a:t>Add-Migration AddUser</a:t>
            </a:r>
            <a:r>
              <a:rPr lang="en-US" sz="2800" smtClean="0"/>
              <a:t> và </a:t>
            </a:r>
            <a:r>
              <a:rPr lang="en-US" sz="2800" b="1" smtClean="0"/>
              <a:t>Update-Database</a:t>
            </a:r>
            <a:r>
              <a:rPr lang="en-US" sz="2800" smtClean="0"/>
              <a:t> để tích hợp mô hình và cập nhật sự thay đổi vào database</a:t>
            </a:r>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60418" name="Picture 2" descr="Schema displayed in Server Explorer"/>
          <p:cNvPicPr>
            <a:picLocks noChangeAspect="1" noChangeArrowheads="1"/>
          </p:cNvPicPr>
          <p:nvPr/>
        </p:nvPicPr>
        <p:blipFill>
          <a:blip r:embed="rId2"/>
          <a:srcRect/>
          <a:stretch>
            <a:fillRect/>
          </a:stretch>
        </p:blipFill>
        <p:spPr bwMode="auto">
          <a:xfrm>
            <a:off x="4124325" y="2547052"/>
            <a:ext cx="4486275" cy="3853748"/>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a:buNone/>
            </a:pPr>
            <a:r>
              <a:rPr lang="en-US" b="1" smtClean="0">
                <a:solidFill>
                  <a:srgbClr val="00B050"/>
                </a:solidFill>
              </a:rPr>
              <a:t>9. Fluent API</a:t>
            </a:r>
          </a:p>
          <a:p>
            <a:pPr marL="0" indent="0" algn="just">
              <a:buNone/>
            </a:pPr>
            <a:r>
              <a:rPr lang="en-US" smtClean="0"/>
              <a:t>Ở phần </a:t>
            </a:r>
            <a:r>
              <a:rPr lang="en-US" b="1" smtClean="0"/>
              <a:t>Data Annotations </a:t>
            </a:r>
            <a:r>
              <a:rPr lang="en-US" smtClean="0"/>
              <a:t>cho phép bổ sung hoặc ghi đè mã nguồn theo quy ước. Ở phần này cũng là cách làm tương tự nhưng thông qua  </a:t>
            </a:r>
            <a:r>
              <a:rPr lang="en-US" b="1" smtClean="0"/>
              <a:t>Code First fluent API</a:t>
            </a:r>
            <a:r>
              <a:rPr lang="en-US" smtClean="0"/>
              <a:t>.</a:t>
            </a:r>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a:buNone/>
            </a:pPr>
            <a:r>
              <a:rPr lang="en-US" b="1" smtClean="0">
                <a:solidFill>
                  <a:srgbClr val="00B050"/>
                </a:solidFill>
              </a:rPr>
              <a:t>9. Fluent API</a:t>
            </a:r>
          </a:p>
          <a:p>
            <a:pPr marL="0" indent="0" algn="just">
              <a:buNone/>
            </a:pPr>
            <a:r>
              <a:rPr lang="en-US" b="1" smtClean="0"/>
              <a:t>Fluent API </a:t>
            </a:r>
            <a:r>
              <a:rPr lang="en-US" smtClean="0"/>
              <a:t>cho phép đặc tả mô hình tốt hơn nhiều so với Data Annotations. Fluent API và Data Annotations có thể dùng cùng nhau.</a:t>
            </a:r>
          </a:p>
          <a:p>
            <a:pPr marL="0" indent="0" algn="just">
              <a:buNone/>
            </a:pPr>
            <a:endParaRPr lang="en-US" smtClean="0"/>
          </a:p>
          <a:p>
            <a:pPr marL="0" indent="0" algn="just">
              <a:buNone/>
            </a:pPr>
            <a:r>
              <a:rPr lang="en-US" smtClean="0"/>
              <a:t>Để sử dụng thì chỉ cần tạo phương thức override </a:t>
            </a:r>
            <a:r>
              <a:rPr lang="en-US" sz="2800" b="1" smtClean="0"/>
              <a:t>OnModelCreating(DbModelBuilder modelBuilder) </a:t>
            </a:r>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fontScale="70000" lnSpcReduction="20000"/>
          </a:bodyPr>
          <a:lstStyle/>
          <a:p>
            <a:pPr>
              <a:buNone/>
            </a:pPr>
            <a:r>
              <a:rPr lang="en-US" b="1" smtClean="0">
                <a:solidFill>
                  <a:srgbClr val="00B050"/>
                </a:solidFill>
              </a:rPr>
              <a:t>9. Fluent API</a:t>
            </a:r>
            <a:endParaRPr lang="en-US" b="1" smtClean="0"/>
          </a:p>
          <a:p>
            <a:r>
              <a:rPr lang="en-US" b="1" smtClean="0"/>
              <a:t>public</a:t>
            </a:r>
            <a:r>
              <a:rPr lang="en-US" smtClean="0"/>
              <a:t> </a:t>
            </a:r>
            <a:r>
              <a:rPr lang="en-US" b="1" smtClean="0"/>
              <a:t>class</a:t>
            </a:r>
            <a:r>
              <a:rPr lang="en-US" smtClean="0"/>
              <a:t> BloggingContext : DbContext </a:t>
            </a:r>
            <a:br>
              <a:rPr lang="en-US" smtClean="0"/>
            </a:br>
            <a:r>
              <a:rPr lang="en-US" smtClean="0"/>
              <a:t>{ </a:t>
            </a:r>
            <a:br>
              <a:rPr lang="en-US" smtClean="0"/>
            </a:br>
            <a:r>
              <a:rPr lang="en-US" smtClean="0"/>
              <a:t>    </a:t>
            </a:r>
            <a:r>
              <a:rPr lang="en-US" b="1" smtClean="0"/>
              <a:t>public</a:t>
            </a:r>
            <a:r>
              <a:rPr lang="en-US" smtClean="0"/>
              <a:t> DbSet&lt;Blog&gt; Blogs { get; set; } </a:t>
            </a:r>
            <a:br>
              <a:rPr lang="en-US" smtClean="0"/>
            </a:br>
            <a:r>
              <a:rPr lang="en-US" smtClean="0"/>
              <a:t>    </a:t>
            </a:r>
            <a:r>
              <a:rPr lang="en-US" b="1" smtClean="0"/>
              <a:t>public</a:t>
            </a:r>
            <a:r>
              <a:rPr lang="en-US" smtClean="0"/>
              <a:t> DbSet&lt;Post&gt; Posts { get; set; } </a:t>
            </a:r>
            <a:br>
              <a:rPr lang="en-US" smtClean="0"/>
            </a:br>
            <a:r>
              <a:rPr lang="en-US" smtClean="0"/>
              <a:t>    </a:t>
            </a:r>
            <a:r>
              <a:rPr lang="en-US" b="1" smtClean="0"/>
              <a:t>public</a:t>
            </a:r>
            <a:r>
              <a:rPr lang="en-US" smtClean="0"/>
              <a:t> DbSet&lt;User&gt; Users { get; set; } </a:t>
            </a:r>
            <a:br>
              <a:rPr lang="en-US" smtClean="0"/>
            </a:br>
            <a:r>
              <a:rPr lang="en-US" smtClean="0"/>
              <a:t> </a:t>
            </a:r>
            <a:br>
              <a:rPr lang="en-US" smtClean="0"/>
            </a:br>
            <a:r>
              <a:rPr lang="en-US" smtClean="0"/>
              <a:t>    </a:t>
            </a:r>
            <a:r>
              <a:rPr lang="en-US" b="1" smtClean="0"/>
              <a:t>protected</a:t>
            </a:r>
            <a:r>
              <a:rPr lang="en-US" smtClean="0"/>
              <a:t> </a:t>
            </a:r>
            <a:r>
              <a:rPr lang="en-US" b="1" smtClean="0"/>
              <a:t>override</a:t>
            </a:r>
            <a:r>
              <a:rPr lang="en-US" smtClean="0"/>
              <a:t> </a:t>
            </a:r>
            <a:r>
              <a:rPr lang="en-US" b="1" smtClean="0"/>
              <a:t>void</a:t>
            </a:r>
            <a:r>
              <a:rPr lang="en-US" smtClean="0"/>
              <a:t> OnModelCreating(DbModelBuil  der modelBuilder) </a:t>
            </a:r>
            <a:br>
              <a:rPr lang="en-US" smtClean="0"/>
            </a:br>
            <a:r>
              <a:rPr lang="en-US" smtClean="0"/>
              <a:t>    { </a:t>
            </a:r>
            <a:br>
              <a:rPr lang="en-US" smtClean="0"/>
            </a:br>
            <a:r>
              <a:rPr lang="en-US" smtClean="0"/>
              <a:t>        modelBuilder.Entity&lt;User&gt;() </a:t>
            </a:r>
            <a:br>
              <a:rPr lang="en-US" smtClean="0"/>
            </a:br>
            <a:r>
              <a:rPr lang="en-US" smtClean="0"/>
              <a:t>            .Property(u =&gt; u.DisplayName) </a:t>
            </a:r>
            <a:br>
              <a:rPr lang="en-US" smtClean="0"/>
            </a:br>
            <a:r>
              <a:rPr lang="en-US" smtClean="0"/>
              <a:t>            .HasColumnName("display_name"); </a:t>
            </a:r>
            <a:br>
              <a:rPr lang="en-US" smtClean="0"/>
            </a:br>
            <a:r>
              <a:rPr lang="en-US" smtClean="0"/>
              <a:t>    } </a:t>
            </a:r>
            <a:br>
              <a:rPr lang="en-US" smtClean="0"/>
            </a:br>
            <a:r>
              <a:rPr lang="en-US" smtClean="0"/>
              <a:t>}</a:t>
            </a:r>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t>Code First to New Database</a:t>
            </a:r>
            <a:endParaRPr lang="en-US"/>
          </a:p>
        </p:txBody>
      </p:sp>
      <p:sp>
        <p:nvSpPr>
          <p:cNvPr id="3" name="Content Placeholder 2"/>
          <p:cNvSpPr>
            <a:spLocks noGrp="1"/>
          </p:cNvSpPr>
          <p:nvPr>
            <p:ph idx="1"/>
          </p:nvPr>
        </p:nvSpPr>
        <p:spPr>
          <a:xfrm>
            <a:off x="533400" y="1143000"/>
            <a:ext cx="8305800" cy="4525963"/>
          </a:xfrm>
        </p:spPr>
        <p:txBody>
          <a:bodyPr/>
          <a:lstStyle/>
          <a:p>
            <a:pPr>
              <a:buNone/>
            </a:pPr>
            <a:r>
              <a:rPr lang="en-US" sz="2800" b="1" smtClean="0">
                <a:solidFill>
                  <a:srgbClr val="00B050"/>
                </a:solidFill>
              </a:rPr>
              <a:t>9. Fluent API</a:t>
            </a:r>
            <a:endParaRPr lang="en-US" sz="2800" b="1" smtClean="0"/>
          </a:p>
          <a:p>
            <a:pPr marL="0" indent="0" algn="just">
              <a:buNone/>
            </a:pPr>
            <a:r>
              <a:rPr lang="en-US" sz="2600" smtClean="0"/>
              <a:t>Chạy lệnh </a:t>
            </a:r>
            <a:r>
              <a:rPr lang="en-US" sz="2600" b="1" smtClean="0"/>
              <a:t>Add-Migration ChangeDisplayName</a:t>
            </a:r>
            <a:r>
              <a:rPr lang="en-US" sz="2600" smtClean="0"/>
              <a:t> và </a:t>
            </a:r>
            <a:r>
              <a:rPr lang="en-US" sz="2600" b="1" smtClean="0"/>
              <a:t>Update-Database</a:t>
            </a:r>
            <a:r>
              <a:rPr lang="en-US" sz="2600" smtClean="0"/>
              <a:t> để tích hợp mô hình và cập nhật database</a:t>
            </a:r>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66562" name="Picture 2" descr="Schema displayed in Server Explorer"/>
          <p:cNvPicPr>
            <a:picLocks noChangeAspect="1" noChangeArrowheads="1"/>
          </p:cNvPicPr>
          <p:nvPr/>
        </p:nvPicPr>
        <p:blipFill>
          <a:blip r:embed="rId2"/>
          <a:srcRect/>
          <a:stretch>
            <a:fillRect/>
          </a:stretch>
        </p:blipFill>
        <p:spPr bwMode="auto">
          <a:xfrm>
            <a:off x="2667000" y="2590800"/>
            <a:ext cx="4257934" cy="36576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lstStyle/>
          <a:p>
            <a:pPr>
              <a:buNone/>
            </a:pPr>
            <a:r>
              <a:rPr lang="en-US" b="1" smtClean="0">
                <a:solidFill>
                  <a:srgbClr val="00B050"/>
                </a:solidFill>
              </a:rPr>
              <a:t>10. Kết luận</a:t>
            </a:r>
          </a:p>
          <a:p>
            <a:r>
              <a:rPr lang="en-US" smtClean="0"/>
              <a:t>Lợi ích của Code First?</a:t>
            </a:r>
          </a:p>
          <a:p>
            <a:r>
              <a:rPr lang="en-US" smtClean="0"/>
              <a:t>Nhược điểm của Code First?</a:t>
            </a:r>
          </a:p>
          <a:p>
            <a:pPr>
              <a:buNone/>
            </a:pPr>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a:buNone/>
            </a:pPr>
            <a:r>
              <a:rPr lang="en-US" b="1" smtClean="0">
                <a:solidFill>
                  <a:srgbClr val="00B050"/>
                </a:solidFill>
              </a:rPr>
              <a:t>10. Kết luận</a:t>
            </a:r>
          </a:p>
          <a:p>
            <a:r>
              <a:rPr lang="en-US" smtClean="0"/>
              <a:t>Lợi ích của Code First to New Database?</a:t>
            </a:r>
          </a:p>
          <a:p>
            <a:pPr lvl="1" algn="just"/>
            <a:r>
              <a:rPr lang="en-US" b="1" smtClean="0"/>
              <a:t>Tốc độ phát triển dự án – </a:t>
            </a:r>
            <a:r>
              <a:rPr lang="en-US" smtClean="0"/>
              <a:t>không cần phải thiết kế database mà chỉ cần viết code</a:t>
            </a:r>
          </a:p>
          <a:p>
            <a:pPr lvl="1" algn="just"/>
            <a:r>
              <a:rPr lang="en-US" b="1" smtClean="0"/>
              <a:t>Simple</a:t>
            </a:r>
            <a:r>
              <a:rPr lang="en-US" smtClean="0"/>
              <a:t> - không cần mô hình edmx để cập nhập hay duy trì</a:t>
            </a:r>
          </a:p>
          <a:p>
            <a:pPr lvl="1" algn="just">
              <a:buNone/>
            </a:pPr>
            <a:endParaRPr lang="en-US" smtClean="0"/>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New Database</a:t>
            </a:r>
            <a:endParaRPr lang="en-US"/>
          </a:p>
        </p:txBody>
      </p:sp>
      <p:sp>
        <p:nvSpPr>
          <p:cNvPr id="3" name="Content Placeholder 2"/>
          <p:cNvSpPr>
            <a:spLocks noGrp="1"/>
          </p:cNvSpPr>
          <p:nvPr>
            <p:ph idx="1"/>
          </p:nvPr>
        </p:nvSpPr>
        <p:spPr/>
        <p:txBody>
          <a:bodyPr>
            <a:normAutofit/>
          </a:bodyPr>
          <a:lstStyle/>
          <a:p>
            <a:pPr>
              <a:buNone/>
            </a:pPr>
            <a:r>
              <a:rPr lang="en-US" b="1" smtClean="0">
                <a:solidFill>
                  <a:srgbClr val="00B050"/>
                </a:solidFill>
              </a:rPr>
              <a:t>10. Kết luận</a:t>
            </a:r>
          </a:p>
          <a:p>
            <a:r>
              <a:rPr lang="en-US" smtClean="0"/>
              <a:t>Nhược điểm Code First to New Database?</a:t>
            </a:r>
          </a:p>
          <a:p>
            <a:pPr lvl="1" algn="just"/>
            <a:r>
              <a:rPr lang="en-US" b="1" smtClean="0"/>
              <a:t>Viết code tạo đối tượng bằng tay</a:t>
            </a:r>
          </a:p>
          <a:p>
            <a:pPr lvl="1" algn="just"/>
            <a:r>
              <a:rPr lang="en-US" b="1" smtClean="0"/>
              <a:t>Việc thay đổi, duy trì dữ liệu ít chức năng hơn các phương pháp và chưa thể hiện trực quan </a:t>
            </a:r>
            <a:endParaRPr lang="en-US" smtClean="0"/>
          </a:p>
          <a:p>
            <a:pPr lvl="1" algn="just">
              <a:buNone/>
            </a:pPr>
            <a:endParaRPr lang="en-US" smtClean="0"/>
          </a:p>
          <a:p>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an Existing Database</a:t>
            </a:r>
            <a:endParaRPr lang="en-US"/>
          </a:p>
        </p:txBody>
      </p:sp>
      <p:sp>
        <p:nvSpPr>
          <p:cNvPr id="3" name="Content Placeholder 2"/>
          <p:cNvSpPr>
            <a:spLocks noGrp="1"/>
          </p:cNvSpPr>
          <p:nvPr>
            <p:ph idx="1"/>
          </p:nvPr>
        </p:nvSpPr>
        <p:spPr/>
        <p:txBody>
          <a:bodyPr/>
          <a:lstStyle/>
          <a:p>
            <a:pPr marL="0" indent="0" algn="just">
              <a:buNone/>
            </a:pPr>
            <a:r>
              <a:rPr lang="en-US" smtClean="0"/>
              <a:t>Cách này áp dụng cho một dự án đã có sẵn database, khi đó chỉ cần gieo mã nguồn dự án thông qua </a:t>
            </a:r>
            <a:r>
              <a:rPr lang="en-US" b="1" smtClean="0"/>
              <a:t>Visual Studio</a:t>
            </a:r>
            <a:r>
              <a:rPr lang="en-US" smtClean="0"/>
              <a:t>.</a:t>
            </a:r>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an Existing Database</a:t>
            </a:r>
            <a:endParaRPr lang="en-US"/>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b="1" smtClean="0">
                <a:solidFill>
                  <a:srgbClr val="00B050"/>
                </a:solidFill>
              </a:rPr>
              <a:t>Tạo database</a:t>
            </a:r>
          </a:p>
          <a:p>
            <a:pPr marL="0" indent="0">
              <a:buNone/>
            </a:pPr>
            <a:r>
              <a:rPr lang="en-US" smtClean="0"/>
              <a:t>Tạo một database ở SQL Server bất kỳ, trong ví dụ này là mã script</a:t>
            </a:r>
          </a:p>
          <a:p>
            <a:pPr marL="0" indent="0">
              <a:buNone/>
            </a:pPr>
            <a:endParaRPr lang="en-US" smtClean="0"/>
          </a:p>
          <a:p>
            <a:pPr marL="0" indent="0">
              <a:buNone/>
            </a:pPr>
            <a:r>
              <a:rPr lang="en-US" b="1" smtClean="0"/>
              <a:t>CREATE TABLE [dbo].[Blogs] ( </a:t>
            </a:r>
            <a:br>
              <a:rPr lang="en-US" b="1" smtClean="0"/>
            </a:br>
            <a:r>
              <a:rPr lang="en-US" b="1" smtClean="0"/>
              <a:t>    [BlogId] INT IDENTITY (1, 1) NOT NULL, </a:t>
            </a:r>
            <a:br>
              <a:rPr lang="en-US" b="1" smtClean="0"/>
            </a:br>
            <a:r>
              <a:rPr lang="en-US" b="1" smtClean="0"/>
              <a:t>    [Name] NVARCHAR (200) NULL, </a:t>
            </a:r>
            <a:br>
              <a:rPr lang="en-US" b="1" smtClean="0"/>
            </a:br>
            <a:r>
              <a:rPr lang="en-US" b="1" smtClean="0"/>
              <a:t>    [Url]  NVARCHAR (200) NULL, </a:t>
            </a:r>
            <a:br>
              <a:rPr lang="en-US" b="1" smtClean="0"/>
            </a:br>
            <a:r>
              <a:rPr lang="en-US" b="1" smtClean="0"/>
              <a:t>    CONSTRAINT [PK_dbo.Blogs] PRIMARY KEY CLUSTERED ([BlogId] ASC) </a:t>
            </a:r>
            <a:br>
              <a:rPr lang="en-US" b="1" smtClean="0"/>
            </a:br>
            <a:r>
              <a:rPr lang="en-US" b="1" smtClean="0"/>
              <a:t>); </a:t>
            </a:r>
            <a:br>
              <a:rPr lang="en-US" b="1" smtClean="0"/>
            </a:br>
            <a:r>
              <a:rPr lang="en-US" b="1" smtClean="0"/>
              <a:t> </a:t>
            </a:r>
          </a:p>
          <a:p>
            <a:pPr marL="514350" indent="-514350">
              <a:buNone/>
            </a:pPr>
            <a:endParaRPr lang="en-US" smtClean="0">
              <a:solidFill>
                <a:srgbClr val="00B050"/>
              </a:solidFill>
            </a:endParaRPr>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Tải EF ở đâu?</a:t>
            </a:r>
            <a:endParaRPr lang="en-US">
              <a:solidFill>
                <a:srgbClr val="FF0000"/>
              </a:solidFill>
            </a:endParaRPr>
          </a:p>
        </p:txBody>
      </p:sp>
      <p:sp>
        <p:nvSpPr>
          <p:cNvPr id="3" name="Content Placeholder 2"/>
          <p:cNvSpPr>
            <a:spLocks noGrp="1"/>
          </p:cNvSpPr>
          <p:nvPr>
            <p:ph idx="1"/>
          </p:nvPr>
        </p:nvSpPr>
        <p:spPr/>
        <p:txBody>
          <a:bodyPr>
            <a:normAutofit/>
          </a:bodyPr>
          <a:lstStyle/>
          <a:p>
            <a:pPr marL="0" lvl="1" indent="0">
              <a:buNone/>
            </a:pPr>
            <a:r>
              <a:rPr lang="en-US" b="1" smtClean="0">
                <a:solidFill>
                  <a:srgbClr val="0070C0"/>
                </a:solidFill>
              </a:rPr>
              <a:t>EF 6.0</a:t>
            </a:r>
            <a:r>
              <a:rPr lang="en-US" smtClean="0">
                <a:solidFill>
                  <a:srgbClr val="0070C0"/>
                </a:solidFill>
              </a:rPr>
              <a:t> sẵn có kèm theo </a:t>
            </a:r>
            <a:r>
              <a:rPr lang="en-US" b="1" smtClean="0">
                <a:solidFill>
                  <a:srgbClr val="0070C0"/>
                </a:solidFill>
              </a:rPr>
              <a:t>VS2013</a:t>
            </a:r>
          </a:p>
          <a:p>
            <a:pPr marL="0" lvl="1" indent="0">
              <a:buNone/>
            </a:pPr>
            <a:r>
              <a:rPr lang="en-US" b="1" smtClean="0"/>
              <a:t>Tải về</a:t>
            </a:r>
            <a:r>
              <a:rPr lang="en-US" smtClean="0"/>
              <a:t>: </a:t>
            </a:r>
          </a:p>
          <a:p>
            <a:pPr marL="0" lvl="1" indent="0">
              <a:buNone/>
            </a:pPr>
            <a:r>
              <a:rPr lang="en-US" sz="2200" smtClean="0">
                <a:hlinkClick r:id="rId2"/>
              </a:rPr>
              <a:t>https://www.microsoft.com/en-us/download/details.aspx?id=40762</a:t>
            </a:r>
            <a:endParaRPr lang="en-US" sz="2200" smtClean="0"/>
          </a:p>
          <a:p>
            <a:pPr marL="0" lvl="1" indent="0">
              <a:buNone/>
            </a:pPr>
            <a:endParaRPr lang="en-US" smtClean="0">
              <a:solidFill>
                <a:srgbClr val="0070C0"/>
              </a:solidFill>
            </a:endParaRPr>
          </a:p>
          <a:p>
            <a:endParaRPr lang="en-US" smtClean="0">
              <a:solidFill>
                <a:srgbClr val="0070C0"/>
              </a:solidFill>
            </a:endParaRPr>
          </a:p>
          <a:p>
            <a:endParaRPr lang="en-US" smtClean="0">
              <a:solidFill>
                <a:srgbClr val="0070C0"/>
              </a:solidFill>
            </a:endParaRP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an Existing Database</a:t>
            </a:r>
            <a:endParaRPr lang="en-US"/>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b="1" smtClean="0">
                <a:solidFill>
                  <a:srgbClr val="00B050"/>
                </a:solidFill>
              </a:rPr>
              <a:t>Tạo database</a:t>
            </a:r>
          </a:p>
          <a:p>
            <a:pPr marL="0" indent="0">
              <a:buNone/>
            </a:pPr>
            <a:r>
              <a:rPr lang="en-US" smtClean="0"/>
              <a:t>Tạo một database ở SQL Server bất kỳ, trong ví dụ này là mã script</a:t>
            </a:r>
          </a:p>
          <a:p>
            <a:pPr marL="0" indent="0">
              <a:buNone/>
            </a:pPr>
            <a:endParaRPr lang="en-US" smtClean="0"/>
          </a:p>
          <a:p>
            <a:pPr marL="0" indent="0">
              <a:buNone/>
            </a:pPr>
            <a:r>
              <a:rPr lang="en-US" b="1" smtClean="0"/>
              <a:t>CREATE TABLE [dbo].[Posts] ( </a:t>
            </a:r>
            <a:br>
              <a:rPr lang="en-US" b="1" smtClean="0"/>
            </a:br>
            <a:r>
              <a:rPr lang="en-US" b="1" smtClean="0"/>
              <a:t>    [PostId] INT IDENTITY (1, 1) NOT NULL, </a:t>
            </a:r>
            <a:br>
              <a:rPr lang="en-US" b="1" smtClean="0"/>
            </a:br>
            <a:r>
              <a:rPr lang="en-US" b="1" smtClean="0"/>
              <a:t>    [Title] NVARCHAR (200) NULL, </a:t>
            </a:r>
            <a:br>
              <a:rPr lang="en-US" b="1" smtClean="0"/>
            </a:br>
            <a:r>
              <a:rPr lang="en-US" b="1" smtClean="0"/>
              <a:t>    [Content] NTEXT NULL, </a:t>
            </a:r>
            <a:br>
              <a:rPr lang="en-US" b="1" smtClean="0"/>
            </a:br>
            <a:r>
              <a:rPr lang="en-US" b="1" smtClean="0"/>
              <a:t>    [BlogId] INT NOT NULL, </a:t>
            </a:r>
            <a:br>
              <a:rPr lang="en-US" b="1" smtClean="0"/>
            </a:br>
            <a:r>
              <a:rPr lang="en-US" b="1" smtClean="0"/>
              <a:t>    CONSTRAINT [PK_dbo.Posts] PRIMARY KEY CLUSTERED ([PostId] ASC), </a:t>
            </a:r>
            <a:br>
              <a:rPr lang="en-US" b="1" smtClean="0"/>
            </a:br>
            <a:r>
              <a:rPr lang="en-US" b="1" smtClean="0"/>
              <a:t>    CONSTRAINT [FK_dbo.Posts_dbo.Blogs_BlogId] FOREIGN KEY ([BlogId]) REFERENCES [dbo].[Blogs] ([BlogId]) ON DELETE CASCADE </a:t>
            </a:r>
            <a:br>
              <a:rPr lang="en-US" b="1" smtClean="0"/>
            </a:br>
            <a:r>
              <a:rPr lang="en-US" b="1" smtClean="0"/>
              <a:t>); </a:t>
            </a:r>
            <a:br>
              <a:rPr lang="en-US" b="1" smtClean="0"/>
            </a:br>
            <a:r>
              <a:rPr lang="en-US" b="1" smtClean="0"/>
              <a:t> </a:t>
            </a:r>
          </a:p>
          <a:p>
            <a:pPr marL="514350" indent="-514350">
              <a:buNone/>
            </a:pPr>
            <a:endParaRPr lang="en-US" smtClean="0">
              <a:solidFill>
                <a:srgbClr val="00B050"/>
              </a:solidFill>
            </a:endParaRPr>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an Existing Database</a:t>
            </a:r>
            <a:endParaRPr lang="en-US"/>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b="1" smtClean="0">
                <a:solidFill>
                  <a:srgbClr val="00B050"/>
                </a:solidFill>
              </a:rPr>
              <a:t>Tạo database</a:t>
            </a:r>
          </a:p>
          <a:p>
            <a:pPr marL="0" indent="0">
              <a:buNone/>
            </a:pPr>
            <a:r>
              <a:rPr lang="en-US" smtClean="0"/>
              <a:t>Tạo một database ở SQL Server bất kỳ, trong ví dụ này là mã script</a:t>
            </a:r>
          </a:p>
          <a:p>
            <a:pPr marL="0" indent="0">
              <a:buNone/>
            </a:pPr>
            <a:endParaRPr lang="en-US" smtClean="0"/>
          </a:p>
          <a:p>
            <a:pPr marL="0" indent="0">
              <a:buNone/>
            </a:pPr>
            <a:r>
              <a:rPr lang="en-US" b="1" smtClean="0"/>
              <a:t>INSERT INTO [dbo].[Blogs] ([Name],[Url]) </a:t>
            </a:r>
            <a:br>
              <a:rPr lang="en-US" b="1" smtClean="0"/>
            </a:br>
            <a:r>
              <a:rPr lang="en-US" b="1" smtClean="0"/>
              <a:t>VALUES ('The Visual Studio Blog', 'http://blogs.msdn.com/visualstudio/') </a:t>
            </a:r>
            <a:br>
              <a:rPr lang="en-US" b="1" smtClean="0"/>
            </a:br>
            <a:r>
              <a:rPr lang="en-US" b="1" smtClean="0"/>
              <a:t> </a:t>
            </a:r>
            <a:br>
              <a:rPr lang="en-US" b="1" smtClean="0"/>
            </a:br>
            <a:r>
              <a:rPr lang="en-US" b="1" smtClean="0"/>
              <a:t>INSERT INTO [dbo].[Blogs] ([Name],[Url]) </a:t>
            </a:r>
            <a:br>
              <a:rPr lang="en-US" b="1" smtClean="0"/>
            </a:br>
            <a:r>
              <a:rPr lang="en-US" b="1" smtClean="0"/>
              <a:t>VALUES ('.NET Framework Blog', 'http://blogs.msdn.com/dotnet/')</a:t>
            </a:r>
            <a:endParaRPr lang="en-US" b="1" smtClean="0">
              <a:solidFill>
                <a:srgbClr val="00B050"/>
              </a:solidFill>
            </a:endParaRPr>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an Existing Database</a:t>
            </a:r>
            <a:endParaRPr lang="en-US"/>
          </a:p>
        </p:txBody>
      </p:sp>
      <p:sp>
        <p:nvSpPr>
          <p:cNvPr id="3" name="Content Placeholder 2"/>
          <p:cNvSpPr>
            <a:spLocks noGrp="1"/>
          </p:cNvSpPr>
          <p:nvPr>
            <p:ph idx="1"/>
          </p:nvPr>
        </p:nvSpPr>
        <p:spPr/>
        <p:txBody>
          <a:bodyPr>
            <a:normAutofit/>
          </a:bodyPr>
          <a:lstStyle/>
          <a:p>
            <a:pPr marL="514350" indent="-514350">
              <a:buNone/>
            </a:pPr>
            <a:r>
              <a:rPr lang="en-US" b="1" smtClean="0">
                <a:solidFill>
                  <a:srgbClr val="00B050"/>
                </a:solidFill>
              </a:rPr>
              <a:t>2. Tạo ứng dụng</a:t>
            </a:r>
          </a:p>
          <a:p>
            <a:pPr marL="0" indent="0">
              <a:buNone/>
            </a:pPr>
            <a:r>
              <a:rPr lang="en-US" smtClean="0"/>
              <a:t>Tạo 1 ứng dụng console tên là </a:t>
            </a:r>
            <a:r>
              <a:rPr lang="en-US" b="1" smtClean="0"/>
              <a:t>CodeFirstExistingDatabaseSample</a:t>
            </a:r>
            <a:r>
              <a:rPr lang="en-US" smtClean="0"/>
              <a:t>, mã nguồn C#</a:t>
            </a:r>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an Existing Database</a:t>
            </a:r>
            <a:endParaRPr lang="en-US"/>
          </a:p>
        </p:txBody>
      </p:sp>
      <p:sp>
        <p:nvSpPr>
          <p:cNvPr id="3" name="Content Placeholder 2"/>
          <p:cNvSpPr>
            <a:spLocks noGrp="1"/>
          </p:cNvSpPr>
          <p:nvPr>
            <p:ph idx="1"/>
          </p:nvPr>
        </p:nvSpPr>
        <p:spPr/>
        <p:txBody>
          <a:bodyPr>
            <a:normAutofit/>
          </a:bodyPr>
          <a:lstStyle/>
          <a:p>
            <a:pPr marL="514350" indent="-514350">
              <a:buNone/>
            </a:pPr>
            <a:r>
              <a:rPr lang="en-US" b="1" smtClean="0">
                <a:solidFill>
                  <a:srgbClr val="00B050"/>
                </a:solidFill>
              </a:rPr>
              <a:t>3. Gieo mã nguồn mô hình</a:t>
            </a:r>
          </a:p>
          <a:p>
            <a:r>
              <a:rPr lang="en-US" sz="3000" b="1" smtClean="0"/>
              <a:t>Project -&gt; Add New Item…</a:t>
            </a:r>
            <a:endParaRPr lang="en-US" sz="3000" smtClean="0"/>
          </a:p>
          <a:p>
            <a:r>
              <a:rPr lang="en-US" sz="3000" smtClean="0"/>
              <a:t>Chọn </a:t>
            </a:r>
            <a:r>
              <a:rPr lang="en-US" sz="3000" b="1" smtClean="0"/>
              <a:t>Data</a:t>
            </a:r>
            <a:r>
              <a:rPr lang="en-US" sz="3000" smtClean="0"/>
              <a:t> ở menu trái và </a:t>
            </a:r>
            <a:r>
              <a:rPr lang="en-US" sz="3000" b="1" smtClean="0"/>
              <a:t>ADO.NET Entity Data Model</a:t>
            </a:r>
            <a:endParaRPr lang="en-US" sz="3000" smtClean="0"/>
          </a:p>
          <a:p>
            <a:r>
              <a:rPr lang="en-US" sz="3000" smtClean="0"/>
              <a:t>Ghi tên </a:t>
            </a:r>
            <a:r>
              <a:rPr lang="en-US" sz="3000" b="1" smtClean="0"/>
              <a:t>BloggingContext</a:t>
            </a:r>
            <a:r>
              <a:rPr lang="en-US" sz="3000" smtClean="0"/>
              <a:t> và nhấn </a:t>
            </a:r>
            <a:r>
              <a:rPr lang="en-US" sz="3000" b="1" smtClean="0"/>
              <a:t>OK</a:t>
            </a:r>
            <a:endParaRPr lang="en-US" sz="3000" smtClean="0"/>
          </a:p>
          <a:p>
            <a:r>
              <a:rPr lang="en-US" sz="3000" smtClean="0"/>
              <a:t>Cửa sổ </a:t>
            </a:r>
            <a:r>
              <a:rPr lang="en-US" sz="3000" b="1" smtClean="0"/>
              <a:t>Entity Data Model Wizard </a:t>
            </a:r>
            <a:r>
              <a:rPr lang="en-US" sz="3000" smtClean="0"/>
              <a:t>được</a:t>
            </a:r>
            <a:r>
              <a:rPr lang="en-US" sz="3000" b="1" smtClean="0"/>
              <a:t> </a:t>
            </a:r>
            <a:r>
              <a:rPr lang="en-US" sz="3000" smtClean="0"/>
              <a:t>bật lên</a:t>
            </a:r>
          </a:p>
          <a:p>
            <a:r>
              <a:rPr lang="en-US" sz="3000" smtClean="0"/>
              <a:t>Chọn </a:t>
            </a:r>
            <a:r>
              <a:rPr lang="en-US" sz="3000" b="1" smtClean="0"/>
              <a:t>Code First from Database</a:t>
            </a:r>
            <a:r>
              <a:rPr lang="en-US" sz="3000" smtClean="0"/>
              <a:t> và chọn </a:t>
            </a:r>
            <a:r>
              <a:rPr lang="en-US" sz="3000" b="1" smtClean="0"/>
              <a:t>Next</a:t>
            </a:r>
            <a:endParaRPr lang="en-US" sz="3000" smtClean="0"/>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an Existing Database</a:t>
            </a:r>
            <a:endParaRPr lang="en-US"/>
          </a:p>
        </p:txBody>
      </p:sp>
      <p:sp>
        <p:nvSpPr>
          <p:cNvPr id="3" name="Content Placeholder 2"/>
          <p:cNvSpPr>
            <a:spLocks noGrp="1"/>
          </p:cNvSpPr>
          <p:nvPr>
            <p:ph idx="1"/>
          </p:nvPr>
        </p:nvSpPr>
        <p:spPr/>
        <p:txBody>
          <a:bodyPr>
            <a:normAutofit/>
          </a:bodyPr>
          <a:lstStyle/>
          <a:p>
            <a:pPr marL="514350" indent="-514350">
              <a:buNone/>
            </a:pPr>
            <a:r>
              <a:rPr lang="en-US" b="1" smtClean="0">
                <a:solidFill>
                  <a:srgbClr val="00B050"/>
                </a:solidFill>
              </a:rPr>
              <a:t>3. Gieo mã nguồn mô hình</a:t>
            </a:r>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pic>
        <p:nvPicPr>
          <p:cNvPr id="71682" name="Picture 2"/>
          <p:cNvPicPr>
            <a:picLocks noChangeAspect="1" noChangeArrowheads="1"/>
          </p:cNvPicPr>
          <p:nvPr/>
        </p:nvPicPr>
        <p:blipFill>
          <a:blip r:embed="rId2"/>
          <a:srcRect/>
          <a:stretch>
            <a:fillRect/>
          </a:stretch>
        </p:blipFill>
        <p:spPr bwMode="auto">
          <a:xfrm>
            <a:off x="990600" y="2514600"/>
            <a:ext cx="7474907" cy="36499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mtClean="0"/>
              <a:t>Code First to an Existing Database</a:t>
            </a:r>
            <a:endParaRPr lang="en-US"/>
          </a:p>
        </p:txBody>
      </p:sp>
      <p:sp>
        <p:nvSpPr>
          <p:cNvPr id="3" name="Content Placeholder 2"/>
          <p:cNvSpPr>
            <a:spLocks noGrp="1"/>
          </p:cNvSpPr>
          <p:nvPr>
            <p:ph idx="1"/>
          </p:nvPr>
        </p:nvSpPr>
        <p:spPr>
          <a:xfrm>
            <a:off x="381000" y="685800"/>
            <a:ext cx="3048000" cy="4525963"/>
          </a:xfrm>
        </p:spPr>
        <p:txBody>
          <a:bodyPr>
            <a:normAutofit/>
          </a:bodyPr>
          <a:lstStyle/>
          <a:p>
            <a:pPr marL="514350" indent="-514350">
              <a:buNone/>
            </a:pPr>
            <a:r>
              <a:rPr lang="en-US" b="1" smtClean="0">
                <a:solidFill>
                  <a:srgbClr val="00B050"/>
                </a:solidFill>
              </a:rPr>
              <a:t>3. Gieo mã nguồn mô hình</a:t>
            </a:r>
          </a:p>
          <a:p>
            <a:r>
              <a:rPr lang="en-US" smtClean="0"/>
              <a:t>Chọn kết nối và tên kết nối sẽ được lưu ở App.Config</a:t>
            </a:r>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pic>
        <p:nvPicPr>
          <p:cNvPr id="72706" name="Picture 2" descr="Blogging database connection selected  in wizard screen"/>
          <p:cNvPicPr>
            <a:picLocks noChangeAspect="1" noChangeArrowheads="1"/>
          </p:cNvPicPr>
          <p:nvPr/>
        </p:nvPicPr>
        <p:blipFill>
          <a:blip r:embed="rId2"/>
          <a:srcRect/>
          <a:stretch>
            <a:fillRect/>
          </a:stretch>
        </p:blipFill>
        <p:spPr bwMode="auto">
          <a:xfrm>
            <a:off x="3581400" y="905622"/>
            <a:ext cx="5257800" cy="5266578"/>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mtClean="0"/>
              <a:t>Code First to an Existing Database</a:t>
            </a:r>
            <a:endParaRPr lang="en-US"/>
          </a:p>
        </p:txBody>
      </p:sp>
      <p:sp>
        <p:nvSpPr>
          <p:cNvPr id="3" name="Content Placeholder 2"/>
          <p:cNvSpPr>
            <a:spLocks noGrp="1"/>
          </p:cNvSpPr>
          <p:nvPr>
            <p:ph idx="1"/>
          </p:nvPr>
        </p:nvSpPr>
        <p:spPr>
          <a:xfrm>
            <a:off x="381000" y="685800"/>
            <a:ext cx="3048000" cy="4525963"/>
          </a:xfrm>
        </p:spPr>
        <p:txBody>
          <a:bodyPr>
            <a:normAutofit/>
          </a:bodyPr>
          <a:lstStyle/>
          <a:p>
            <a:pPr marL="514350" indent="-514350">
              <a:buNone/>
            </a:pPr>
            <a:r>
              <a:rPr lang="en-US" b="1" smtClean="0">
                <a:solidFill>
                  <a:srgbClr val="00B050"/>
                </a:solidFill>
              </a:rPr>
              <a:t>3. Gieo mã nguồn mô hình</a:t>
            </a:r>
          </a:p>
          <a:p>
            <a:r>
              <a:rPr lang="en-US" smtClean="0"/>
              <a:t>Chọn  bảng dữ liệu cần gieo mã</a:t>
            </a:r>
          </a:p>
          <a:p>
            <a:pPr marL="514350" indent="-514350">
              <a:buNone/>
            </a:pPr>
            <a:endParaRPr lang="en-US" b="1">
              <a:solidFill>
                <a:srgbClr val="00B050"/>
              </a:solidFill>
            </a:endParaRPr>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pic>
        <p:nvPicPr>
          <p:cNvPr id="83970" name="Picture 2" descr="Tables checkbox checked  in wizard screen"/>
          <p:cNvPicPr>
            <a:picLocks noChangeAspect="1" noChangeArrowheads="1"/>
          </p:cNvPicPr>
          <p:nvPr/>
        </p:nvPicPr>
        <p:blipFill>
          <a:blip r:embed="rId2"/>
          <a:srcRect/>
          <a:stretch>
            <a:fillRect/>
          </a:stretch>
        </p:blipFill>
        <p:spPr bwMode="auto">
          <a:xfrm>
            <a:off x="3429000" y="838200"/>
            <a:ext cx="5257800" cy="5266577"/>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First to an Existing Database</a:t>
            </a:r>
            <a:endParaRPr lang="en-US"/>
          </a:p>
        </p:txBody>
      </p:sp>
      <p:sp>
        <p:nvSpPr>
          <p:cNvPr id="3" name="Content Placeholder 2"/>
          <p:cNvSpPr>
            <a:spLocks noGrp="1"/>
          </p:cNvSpPr>
          <p:nvPr>
            <p:ph idx="1"/>
          </p:nvPr>
        </p:nvSpPr>
        <p:spPr/>
        <p:txBody>
          <a:bodyPr>
            <a:normAutofit/>
          </a:bodyPr>
          <a:lstStyle/>
          <a:p>
            <a:pPr>
              <a:buNone/>
            </a:pPr>
            <a:r>
              <a:rPr lang="en-US" b="1" smtClean="0">
                <a:solidFill>
                  <a:srgbClr val="00B050"/>
                </a:solidFill>
              </a:rPr>
              <a:t>4. Tập tin cấu hình App.config</a:t>
            </a:r>
          </a:p>
          <a:p>
            <a:pPr>
              <a:buNone/>
            </a:pPr>
            <a:r>
              <a:rPr lang="en-US" sz="2800" smtClean="0"/>
              <a:t>&lt;connectionStrings&gt; </a:t>
            </a:r>
            <a:br>
              <a:rPr lang="en-US" sz="2800" smtClean="0"/>
            </a:br>
            <a:r>
              <a:rPr lang="en-US" sz="2800" smtClean="0"/>
              <a:t>  &lt;add  </a:t>
            </a:r>
            <a:br>
              <a:rPr lang="en-US" sz="2800" smtClean="0"/>
            </a:br>
            <a:r>
              <a:rPr lang="en-US" sz="2800" smtClean="0"/>
              <a:t>    name="BloggingContext"  </a:t>
            </a:r>
            <a:br>
              <a:rPr lang="en-US" sz="2800" smtClean="0"/>
            </a:br>
            <a:r>
              <a:rPr lang="en-US" sz="2800" smtClean="0"/>
              <a:t>    connectionString="data source=(localdb)\v11.0;initial catalog=Blogging;integrated security=True;MultipleActiveResultSets=True;App=EntityFramework"  </a:t>
            </a:r>
            <a:br>
              <a:rPr lang="en-US" sz="2800" smtClean="0"/>
            </a:br>
            <a:r>
              <a:rPr lang="en-US" sz="2800" smtClean="0"/>
              <a:t>    providerName="System.Data.SqlClient" /&gt; </a:t>
            </a:r>
            <a:br>
              <a:rPr lang="en-US" sz="2800" smtClean="0"/>
            </a:br>
            <a:r>
              <a:rPr lang="en-US" sz="2800" smtClean="0"/>
              <a:t>&lt;/connectionStrings&gt;</a:t>
            </a:r>
            <a:endParaRPr lang="en-US" sz="280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t>Code First to an Existing Database</a:t>
            </a:r>
            <a:endParaRPr lang="en-US"/>
          </a:p>
        </p:txBody>
      </p:sp>
      <p:sp>
        <p:nvSpPr>
          <p:cNvPr id="3" name="Content Placeholder 2"/>
          <p:cNvSpPr>
            <a:spLocks noGrp="1"/>
          </p:cNvSpPr>
          <p:nvPr>
            <p:ph idx="1"/>
          </p:nvPr>
        </p:nvSpPr>
        <p:spPr>
          <a:xfrm>
            <a:off x="457200" y="1143001"/>
            <a:ext cx="8229600" cy="5181600"/>
          </a:xfrm>
        </p:spPr>
        <p:txBody>
          <a:bodyPr>
            <a:normAutofit fontScale="85000" lnSpcReduction="20000"/>
          </a:bodyPr>
          <a:lstStyle/>
          <a:p>
            <a:pPr>
              <a:buNone/>
            </a:pPr>
            <a:r>
              <a:rPr lang="en-US" b="1" smtClean="0">
                <a:solidFill>
                  <a:srgbClr val="00B050"/>
                </a:solidFill>
              </a:rPr>
              <a:t>5. Lớp Context</a:t>
            </a:r>
          </a:p>
          <a:p>
            <a:pPr>
              <a:buNone/>
            </a:pPr>
            <a:r>
              <a:rPr lang="en-US" sz="2800" b="1" smtClean="0"/>
              <a:t>public</a:t>
            </a:r>
            <a:r>
              <a:rPr lang="en-US" sz="2800" smtClean="0"/>
              <a:t> partial </a:t>
            </a:r>
            <a:r>
              <a:rPr lang="en-US" sz="2800" b="1" smtClean="0"/>
              <a:t>class</a:t>
            </a:r>
            <a:r>
              <a:rPr lang="en-US" sz="2800" smtClean="0"/>
              <a:t> BloggingContext : DbContext </a:t>
            </a:r>
            <a:br>
              <a:rPr lang="en-US" sz="2800" smtClean="0"/>
            </a:br>
            <a:r>
              <a:rPr lang="en-US" sz="2800" smtClean="0"/>
              <a:t>    { </a:t>
            </a:r>
            <a:br>
              <a:rPr lang="en-US" sz="2800" smtClean="0"/>
            </a:br>
            <a:r>
              <a:rPr lang="en-US" sz="2800" smtClean="0"/>
              <a:t>        </a:t>
            </a:r>
            <a:r>
              <a:rPr lang="en-US" sz="2800" b="1" smtClean="0"/>
              <a:t>public</a:t>
            </a:r>
            <a:r>
              <a:rPr lang="en-US" sz="2800" smtClean="0"/>
              <a:t> BloggingContext() </a:t>
            </a:r>
            <a:br>
              <a:rPr lang="en-US" sz="2800" smtClean="0"/>
            </a:br>
            <a:r>
              <a:rPr lang="en-US" sz="2800" smtClean="0"/>
              <a:t>            : </a:t>
            </a:r>
            <a:r>
              <a:rPr lang="en-US" sz="2800" b="1" smtClean="0"/>
              <a:t>base</a:t>
            </a:r>
            <a:r>
              <a:rPr lang="en-US" sz="2800" smtClean="0"/>
              <a:t>("name=BloggingContext") </a:t>
            </a:r>
            <a:br>
              <a:rPr lang="en-US" sz="2800" smtClean="0"/>
            </a:br>
            <a:r>
              <a:rPr lang="en-US" sz="2800" smtClean="0"/>
              <a:t>        { </a:t>
            </a:r>
            <a:br>
              <a:rPr lang="en-US" sz="2800" smtClean="0"/>
            </a:br>
            <a:r>
              <a:rPr lang="en-US" sz="2800" smtClean="0"/>
              <a:t>        } </a:t>
            </a:r>
            <a:br>
              <a:rPr lang="en-US" sz="2800" smtClean="0"/>
            </a:br>
            <a:r>
              <a:rPr lang="en-US" sz="2800" smtClean="0"/>
              <a:t> </a:t>
            </a:r>
            <a:br>
              <a:rPr lang="en-US" sz="2800" smtClean="0"/>
            </a:br>
            <a:r>
              <a:rPr lang="en-US" sz="2800" smtClean="0"/>
              <a:t>        </a:t>
            </a:r>
            <a:r>
              <a:rPr lang="en-US" sz="2800" b="1" smtClean="0"/>
              <a:t>public</a:t>
            </a:r>
            <a:r>
              <a:rPr lang="en-US" sz="2800" smtClean="0"/>
              <a:t> </a:t>
            </a:r>
            <a:r>
              <a:rPr lang="en-US" sz="2800" b="1" smtClean="0"/>
              <a:t>virtual</a:t>
            </a:r>
            <a:r>
              <a:rPr lang="en-US" sz="2800" smtClean="0"/>
              <a:t> DbSet&lt;Blog&gt; Blogs { get; set; } </a:t>
            </a:r>
            <a:br>
              <a:rPr lang="en-US" sz="2800" smtClean="0"/>
            </a:br>
            <a:r>
              <a:rPr lang="en-US" sz="2800" smtClean="0"/>
              <a:t>        </a:t>
            </a:r>
            <a:r>
              <a:rPr lang="en-US" sz="2800" b="1" smtClean="0"/>
              <a:t>public</a:t>
            </a:r>
            <a:r>
              <a:rPr lang="en-US" sz="2800" smtClean="0"/>
              <a:t> </a:t>
            </a:r>
            <a:r>
              <a:rPr lang="en-US" sz="2800" b="1" smtClean="0"/>
              <a:t>virtual</a:t>
            </a:r>
            <a:r>
              <a:rPr lang="en-US" sz="2800" smtClean="0"/>
              <a:t> DbSet&lt;Post&gt; Posts { get; set; } </a:t>
            </a:r>
            <a:br>
              <a:rPr lang="en-US" sz="2800" smtClean="0"/>
            </a:br>
            <a:r>
              <a:rPr lang="en-US" sz="2800" smtClean="0"/>
              <a:t> </a:t>
            </a:r>
            <a:br>
              <a:rPr lang="en-US" sz="2800" smtClean="0"/>
            </a:br>
            <a:r>
              <a:rPr lang="en-US" sz="2800" smtClean="0"/>
              <a:t>        </a:t>
            </a:r>
            <a:r>
              <a:rPr lang="en-US" sz="2800" b="1" smtClean="0"/>
              <a:t>protected</a:t>
            </a:r>
            <a:r>
              <a:rPr lang="en-US" sz="2800" smtClean="0"/>
              <a:t> </a:t>
            </a:r>
            <a:r>
              <a:rPr lang="en-US" sz="2800" b="1" smtClean="0"/>
              <a:t>override</a:t>
            </a:r>
            <a:r>
              <a:rPr lang="en-US" sz="2800" smtClean="0"/>
              <a:t> </a:t>
            </a:r>
            <a:r>
              <a:rPr lang="en-US" sz="2800" b="1" smtClean="0"/>
              <a:t>void</a:t>
            </a:r>
            <a:r>
              <a:rPr lang="en-US" sz="2800" smtClean="0"/>
              <a:t> OnModelCreating(DbModelBuilder modelBuilder) </a:t>
            </a:r>
            <a:br>
              <a:rPr lang="en-US" sz="2800" smtClean="0"/>
            </a:br>
            <a:r>
              <a:rPr lang="en-US" sz="2800" smtClean="0"/>
              <a:t>        { </a:t>
            </a:r>
            <a:br>
              <a:rPr lang="en-US" sz="2800" smtClean="0"/>
            </a:br>
            <a:r>
              <a:rPr lang="en-US" sz="2800" smtClean="0"/>
              <a:t>        } </a:t>
            </a:r>
            <a:br>
              <a:rPr lang="en-US" sz="2800" smtClean="0"/>
            </a:br>
            <a:r>
              <a:rPr lang="en-US" sz="2800" smtClean="0"/>
              <a:t>    }</a:t>
            </a:r>
            <a:endParaRPr lang="en-US" sz="280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t>Code First to an Existing Database</a:t>
            </a:r>
            <a:endParaRPr lang="en-US"/>
          </a:p>
        </p:txBody>
      </p:sp>
      <p:sp>
        <p:nvSpPr>
          <p:cNvPr id="3" name="Content Placeholder 2"/>
          <p:cNvSpPr>
            <a:spLocks noGrp="1"/>
          </p:cNvSpPr>
          <p:nvPr>
            <p:ph idx="1"/>
          </p:nvPr>
        </p:nvSpPr>
        <p:spPr>
          <a:xfrm>
            <a:off x="457200" y="1143001"/>
            <a:ext cx="8229600" cy="5181600"/>
          </a:xfrm>
        </p:spPr>
        <p:txBody>
          <a:bodyPr>
            <a:normAutofit fontScale="92500" lnSpcReduction="10000"/>
          </a:bodyPr>
          <a:lstStyle/>
          <a:p>
            <a:pPr>
              <a:buNone/>
            </a:pPr>
            <a:r>
              <a:rPr lang="en-US" b="1" smtClean="0">
                <a:solidFill>
                  <a:srgbClr val="00B050"/>
                </a:solidFill>
              </a:rPr>
              <a:t>6. Mô hình các lớp</a:t>
            </a:r>
          </a:p>
          <a:p>
            <a:pPr>
              <a:buNone/>
            </a:pPr>
            <a:r>
              <a:rPr lang="en-US" sz="2400" b="1" smtClean="0"/>
              <a:t>	public</a:t>
            </a:r>
            <a:r>
              <a:rPr lang="en-US" sz="2400" smtClean="0"/>
              <a:t> partial </a:t>
            </a:r>
            <a:r>
              <a:rPr lang="en-US" sz="2400" b="1" smtClean="0"/>
              <a:t>class</a:t>
            </a:r>
            <a:r>
              <a:rPr lang="en-US" sz="2400" smtClean="0"/>
              <a:t> Blog </a:t>
            </a:r>
            <a:br>
              <a:rPr lang="en-US" sz="2400" smtClean="0"/>
            </a:br>
            <a:r>
              <a:rPr lang="en-US" sz="2400" smtClean="0"/>
              <a:t>{ </a:t>
            </a:r>
            <a:br>
              <a:rPr lang="en-US" sz="2400" smtClean="0"/>
            </a:br>
            <a:r>
              <a:rPr lang="en-US" sz="2400" smtClean="0"/>
              <a:t>   	 </a:t>
            </a:r>
            <a:r>
              <a:rPr lang="en-US" sz="2400" b="1" smtClean="0"/>
              <a:t>public</a:t>
            </a:r>
            <a:r>
              <a:rPr lang="en-US" sz="2400" smtClean="0"/>
              <a:t> Blog()  { Posts = </a:t>
            </a:r>
            <a:r>
              <a:rPr lang="en-US" sz="2400" b="1" smtClean="0"/>
              <a:t>new</a:t>
            </a:r>
            <a:r>
              <a:rPr lang="en-US" sz="2400" smtClean="0"/>
              <a:t> HashSet&lt;Post&gt;(); } </a:t>
            </a:r>
            <a:br>
              <a:rPr lang="en-US" sz="2400" smtClean="0"/>
            </a:br>
            <a:r>
              <a:rPr lang="en-US" sz="2400" smtClean="0"/>
              <a:t> </a:t>
            </a:r>
            <a:br>
              <a:rPr lang="en-US" sz="2400" smtClean="0"/>
            </a:br>
            <a:r>
              <a:rPr lang="en-US" sz="2400" smtClean="0"/>
              <a:t>    	 </a:t>
            </a:r>
            <a:r>
              <a:rPr lang="en-US" sz="2400" b="1" smtClean="0"/>
              <a:t>public</a:t>
            </a:r>
            <a:r>
              <a:rPr lang="en-US" sz="2400" smtClean="0"/>
              <a:t> </a:t>
            </a:r>
            <a:r>
              <a:rPr lang="en-US" sz="2400" b="1" smtClean="0"/>
              <a:t>int</a:t>
            </a:r>
            <a:r>
              <a:rPr lang="en-US" sz="2400" smtClean="0"/>
              <a:t> BlogId { get; set; } </a:t>
            </a:r>
            <a:br>
              <a:rPr lang="en-US" sz="2400" smtClean="0"/>
            </a:br>
            <a:r>
              <a:rPr lang="en-US" sz="2400" smtClean="0"/>
              <a:t> </a:t>
            </a:r>
            <a:br>
              <a:rPr lang="en-US" sz="2400" smtClean="0"/>
            </a:br>
            <a:r>
              <a:rPr lang="en-US" sz="2400" smtClean="0"/>
              <a:t>   	 [StringLength(200)] </a:t>
            </a:r>
            <a:br>
              <a:rPr lang="en-US" sz="2400" smtClean="0"/>
            </a:br>
            <a:r>
              <a:rPr lang="en-US" sz="2400" smtClean="0"/>
              <a:t>   	 </a:t>
            </a:r>
            <a:r>
              <a:rPr lang="en-US" sz="2400" b="1" smtClean="0"/>
              <a:t>public</a:t>
            </a:r>
            <a:r>
              <a:rPr lang="en-US" sz="2400" smtClean="0"/>
              <a:t> </a:t>
            </a:r>
            <a:r>
              <a:rPr lang="en-US" sz="2400" b="1" smtClean="0"/>
              <a:t>string</a:t>
            </a:r>
            <a:r>
              <a:rPr lang="en-US" sz="2400" smtClean="0"/>
              <a:t> Name { get; set; } </a:t>
            </a:r>
            <a:br>
              <a:rPr lang="en-US" sz="2400" smtClean="0"/>
            </a:br>
            <a:r>
              <a:rPr lang="en-US" sz="2400" smtClean="0"/>
              <a:t> </a:t>
            </a:r>
            <a:br>
              <a:rPr lang="en-US" sz="2400" smtClean="0"/>
            </a:br>
            <a:r>
              <a:rPr lang="en-US" sz="2400" smtClean="0"/>
              <a:t>   	 [StringLength(200)] </a:t>
            </a:r>
            <a:br>
              <a:rPr lang="en-US" sz="2400" smtClean="0"/>
            </a:br>
            <a:r>
              <a:rPr lang="en-US" sz="2400" smtClean="0"/>
              <a:t>   	 </a:t>
            </a:r>
            <a:r>
              <a:rPr lang="en-US" sz="2400" b="1" smtClean="0"/>
              <a:t>public</a:t>
            </a:r>
            <a:r>
              <a:rPr lang="en-US" sz="2400" smtClean="0"/>
              <a:t> </a:t>
            </a:r>
            <a:r>
              <a:rPr lang="en-US" sz="2400" b="1" smtClean="0"/>
              <a:t>string</a:t>
            </a:r>
            <a:r>
              <a:rPr lang="en-US" sz="2400" smtClean="0"/>
              <a:t> Url { get; set; } </a:t>
            </a:r>
            <a:br>
              <a:rPr lang="en-US" sz="2400" smtClean="0"/>
            </a:br>
            <a:r>
              <a:rPr lang="en-US" sz="2400" smtClean="0"/>
              <a:t> </a:t>
            </a:r>
            <a:br>
              <a:rPr lang="en-US" sz="2400" smtClean="0"/>
            </a:br>
            <a:r>
              <a:rPr lang="en-US" sz="2400" smtClean="0"/>
              <a:t>  	 </a:t>
            </a:r>
            <a:r>
              <a:rPr lang="en-US" sz="2400" b="1" smtClean="0"/>
              <a:t>public</a:t>
            </a:r>
            <a:r>
              <a:rPr lang="en-US" sz="2400" smtClean="0"/>
              <a:t> </a:t>
            </a:r>
            <a:r>
              <a:rPr lang="en-US" sz="2400" b="1" smtClean="0"/>
              <a:t>virtual</a:t>
            </a:r>
            <a:r>
              <a:rPr lang="en-US" sz="2400" smtClean="0"/>
              <a:t> ICollection&lt;Post&gt; Posts { get; set; } </a:t>
            </a:r>
            <a:br>
              <a:rPr lang="en-US" sz="2400" smtClean="0"/>
            </a:br>
            <a:r>
              <a:rPr lang="en-US" sz="2400" smtClean="0"/>
              <a:t>}</a:t>
            </a:r>
            <a:endParaRPr lang="en-US" sz="280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ORM là gì</a:t>
            </a:r>
            <a:endParaRPr lang="en-US">
              <a:solidFill>
                <a:srgbClr val="FF0000"/>
              </a:solidFill>
            </a:endParaRPr>
          </a:p>
        </p:txBody>
      </p:sp>
      <p:sp>
        <p:nvSpPr>
          <p:cNvPr id="3" name="Content Placeholder 2"/>
          <p:cNvSpPr>
            <a:spLocks noGrp="1"/>
          </p:cNvSpPr>
          <p:nvPr>
            <p:ph idx="1"/>
          </p:nvPr>
        </p:nvSpPr>
        <p:spPr/>
        <p:txBody>
          <a:bodyPr>
            <a:normAutofit/>
          </a:bodyPr>
          <a:lstStyle/>
          <a:p>
            <a:pPr>
              <a:buNone/>
            </a:pPr>
            <a:r>
              <a:rPr lang="en-US" b="1" smtClean="0">
                <a:solidFill>
                  <a:srgbClr val="0070C0"/>
                </a:solidFill>
              </a:rPr>
              <a:t>ORM = Object-Relational Mapping</a:t>
            </a:r>
          </a:p>
          <a:p>
            <a:pPr>
              <a:buNone/>
            </a:pPr>
            <a:endParaRPr lang="en-US" smtClean="0">
              <a:solidFill>
                <a:srgbClr val="0070C0"/>
              </a:solidFill>
            </a:endParaRPr>
          </a:p>
          <a:p>
            <a:pPr marL="0" indent="0" algn="just">
              <a:buNone/>
            </a:pPr>
            <a:r>
              <a:rPr lang="en-US" sz="2800" b="1" smtClean="0">
                <a:solidFill>
                  <a:srgbClr val="0070C0"/>
                </a:solidFill>
              </a:rPr>
              <a:t>Wikipedia</a:t>
            </a:r>
            <a:r>
              <a:rPr lang="en-US" sz="2800" smtClean="0">
                <a:solidFill>
                  <a:srgbClr val="0070C0"/>
                </a:solidFill>
              </a:rPr>
              <a:t>: </a:t>
            </a:r>
            <a:r>
              <a:rPr lang="en-US" sz="2800" smtClean="0">
                <a:solidFill>
                  <a:srgbClr val="00B050"/>
                </a:solidFill>
              </a:rPr>
              <a:t>“</a:t>
            </a:r>
            <a:r>
              <a:rPr lang="en-US" sz="2800" i="1" smtClean="0">
                <a:solidFill>
                  <a:srgbClr val="00B050"/>
                </a:solidFill>
              </a:rPr>
              <a:t>Object-relational mapping (ORM, O/RM, and O/R mapping tool) in computer science is a programming technique for converting data between incompatible type systems in object-oriented programming languages</a:t>
            </a:r>
            <a:r>
              <a:rPr lang="en-US" sz="2800" smtClean="0">
                <a:solidFill>
                  <a:srgbClr val="00B050"/>
                </a:solidFill>
              </a:rPr>
              <a:t>.”</a:t>
            </a:r>
          </a:p>
          <a:p>
            <a:pPr indent="0" algn="just"/>
            <a:endParaRPr lang="en-US" smtClean="0">
              <a:solidFill>
                <a:srgbClr val="0070C0"/>
              </a:solidFill>
            </a:endParaRP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t>Code First to an Existing Database</a:t>
            </a:r>
            <a:endParaRPr lang="en-US"/>
          </a:p>
        </p:txBody>
      </p:sp>
      <p:sp>
        <p:nvSpPr>
          <p:cNvPr id="3" name="Content Placeholder 2"/>
          <p:cNvSpPr>
            <a:spLocks noGrp="1"/>
          </p:cNvSpPr>
          <p:nvPr>
            <p:ph idx="1"/>
          </p:nvPr>
        </p:nvSpPr>
        <p:spPr>
          <a:xfrm>
            <a:off x="457200" y="1143001"/>
            <a:ext cx="8229600" cy="5181600"/>
          </a:xfrm>
        </p:spPr>
        <p:txBody>
          <a:bodyPr>
            <a:normAutofit/>
          </a:bodyPr>
          <a:lstStyle/>
          <a:p>
            <a:pPr>
              <a:buNone/>
            </a:pPr>
            <a:r>
              <a:rPr lang="en-US" b="1" smtClean="0">
                <a:solidFill>
                  <a:srgbClr val="00B050"/>
                </a:solidFill>
              </a:rPr>
              <a:t>7. Đọc ghi dữ liệu</a:t>
            </a:r>
          </a:p>
          <a:p>
            <a:pPr>
              <a:buNone/>
            </a:pPr>
            <a:r>
              <a:rPr lang="en-US" sz="2800" smtClean="0"/>
              <a:t>Tương tự như </a:t>
            </a:r>
            <a:r>
              <a:rPr lang="en-US" sz="2800" smtClean="0">
                <a:solidFill>
                  <a:srgbClr val="FF0000"/>
                </a:solidFill>
              </a:rPr>
              <a:t>Code First to New Database</a:t>
            </a:r>
          </a:p>
          <a:p>
            <a:pPr>
              <a:buNone/>
            </a:pPr>
            <a:endParaRPr lang="en-US" sz="2800" b="1" smtClean="0">
              <a:solidFill>
                <a:srgbClr val="FF0000"/>
              </a:solidFill>
            </a:endParaRPr>
          </a:p>
          <a:p>
            <a:pPr>
              <a:buNone/>
            </a:pPr>
            <a:r>
              <a:rPr lang="en-US" sz="2800" b="1" smtClean="0">
                <a:solidFill>
                  <a:srgbClr val="00B050"/>
                </a:solidFill>
              </a:rPr>
              <a:t>8. Các phần khác, tham khảo thêm:</a:t>
            </a:r>
          </a:p>
          <a:p>
            <a:pPr>
              <a:buNone/>
            </a:pPr>
            <a:r>
              <a:rPr lang="en-US" sz="2800" smtClean="0"/>
              <a:t>https://msdn.microsoft.com/en-us/data/jj200620</a:t>
            </a:r>
            <a:endParaRPr lang="en-US" sz="2800"/>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lstStyle/>
          <a:p>
            <a:pPr algn="just"/>
            <a:r>
              <a:rPr lang="en-US" smtClean="0"/>
              <a:t>Thực hiện ví dụ bài giảng</a:t>
            </a:r>
          </a:p>
          <a:p>
            <a:pPr algn="just"/>
            <a:r>
              <a:rPr lang="en-US" smtClean="0"/>
              <a:t>Thử cách Code First to Existing Database, gieo bảng _MigrationHistory thành lớp code, sau đó chỉnh sửa thuộc tính ở bảng bất kỳ, thử cập nhật từ code.</a:t>
            </a:r>
          </a:p>
          <a:p>
            <a:pPr algn="just"/>
            <a:endParaRPr lang="en-US" smtClean="0"/>
          </a:p>
          <a:p>
            <a:pPr algn="just"/>
            <a:r>
              <a:rPr lang="en-US" smtClean="0"/>
              <a:t>Email: </a:t>
            </a:r>
            <a:r>
              <a:rPr lang="en-US" smtClean="0">
                <a:hlinkClick r:id="rId2"/>
              </a:rPr>
              <a:t>tahoangthang@gmail.com</a:t>
            </a:r>
            <a:endParaRPr lang="en-US" smtClean="0"/>
          </a:p>
          <a:p>
            <a:pPr algn="just"/>
            <a:r>
              <a:rPr lang="en-US" smtClean="0"/>
              <a:t>Số điện thoại: 01689797946</a:t>
            </a:r>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mtClean="0">
                <a:solidFill>
                  <a:srgbClr val="FF0000"/>
                </a:solidFill>
              </a:rPr>
              <a:t>ORM là gì</a:t>
            </a:r>
            <a:endParaRPr lang="en-US">
              <a:solidFill>
                <a:srgbClr val="FF0000"/>
              </a:solidFill>
            </a:endParaRPr>
          </a:p>
        </p:txBody>
      </p:sp>
      <p:sp>
        <p:nvSpPr>
          <p:cNvPr id="3" name="Content Placeholder 2"/>
          <p:cNvSpPr>
            <a:spLocks noGrp="1"/>
          </p:cNvSpPr>
          <p:nvPr>
            <p:ph idx="1"/>
          </p:nvPr>
        </p:nvSpPr>
        <p:spPr>
          <a:xfrm>
            <a:off x="457200" y="1371601"/>
            <a:ext cx="8229600" cy="4754564"/>
          </a:xfrm>
        </p:spPr>
        <p:txBody>
          <a:bodyPr>
            <a:normAutofit/>
          </a:bodyPr>
          <a:lstStyle/>
          <a:p>
            <a:pPr>
              <a:buNone/>
            </a:pPr>
            <a:r>
              <a:rPr lang="en-US" b="1" smtClean="0">
                <a:solidFill>
                  <a:srgbClr val="0070C0"/>
                </a:solidFill>
              </a:rPr>
              <a:t>Mô hình</a:t>
            </a:r>
            <a:endParaRPr lang="en-US" sz="2800" smtClean="0">
              <a:solidFill>
                <a:srgbClr val="00B050"/>
              </a:solidFill>
            </a:endParaRPr>
          </a:p>
          <a:p>
            <a:pPr indent="0" algn="just"/>
            <a:endParaRPr lang="en-US" smtClean="0">
              <a:solidFill>
                <a:srgbClr val="0070C0"/>
              </a:solidFill>
            </a:endParaRP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2050" name="Picture 2" descr="https://msdn.microsoft.com/dynimg/IC423395.png"/>
          <p:cNvPicPr>
            <a:picLocks noChangeAspect="1" noChangeArrowheads="1"/>
          </p:cNvPicPr>
          <p:nvPr/>
        </p:nvPicPr>
        <p:blipFill>
          <a:blip r:embed="rId2"/>
          <a:srcRect/>
          <a:stretch>
            <a:fillRect/>
          </a:stretch>
        </p:blipFill>
        <p:spPr bwMode="auto">
          <a:xfrm>
            <a:off x="1447800" y="2209800"/>
            <a:ext cx="6553200" cy="405107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mtClean="0">
                <a:solidFill>
                  <a:srgbClr val="FF0000"/>
                </a:solidFill>
              </a:rPr>
              <a:t>ORM là gì</a:t>
            </a:r>
            <a:endParaRPr lang="en-US">
              <a:solidFill>
                <a:srgbClr val="FF0000"/>
              </a:solidFill>
            </a:endParaRPr>
          </a:p>
        </p:txBody>
      </p:sp>
      <p:sp>
        <p:nvSpPr>
          <p:cNvPr id="3" name="Content Placeholder 2"/>
          <p:cNvSpPr>
            <a:spLocks noGrp="1"/>
          </p:cNvSpPr>
          <p:nvPr>
            <p:ph idx="1"/>
          </p:nvPr>
        </p:nvSpPr>
        <p:spPr>
          <a:xfrm>
            <a:off x="457200" y="1371601"/>
            <a:ext cx="8229600" cy="4754564"/>
          </a:xfrm>
        </p:spPr>
        <p:txBody>
          <a:bodyPr>
            <a:normAutofit/>
          </a:bodyPr>
          <a:lstStyle/>
          <a:p>
            <a:pPr>
              <a:buNone/>
            </a:pPr>
            <a:r>
              <a:rPr lang="en-US" smtClean="0">
                <a:solidFill>
                  <a:srgbClr val="0070C0"/>
                </a:solidFill>
              </a:rPr>
              <a:t>Một số ORM nổi tiếng</a:t>
            </a:r>
          </a:p>
          <a:p>
            <a:r>
              <a:rPr lang="en-US" sz="2800" smtClean="0"/>
              <a:t>Nhibernate </a:t>
            </a:r>
            <a:r>
              <a:rPr lang="en-US" sz="2800" smtClean="0">
                <a:hlinkClick r:id="rId2"/>
              </a:rPr>
              <a:t>http://nhibernate.info/</a:t>
            </a:r>
            <a:endParaRPr lang="en-US" sz="2800" smtClean="0"/>
          </a:p>
          <a:p>
            <a:r>
              <a:rPr lang="en-US" sz="2800" smtClean="0"/>
              <a:t>Hibernate (framework) </a:t>
            </a:r>
            <a:r>
              <a:rPr lang="en-US" sz="2800" smtClean="0">
                <a:hlinkClick r:id="rId3"/>
              </a:rPr>
              <a:t>http://hibernate.org/</a:t>
            </a:r>
            <a:endParaRPr lang="en-US" sz="2800" smtClean="0"/>
          </a:p>
          <a:p>
            <a:r>
              <a:rPr lang="en-US" sz="2800" smtClean="0"/>
              <a:t>BLToolkit </a:t>
            </a:r>
          </a:p>
          <a:p>
            <a:endParaRPr lang="en-US" sz="2800" smtClean="0"/>
          </a:p>
          <a:p>
            <a:endParaRPr lang="en-US" sz="2800" smtClean="0">
              <a:solidFill>
                <a:srgbClr val="00B050"/>
              </a:solidFill>
            </a:endParaRPr>
          </a:p>
          <a:p>
            <a:pPr indent="0" algn="just"/>
            <a:endParaRPr lang="en-US" smtClean="0">
              <a:solidFill>
                <a:srgbClr val="0070C0"/>
              </a:solidFill>
            </a:endParaRPr>
          </a:p>
          <a:p>
            <a:endParaRPr lang="en-US">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TotalTime>
  <Words>2374</Words>
  <Application>Microsoft Office PowerPoint</Application>
  <PresentationFormat>On-screen Show (4:3)</PresentationFormat>
  <Paragraphs>456</Paragraphs>
  <Slides>71</Slides>
  <Notes>3</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Entity Framework (EF)</vt:lpstr>
      <vt:lpstr>Tài liệu tham khảo</vt:lpstr>
      <vt:lpstr>Lịch sử ra đời EF</vt:lpstr>
      <vt:lpstr>EF là gì?</vt:lpstr>
      <vt:lpstr>Tại sao phải dùng EF?</vt:lpstr>
      <vt:lpstr>Tải EF ở đâu?</vt:lpstr>
      <vt:lpstr>ORM là gì</vt:lpstr>
      <vt:lpstr>ORM là gì</vt:lpstr>
      <vt:lpstr>ORM là gì</vt:lpstr>
      <vt:lpstr>Kiến trúc EF</vt:lpstr>
      <vt:lpstr>Kiến trúc EF</vt:lpstr>
      <vt:lpstr>Kiến trúc EF</vt:lpstr>
      <vt:lpstr>Kiến trúc EF</vt:lpstr>
      <vt:lpstr>Kiến trúc EF</vt:lpstr>
      <vt:lpstr>DB First/Model First </vt:lpstr>
      <vt:lpstr>DB Model vs Conceptual Model</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New Database</vt:lpstr>
      <vt:lpstr>Code First to an Existing Database</vt:lpstr>
      <vt:lpstr>Code First to an Existing Database</vt:lpstr>
      <vt:lpstr>Code First to an Existing Database</vt:lpstr>
      <vt:lpstr>Code First to an Existing Database</vt:lpstr>
      <vt:lpstr>Code First to an Existing Database</vt:lpstr>
      <vt:lpstr>Code First to an Existing Database</vt:lpstr>
      <vt:lpstr>Code First to an Existing Database</vt:lpstr>
      <vt:lpstr>Code First to an Existing Database</vt:lpstr>
      <vt:lpstr>Code First to an Existing Database</vt:lpstr>
      <vt:lpstr>Code First to an Existing Database</vt:lpstr>
      <vt:lpstr>Code First to an Existing Database</vt:lpstr>
      <vt:lpstr>Code First to an Existing Database</vt:lpstr>
      <vt:lpstr>Code First to an Existing Database</vt:lpstr>
      <vt:lpstr>Bài tập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Sammi</dc:creator>
  <cp:lastModifiedBy>Hoang Thang</cp:lastModifiedBy>
  <cp:revision>181</cp:revision>
  <dcterms:created xsi:type="dcterms:W3CDTF">2006-08-16T00:00:00Z</dcterms:created>
  <dcterms:modified xsi:type="dcterms:W3CDTF">2016-03-11T03:44:55Z</dcterms:modified>
</cp:coreProperties>
</file>