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7" r:id="rId32"/>
    <p:sldId id="298" r:id="rId3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8550B1B-A0CD-489D-81D7-DD620EBE4DC4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367C2D4-9037-4870-8BA5-A056EBC5B9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4F169BA-E172-400E-85E3-A76ABC198995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0EAA46-C010-4FC1-9391-BDD5C3D15C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EAA46-C010-4FC1-9391-BDD5C3D15C6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1600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981200"/>
            <a:ext cx="8534400" cy="4114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24601"/>
            <a:ext cx="2133600" cy="365125"/>
          </a:xfrm>
        </p:spPr>
        <p:txBody>
          <a:bodyPr/>
          <a:lstStyle/>
          <a:p>
            <a:fld id="{3FC1CA84-17F9-4B8C-9951-8AC9B9A4F566}" type="datetime1">
              <a:rPr lang="en-US" smtClean="0"/>
              <a:pPr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324601"/>
            <a:ext cx="3505200" cy="365125"/>
          </a:xfrm>
        </p:spPr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24601"/>
            <a:ext cx="2133600" cy="365125"/>
          </a:xfrm>
        </p:spPr>
        <p:txBody>
          <a:bodyPr/>
          <a:lstStyle/>
          <a:p>
            <a:r>
              <a:rPr lang="en-US" smtClean="0"/>
              <a:t>Trang </a:t>
            </a:r>
            <a:fld id="{BA91C764-1FBF-408C-A1C2-06554D88C0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F490-99CA-4CC5-AB4B-7A7DFC5DBFAB}" type="datetime1">
              <a:rPr lang="en-US" smtClean="0"/>
              <a:pPr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C64F-E164-4BA3-A293-FD1F8F1AFCC5}" type="datetime1">
              <a:rPr lang="en-US" smtClean="0"/>
              <a:pPr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457200">
              <a:defRPr>
                <a:solidFill>
                  <a:srgbClr val="0070C0"/>
                </a:solidFill>
              </a:defRPr>
            </a:lvl1pPr>
            <a:lvl2pPr indent="-283464">
              <a:defRPr>
                <a:solidFill>
                  <a:srgbClr val="0070C0"/>
                </a:solidFill>
              </a:defRPr>
            </a:lvl2pPr>
            <a:lvl3pPr indent="-228600">
              <a:defRPr>
                <a:solidFill>
                  <a:srgbClr val="0070C0"/>
                </a:solidFill>
              </a:defRPr>
            </a:lvl3pPr>
            <a:lvl4pPr indent="-228600">
              <a:defRPr>
                <a:solidFill>
                  <a:srgbClr val="0070C0"/>
                </a:solidFill>
              </a:defRPr>
            </a:lvl4pPr>
            <a:lvl5pPr indent="-228600"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 Second level</a:t>
            </a:r>
          </a:p>
          <a:p>
            <a:pPr lvl="2"/>
            <a:r>
              <a:rPr lang="en-US" smtClean="0"/>
              <a:t> Third level</a:t>
            </a:r>
          </a:p>
          <a:p>
            <a:pPr lvl="3"/>
            <a:r>
              <a:rPr lang="en-US" smtClean="0"/>
              <a:t> Fourth level</a:t>
            </a:r>
          </a:p>
          <a:p>
            <a:pPr lvl="4"/>
            <a:r>
              <a:rPr lang="en-US" smtClean="0"/>
              <a:t> 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1362-220D-4225-85E6-1F9FE90A5C54}" type="datetime1">
              <a:rPr lang="en-US" smtClean="0"/>
              <a:pPr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9AFE-A55E-486A-A2AF-8F32F04326E6}" type="datetime1">
              <a:rPr lang="en-US" smtClean="0"/>
              <a:pPr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9444-80D4-4881-975E-DB760DD28FC0}" type="datetime1">
              <a:rPr lang="en-US" smtClean="0"/>
              <a:pPr/>
              <a:t>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C0A9-D32E-41D3-8967-B0F185B8F761}" type="datetime1">
              <a:rPr lang="en-US" smtClean="0"/>
              <a:pPr/>
              <a:t>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3B9E-7A56-42EF-B7B2-D928A2B88FC2}" type="datetime1">
              <a:rPr lang="en-US" smtClean="0"/>
              <a:pPr/>
              <a:t>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761C-6835-45B4-A761-AE01D223B8D5}" type="datetime1">
              <a:rPr lang="en-US" smtClean="0"/>
              <a:pPr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5168-25BB-47E4-AAEE-F572DB1F7948}" type="datetime1">
              <a:rPr lang="en-US" smtClean="0"/>
              <a:pPr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5AAEA-FF3C-4320-A707-74E36E0D8342}" type="datetime1">
              <a:rPr lang="en-US" smtClean="0"/>
              <a:pPr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-server-performance.com/2012/entity-framework-existing-sql-server-database-code-second/" TargetMode="External"/><Relationship Id="rId2" Type="http://schemas.openxmlformats.org/officeDocument/2006/relationships/hyperlink" Target="https://www.nuget.org/packages/CodeSecon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Entity Framework (EF)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Lịch</a:t>
            </a:r>
            <a:r>
              <a:rPr lang="en-US" b="1" smtClean="0">
                <a:solidFill>
                  <a:srgbClr val="0070C0"/>
                </a:solidFill>
              </a:rPr>
              <a:t> sử ra đời</a:t>
            </a:r>
          </a:p>
          <a:p>
            <a:r>
              <a:rPr lang="en-US" b="1" smtClean="0">
                <a:solidFill>
                  <a:srgbClr val="0070C0"/>
                </a:solidFill>
              </a:rPr>
              <a:t>Các khái niệm cơ bản</a:t>
            </a:r>
          </a:p>
          <a:p>
            <a:r>
              <a:rPr lang="en-US" b="1" smtClean="0">
                <a:solidFill>
                  <a:srgbClr val="0070C0"/>
                </a:solidFill>
              </a:rPr>
              <a:t>Kiến trúc EF</a:t>
            </a:r>
          </a:p>
          <a:p>
            <a:r>
              <a:rPr lang="en-US" b="1" smtClean="0">
                <a:solidFill>
                  <a:srgbClr val="0070C0"/>
                </a:solidFill>
              </a:rPr>
              <a:t>DB First/Model First</a:t>
            </a:r>
          </a:p>
          <a:p>
            <a:r>
              <a:rPr lang="en-US" b="1" smtClean="0">
                <a:solidFill>
                  <a:srgbClr val="0070C0"/>
                </a:solidFill>
              </a:rPr>
              <a:t>Code First/Code Second</a:t>
            </a:r>
          </a:p>
          <a:p>
            <a:r>
              <a:rPr lang="en-US" smtClean="0"/>
              <a:t>Kế thừa</a:t>
            </a:r>
            <a:endParaRPr lang="en-US" smtClean="0">
              <a:solidFill>
                <a:srgbClr val="0070C0"/>
              </a:solidFill>
            </a:endParaRPr>
          </a:p>
          <a:p>
            <a:r>
              <a:rPr lang="en-US" smtClean="0">
                <a:solidFill>
                  <a:srgbClr val="0070C0"/>
                </a:solidFill>
              </a:rPr>
              <a:t>Eager/Lazy &amp; Explicit Loading</a:t>
            </a:r>
          </a:p>
          <a:p>
            <a:r>
              <a:rPr lang="en-US" smtClean="0">
                <a:solidFill>
                  <a:srgbClr val="0070C0"/>
                </a:solidFill>
              </a:rPr>
              <a:t>Performance/Profiling</a:t>
            </a:r>
          </a:p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First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Tiếp tục tạo cho thực thể </a:t>
            </a:r>
            <a:r>
              <a:rPr lang="en-US" b="1" smtClean="0"/>
              <a:t>Post</a:t>
            </a:r>
            <a:r>
              <a:rPr lang="en-US" smtClean="0"/>
              <a:t> với </a:t>
            </a:r>
            <a:r>
              <a:rPr lang="en-US" b="1" smtClean="0"/>
              <a:t>PostId</a:t>
            </a:r>
            <a:r>
              <a:rPr lang="en-US" smtClean="0"/>
              <a:t> là khóa </a:t>
            </a:r>
          </a:p>
          <a:p>
            <a:r>
              <a:rPr lang="en-US" smtClean="0"/>
              <a:t>Thêm thuộc tính </a:t>
            </a:r>
            <a:r>
              <a:rPr lang="en-US" b="1" smtClean="0"/>
              <a:t>Title</a:t>
            </a:r>
            <a:r>
              <a:rPr lang="en-US" smtClean="0"/>
              <a:t> và </a:t>
            </a:r>
            <a:r>
              <a:rPr lang="en-US" b="1" smtClean="0"/>
              <a:t>Content</a:t>
            </a:r>
            <a:r>
              <a:rPr lang="en-US" smtClean="0"/>
              <a:t> vào thực thể </a:t>
            </a:r>
            <a:r>
              <a:rPr lang="en-US" b="1" smtClean="0"/>
              <a:t>Post</a:t>
            </a:r>
            <a:r>
              <a:rPr lang="en-US" smtClean="0"/>
              <a:t> 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First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mtClean="0"/>
              <a:t>Tạo quan hệ giữa các thực thể</a:t>
            </a:r>
          </a:p>
          <a:p>
            <a:r>
              <a:rPr lang="en-US" smtClean="0"/>
              <a:t>Chuột phải ở giao diện thiết kế, chọn </a:t>
            </a:r>
            <a:r>
              <a:rPr lang="en-US" b="1" smtClean="0"/>
              <a:t>Add New -&gt; Association…</a:t>
            </a:r>
            <a:endParaRPr lang="en-US" smtClean="0"/>
          </a:p>
          <a:p>
            <a:r>
              <a:rPr lang="en-US" smtClean="0"/>
              <a:t>Tạo quan hệ giữa </a:t>
            </a:r>
            <a:r>
              <a:rPr lang="en-US" b="1" smtClean="0"/>
              <a:t>Blog</a:t>
            </a:r>
            <a:r>
              <a:rPr lang="en-US" smtClean="0"/>
              <a:t> với </a:t>
            </a:r>
            <a:r>
              <a:rPr lang="en-US" b="1" smtClean="0"/>
              <a:t>Post</a:t>
            </a:r>
            <a:r>
              <a:rPr lang="en-US" smtClean="0"/>
              <a:t> (1 – nhiều)</a:t>
            </a:r>
          </a:p>
          <a:p>
            <a:r>
              <a:rPr lang="en-US" smtClean="0"/>
              <a:t>Đánh dấu </a:t>
            </a:r>
            <a:r>
              <a:rPr lang="en-US" b="1" smtClean="0"/>
              <a:t>Add foreign key properties to 'Post' Entity</a:t>
            </a:r>
            <a:r>
              <a:rPr lang="en-US" smtClean="0"/>
              <a:t> và nhấn </a:t>
            </a:r>
            <a:r>
              <a:rPr lang="en-US" b="1" smtClean="0"/>
              <a:t>OK</a:t>
            </a:r>
            <a:endParaRPr lang="en-US" smtClean="0"/>
          </a:p>
          <a:p>
            <a:pPr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4456"/>
            <a:ext cx="7543800" cy="627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First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mtClean="0"/>
              <a:t>Bước này ở file </a:t>
            </a:r>
            <a:r>
              <a:rPr lang="en-US" b="1" smtClean="0"/>
              <a:t>BloggingModel.edmx</a:t>
            </a:r>
            <a:r>
              <a:rPr lang="en-US" smtClean="0"/>
              <a:t> được mô hình code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650603"/>
            <a:ext cx="5486400" cy="375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First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0">
              <a:buNone/>
            </a:pPr>
            <a:r>
              <a:rPr lang="en-US" b="1" smtClean="0">
                <a:solidFill>
                  <a:srgbClr val="00B050"/>
                </a:solidFill>
              </a:rPr>
              <a:t>3. Gieo database</a:t>
            </a:r>
          </a:p>
          <a:p>
            <a:pPr indent="0">
              <a:buNone/>
            </a:pPr>
            <a:r>
              <a:rPr lang="en-US" smtClean="0"/>
              <a:t>Với mô hình ở bước 2, EF có thể tính toán lược đồ dữ liệu để gieo thành database</a:t>
            </a:r>
          </a:p>
          <a:p>
            <a:r>
              <a:rPr lang="en-US" smtClean="0"/>
              <a:t>Chuột phải ở giao diện thiết kế, chọn </a:t>
            </a:r>
            <a:r>
              <a:rPr lang="en-US" b="1" smtClean="0"/>
              <a:t>Generate Database from Model…</a:t>
            </a:r>
            <a:endParaRPr lang="en-US" smtClean="0"/>
          </a:p>
          <a:p>
            <a:r>
              <a:rPr lang="en-US" smtClean="0"/>
              <a:t>Chọn </a:t>
            </a:r>
            <a:r>
              <a:rPr lang="en-US" b="1" smtClean="0"/>
              <a:t>New Connection…</a:t>
            </a:r>
            <a:r>
              <a:rPr lang="en-US" smtClean="0"/>
              <a:t> và đặc tả LocalDb (</a:t>
            </a:r>
            <a:r>
              <a:rPr lang="en-US" b="1" smtClean="0"/>
              <a:t>(localdb)\v11.0</a:t>
            </a:r>
            <a:r>
              <a:rPr lang="en-US" smtClean="0"/>
              <a:t>) hay SQL Express (</a:t>
            </a:r>
            <a:r>
              <a:rPr lang="en-US" b="1" smtClean="0"/>
              <a:t>.\SQLEXPRESS</a:t>
            </a:r>
            <a:r>
              <a:rPr lang="en-US" smtClean="0"/>
              <a:t>), điền </a:t>
            </a:r>
            <a:r>
              <a:rPr lang="en-US" b="1" smtClean="0"/>
              <a:t>ModelFirst.Blogging</a:t>
            </a:r>
            <a:r>
              <a:rPr lang="en-US" smtClean="0"/>
              <a:t> là tên database.</a:t>
            </a:r>
          </a:p>
          <a:p>
            <a:pPr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9698" name="Picture 2" descr="Connection to ModelFirst.Blogging database on (localdb)\v11.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52400"/>
            <a:ext cx="4314825" cy="6296026"/>
          </a:xfrm>
          <a:prstGeom prst="rect">
            <a:avLst/>
          </a:prstGeom>
          <a:noFill/>
        </p:spPr>
      </p:pic>
      <p:pic>
        <p:nvPicPr>
          <p:cNvPr id="29700" name="Picture 4" descr="Connection to ModelFirst.Blogging database on .\SQLEXPRES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5" y="104774"/>
            <a:ext cx="4314825" cy="62960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First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Chọn </a:t>
            </a:r>
            <a:r>
              <a:rPr lang="en-US" b="1" smtClean="0"/>
              <a:t>OK</a:t>
            </a:r>
            <a:r>
              <a:rPr lang="en-US" smtClean="0"/>
              <a:t> và chọn </a:t>
            </a:r>
            <a:r>
              <a:rPr lang="en-US" b="1" smtClean="0"/>
              <a:t>Yes</a:t>
            </a:r>
            <a:endParaRPr lang="en-US" smtClean="0"/>
          </a:p>
          <a:p>
            <a:r>
              <a:rPr lang="en-US" smtClean="0"/>
              <a:t>Chọn </a:t>
            </a:r>
            <a:r>
              <a:rPr lang="en-US" b="1" smtClean="0"/>
              <a:t>Next</a:t>
            </a:r>
            <a:r>
              <a:rPr lang="en-US" smtClean="0"/>
              <a:t> và Entity Framework Designer sẽ gieo database</a:t>
            </a:r>
          </a:p>
          <a:p>
            <a:r>
              <a:rPr lang="en-US" smtClean="0"/>
              <a:t>Nhấn </a:t>
            </a:r>
            <a:r>
              <a:rPr lang="en-US" b="1" smtClean="0"/>
              <a:t>Finish</a:t>
            </a:r>
            <a:r>
              <a:rPr lang="en-US" smtClean="0"/>
              <a:t> để tạo script sql</a:t>
            </a:r>
          </a:p>
          <a:p>
            <a:r>
              <a:rPr lang="en-US" smtClean="0"/>
              <a:t>Chuột phải chọn </a:t>
            </a:r>
            <a:r>
              <a:rPr lang="en-US" b="1" smtClean="0"/>
              <a:t>Execute </a:t>
            </a:r>
            <a:r>
              <a:rPr lang="en-US" smtClean="0"/>
              <a:t>để thực thi và kết nối với </a:t>
            </a:r>
            <a:r>
              <a:rPr lang="en-US" b="1" smtClean="0"/>
              <a:t>(localdb)\v11.0</a:t>
            </a:r>
            <a:r>
              <a:rPr lang="en-US" smtClean="0"/>
              <a:t> hay </a:t>
            </a:r>
            <a:r>
              <a:rPr lang="en-US" b="1" smtClean="0"/>
              <a:t>.\SQLEXPRESS</a:t>
            </a:r>
            <a:r>
              <a:rPr lang="en-US" smtClean="0"/>
              <a:t>,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First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810000" cy="4525963"/>
          </a:xfrm>
        </p:spPr>
        <p:txBody>
          <a:bodyPr/>
          <a:lstStyle/>
          <a:p>
            <a:pPr indent="0">
              <a:buNone/>
            </a:pPr>
            <a:r>
              <a:rPr lang="en-US" b="1" smtClean="0">
                <a:solidFill>
                  <a:srgbClr val="00B050"/>
                </a:solidFill>
              </a:rPr>
              <a:t>4. Đọc và ghi dữ liệu</a:t>
            </a:r>
          </a:p>
          <a:p>
            <a:pPr indent="0">
              <a:buNone/>
            </a:pPr>
            <a:r>
              <a:rPr lang="en-US" smtClean="0"/>
              <a:t>Khi gieo xong database + code, ở dự án xuất hiện một số tập tin như sau: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1746" name="Picture 2" descr="Solution Explorer expanded to show generated code fil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1325227"/>
            <a:ext cx="4343400" cy="50755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First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mtClean="0"/>
              <a:t>Thực thi tương tác với database ở hàm </a:t>
            </a:r>
            <a:r>
              <a:rPr lang="en-US" b="1" smtClean="0"/>
              <a:t>Main</a:t>
            </a:r>
            <a:r>
              <a:rPr lang="en-US" smtClean="0"/>
              <a:t> ở </a:t>
            </a:r>
            <a:r>
              <a:rPr lang="en-US" b="1" smtClean="0"/>
              <a:t>Program.cs</a:t>
            </a:r>
          </a:p>
          <a:p>
            <a:pPr indent="0">
              <a:buNone/>
            </a:pPr>
            <a:endParaRPr lang="en-US" smtClean="0"/>
          </a:p>
          <a:p>
            <a:pPr indent="0">
              <a:buNone/>
            </a:pPr>
            <a:r>
              <a:rPr lang="en-US" smtClean="0"/>
              <a:t> 	  var blog = new Blog { Name = ”abc” }; </a:t>
            </a:r>
            <a:br>
              <a:rPr lang="en-US" smtClean="0"/>
            </a:br>
            <a:r>
              <a:rPr lang="en-US" smtClean="0"/>
              <a:t>            db.Blogs.Add(blog); </a:t>
            </a:r>
            <a:br>
              <a:rPr lang="en-US" smtClean="0"/>
            </a:br>
            <a:r>
              <a:rPr lang="en-US" smtClean="0"/>
              <a:t>            db.SaveChanges(); </a:t>
            </a:r>
            <a:br>
              <a:rPr lang="en-US" smtClean="0"/>
            </a:br>
            <a:r>
              <a:rPr lang="en-US" smtClean="0"/>
              <a:t>         …</a:t>
            </a:r>
            <a:r>
              <a:rPr lang="en-US" b="1" smtClean="0"/>
              <a:t/>
            </a:r>
            <a:br>
              <a:rPr lang="en-US" b="1" smtClean="0"/>
            </a:br>
            <a:r>
              <a:rPr lang="en-US" b="1" smtClean="0"/>
              <a:t>            </a:t>
            </a:r>
            <a:endParaRPr lang="en-US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First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0">
              <a:buNone/>
            </a:pPr>
            <a:r>
              <a:rPr lang="en-US" b="1" smtClean="0">
                <a:solidFill>
                  <a:srgbClr val="00B050"/>
                </a:solidFill>
              </a:rPr>
              <a:t>5. Thay đổi mô hình</a:t>
            </a:r>
          </a:p>
          <a:p>
            <a:pPr algn="just"/>
            <a:r>
              <a:rPr lang="en-US" smtClean="0"/>
              <a:t>Tương tự cũng vào file .edmx để thay đổi mô hình, sau đó chuột phải chọn </a:t>
            </a:r>
            <a:r>
              <a:rPr lang="en-US" b="1" smtClean="0"/>
              <a:t>Generate Database from Model…</a:t>
            </a:r>
            <a:r>
              <a:rPr lang="en-US" smtClean="0"/>
              <a:t>, Entity Framework sẽ gieo script và update mô hình và nhấn </a:t>
            </a:r>
            <a:r>
              <a:rPr lang="en-US" b="1" smtClean="0"/>
              <a:t>Finish</a:t>
            </a:r>
          </a:p>
          <a:p>
            <a:pPr algn="just"/>
            <a:r>
              <a:rPr lang="en-US" smtClean="0"/>
              <a:t>Cảnh báo về thay đổi mô hình có thể mất mát dữ liệu, </a:t>
            </a:r>
            <a:r>
              <a:rPr lang="en-US" b="1" smtClean="0"/>
              <a:t>nhấn Yes </a:t>
            </a:r>
            <a:r>
              <a:rPr lang="en-US" smtClean="0"/>
              <a:t>để tạo script</a:t>
            </a:r>
          </a:p>
          <a:p>
            <a:pPr algn="just"/>
            <a:r>
              <a:rPr lang="en-US" smtClean="0"/>
              <a:t>Chuột phải lên script chọn </a:t>
            </a:r>
            <a:r>
              <a:rPr lang="en-US" b="1" smtClean="0"/>
              <a:t>Execute </a:t>
            </a:r>
            <a:r>
              <a:rPr lang="en-US" smtClean="0"/>
              <a:t>để update database</a:t>
            </a:r>
          </a:p>
          <a:p>
            <a:pPr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First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mtClean="0"/>
              <a:t>EF cho phép tạo mô hình trước, sau đó mới phát sinh database và code. 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Theo cách này, lập trình viên có thể nắm được mô hình code, chỉnh sửa trên file mô hình thuận tiện, đến khi có được mô hình vừa ý mới phát sinh database + code.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b="1" smtClean="0">
                <a:solidFill>
                  <a:srgbClr val="00B050"/>
                </a:solidFill>
              </a:rPr>
              <a:t>Ưu điểm?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First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B050"/>
                </a:solidFill>
              </a:rPr>
              <a:t>Ưu điểm?</a:t>
            </a:r>
          </a:p>
          <a:p>
            <a:r>
              <a:rPr lang="en-US" b="1" smtClean="0">
                <a:solidFill>
                  <a:srgbClr val="00B050"/>
                </a:solidFill>
              </a:rPr>
              <a:t>Nhược điểm?</a:t>
            </a:r>
          </a:p>
          <a:p>
            <a:r>
              <a:rPr lang="en-US" b="1" smtClean="0">
                <a:solidFill>
                  <a:srgbClr val="00B050"/>
                </a:solidFill>
              </a:rPr>
              <a:t>So sánh với Code First?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First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buNone/>
            </a:pPr>
            <a:r>
              <a:rPr lang="en-US" smtClean="0"/>
              <a:t>Database First cho phép tạo mô hình từ 1 database có sẵn. Mô hình này lưu ở tập tin </a:t>
            </a:r>
            <a:r>
              <a:rPr lang="en-US" b="1" smtClean="0"/>
              <a:t>EDMX file (.edmx extension)</a:t>
            </a:r>
            <a:r>
              <a:rPr lang="en-US" smtClean="0"/>
              <a:t>, và có thể xem và chỉnh sửa</a:t>
            </a:r>
            <a:r>
              <a:rPr lang="en-US" b="1" smtClean="0"/>
              <a:t> </a:t>
            </a:r>
            <a:r>
              <a:rPr lang="en-US" smtClean="0"/>
              <a:t>ở Entity Framework Designer. </a:t>
            </a:r>
          </a:p>
          <a:p>
            <a:pPr indent="0" algn="just">
              <a:buNone/>
            </a:pPr>
            <a:r>
              <a:rPr lang="en-US" smtClean="0"/>
              <a:t>Các lớp mã tương tác với ứng dụng được tự động gieo từ file EDMX.</a:t>
            </a:r>
          </a:p>
          <a:p>
            <a:pPr indent="0" algn="just">
              <a:buNone/>
            </a:pPr>
            <a:r>
              <a:rPr lang="en-US" smtClean="0"/>
              <a:t>Đây là cách thông dụng thường để phát triển ứng dụng Web.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First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smtClean="0">
                <a:solidFill>
                  <a:srgbClr val="00B050"/>
                </a:solidFill>
              </a:rPr>
              <a:t>Tạo database</a:t>
            </a:r>
          </a:p>
          <a:p>
            <a:pPr indent="0" algn="just">
              <a:buNone/>
            </a:pPr>
            <a:r>
              <a:rPr lang="en-US" smtClean="0"/>
              <a:t>Ở bước này, lập trình viên có thể tạo database bất kỳ ở </a:t>
            </a:r>
            <a:r>
              <a:rPr lang="en-US" b="1" smtClean="0"/>
              <a:t>SQL Server</a:t>
            </a:r>
            <a:r>
              <a:rPr lang="en-US" smtClean="0"/>
              <a:t>. Dựa vào </a:t>
            </a:r>
            <a:r>
              <a:rPr lang="en-US" b="1" smtClean="0"/>
              <a:t>database </a:t>
            </a:r>
            <a:r>
              <a:rPr lang="en-US" smtClean="0"/>
              <a:t>này để phát sinh mô hình dữ liệu.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First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b="1" smtClean="0">
                <a:solidFill>
                  <a:srgbClr val="00B050"/>
                </a:solidFill>
              </a:rPr>
              <a:t>2. Tạo ứng dụng</a:t>
            </a:r>
          </a:p>
          <a:p>
            <a:r>
              <a:rPr lang="en-US" b="1" smtClean="0"/>
              <a:t>File -&gt; New -&gt; Project…</a:t>
            </a:r>
            <a:endParaRPr lang="en-US" smtClean="0"/>
          </a:p>
          <a:p>
            <a:r>
              <a:rPr lang="en-US" smtClean="0"/>
              <a:t>Chọn </a:t>
            </a:r>
            <a:r>
              <a:rPr lang="en-US" b="1" smtClean="0"/>
              <a:t>Windows</a:t>
            </a:r>
            <a:r>
              <a:rPr lang="en-US" smtClean="0"/>
              <a:t> từ menu trái và</a:t>
            </a:r>
            <a:r>
              <a:rPr lang="en-US" b="1" smtClean="0"/>
              <a:t>Console Application</a:t>
            </a:r>
            <a:endParaRPr lang="en-US" smtClean="0"/>
          </a:p>
          <a:p>
            <a:r>
              <a:rPr lang="en-US" smtClean="0"/>
              <a:t>Đặt tên dự án là </a:t>
            </a:r>
            <a:r>
              <a:rPr lang="en-US" b="1" smtClean="0"/>
              <a:t>DatabaseFirstSample</a:t>
            </a:r>
            <a:r>
              <a:rPr lang="en-US" smtClean="0"/>
              <a:t> và nhấn </a:t>
            </a:r>
            <a:r>
              <a:rPr lang="en-US" b="1" smtClean="0"/>
              <a:t>OK</a:t>
            </a:r>
          </a:p>
          <a:p>
            <a:r>
              <a:rPr lang="en-US" smtClean="0"/>
              <a:t>Cài đặt </a:t>
            </a:r>
            <a:r>
              <a:rPr lang="en-US" b="1" smtClean="0"/>
              <a:t>Entity Framework</a:t>
            </a:r>
            <a:endParaRPr lang="en-US" smtClean="0"/>
          </a:p>
          <a:p>
            <a:pPr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First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b="1" smtClean="0">
                <a:solidFill>
                  <a:srgbClr val="00B050"/>
                </a:solidFill>
              </a:rPr>
              <a:t>3. Gieo mô hình</a:t>
            </a:r>
          </a:p>
          <a:p>
            <a:r>
              <a:rPr lang="en-US" b="1" smtClean="0"/>
              <a:t>Project -&gt; Add New Item…</a:t>
            </a:r>
            <a:endParaRPr lang="en-US" smtClean="0"/>
          </a:p>
          <a:p>
            <a:r>
              <a:rPr lang="en-US" smtClean="0"/>
              <a:t>Chọn </a:t>
            </a:r>
            <a:r>
              <a:rPr lang="en-US" b="1" smtClean="0"/>
              <a:t>Data</a:t>
            </a:r>
            <a:r>
              <a:rPr lang="en-US" smtClean="0"/>
              <a:t> từ menu trái và sau đó là </a:t>
            </a:r>
            <a:r>
              <a:rPr lang="en-US" b="1" smtClean="0"/>
              <a:t>ADO.NET Entity Data Model</a:t>
            </a:r>
            <a:endParaRPr lang="en-US" smtClean="0"/>
          </a:p>
          <a:p>
            <a:r>
              <a:rPr lang="en-US" smtClean="0"/>
              <a:t>Đặt tên </a:t>
            </a:r>
            <a:r>
              <a:rPr lang="en-US" b="1" smtClean="0"/>
              <a:t>BloggingModel</a:t>
            </a:r>
            <a:r>
              <a:rPr lang="en-US" smtClean="0"/>
              <a:t> và nhấn </a:t>
            </a:r>
            <a:r>
              <a:rPr lang="en-US" b="1" smtClean="0"/>
              <a:t>OK</a:t>
            </a:r>
            <a:endParaRPr lang="en-US" smtClean="0"/>
          </a:p>
          <a:p>
            <a:r>
              <a:rPr lang="en-US" smtClean="0"/>
              <a:t>Tiếp theo cửa sổ </a:t>
            </a:r>
            <a:r>
              <a:rPr lang="en-US" b="1" smtClean="0"/>
              <a:t>Entity Data Model Wizard </a:t>
            </a:r>
            <a:r>
              <a:rPr lang="en-US" smtClean="0"/>
              <a:t>bật lên</a:t>
            </a:r>
          </a:p>
          <a:p>
            <a:r>
              <a:rPr lang="en-US" smtClean="0"/>
              <a:t>Chọn </a:t>
            </a:r>
            <a:r>
              <a:rPr lang="en-US" b="1" smtClean="0"/>
              <a:t>Generate from Database</a:t>
            </a:r>
            <a:r>
              <a:rPr lang="en-US" smtClean="0"/>
              <a:t> và chọn </a:t>
            </a:r>
            <a:r>
              <a:rPr lang="en-US" b="1" smtClean="0"/>
              <a:t>Next</a:t>
            </a:r>
            <a:endParaRPr lang="en-US" smtClean="0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First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8689012" cy="4323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First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1752600" cy="4525963"/>
          </a:xfrm>
        </p:spPr>
        <p:txBody>
          <a:bodyPr>
            <a:normAutofit/>
          </a:bodyPr>
          <a:lstStyle/>
          <a:p>
            <a:pPr indent="0" algn="just">
              <a:buNone/>
            </a:pPr>
            <a:r>
              <a:rPr lang="en-US" sz="2800" smtClean="0"/>
              <a:t>Tiếp theo chọn Table, View, .... cần gieo mã nguồn</a:t>
            </a:r>
            <a:endParaRPr 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9154" name="Picture 2" descr="All tables selected for import in final step of wizar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371599"/>
            <a:ext cx="5991225" cy="5334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mtClean="0"/>
              <a:t>Database First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48130" name="Picture 2" descr="DatabaseFirst.Blogging database selected and BloggingContext entered as connection string name in second step of wizar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14400"/>
            <a:ext cx="6477000" cy="57664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First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mtClean="0"/>
              <a:t>Sau khi gieo thì </a:t>
            </a:r>
            <a:r>
              <a:rPr lang="en-US" b="1" smtClean="0"/>
              <a:t>Visual Studio </a:t>
            </a:r>
            <a:r>
              <a:rPr lang="en-US" smtClean="0"/>
              <a:t>tự động tạo file </a:t>
            </a:r>
            <a:r>
              <a:rPr lang="en-US" b="1" smtClean="0"/>
              <a:t>EDMX</a:t>
            </a:r>
            <a:r>
              <a:rPr lang="en-US" smtClean="0"/>
              <a:t> và các lớp code kèm theo.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667000"/>
            <a:ext cx="5486400" cy="369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First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505200" cy="4525963"/>
          </a:xfrm>
        </p:spPr>
        <p:txBody>
          <a:bodyPr/>
          <a:lstStyle/>
          <a:p>
            <a:pPr indent="0">
              <a:buNone/>
            </a:pPr>
            <a:r>
              <a:rPr lang="en-US" b="1" smtClean="0">
                <a:solidFill>
                  <a:srgbClr val="00B050"/>
                </a:solidFill>
              </a:rPr>
              <a:t>4. Đọc và ghi dữ liệu</a:t>
            </a:r>
          </a:p>
          <a:p>
            <a:r>
              <a:rPr lang="en-US" smtClean="0"/>
              <a:t>Tương tự các mô hình khác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46082" name="Picture 2" descr="Solution Explorer expanded to show generated code fil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600200"/>
            <a:ext cx="4191000" cy="47117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smtClean="0"/>
              <a:t>Model First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5"/>
          </a:xfrm>
        </p:spPr>
        <p:txBody>
          <a:bodyPr/>
          <a:lstStyle/>
          <a:p>
            <a:pPr indent="0">
              <a:buNone/>
            </a:pPr>
            <a:r>
              <a:rPr lang="en-US" b="1" smtClean="0"/>
              <a:t>Entity Data Model</a:t>
            </a:r>
            <a:endParaRPr lang="en-US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 descr="https://i-msdn.sec.s-msft.com/en-us/data/ff830362.fig02(en-us,MSDN.10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12899"/>
            <a:ext cx="7620000" cy="4987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First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b="1" smtClean="0">
                <a:solidFill>
                  <a:srgbClr val="00B050"/>
                </a:solidFill>
              </a:rPr>
              <a:t>5. Thay đổi database</a:t>
            </a:r>
          </a:p>
          <a:p>
            <a:pPr indent="0">
              <a:buNone/>
            </a:pPr>
            <a:r>
              <a:rPr lang="en-US" smtClean="0"/>
              <a:t>Ở bước này, nếu database thì chỉ cần gieo lại code ở file EDMX.</a:t>
            </a:r>
          </a:p>
          <a:p>
            <a:r>
              <a:rPr lang="en-US" smtClean="0"/>
              <a:t>Chuột phải lên giao diện thiết kế trống ở file EDMX chọn ‘</a:t>
            </a:r>
            <a:r>
              <a:rPr lang="en-US" b="1" smtClean="0"/>
              <a:t>Update Model from Database…</a:t>
            </a:r>
            <a:r>
              <a:rPr lang="en-US" smtClean="0"/>
              <a:t>’, </a:t>
            </a:r>
          </a:p>
          <a:p>
            <a:r>
              <a:rPr lang="en-US" smtClean="0"/>
              <a:t>Chọn tab </a:t>
            </a:r>
            <a:r>
              <a:rPr lang="en-US" b="1" smtClean="0"/>
              <a:t>Add</a:t>
            </a:r>
            <a:r>
              <a:rPr lang="en-US" smtClean="0"/>
              <a:t> và đánh dấu bảng cần gieo lại mã nguồn.</a:t>
            </a:r>
          </a:p>
          <a:p>
            <a:pPr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First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B050"/>
                </a:solidFill>
              </a:rPr>
              <a:t>Ưu điểm?</a:t>
            </a:r>
          </a:p>
          <a:p>
            <a:r>
              <a:rPr lang="en-US" b="1" smtClean="0">
                <a:solidFill>
                  <a:srgbClr val="00B050"/>
                </a:solidFill>
              </a:rPr>
              <a:t>Nhược điểm?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Second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Sinh viên nghiên cứu thêm ở </a:t>
            </a:r>
          </a:p>
          <a:p>
            <a:pPr lvl="1"/>
            <a:r>
              <a:rPr lang="en-US" smtClean="0">
                <a:hlinkClick r:id="rId2"/>
              </a:rPr>
              <a:t>https://www.nuget.org/packages/CodeSecond/</a:t>
            </a:r>
            <a:endParaRPr lang="en-US" smtClean="0"/>
          </a:p>
          <a:p>
            <a:pPr lvl="1"/>
            <a:r>
              <a:rPr lang="en-US" smtClean="0">
                <a:hlinkClick r:id="rId3"/>
              </a:rPr>
              <a:t>http://www.sql-server-performance.com/2012/entity-framework-existing-sql-server-database-code-second/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First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b="1" smtClean="0">
                <a:solidFill>
                  <a:srgbClr val="00B050"/>
                </a:solidFill>
              </a:rPr>
              <a:t>Tạo ứng dụng</a:t>
            </a:r>
          </a:p>
          <a:p>
            <a:r>
              <a:rPr lang="en-US" b="1" smtClean="0"/>
              <a:t>File -&gt; New -&gt; Project…</a:t>
            </a:r>
            <a:endParaRPr lang="en-US" smtClean="0"/>
          </a:p>
          <a:p>
            <a:r>
              <a:rPr lang="en-US" smtClean="0"/>
              <a:t>Chọn </a:t>
            </a:r>
            <a:r>
              <a:rPr lang="en-US" b="1" smtClean="0"/>
              <a:t>Windows</a:t>
            </a:r>
            <a:r>
              <a:rPr lang="en-US" smtClean="0"/>
              <a:t> ở mene trái chọn </a:t>
            </a:r>
            <a:r>
              <a:rPr lang="en-US" b="1" smtClean="0"/>
              <a:t>Console Application</a:t>
            </a:r>
            <a:endParaRPr lang="en-US" smtClean="0"/>
          </a:p>
          <a:p>
            <a:r>
              <a:rPr lang="en-US" smtClean="0"/>
              <a:t>Đặt tên project là </a:t>
            </a:r>
            <a:r>
              <a:rPr lang="en-US" b="1" smtClean="0"/>
              <a:t>ModelFirstSample</a:t>
            </a:r>
            <a:endParaRPr lang="en-US" smtClean="0"/>
          </a:p>
          <a:p>
            <a:r>
              <a:rPr lang="en-US" smtClean="0"/>
              <a:t>Chọn </a:t>
            </a:r>
            <a:r>
              <a:rPr lang="en-US" b="1" smtClean="0"/>
              <a:t>OK</a:t>
            </a:r>
          </a:p>
          <a:p>
            <a:r>
              <a:rPr lang="en-US" smtClean="0"/>
              <a:t>Sau đó cài thêm </a:t>
            </a:r>
            <a:r>
              <a:rPr lang="en-US" b="1" smtClean="0"/>
              <a:t>Entity Framework</a:t>
            </a:r>
          </a:p>
          <a:p>
            <a:pPr marL="514350" indent="-51435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First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indent="0">
              <a:buNone/>
            </a:pPr>
            <a:r>
              <a:rPr lang="en-US" b="1" smtClean="0">
                <a:solidFill>
                  <a:srgbClr val="00B050"/>
                </a:solidFill>
              </a:rPr>
              <a:t>2. Tạo mô hình</a:t>
            </a:r>
          </a:p>
          <a:p>
            <a:pPr marL="0" indent="0">
              <a:buNone/>
            </a:pPr>
            <a:r>
              <a:rPr lang="en-US" smtClean="0"/>
              <a:t>Dùng </a:t>
            </a:r>
            <a:r>
              <a:rPr lang="en-US" b="1" smtClean="0"/>
              <a:t>Entity Framework Designer </a:t>
            </a:r>
            <a:r>
              <a:rPr lang="en-US" smtClean="0"/>
              <a:t>để tạo mô hình</a:t>
            </a:r>
          </a:p>
          <a:p>
            <a:r>
              <a:rPr lang="en-US" b="1" smtClean="0"/>
              <a:t>Project -&gt; Add New Item…</a:t>
            </a:r>
            <a:endParaRPr lang="en-US" smtClean="0"/>
          </a:p>
          <a:p>
            <a:r>
              <a:rPr lang="en-US" smtClean="0"/>
              <a:t>Chọn </a:t>
            </a:r>
            <a:r>
              <a:rPr lang="en-US" b="1" smtClean="0"/>
              <a:t>Data</a:t>
            </a:r>
            <a:r>
              <a:rPr lang="en-US" smtClean="0"/>
              <a:t> từ menu bên trái, chọn </a:t>
            </a:r>
            <a:r>
              <a:rPr lang="en-US" b="1" smtClean="0"/>
              <a:t>ADO.NET Entity Data Model</a:t>
            </a:r>
            <a:endParaRPr lang="en-US" smtClean="0"/>
          </a:p>
          <a:p>
            <a:r>
              <a:rPr lang="en-US" smtClean="0"/>
              <a:t>Đặt tên </a:t>
            </a:r>
            <a:r>
              <a:rPr lang="en-US" b="1" smtClean="0"/>
              <a:t>BloggingModel</a:t>
            </a:r>
            <a:r>
              <a:rPr lang="en-US" smtClean="0"/>
              <a:t> và nhấn </a:t>
            </a:r>
            <a:r>
              <a:rPr lang="en-US" b="1" smtClean="0"/>
              <a:t>OK</a:t>
            </a:r>
            <a:r>
              <a:rPr lang="en-US" smtClean="0"/>
              <a:t>, tiếp theo sẽ bật cửa sổ Entity Data Model Wizard</a:t>
            </a:r>
          </a:p>
          <a:p>
            <a:r>
              <a:rPr lang="en-US" smtClean="0"/>
              <a:t>Chọn </a:t>
            </a:r>
            <a:r>
              <a:rPr lang="en-US" b="1" smtClean="0"/>
              <a:t>Empty Model</a:t>
            </a:r>
            <a:r>
              <a:rPr lang="en-US" smtClean="0"/>
              <a:t> và chọn </a:t>
            </a:r>
            <a:r>
              <a:rPr lang="en-US" b="1" smtClean="0"/>
              <a:t>Finish</a:t>
            </a:r>
            <a:endParaRPr lang="en-US" smtClean="0"/>
          </a:p>
          <a:p>
            <a:pPr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First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3189" y="1600200"/>
            <a:ext cx="8309811" cy="412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First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Bước này Entity Framework Designer sẽ mở ra mô hình trống. Tiếp theo sẽ tạo các thực thể và thuộc tính kèm theo.</a:t>
            </a:r>
          </a:p>
          <a:p>
            <a:pPr marL="0" indent="0"/>
            <a:r>
              <a:rPr lang="en-US" smtClean="0"/>
              <a:t> Chuột phải ở giao diện thiết kế chọn </a:t>
            </a:r>
            <a:r>
              <a:rPr lang="en-US" b="1" smtClean="0"/>
              <a:t>Properties</a:t>
            </a:r>
          </a:p>
          <a:p>
            <a:pPr marL="0" indent="0"/>
            <a:r>
              <a:rPr lang="en-US" b="1" smtClean="0"/>
              <a:t> </a:t>
            </a:r>
            <a:r>
              <a:rPr lang="en-US" smtClean="0"/>
              <a:t>Ở cửa sổ Properties thay tên </a:t>
            </a:r>
            <a:r>
              <a:rPr lang="en-US" b="1" smtClean="0"/>
              <a:t>Entity Container Name</a:t>
            </a:r>
            <a:r>
              <a:rPr lang="en-US" smtClean="0"/>
              <a:t> bằng </a:t>
            </a:r>
            <a:r>
              <a:rPr lang="en-US" b="1" smtClean="0"/>
              <a:t>BloggingContext</a:t>
            </a:r>
            <a:endParaRPr lang="en-US" smtClean="0"/>
          </a:p>
          <a:p>
            <a:pPr marL="400050" lvl="1"/>
            <a:r>
              <a:rPr lang="en-US" i="1" smtClean="0">
                <a:solidFill>
                  <a:srgbClr val="00B050"/>
                </a:solidFill>
              </a:rPr>
              <a:t> Đây là tên Context cho mô hình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First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886200" cy="4525963"/>
          </a:xfrm>
        </p:spPr>
        <p:txBody>
          <a:bodyPr>
            <a:normAutofit/>
          </a:bodyPr>
          <a:lstStyle/>
          <a:p>
            <a:r>
              <a:rPr lang="en-US" smtClean="0"/>
              <a:t>Chuột phải ở giao diện thiết kế, chọn </a:t>
            </a:r>
            <a:r>
              <a:rPr lang="en-US" b="1" smtClean="0"/>
              <a:t>Add New -&gt; Entity…</a:t>
            </a:r>
            <a:endParaRPr lang="en-US" smtClean="0"/>
          </a:p>
          <a:p>
            <a:r>
              <a:rPr lang="en-US" smtClean="0"/>
              <a:t>Tạo thực thể tên </a:t>
            </a:r>
            <a:r>
              <a:rPr lang="en-US" b="1" smtClean="0"/>
              <a:t>Blog</a:t>
            </a:r>
            <a:r>
              <a:rPr lang="en-US" smtClean="0"/>
              <a:t>  và  </a:t>
            </a:r>
            <a:r>
              <a:rPr lang="en-US" b="1" smtClean="0"/>
              <a:t>BlogId</a:t>
            </a:r>
            <a:r>
              <a:rPr lang="en-US" smtClean="0"/>
              <a:t> là khóa và nhấn </a:t>
            </a:r>
            <a:r>
              <a:rPr lang="en-US" b="1" smtClean="0"/>
              <a:t>OK</a:t>
            </a:r>
            <a:endParaRPr lang="en-US" smtClean="0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482" name="Picture 2" descr="Add Entity screen with entity name and key property name complet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295400"/>
            <a:ext cx="4152900" cy="5000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First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Chuột phải ở giao diện thiết kế chọn </a:t>
            </a:r>
            <a:r>
              <a:rPr lang="en-US" b="1" smtClean="0"/>
              <a:t>Add New -&gt; Scalar Property</a:t>
            </a:r>
            <a:r>
              <a:rPr lang="en-US" smtClean="0"/>
              <a:t>, thêm tên </a:t>
            </a:r>
            <a:r>
              <a:rPr lang="en-US" b="1" smtClean="0"/>
              <a:t>Name, Url</a:t>
            </a:r>
            <a:r>
              <a:rPr lang="en-US" smtClean="0"/>
              <a:t> là tên thuộc tính</a:t>
            </a:r>
          </a:p>
          <a:p>
            <a:r>
              <a:rPr lang="en-US" smtClean="0"/>
              <a:t>Chuột phải thuộc tính </a:t>
            </a:r>
            <a:r>
              <a:rPr lang="en-US" b="1" smtClean="0"/>
              <a:t>Url</a:t>
            </a:r>
            <a:r>
              <a:rPr lang="en-US" smtClean="0"/>
              <a:t>chọn </a:t>
            </a:r>
            <a:r>
              <a:rPr lang="en-US" b="1" smtClean="0"/>
              <a:t>Properties</a:t>
            </a:r>
            <a:r>
              <a:rPr lang="en-US" smtClean="0"/>
              <a:t>, thay đổi thiết lập </a:t>
            </a:r>
            <a:r>
              <a:rPr lang="en-US" b="1" smtClean="0"/>
              <a:t>Nullable</a:t>
            </a:r>
            <a:r>
              <a:rPr lang="en-US" smtClean="0"/>
              <a:t> thành </a:t>
            </a:r>
            <a:r>
              <a:rPr lang="en-US" b="1" smtClean="0"/>
              <a:t>True</a:t>
            </a:r>
          </a:p>
          <a:p>
            <a:pPr lvl="1"/>
            <a:r>
              <a:rPr lang="en-US" b="1" smtClean="0">
                <a:solidFill>
                  <a:srgbClr val="00B050"/>
                </a:solidFill>
              </a:rPr>
              <a:t>Để làm gì?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</TotalTime>
  <Words>760</Words>
  <Application>Microsoft Office PowerPoint</Application>
  <PresentationFormat>On-screen Show (4:3)</PresentationFormat>
  <Paragraphs>186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Entity Framework (EF)</vt:lpstr>
      <vt:lpstr>Model First</vt:lpstr>
      <vt:lpstr>Model First</vt:lpstr>
      <vt:lpstr>Model First</vt:lpstr>
      <vt:lpstr>Model First</vt:lpstr>
      <vt:lpstr>Model First</vt:lpstr>
      <vt:lpstr>Model First</vt:lpstr>
      <vt:lpstr>Model First</vt:lpstr>
      <vt:lpstr>Model First</vt:lpstr>
      <vt:lpstr>Model First</vt:lpstr>
      <vt:lpstr>Model First</vt:lpstr>
      <vt:lpstr>Slide 12</vt:lpstr>
      <vt:lpstr>Model First</vt:lpstr>
      <vt:lpstr>Model First</vt:lpstr>
      <vt:lpstr>Slide 15</vt:lpstr>
      <vt:lpstr>Model First</vt:lpstr>
      <vt:lpstr>Model First</vt:lpstr>
      <vt:lpstr>Model First</vt:lpstr>
      <vt:lpstr>Model First</vt:lpstr>
      <vt:lpstr>Model First</vt:lpstr>
      <vt:lpstr>Database First</vt:lpstr>
      <vt:lpstr>Database First</vt:lpstr>
      <vt:lpstr>Database First</vt:lpstr>
      <vt:lpstr>Database First</vt:lpstr>
      <vt:lpstr>Database First</vt:lpstr>
      <vt:lpstr>Database First</vt:lpstr>
      <vt:lpstr>Database First</vt:lpstr>
      <vt:lpstr>Database First</vt:lpstr>
      <vt:lpstr>Database First</vt:lpstr>
      <vt:lpstr>Database First</vt:lpstr>
      <vt:lpstr>Database First</vt:lpstr>
      <vt:lpstr>Code Second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Sammi</dc:creator>
  <cp:lastModifiedBy>Hoang Thang</cp:lastModifiedBy>
  <cp:revision>240</cp:revision>
  <dcterms:created xsi:type="dcterms:W3CDTF">2006-08-16T00:00:00Z</dcterms:created>
  <dcterms:modified xsi:type="dcterms:W3CDTF">2016-03-12T07:25:50Z</dcterms:modified>
</cp:coreProperties>
</file>