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550B1B-A0CD-489D-81D7-DD620EBE4DC4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367C2D4-9037-4870-8BA5-A056EBC5B9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4F169BA-E172-400E-85E3-A76ABC198995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0EAA46-C010-4FC1-9391-BDD5C3D15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EAA46-C010-4FC1-9391-BDD5C3D15C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EAA46-C010-4FC1-9391-BDD5C3D15C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981200"/>
            <a:ext cx="8534400" cy="4114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24601"/>
            <a:ext cx="2133600" cy="365125"/>
          </a:xfrm>
        </p:spPr>
        <p:txBody>
          <a:bodyPr/>
          <a:lstStyle/>
          <a:p>
            <a:fld id="{3FC1CA84-17F9-4B8C-9951-8AC9B9A4F566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1"/>
            <a:ext cx="3505200" cy="365125"/>
          </a:xfrm>
        </p:spPr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1"/>
            <a:ext cx="2133600" cy="365125"/>
          </a:xfrm>
        </p:spPr>
        <p:txBody>
          <a:bodyPr/>
          <a:lstStyle/>
          <a:p>
            <a:r>
              <a:rPr lang="en-US" smtClean="0"/>
              <a:t>Trang </a:t>
            </a:r>
            <a:fld id="{BA91C764-1FBF-408C-A1C2-06554D88C0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F490-99CA-4CC5-AB4B-7A7DFC5DBFAB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C64F-E164-4BA3-A293-FD1F8F1AFCC5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457200">
              <a:defRPr>
                <a:solidFill>
                  <a:srgbClr val="0070C0"/>
                </a:solidFill>
              </a:defRPr>
            </a:lvl1pPr>
            <a:lvl2pPr indent="-283464">
              <a:defRPr>
                <a:solidFill>
                  <a:srgbClr val="0070C0"/>
                </a:solidFill>
              </a:defRPr>
            </a:lvl2pPr>
            <a:lvl3pPr indent="-228600">
              <a:defRPr>
                <a:solidFill>
                  <a:srgbClr val="0070C0"/>
                </a:solidFill>
              </a:defRPr>
            </a:lvl3pPr>
            <a:lvl4pPr indent="-228600">
              <a:defRPr>
                <a:solidFill>
                  <a:srgbClr val="0070C0"/>
                </a:solidFill>
              </a:defRPr>
            </a:lvl4pPr>
            <a:lvl5pPr indent="-228600"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 Second level</a:t>
            </a:r>
          </a:p>
          <a:p>
            <a:pPr lvl="2"/>
            <a:r>
              <a:rPr lang="en-US" smtClean="0"/>
              <a:t> Third level</a:t>
            </a:r>
          </a:p>
          <a:p>
            <a:pPr lvl="3"/>
            <a:r>
              <a:rPr lang="en-US" smtClean="0"/>
              <a:t> Fourth level</a:t>
            </a:r>
          </a:p>
          <a:p>
            <a:pPr lvl="4"/>
            <a:r>
              <a:rPr lang="en-US" smtClean="0"/>
              <a:t> 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1362-220D-4225-85E6-1F9FE90A5C54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9AFE-A55E-486A-A2AF-8F32F04326E6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9444-80D4-4881-975E-DB760DD28FC0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C0A9-D32E-41D3-8967-B0F185B8F761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3B9E-7A56-42EF-B7B2-D928A2B88FC2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761C-6835-45B4-A761-AE01D223B8D5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168-25BB-47E4-AAEE-F572DB1F7948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AAEA-FF3C-4320-A707-74E36E0D8342}" type="datetime1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Integrate Entity Framework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to Web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buNone/>
            </a:pPr>
            <a:r>
              <a:rPr lang="en-US" smtClean="0">
                <a:solidFill>
                  <a:srgbClr val="0070C0"/>
                </a:solidFill>
              </a:rPr>
              <a:t>Phần này mô tả cách tích hợp EF vào dự án Web trên thực tế. </a:t>
            </a:r>
          </a:p>
          <a:p>
            <a:pPr indent="0" algn="just">
              <a:buNone/>
            </a:pPr>
            <a:endParaRPr lang="en-US" smtClean="0"/>
          </a:p>
          <a:p>
            <a:pPr indent="0" algn="just">
              <a:buNone/>
            </a:pPr>
            <a:r>
              <a:rPr lang="en-US" smtClean="0">
                <a:solidFill>
                  <a:srgbClr val="0070C0"/>
                </a:solidFill>
              </a:rPr>
              <a:t>EF nên đặt ở đâu, sử dụng như thế nào, dựa vào EF phát triển thêm một số phương thức phù hợp với yêu cầu.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smtClean="0"/>
              <a:t>Integrate EF to Web Project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indent="0">
              <a:buNone/>
            </a:pPr>
            <a:r>
              <a:rPr lang="en-US" smtClean="0"/>
              <a:t>Ở database có bảng tên là Link chứa các liên kết </a:t>
            </a:r>
            <a:r>
              <a:rPr lang="en-US" b="1" smtClean="0"/>
              <a:t>Link (LinkID, LinkName, LinkDescription, LinkParentID) </a:t>
            </a:r>
            <a:r>
              <a:rPr lang="en-US" smtClean="0"/>
              <a:t>với mô tả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286125"/>
            <a:ext cx="6297472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mtClean="0"/>
              <a:t>Ở thư viện </a:t>
            </a:r>
            <a:r>
              <a:rPr lang="en-US" b="1" smtClean="0"/>
              <a:t>Model</a:t>
            </a:r>
            <a:r>
              <a:rPr lang="en-US" smtClean="0"/>
              <a:t>, bảng Link được gieo thành lớp </a:t>
            </a:r>
            <a:r>
              <a:rPr lang="en-US" b="1" smtClean="0"/>
              <a:t>Link.cs</a:t>
            </a:r>
          </a:p>
          <a:p>
            <a:pPr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781300"/>
            <a:ext cx="688785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mtClean="0"/>
              <a:t>Ở dự án </a:t>
            </a:r>
            <a:r>
              <a:rPr lang="en-US" b="1" smtClean="0"/>
              <a:t>Controller</a:t>
            </a:r>
            <a:r>
              <a:rPr lang="en-US" smtClean="0"/>
              <a:t>, tổ chức kiến trúc thư mục như sau:</a:t>
            </a:r>
          </a:p>
          <a:p>
            <a:pPr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789672"/>
            <a:ext cx="5257800" cy="361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smtClean="0"/>
              <a:t>Trong đó:</a:t>
            </a:r>
          </a:p>
          <a:p>
            <a:pPr lvl="1" algn="just"/>
            <a:r>
              <a:rPr lang="en-US" b="1" smtClean="0"/>
              <a:t>Thư mục Core </a:t>
            </a:r>
            <a:r>
              <a:rPr lang="en-US" smtClean="0"/>
              <a:t>là nơi chứa các Controller, ví dụ có lớp Link.cs thì có LinkController.cs chứa trong thư mục này. LinkController.cs lưu trữ các phương thức thêm, xóa, sửa, … cơ bản. Trong đó, </a:t>
            </a:r>
            <a:r>
              <a:rPr lang="en-US" b="1" smtClean="0"/>
              <a:t>Base.cs</a:t>
            </a:r>
            <a:r>
              <a:rPr lang="en-US" smtClean="0"/>
              <a:t> là lớp cha chứa Context để thực hiện thao tác tương tác với database.</a:t>
            </a:r>
          </a:p>
          <a:p>
            <a:pPr lvl="1" algn="just"/>
            <a:r>
              <a:rPr lang="en-US" b="1" smtClean="0"/>
              <a:t>Thư mục Extra </a:t>
            </a:r>
            <a:r>
              <a:rPr lang="en-US" smtClean="0"/>
              <a:t>cũng là nơi chứa Controller, nhưng chứa các phương thức cấp cao hơn tùy theo yêu cầu dự án.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buNone/>
            </a:pPr>
            <a:r>
              <a:rPr lang="en-US" b="1" smtClean="0">
                <a:solidFill>
                  <a:srgbClr val="00B050"/>
                </a:solidFill>
              </a:rPr>
              <a:t>LinkController.cs ở Core và LinkController.cs Extra có phải là 2 file khác nhau? 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19400"/>
            <a:ext cx="4800600" cy="329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mtClean="0"/>
              <a:t>Nội dung tập tin </a:t>
            </a:r>
            <a:r>
              <a:rPr lang="en-US" b="1" smtClean="0"/>
              <a:t>LinkController.cs</a:t>
            </a:r>
            <a:r>
              <a:rPr lang="en-US" smtClean="0"/>
              <a:t> ở </a:t>
            </a:r>
            <a:r>
              <a:rPr lang="en-US" b="1" smtClean="0"/>
              <a:t>Core</a:t>
            </a:r>
            <a:r>
              <a:rPr lang="en-US" smtClean="0"/>
              <a:t> chứa các phương thức thêm, xóa, sửa, …</a:t>
            </a:r>
          </a:p>
          <a:p>
            <a:pPr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00400"/>
            <a:ext cx="8229600" cy="149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LinkController.cs</a:t>
            </a:r>
          </a:p>
          <a:p>
            <a:pPr indent="0">
              <a:buNone/>
            </a:pP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74528"/>
            <a:ext cx="6824964" cy="392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LinkController.cs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025611"/>
            <a:ext cx="5486400" cy="583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Base.cs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87793"/>
            <a:ext cx="5181600" cy="491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Truy vấn sql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8812282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smtClean="0"/>
              <a:t>Integrate EF to Web Project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buNone/>
            </a:pPr>
            <a:r>
              <a:rPr lang="en-US" smtClean="0"/>
              <a:t>EF nên là dự án thư viện (DLL) riêng biệt và được nhúng vào ứng dụng.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19400"/>
            <a:ext cx="7658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>
            <a:off x="5257800" y="3352800"/>
            <a:ext cx="1066800" cy="1524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Insert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44283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4925" y="2286000"/>
            <a:ext cx="38766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Delete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49578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Delete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350876"/>
            <a:ext cx="5105400" cy="397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Delete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61347"/>
            <a:ext cx="3733800" cy="406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Update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6306481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Update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5257800" cy="415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Select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14600"/>
            <a:ext cx="819219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Select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8400"/>
            <a:ext cx="8379972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Select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562600" cy="372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Select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4523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smtClean="0"/>
              <a:t>Integrate EF to Web Project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mtClean="0"/>
              <a:t>Trong mô hình trên (lưu ý không phải là MVC)</a:t>
            </a:r>
          </a:p>
          <a:p>
            <a:pPr lvl="1"/>
            <a:r>
              <a:rPr lang="en-US" b="1" smtClean="0"/>
              <a:t>Model</a:t>
            </a:r>
            <a:r>
              <a:rPr lang="en-US" smtClean="0"/>
              <a:t> chính là dự án EF (DLL)</a:t>
            </a:r>
          </a:p>
          <a:p>
            <a:pPr lvl="1"/>
            <a:r>
              <a:rPr lang="en-US" b="1" smtClean="0"/>
              <a:t>Controller</a:t>
            </a:r>
            <a:r>
              <a:rPr lang="en-US" smtClean="0"/>
              <a:t> kế thừa Model để phát triển các phương thức tùy biến (DLL)</a:t>
            </a:r>
          </a:p>
          <a:p>
            <a:pPr lvl="1"/>
            <a:r>
              <a:rPr lang="en-US" b="1" smtClean="0"/>
              <a:t>Common</a:t>
            </a:r>
            <a:r>
              <a:rPr lang="en-US" smtClean="0"/>
              <a:t> là dự án thư viện lưu trữ các phần khác liên quan đến dự án (DLL)</a:t>
            </a:r>
          </a:p>
          <a:p>
            <a:pPr lvl="1"/>
            <a:r>
              <a:rPr lang="en-US" b="1" smtClean="0"/>
              <a:t>Interface</a:t>
            </a:r>
            <a:r>
              <a:rPr lang="en-US" smtClean="0"/>
              <a:t> chính là dự án Web</a:t>
            </a:r>
          </a:p>
          <a:p>
            <a:pPr marL="0" lvl="1" indent="0">
              <a:buNone/>
            </a:pPr>
            <a:r>
              <a:rPr lang="en-US" b="1" smtClean="0">
                <a:solidFill>
                  <a:srgbClr val="00B050"/>
                </a:solidFill>
              </a:rPr>
              <a:t>Tùy theo yêu cầu cách đặt tên có thể khác nhau.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Select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38400"/>
            <a:ext cx="81203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Select ở LinkController.cs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0"/>
            <a:ext cx="8229600" cy="277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mtClean="0"/>
              <a:t>Ngoài ra còn nhiều phương thức lấy dữ liệu khác tùy vào nhu cầu của dự án. Các phương thức đó có thể viết thêm ở </a:t>
            </a:r>
            <a:r>
              <a:rPr lang="en-US" b="1" smtClean="0"/>
              <a:t>LinkController.cs ở thư mục Extra.</a:t>
            </a:r>
            <a:endParaRPr lang="en-US" smtClean="0"/>
          </a:p>
          <a:p>
            <a:pPr indent="0">
              <a:buNone/>
            </a:pP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Integrate EF to Web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3. Sử dụng code</a:t>
            </a:r>
          </a:p>
          <a:p>
            <a:pPr indent="0" algn="just">
              <a:buNone/>
            </a:pPr>
            <a:r>
              <a:rPr lang="en-US" smtClean="0"/>
              <a:t>Lập trình có thể sử dụng dự án Model, Controller để tương tác với database, trong trường hợp “lười” thì có thể viết phương thức trực tiếp ở giao diện thông qua Model đã được EF gieo sẵn mà không cần phải cập nhật bên dự án Controller.</a:t>
            </a:r>
          </a:p>
          <a:p>
            <a:pPr indent="0" algn="just"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smtClean="0"/>
              <a:t>Integrate EF to Web Project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smtClean="0">
                <a:solidFill>
                  <a:srgbClr val="00B050"/>
                </a:solidFill>
              </a:rPr>
              <a:t>Tạo dự án thư viện Model</a:t>
            </a:r>
          </a:p>
          <a:p>
            <a:pPr indent="0">
              <a:buNone/>
            </a:pPr>
            <a:r>
              <a:rPr lang="en-US" smtClean="0"/>
              <a:t>Tạo dự án tên là CodeProject, trong dự án đặt tên dự án con là Model dạng dự án thư viện.</a:t>
            </a:r>
          </a:p>
          <a:p>
            <a:pPr indent="0">
              <a:buNone/>
            </a:pPr>
            <a:r>
              <a:rPr lang="en-US" smtClean="0"/>
              <a:t>Gieo mã nguồn từ database theo dạng </a:t>
            </a:r>
            <a:r>
              <a:rPr lang="en-US" b="1" smtClean="0"/>
              <a:t>Database First</a:t>
            </a:r>
            <a:r>
              <a:rPr lang="en-US" smtClean="0"/>
              <a:t>, đặt tên Context là </a:t>
            </a:r>
            <a:r>
              <a:rPr lang="en-US" b="1" smtClean="0"/>
              <a:t>EF</a:t>
            </a:r>
            <a:r>
              <a:rPr lang="en-US" smtClean="0"/>
              <a:t>.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smtClean="0"/>
              <a:t>Integrate EF to Web Project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93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smtClean="0"/>
              <a:t>Integrate EF to Web Project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4"/>
          </a:xfrm>
        </p:spPr>
        <p:txBody>
          <a:bodyPr/>
          <a:lstStyle/>
          <a:p>
            <a:pPr indent="0">
              <a:buNone/>
            </a:pPr>
            <a:r>
              <a:rPr lang="en-US" smtClean="0"/>
              <a:t>Trong tập tin </a:t>
            </a:r>
            <a:r>
              <a:rPr lang="en-US" b="1" smtClean="0"/>
              <a:t>EF.Context.cs</a:t>
            </a:r>
            <a:r>
              <a:rPr lang="en-US" smtClean="0"/>
              <a:t> chứa nội dung:</a:t>
            </a:r>
          </a:p>
          <a:p>
            <a:pPr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572375" cy="435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smtClean="0"/>
              <a:t>Integrate EF to Web Project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buNone/>
            </a:pPr>
            <a:r>
              <a:rPr lang="en-US" smtClean="0"/>
              <a:t>Như vậy dự án Model đã tạo thành từ Entity Framework, dựa vào LINQ lập trình viên có thêm thực hiện nhiều thao tác với database như:</a:t>
            </a:r>
          </a:p>
          <a:p>
            <a:pPr lvl="1" indent="0" algn="just"/>
            <a:r>
              <a:rPr lang="en-US" b="1" smtClean="0">
                <a:solidFill>
                  <a:srgbClr val="00B050"/>
                </a:solidFill>
              </a:rPr>
              <a:t> Add, Delete, Insert, Update, Select</a:t>
            </a:r>
          </a:p>
          <a:p>
            <a:pPr lvl="1" indent="0" algn="just"/>
            <a:r>
              <a:rPr lang="en-US" b="1" smtClean="0">
                <a:solidFill>
                  <a:srgbClr val="00B050"/>
                </a:solidFill>
              </a:rPr>
              <a:t> và nhiều thao tác khác ….</a:t>
            </a:r>
          </a:p>
          <a:p>
            <a:pPr marL="0" lvl="1" indent="0" algn="just">
              <a:buNone/>
            </a:pPr>
            <a:r>
              <a:rPr lang="en-US" smtClean="0"/>
              <a:t>Tuy nhiên để tối ưu mã nguồn thì lập trình viên nên viết 1 dự án khác để tái sử dụng code tương tác cho nhiều trường hợp khác nhau.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smtClean="0"/>
              <a:t>Integrate EF to Web Project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smtClean="0">
                <a:solidFill>
                  <a:srgbClr val="00B050"/>
                </a:solidFill>
              </a:rPr>
              <a:t>2. Tạo dự án Controller</a:t>
            </a:r>
          </a:p>
          <a:p>
            <a:pPr indent="0" algn="just">
              <a:buNone/>
            </a:pPr>
            <a:r>
              <a:rPr lang="en-US" smtClean="0"/>
              <a:t>Nếu lập trình viên vẫn có thói quen dùng truy vấn sql thay vì </a:t>
            </a:r>
            <a:r>
              <a:rPr lang="en-US" b="1" smtClean="0"/>
              <a:t>LINQ</a:t>
            </a:r>
            <a:r>
              <a:rPr lang="en-US" smtClean="0"/>
              <a:t> thì có thể dùng Dynamic </a:t>
            </a:r>
            <a:r>
              <a:rPr lang="en-US" b="1" smtClean="0"/>
              <a:t>LINQ</a:t>
            </a:r>
            <a:r>
              <a:rPr lang="en-US" smtClean="0"/>
              <a:t> để hỗ trợ 1 phần cách code cũ. </a:t>
            </a:r>
          </a:p>
          <a:p>
            <a:pPr indent="0" algn="just">
              <a:buNone/>
            </a:pPr>
            <a:r>
              <a:rPr lang="en-US" smtClean="0"/>
              <a:t>Tuy nhiên, không khuyến cáo dùng sql trên mô hình EF.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smtClean="0"/>
              <a:t>Integrate EF to Web Project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mtClean="0"/>
              <a:t>Cài đặt Dynamic LINQ bằng cách vào Tools -&gt; Library Package Manager -&gt; Package Manager Console, gõ lệnh:</a:t>
            </a:r>
          </a:p>
          <a:p>
            <a:pPr indent="0">
              <a:buNone/>
            </a:pPr>
            <a:endParaRPr lang="en-US" smtClean="0"/>
          </a:p>
          <a:p>
            <a:pPr indent="0">
              <a:buNone/>
            </a:pPr>
            <a:endParaRPr lang="en-US" smtClean="0"/>
          </a:p>
          <a:p>
            <a:pPr indent="0">
              <a:buNone/>
            </a:pPr>
            <a:endParaRPr lang="en-US" smtClean="0"/>
          </a:p>
          <a:p>
            <a:pPr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Tạ Hoàng Thắng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429000"/>
            <a:ext cx="7924800" cy="83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934</Words>
  <Application>Microsoft Office PowerPoint</Application>
  <PresentationFormat>On-screen Show (4:3)</PresentationFormat>
  <Paragraphs>153</Paragraphs>
  <Slides>33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Integrate Entity Framework 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  <vt:lpstr>Integrate EF to Web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Sammi</dc:creator>
  <cp:lastModifiedBy>Hoang Thang</cp:lastModifiedBy>
  <cp:revision>284</cp:revision>
  <dcterms:created xsi:type="dcterms:W3CDTF">2006-08-16T00:00:00Z</dcterms:created>
  <dcterms:modified xsi:type="dcterms:W3CDTF">2016-03-17T08:45:28Z</dcterms:modified>
</cp:coreProperties>
</file>