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433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75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5E6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5E6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5E6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5E6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65E6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201911" y="457200"/>
            <a:ext cx="40005" cy="6858000"/>
          </a:xfrm>
          <a:custGeom>
            <a:avLst/>
            <a:gdLst/>
            <a:ahLst/>
            <a:cxnLst/>
            <a:rect l="l" t="t" r="r" b="b"/>
            <a:pathLst>
              <a:path w="40004" h="6858000">
                <a:moveTo>
                  <a:pt x="0" y="6858000"/>
                </a:moveTo>
                <a:lnTo>
                  <a:pt x="39623" y="6858000"/>
                </a:lnTo>
                <a:lnTo>
                  <a:pt x="3962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0739" y="481076"/>
            <a:ext cx="7464425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345599"/>
            <a:ext cx="8227695" cy="4013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93139" y="6948128"/>
            <a:ext cx="102743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65E6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097264" y="6865094"/>
            <a:ext cx="247015" cy="22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62B15C8-D475-488E-A80D-54C45A31AFEC}"/>
              </a:ext>
            </a:extLst>
          </p:cNvPr>
          <p:cNvSpPr txBox="1"/>
          <p:nvPr/>
        </p:nvSpPr>
        <p:spPr>
          <a:xfrm>
            <a:off x="304800" y="2209800"/>
            <a:ext cx="990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1785" marR="1542415" indent="-1371600" algn="ctr">
              <a:lnSpc>
                <a:spcPct val="100000"/>
              </a:lnSpc>
            </a:pPr>
            <a:r>
              <a:rPr lang="en-US" sz="4000" b="1" dirty="0">
                <a:latin typeface="Arial"/>
                <a:cs typeface="Arial"/>
              </a:rPr>
              <a:t>    </a:t>
            </a:r>
            <a:r>
              <a:rPr lang="vi-VN" sz="4000" b="1" dirty="0">
                <a:solidFill>
                  <a:srgbClr val="00B0F0"/>
                </a:solidFill>
                <a:latin typeface="Arial"/>
                <a:cs typeface="Arial"/>
              </a:rPr>
              <a:t>PHƯƠNG PHÁP NGHIÊN CỨU  KHOA HỌC (IT)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999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spc="-5" dirty="0"/>
              <a:t>1.G</a:t>
            </a:r>
            <a:r>
              <a:rPr sz="2400" spc="-5" dirty="0"/>
              <a:t>IỚI THIỆU </a:t>
            </a:r>
            <a:r>
              <a:rPr sz="2400" dirty="0"/>
              <a:t>VỀ</a:t>
            </a:r>
            <a:r>
              <a:rPr sz="2400" spc="90" dirty="0"/>
              <a:t> </a:t>
            </a:r>
            <a:r>
              <a:rPr sz="3000" spc="-10" dirty="0"/>
              <a:t>PPNCKH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5599"/>
            <a:ext cx="8228965" cy="464947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2400" b="1" dirty="0">
                <a:latin typeface="Arial"/>
                <a:cs typeface="Arial"/>
              </a:rPr>
              <a:t>Ví </a:t>
            </a:r>
            <a:r>
              <a:rPr sz="2400" b="1" spc="-5" dirty="0">
                <a:latin typeface="Arial"/>
                <a:cs typeface="Arial"/>
              </a:rPr>
              <a:t>dụ </a:t>
            </a:r>
            <a:r>
              <a:rPr sz="2400" b="1" spc="-20" dirty="0">
                <a:latin typeface="Arial"/>
                <a:cs typeface="Arial"/>
              </a:rPr>
              <a:t>về </a:t>
            </a:r>
            <a:r>
              <a:rPr sz="2400" b="1" spc="-5" dirty="0">
                <a:latin typeface="Arial"/>
                <a:cs typeface="Arial"/>
              </a:rPr>
              <a:t>Đề tài nghiên cứu</a:t>
            </a:r>
            <a:endParaRPr sz="2400">
              <a:latin typeface="Arial"/>
              <a:cs typeface="Arial"/>
            </a:endParaRPr>
          </a:p>
          <a:p>
            <a:pPr marL="652780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Tình </a:t>
            </a:r>
            <a:r>
              <a:rPr sz="2100" spc="-5" dirty="0">
                <a:latin typeface="Arial"/>
                <a:cs typeface="Arial"/>
              </a:rPr>
              <a:t>trạng </a:t>
            </a:r>
            <a:r>
              <a:rPr sz="2100" dirty="0">
                <a:latin typeface="Arial"/>
                <a:cs typeface="Arial"/>
              </a:rPr>
              <a:t>nghèo đói </a:t>
            </a:r>
            <a:r>
              <a:rPr sz="2100" spc="0" dirty="0">
                <a:latin typeface="Arial"/>
                <a:cs typeface="Arial"/>
              </a:rPr>
              <a:t>ở </a:t>
            </a:r>
            <a:r>
              <a:rPr sz="2100" spc="-10" dirty="0">
                <a:latin typeface="Arial"/>
                <a:cs typeface="Arial"/>
              </a:rPr>
              <a:t>Việt </a:t>
            </a:r>
            <a:r>
              <a:rPr sz="2100" spc="0" dirty="0">
                <a:latin typeface="Arial"/>
                <a:cs typeface="Arial"/>
              </a:rPr>
              <a:t>Nam: </a:t>
            </a:r>
            <a:r>
              <a:rPr sz="2100" dirty="0">
                <a:latin typeface="Arial"/>
                <a:cs typeface="Arial"/>
              </a:rPr>
              <a:t>thực </a:t>
            </a:r>
            <a:r>
              <a:rPr sz="2100" spc="-5" dirty="0">
                <a:latin typeface="Arial"/>
                <a:cs typeface="Arial"/>
              </a:rPr>
              <a:t>trạng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dirty="0">
                <a:latin typeface="Arial"/>
                <a:cs typeface="Arial"/>
              </a:rPr>
              <a:t>giải</a:t>
            </a:r>
            <a:r>
              <a:rPr sz="2100" spc="-26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pháp.</a:t>
            </a:r>
            <a:endParaRPr sz="2100">
              <a:latin typeface="Arial"/>
              <a:cs typeface="Arial"/>
            </a:endParaRPr>
          </a:p>
          <a:p>
            <a:pPr marL="652780" marR="5715" indent="-274320">
              <a:lnSpc>
                <a:spcPct val="129500"/>
              </a:lnSpc>
              <a:spcBef>
                <a:spcPts val="53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  <a:tab pos="1243965" algn="l"/>
                <a:tab pos="1874520" algn="l"/>
                <a:tab pos="4084320" algn="l"/>
                <a:tab pos="4733925" algn="l"/>
                <a:tab pos="5452745" algn="l"/>
                <a:tab pos="7507605" algn="l"/>
              </a:tabLst>
            </a:pPr>
            <a:r>
              <a:rPr sz="2100" spc="0" dirty="0">
                <a:latin typeface="Arial"/>
                <a:cs typeface="Arial"/>
              </a:rPr>
              <a:t>T</a:t>
            </a:r>
            <a:r>
              <a:rPr sz="2100" spc="-15" dirty="0">
                <a:latin typeface="Arial"/>
                <a:cs typeface="Arial"/>
              </a:rPr>
              <a:t>ì</a:t>
            </a:r>
            <a:r>
              <a:rPr sz="2100" spc="5" dirty="0">
                <a:latin typeface="Arial"/>
                <a:cs typeface="Arial"/>
              </a:rPr>
              <a:t>m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20" dirty="0">
                <a:latin typeface="Arial"/>
                <a:cs typeface="Arial"/>
              </a:rPr>
              <a:t>h</a:t>
            </a:r>
            <a:r>
              <a:rPr sz="2100" spc="-1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ể</a:t>
            </a:r>
            <a:r>
              <a:rPr sz="2100" spc="0" dirty="0">
                <a:latin typeface="Arial"/>
                <a:cs typeface="Arial"/>
              </a:rPr>
              <a:t>u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20" dirty="0">
                <a:latin typeface="Arial"/>
                <a:cs typeface="Arial"/>
              </a:rPr>
              <a:t>c</a:t>
            </a:r>
            <a:r>
              <a:rPr sz="2100" dirty="0">
                <a:latin typeface="Arial"/>
                <a:cs typeface="Arial"/>
              </a:rPr>
              <a:t>á</a:t>
            </a:r>
            <a:r>
              <a:rPr sz="2100" spc="0" dirty="0">
                <a:latin typeface="Arial"/>
                <a:cs typeface="Arial"/>
              </a:rPr>
              <a:t>c</a:t>
            </a:r>
            <a:r>
              <a:rPr sz="2100" dirty="0">
                <a:latin typeface="Arial"/>
                <a:cs typeface="Arial"/>
              </a:rPr>
              <a:t> </a:t>
            </a:r>
            <a:r>
              <a:rPr sz="2100" spc="-185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k</a:t>
            </a:r>
            <a:r>
              <a:rPr sz="2100" spc="-20" dirty="0">
                <a:latin typeface="Arial"/>
                <a:cs typeface="Arial"/>
              </a:rPr>
              <a:t>h</a:t>
            </a:r>
            <a:r>
              <a:rPr sz="2100" spc="0" dirty="0">
                <a:latin typeface="Arial"/>
                <a:cs typeface="Arial"/>
              </a:rPr>
              <a:t>ó</a:t>
            </a:r>
            <a:r>
              <a:rPr sz="2100" dirty="0">
                <a:latin typeface="Arial"/>
                <a:cs typeface="Arial"/>
              </a:rPr>
              <a:t> </a:t>
            </a:r>
            <a:r>
              <a:rPr sz="2100" spc="-185" dirty="0">
                <a:latin typeface="Arial"/>
                <a:cs typeface="Arial"/>
              </a:rPr>
              <a:t> </a:t>
            </a:r>
            <a:r>
              <a:rPr sz="2100" spc="20" dirty="0">
                <a:latin typeface="Arial"/>
                <a:cs typeface="Arial"/>
              </a:rPr>
              <a:t>k</a:t>
            </a:r>
            <a:r>
              <a:rPr sz="2100" spc="-20" dirty="0">
                <a:latin typeface="Arial"/>
                <a:cs typeface="Arial"/>
              </a:rPr>
              <a:t>h</a:t>
            </a:r>
            <a:r>
              <a:rPr sz="2100" dirty="0">
                <a:latin typeface="Arial"/>
                <a:cs typeface="Arial"/>
              </a:rPr>
              <a:t>ă</a:t>
            </a:r>
            <a:r>
              <a:rPr sz="2100" spc="0" dirty="0">
                <a:latin typeface="Arial"/>
                <a:cs typeface="Arial"/>
              </a:rPr>
              <a:t>n</a:t>
            </a:r>
            <a:r>
              <a:rPr sz="2100" dirty="0">
                <a:latin typeface="Arial"/>
                <a:cs typeface="Arial"/>
              </a:rPr>
              <a:t> </a:t>
            </a:r>
            <a:r>
              <a:rPr sz="2100" spc="-185" dirty="0">
                <a:latin typeface="Arial"/>
                <a:cs typeface="Arial"/>
              </a:rPr>
              <a:t> </a:t>
            </a:r>
            <a:r>
              <a:rPr sz="2100" spc="-20" dirty="0">
                <a:latin typeface="Arial"/>
                <a:cs typeface="Arial"/>
              </a:rPr>
              <a:t>v</a:t>
            </a:r>
            <a:r>
              <a:rPr sz="2100" spc="0" dirty="0">
                <a:latin typeface="Arial"/>
                <a:cs typeface="Arial"/>
              </a:rPr>
              <a:t>ề</a:t>
            </a:r>
            <a:r>
              <a:rPr sz="2100" dirty="0">
                <a:latin typeface="Arial"/>
                <a:cs typeface="Arial"/>
              </a:rPr>
              <a:t>	hoạt	</a:t>
            </a:r>
            <a:r>
              <a:rPr sz="2100" spc="-20" dirty="0">
                <a:latin typeface="Arial"/>
                <a:cs typeface="Arial"/>
              </a:rPr>
              <a:t>độ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0" dirty="0">
                <a:latin typeface="Arial"/>
                <a:cs typeface="Arial"/>
              </a:rPr>
              <a:t>g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20" dirty="0">
                <a:latin typeface="Arial"/>
                <a:cs typeface="Arial"/>
              </a:rPr>
              <a:t>x</a:t>
            </a:r>
            <a:r>
              <a:rPr sz="2100" dirty="0">
                <a:latin typeface="Arial"/>
                <a:cs typeface="Arial"/>
              </a:rPr>
              <a:t>uất </a:t>
            </a:r>
            <a:r>
              <a:rPr sz="2100" spc="-170" dirty="0">
                <a:latin typeface="Arial"/>
                <a:cs typeface="Arial"/>
              </a:rPr>
              <a:t> </a:t>
            </a:r>
            <a:r>
              <a:rPr sz="2100" spc="-20" dirty="0">
                <a:latin typeface="Arial"/>
                <a:cs typeface="Arial"/>
              </a:rPr>
              <a:t>nh</a:t>
            </a:r>
            <a:r>
              <a:rPr sz="2100" dirty="0">
                <a:latin typeface="Arial"/>
                <a:cs typeface="Arial"/>
              </a:rPr>
              <a:t>ậ</a:t>
            </a:r>
            <a:r>
              <a:rPr sz="2100" spc="0" dirty="0">
                <a:latin typeface="Arial"/>
                <a:cs typeface="Arial"/>
              </a:rPr>
              <a:t>p</a:t>
            </a:r>
            <a:r>
              <a:rPr sz="2100" dirty="0">
                <a:latin typeface="Arial"/>
                <a:cs typeface="Arial"/>
              </a:rPr>
              <a:t> </a:t>
            </a:r>
            <a:r>
              <a:rPr sz="2100" spc="-185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kh</a:t>
            </a:r>
            <a:r>
              <a:rPr sz="2100" spc="-20" dirty="0">
                <a:latin typeface="Arial"/>
                <a:cs typeface="Arial"/>
              </a:rPr>
              <a:t>ẩ</a:t>
            </a:r>
            <a:r>
              <a:rPr sz="2100" spc="0" dirty="0">
                <a:latin typeface="Arial"/>
                <a:cs typeface="Arial"/>
              </a:rPr>
              <a:t>u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15" dirty="0">
                <a:latin typeface="Arial"/>
                <a:cs typeface="Arial"/>
              </a:rPr>
              <a:t>lư</a:t>
            </a:r>
            <a:r>
              <a:rPr sz="2100" spc="5" dirty="0">
                <a:latin typeface="Arial"/>
                <a:cs typeface="Arial"/>
              </a:rPr>
              <a:t>ơ</a:t>
            </a:r>
            <a:r>
              <a:rPr sz="2100" spc="-20" dirty="0">
                <a:latin typeface="Arial"/>
                <a:cs typeface="Arial"/>
              </a:rPr>
              <a:t>n</a:t>
            </a:r>
            <a:r>
              <a:rPr sz="2100" dirty="0">
                <a:latin typeface="Arial"/>
                <a:cs typeface="Arial"/>
              </a:rPr>
              <a:t>g  thực </a:t>
            </a:r>
            <a:r>
              <a:rPr sz="2100" spc="0" dirty="0">
                <a:latin typeface="Arial"/>
                <a:cs typeface="Arial"/>
              </a:rPr>
              <a:t>– </a:t>
            </a:r>
            <a:r>
              <a:rPr sz="2100" dirty="0">
                <a:latin typeface="Arial"/>
                <a:cs typeface="Arial"/>
              </a:rPr>
              <a:t>thực phẩm </a:t>
            </a:r>
            <a:r>
              <a:rPr sz="2100" spc="0" dirty="0">
                <a:latin typeface="Arial"/>
                <a:cs typeface="Arial"/>
              </a:rPr>
              <a:t>của </a:t>
            </a:r>
            <a:r>
              <a:rPr sz="2100" spc="-10" dirty="0">
                <a:latin typeface="Arial"/>
                <a:cs typeface="Arial"/>
              </a:rPr>
              <a:t>Việt </a:t>
            </a:r>
            <a:r>
              <a:rPr sz="2100" spc="0" dirty="0">
                <a:latin typeface="Arial"/>
                <a:cs typeface="Arial"/>
              </a:rPr>
              <a:t>Nam khi gia </a:t>
            </a:r>
            <a:r>
              <a:rPr sz="2100" dirty="0">
                <a:latin typeface="Arial"/>
                <a:cs typeface="Arial"/>
              </a:rPr>
              <a:t>nhập</a:t>
            </a:r>
            <a:r>
              <a:rPr sz="2100" spc="-335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WTO.</a:t>
            </a:r>
            <a:endParaRPr sz="2100">
              <a:latin typeface="Arial"/>
              <a:cs typeface="Arial"/>
            </a:endParaRPr>
          </a:p>
          <a:p>
            <a:pPr marL="652780" marR="5715" indent="-274320">
              <a:lnSpc>
                <a:spcPct val="129500"/>
              </a:lnSpc>
              <a:spcBef>
                <a:spcPts val="52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Tìm </a:t>
            </a:r>
            <a:r>
              <a:rPr sz="2100" spc="-10" dirty="0">
                <a:latin typeface="Arial"/>
                <a:cs typeface="Arial"/>
              </a:rPr>
              <a:t>hiểu </a:t>
            </a:r>
            <a:r>
              <a:rPr sz="2100" spc="-5" dirty="0">
                <a:latin typeface="Arial"/>
                <a:cs typeface="Arial"/>
              </a:rPr>
              <a:t>nhu cầu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spc="0" dirty="0">
                <a:latin typeface="Arial"/>
                <a:cs typeface="Arial"/>
              </a:rPr>
              <a:t>sự </a:t>
            </a:r>
            <a:r>
              <a:rPr sz="2100" dirty="0">
                <a:latin typeface="Arial"/>
                <a:cs typeface="Arial"/>
              </a:rPr>
              <a:t>chọn lựa </a:t>
            </a:r>
            <a:r>
              <a:rPr sz="2100" spc="-5" dirty="0">
                <a:latin typeface="Arial"/>
                <a:cs typeface="Arial"/>
              </a:rPr>
              <a:t>của khách hàng </a:t>
            </a:r>
            <a:r>
              <a:rPr sz="2100" dirty="0">
                <a:latin typeface="Arial"/>
                <a:cs typeface="Arial"/>
              </a:rPr>
              <a:t>đối </a:t>
            </a:r>
            <a:r>
              <a:rPr sz="2100" spc="-5" dirty="0">
                <a:latin typeface="Arial"/>
                <a:cs typeface="Arial"/>
              </a:rPr>
              <a:t>với sản  </a:t>
            </a:r>
            <a:r>
              <a:rPr sz="2100" dirty="0">
                <a:latin typeface="Arial"/>
                <a:cs typeface="Arial"/>
              </a:rPr>
              <a:t>phẩm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sữa.</a:t>
            </a:r>
            <a:endParaRPr sz="2100">
              <a:latin typeface="Arial"/>
              <a:cs typeface="Arial"/>
            </a:endParaRPr>
          </a:p>
          <a:p>
            <a:pPr marL="652780" marR="5080" indent="-274320">
              <a:lnSpc>
                <a:spcPct val="129500"/>
              </a:lnSpc>
              <a:spcBef>
                <a:spcPts val="53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Quan hệ </a:t>
            </a:r>
            <a:r>
              <a:rPr sz="2100" spc="-10" dirty="0">
                <a:latin typeface="Arial"/>
                <a:cs typeface="Arial"/>
              </a:rPr>
              <a:t>hợp </a:t>
            </a:r>
            <a:r>
              <a:rPr sz="2100" spc="-5" dirty="0">
                <a:latin typeface="Arial"/>
                <a:cs typeface="Arial"/>
              </a:rPr>
              <a:t>tác kinh tế </a:t>
            </a:r>
            <a:r>
              <a:rPr sz="2100" spc="0" dirty="0">
                <a:latin typeface="Arial"/>
                <a:cs typeface="Arial"/>
              </a:rPr>
              <a:t>của </a:t>
            </a:r>
            <a:r>
              <a:rPr sz="2100" spc="-15" dirty="0">
                <a:latin typeface="Arial"/>
                <a:cs typeface="Arial"/>
              </a:rPr>
              <a:t>Việt </a:t>
            </a:r>
            <a:r>
              <a:rPr sz="2100" spc="-5" dirty="0">
                <a:latin typeface="Arial"/>
                <a:cs typeface="Arial"/>
              </a:rPr>
              <a:t>Nam với </a:t>
            </a:r>
            <a:r>
              <a:rPr sz="2100" spc="-20" dirty="0">
                <a:latin typeface="Arial"/>
                <a:cs typeface="Arial"/>
              </a:rPr>
              <a:t>Trung </a:t>
            </a:r>
            <a:r>
              <a:rPr sz="2100" dirty="0">
                <a:latin typeface="Arial"/>
                <a:cs typeface="Arial"/>
              </a:rPr>
              <a:t>Quốc </a:t>
            </a:r>
            <a:r>
              <a:rPr sz="2100" spc="-5" dirty="0">
                <a:latin typeface="Arial"/>
                <a:cs typeface="Arial"/>
              </a:rPr>
              <a:t>(Nhật  </a:t>
            </a:r>
            <a:r>
              <a:rPr sz="2100" dirty="0">
                <a:latin typeface="Arial"/>
                <a:cs typeface="Arial"/>
              </a:rPr>
              <a:t>Bản, </a:t>
            </a:r>
            <a:r>
              <a:rPr sz="2100" spc="0" dirty="0">
                <a:latin typeface="Arial"/>
                <a:cs typeface="Arial"/>
              </a:rPr>
              <a:t>Hoa </a:t>
            </a:r>
            <a:r>
              <a:rPr sz="2100" spc="-5" dirty="0">
                <a:latin typeface="Arial"/>
                <a:cs typeface="Arial"/>
              </a:rPr>
              <a:t>Kỳ,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EU…).</a:t>
            </a:r>
            <a:endParaRPr sz="2100">
              <a:latin typeface="Arial"/>
              <a:cs typeface="Arial"/>
            </a:endParaRPr>
          </a:p>
          <a:p>
            <a:pPr marL="652780" marR="9525" indent="-274320">
              <a:lnSpc>
                <a:spcPct val="129500"/>
              </a:lnSpc>
              <a:spcBef>
                <a:spcPts val="53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-5" dirty="0">
                <a:latin typeface="Arial"/>
                <a:cs typeface="Arial"/>
              </a:rPr>
              <a:t>Nhóm </a:t>
            </a:r>
            <a:r>
              <a:rPr sz="2100" spc="-10" dirty="0">
                <a:latin typeface="Arial"/>
                <a:cs typeface="Arial"/>
              </a:rPr>
              <a:t>đề tài </a:t>
            </a:r>
            <a:r>
              <a:rPr sz="2100" spc="-5" dirty="0">
                <a:latin typeface="Arial"/>
                <a:cs typeface="Arial"/>
              </a:rPr>
              <a:t>KC01 </a:t>
            </a:r>
            <a:r>
              <a:rPr sz="2100" spc="0" dirty="0">
                <a:latin typeface="Arial"/>
                <a:cs typeface="Arial"/>
              </a:rPr>
              <a:t>– </a:t>
            </a:r>
            <a:r>
              <a:rPr sz="2100" spc="-10" dirty="0">
                <a:latin typeface="Arial"/>
                <a:cs typeface="Arial"/>
              </a:rPr>
              <a:t>Lĩnh </a:t>
            </a:r>
            <a:r>
              <a:rPr sz="2100" spc="-5" dirty="0">
                <a:latin typeface="Arial"/>
                <a:cs typeface="Arial"/>
              </a:rPr>
              <a:t>vực công </a:t>
            </a:r>
            <a:r>
              <a:rPr sz="2100" spc="-10" dirty="0">
                <a:latin typeface="Arial"/>
                <a:cs typeface="Arial"/>
              </a:rPr>
              <a:t>nghệ thông </a:t>
            </a:r>
            <a:r>
              <a:rPr sz="2100" dirty="0">
                <a:latin typeface="Arial"/>
                <a:cs typeface="Arial"/>
              </a:rPr>
              <a:t>tin </a:t>
            </a:r>
            <a:r>
              <a:rPr sz="2100" spc="-10" dirty="0">
                <a:latin typeface="Arial"/>
                <a:cs typeface="Arial"/>
              </a:rPr>
              <a:t>và truyền  </a:t>
            </a:r>
            <a:r>
              <a:rPr sz="2100" dirty="0">
                <a:latin typeface="Arial"/>
                <a:cs typeface="Arial"/>
              </a:rPr>
              <a:t>thông.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999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spc="-5" dirty="0"/>
              <a:t>1.G</a:t>
            </a:r>
            <a:r>
              <a:rPr sz="2400" spc="-5" dirty="0"/>
              <a:t>IỚI THIỆU </a:t>
            </a:r>
            <a:r>
              <a:rPr sz="2400" dirty="0"/>
              <a:t>VỀ</a:t>
            </a:r>
            <a:r>
              <a:rPr sz="2400" spc="90" dirty="0"/>
              <a:t> </a:t>
            </a:r>
            <a:r>
              <a:rPr sz="3000" spc="-10" dirty="0"/>
              <a:t>PPNCKH</a:t>
            </a:r>
            <a:endParaRPr sz="300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C439B4-ECD0-49DC-AC72-C61D58747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88" y="1260392"/>
            <a:ext cx="3915718" cy="293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819E10-573B-4EC7-9068-2FBE255AF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314" y="4179288"/>
            <a:ext cx="4080071" cy="304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34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999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spc="-5" dirty="0"/>
              <a:t>1.G</a:t>
            </a:r>
            <a:r>
              <a:rPr sz="2400" spc="-5" dirty="0"/>
              <a:t>IỚI THIỆU </a:t>
            </a:r>
            <a:r>
              <a:rPr sz="2400" dirty="0"/>
              <a:t>VỀ</a:t>
            </a:r>
            <a:r>
              <a:rPr sz="2400" spc="90" dirty="0"/>
              <a:t> </a:t>
            </a:r>
            <a:r>
              <a:rPr sz="3000" spc="-10" dirty="0"/>
              <a:t>PPNCKH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5599"/>
            <a:ext cx="8227695" cy="4107179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365760" indent="-353060">
              <a:lnSpc>
                <a:spcPct val="100000"/>
              </a:lnSpc>
              <a:spcBef>
                <a:spcPts val="1570"/>
              </a:spcBef>
              <a:buAutoNum type="alphaLcPeriod" startAt="2"/>
              <a:tabLst>
                <a:tab pos="366395" algn="l"/>
              </a:tabLst>
            </a:pPr>
            <a:r>
              <a:rPr sz="2400" b="1" spc="-5" dirty="0">
                <a:latin typeface="Arial"/>
                <a:cs typeface="Arial"/>
              </a:rPr>
              <a:t>Dự </a:t>
            </a:r>
            <a:r>
              <a:rPr sz="2400" b="1" dirty="0">
                <a:latin typeface="Arial"/>
                <a:cs typeface="Arial"/>
              </a:rPr>
              <a:t>án </a:t>
            </a:r>
            <a:r>
              <a:rPr sz="2400" b="1" spc="-5" dirty="0">
                <a:latin typeface="Arial"/>
                <a:cs typeface="Arial"/>
              </a:rPr>
              <a:t>khoa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học</a:t>
            </a:r>
            <a:endParaRPr sz="2400">
              <a:latin typeface="Arial"/>
              <a:cs typeface="Arial"/>
            </a:endParaRPr>
          </a:p>
          <a:p>
            <a:pPr marL="652780" marR="8255" lvl="1" indent="-274320" algn="just">
              <a:lnSpc>
                <a:spcPct val="130500"/>
              </a:lnSpc>
              <a:spcBef>
                <a:spcPts val="54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Là một </a:t>
            </a:r>
            <a:r>
              <a:rPr sz="2100" spc="-10" dirty="0">
                <a:latin typeface="Arial"/>
                <a:cs typeface="Arial"/>
              </a:rPr>
              <a:t>loại đề tài </a:t>
            </a:r>
            <a:r>
              <a:rPr sz="2100" spc="-5" dirty="0">
                <a:latin typeface="Arial"/>
                <a:cs typeface="Arial"/>
              </a:rPr>
              <a:t>được thực </a:t>
            </a:r>
            <a:r>
              <a:rPr sz="2100" spc="-10" dirty="0">
                <a:latin typeface="Arial"/>
                <a:cs typeface="Arial"/>
              </a:rPr>
              <a:t>hiện nhằm </a:t>
            </a:r>
            <a:r>
              <a:rPr sz="2100" dirty="0">
                <a:latin typeface="Arial"/>
                <a:cs typeface="Arial"/>
              </a:rPr>
              <a:t>mục đích </a:t>
            </a:r>
            <a:r>
              <a:rPr sz="2100" spc="-5" dirty="0">
                <a:latin typeface="Arial"/>
                <a:cs typeface="Arial"/>
              </a:rPr>
              <a:t>ứng dụng, </a:t>
            </a:r>
            <a:r>
              <a:rPr sz="2100" spc="-10" dirty="0">
                <a:latin typeface="Arial"/>
                <a:cs typeface="Arial"/>
              </a:rPr>
              <a:t>có  </a:t>
            </a:r>
            <a:r>
              <a:rPr sz="2100" spc="0" dirty="0">
                <a:latin typeface="Arial"/>
                <a:cs typeface="Arial"/>
              </a:rPr>
              <a:t>xác </a:t>
            </a:r>
            <a:r>
              <a:rPr sz="2100" dirty="0">
                <a:latin typeface="Arial"/>
                <a:cs typeface="Arial"/>
              </a:rPr>
              <a:t>định </a:t>
            </a:r>
            <a:r>
              <a:rPr sz="2100" spc="0" dirty="0">
                <a:latin typeface="Arial"/>
                <a:cs typeface="Arial"/>
              </a:rPr>
              <a:t>cụ </a:t>
            </a:r>
            <a:r>
              <a:rPr sz="2100" spc="-5" dirty="0">
                <a:latin typeface="Arial"/>
                <a:cs typeface="Arial"/>
              </a:rPr>
              <a:t>thể </a:t>
            </a:r>
            <a:r>
              <a:rPr sz="2100" spc="-10" dirty="0">
                <a:latin typeface="Arial"/>
                <a:cs typeface="Arial"/>
              </a:rPr>
              <a:t>về </a:t>
            </a:r>
            <a:r>
              <a:rPr sz="2100" dirty="0">
                <a:latin typeface="Arial"/>
                <a:cs typeface="Arial"/>
              </a:rPr>
              <a:t>hiệu quả </a:t>
            </a:r>
            <a:r>
              <a:rPr sz="2100" spc="0" dirty="0">
                <a:latin typeface="Arial"/>
                <a:cs typeface="Arial"/>
              </a:rPr>
              <a:t>kinh </a:t>
            </a:r>
            <a:r>
              <a:rPr sz="2100" spc="-5" dirty="0">
                <a:latin typeface="Arial"/>
                <a:cs typeface="Arial"/>
              </a:rPr>
              <a:t>tế </a:t>
            </a:r>
            <a:r>
              <a:rPr sz="2100" dirty="0">
                <a:latin typeface="Arial"/>
                <a:cs typeface="Arial"/>
              </a:rPr>
              <a:t>- </a:t>
            </a:r>
            <a:r>
              <a:rPr sz="2100" spc="0" dirty="0">
                <a:latin typeface="Arial"/>
                <a:cs typeface="Arial"/>
              </a:rPr>
              <a:t>xã</a:t>
            </a:r>
            <a:r>
              <a:rPr sz="2100" spc="-254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hội.</a:t>
            </a:r>
            <a:endParaRPr sz="2100">
              <a:latin typeface="Arial"/>
              <a:cs typeface="Arial"/>
            </a:endParaRPr>
          </a:p>
          <a:p>
            <a:pPr marL="652780" marR="5080" lvl="1" indent="-274320" algn="just">
              <a:lnSpc>
                <a:spcPct val="130500"/>
              </a:lnSpc>
              <a:spcBef>
                <a:spcPts val="48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Dự </a:t>
            </a:r>
            <a:r>
              <a:rPr sz="2100" spc="-10" dirty="0">
                <a:latin typeface="Arial"/>
                <a:cs typeface="Arial"/>
              </a:rPr>
              <a:t>án </a:t>
            </a:r>
            <a:r>
              <a:rPr sz="2100" spc="0" dirty="0">
                <a:latin typeface="Arial"/>
                <a:cs typeface="Arial"/>
              </a:rPr>
              <a:t>có </a:t>
            </a:r>
            <a:r>
              <a:rPr sz="2100" spc="-5" dirty="0">
                <a:latin typeface="Arial"/>
                <a:cs typeface="Arial"/>
              </a:rPr>
              <a:t>tính ứng </a:t>
            </a:r>
            <a:r>
              <a:rPr sz="2100" spc="-10" dirty="0">
                <a:latin typeface="Arial"/>
                <a:cs typeface="Arial"/>
              </a:rPr>
              <a:t>dụng </a:t>
            </a:r>
            <a:r>
              <a:rPr sz="2100" spc="0" dirty="0">
                <a:latin typeface="Arial"/>
                <a:cs typeface="Arial"/>
              </a:rPr>
              <a:t>cao, </a:t>
            </a:r>
            <a:r>
              <a:rPr sz="2100" spc="-10" dirty="0">
                <a:latin typeface="Arial"/>
                <a:cs typeface="Arial"/>
              </a:rPr>
              <a:t>có </a:t>
            </a:r>
            <a:r>
              <a:rPr sz="2100" spc="-5" dirty="0">
                <a:latin typeface="Arial"/>
                <a:cs typeface="Arial"/>
              </a:rPr>
              <a:t>ràng </a:t>
            </a:r>
            <a:r>
              <a:rPr sz="2100" spc="-10" dirty="0">
                <a:latin typeface="Arial"/>
                <a:cs typeface="Arial"/>
              </a:rPr>
              <a:t>buộc </a:t>
            </a:r>
            <a:r>
              <a:rPr sz="2100" spc="-5" dirty="0">
                <a:latin typeface="Arial"/>
                <a:cs typeface="Arial"/>
              </a:rPr>
              <a:t>thời </a:t>
            </a:r>
            <a:r>
              <a:rPr sz="2100" spc="-10" dirty="0">
                <a:latin typeface="Arial"/>
                <a:cs typeface="Arial"/>
              </a:rPr>
              <a:t>gian và nguồn  </a:t>
            </a:r>
            <a:r>
              <a:rPr sz="2100" spc="0" dirty="0">
                <a:latin typeface="Arial"/>
                <a:cs typeface="Arial"/>
              </a:rPr>
              <a:t>lực.</a:t>
            </a:r>
            <a:endParaRPr sz="2100">
              <a:latin typeface="Arial"/>
              <a:cs typeface="Arial"/>
            </a:endParaRPr>
          </a:p>
          <a:p>
            <a:pPr marL="652780" marR="5080" lvl="1" indent="-274320" algn="just">
              <a:lnSpc>
                <a:spcPct val="130200"/>
              </a:lnSpc>
              <a:spcBef>
                <a:spcPts val="484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Dự </a:t>
            </a:r>
            <a:r>
              <a:rPr sz="2100" spc="-10" dirty="0">
                <a:latin typeface="Arial"/>
                <a:cs typeface="Arial"/>
              </a:rPr>
              <a:t>án </a:t>
            </a:r>
            <a:r>
              <a:rPr sz="2100" spc="-5" dirty="0">
                <a:latin typeface="Arial"/>
                <a:cs typeface="Arial"/>
              </a:rPr>
              <a:t>sản xuất thử </a:t>
            </a:r>
            <a:r>
              <a:rPr sz="2100" spc="-10" dirty="0">
                <a:latin typeface="Arial"/>
                <a:cs typeface="Arial"/>
              </a:rPr>
              <a:t>nghiệm </a:t>
            </a:r>
            <a:r>
              <a:rPr sz="2100" spc="0" dirty="0">
                <a:latin typeface="Arial"/>
                <a:cs typeface="Arial"/>
              </a:rPr>
              <a:t>là </a:t>
            </a:r>
            <a:r>
              <a:rPr sz="2100" spc="-5" dirty="0">
                <a:latin typeface="Arial"/>
                <a:cs typeface="Arial"/>
              </a:rPr>
              <a:t>hoạt </a:t>
            </a:r>
            <a:r>
              <a:rPr sz="2100" spc="-10" dirty="0">
                <a:latin typeface="Arial"/>
                <a:cs typeface="Arial"/>
              </a:rPr>
              <a:t>động </a:t>
            </a:r>
            <a:r>
              <a:rPr sz="2100" spc="-5" dirty="0">
                <a:latin typeface="Arial"/>
                <a:cs typeface="Arial"/>
              </a:rPr>
              <a:t>ứng dụng </a:t>
            </a:r>
            <a:r>
              <a:rPr sz="2100" spc="0" dirty="0">
                <a:latin typeface="Arial"/>
                <a:cs typeface="Arial"/>
              </a:rPr>
              <a:t>kết </a:t>
            </a:r>
            <a:r>
              <a:rPr sz="2100" spc="-5" dirty="0">
                <a:latin typeface="Arial"/>
                <a:cs typeface="Arial"/>
              </a:rPr>
              <a:t>quả triển  khai thực </a:t>
            </a:r>
            <a:r>
              <a:rPr sz="2100" spc="-10" dirty="0">
                <a:latin typeface="Arial"/>
                <a:cs typeface="Arial"/>
              </a:rPr>
              <a:t>nghiệm </a:t>
            </a:r>
            <a:r>
              <a:rPr sz="2100" dirty="0">
                <a:latin typeface="Arial"/>
                <a:cs typeface="Arial"/>
              </a:rPr>
              <a:t>để </a:t>
            </a:r>
            <a:r>
              <a:rPr sz="2100" spc="-5" dirty="0">
                <a:latin typeface="Arial"/>
                <a:cs typeface="Arial"/>
              </a:rPr>
              <a:t>sản </a:t>
            </a:r>
            <a:r>
              <a:rPr sz="2100" spc="0" dirty="0">
                <a:latin typeface="Arial"/>
                <a:cs typeface="Arial"/>
              </a:rPr>
              <a:t>xuất </a:t>
            </a:r>
            <a:r>
              <a:rPr sz="2100" spc="-5" dirty="0">
                <a:latin typeface="Arial"/>
                <a:cs typeface="Arial"/>
              </a:rPr>
              <a:t>thử </a:t>
            </a:r>
            <a:r>
              <a:rPr sz="2100" spc="0" dirty="0">
                <a:latin typeface="Arial"/>
                <a:cs typeface="Arial"/>
              </a:rPr>
              <a:t>ở </a:t>
            </a:r>
            <a:r>
              <a:rPr sz="2100" spc="-5" dirty="0">
                <a:latin typeface="Arial"/>
                <a:cs typeface="Arial"/>
              </a:rPr>
              <a:t>quy </a:t>
            </a:r>
            <a:r>
              <a:rPr sz="2100" dirty="0">
                <a:latin typeface="Arial"/>
                <a:cs typeface="Arial"/>
              </a:rPr>
              <a:t>mô </a:t>
            </a:r>
            <a:r>
              <a:rPr sz="2100" spc="-5" dirty="0">
                <a:latin typeface="Arial"/>
                <a:cs typeface="Arial"/>
              </a:rPr>
              <a:t>nhỏ </a:t>
            </a:r>
            <a:r>
              <a:rPr sz="2100" spc="-10" dirty="0">
                <a:latin typeface="Arial"/>
                <a:cs typeface="Arial"/>
              </a:rPr>
              <a:t>nhằm hoàn  </a:t>
            </a:r>
            <a:r>
              <a:rPr sz="2100" spc="-5" dirty="0">
                <a:latin typeface="Arial"/>
                <a:cs typeface="Arial"/>
              </a:rPr>
              <a:t>thiện </a:t>
            </a:r>
            <a:r>
              <a:rPr sz="2100" dirty="0">
                <a:latin typeface="Arial"/>
                <a:cs typeface="Arial"/>
              </a:rPr>
              <a:t>công </a:t>
            </a:r>
            <a:r>
              <a:rPr sz="2100" spc="-5" dirty="0">
                <a:latin typeface="Arial"/>
                <a:cs typeface="Arial"/>
              </a:rPr>
              <a:t>nghệ mới, </a:t>
            </a:r>
            <a:r>
              <a:rPr sz="2100" spc="0" dirty="0">
                <a:latin typeface="Arial"/>
                <a:cs typeface="Arial"/>
              </a:rPr>
              <a:t>sản </a:t>
            </a:r>
            <a:r>
              <a:rPr sz="2100" spc="-10" dirty="0">
                <a:latin typeface="Arial"/>
                <a:cs typeface="Arial"/>
              </a:rPr>
              <a:t>phẩm </a:t>
            </a:r>
            <a:r>
              <a:rPr sz="2100" dirty="0">
                <a:latin typeface="Arial"/>
                <a:cs typeface="Arial"/>
              </a:rPr>
              <a:t>mới trước khi </a:t>
            </a:r>
            <a:r>
              <a:rPr sz="2100" spc="-5" dirty="0">
                <a:latin typeface="Arial"/>
                <a:cs typeface="Arial"/>
              </a:rPr>
              <a:t>đưa </a:t>
            </a:r>
            <a:r>
              <a:rPr sz="2100" spc="0" dirty="0">
                <a:latin typeface="Arial"/>
                <a:cs typeface="Arial"/>
              </a:rPr>
              <a:t>vào </a:t>
            </a:r>
            <a:r>
              <a:rPr sz="2100" spc="-5" dirty="0">
                <a:latin typeface="Arial"/>
                <a:cs typeface="Arial"/>
              </a:rPr>
              <a:t>sản </a:t>
            </a:r>
            <a:r>
              <a:rPr sz="2100" spc="0" dirty="0">
                <a:latin typeface="Arial"/>
                <a:cs typeface="Arial"/>
              </a:rPr>
              <a:t>xuất 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dirty="0">
                <a:latin typeface="Arial"/>
                <a:cs typeface="Arial"/>
              </a:rPr>
              <a:t>đời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sống.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999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spc="-5" dirty="0"/>
              <a:t>1.G</a:t>
            </a:r>
            <a:r>
              <a:rPr sz="2400" spc="-5" dirty="0"/>
              <a:t>IỚI THIỆU </a:t>
            </a:r>
            <a:r>
              <a:rPr sz="2400" dirty="0"/>
              <a:t>VỀ</a:t>
            </a:r>
            <a:r>
              <a:rPr sz="2400" spc="90" dirty="0"/>
              <a:t> </a:t>
            </a:r>
            <a:r>
              <a:rPr sz="3000" spc="-10" dirty="0"/>
              <a:t>PPNCKH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5599"/>
            <a:ext cx="7747634" cy="2025014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2400" b="1" dirty="0">
                <a:latin typeface="Arial"/>
                <a:cs typeface="Arial"/>
              </a:rPr>
              <a:t>Ví </a:t>
            </a:r>
            <a:r>
              <a:rPr sz="2400" b="1" spc="-5" dirty="0">
                <a:latin typeface="Arial"/>
                <a:cs typeface="Arial"/>
              </a:rPr>
              <a:t>dụ </a:t>
            </a:r>
            <a:r>
              <a:rPr sz="2400" b="1" spc="-20" dirty="0">
                <a:latin typeface="Arial"/>
                <a:cs typeface="Arial"/>
              </a:rPr>
              <a:t>về </a:t>
            </a:r>
            <a:r>
              <a:rPr sz="2400" b="1" spc="-5" dirty="0">
                <a:latin typeface="Arial"/>
                <a:cs typeface="Arial"/>
              </a:rPr>
              <a:t>Dự </a:t>
            </a:r>
            <a:r>
              <a:rPr sz="2400" b="1" dirty="0">
                <a:latin typeface="Arial"/>
                <a:cs typeface="Arial"/>
              </a:rPr>
              <a:t>án </a:t>
            </a:r>
            <a:r>
              <a:rPr sz="2400" b="1" spc="-5" dirty="0">
                <a:latin typeface="Arial"/>
                <a:cs typeface="Arial"/>
              </a:rPr>
              <a:t>khoa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học</a:t>
            </a:r>
            <a:endParaRPr sz="2400">
              <a:latin typeface="Arial"/>
              <a:cs typeface="Arial"/>
            </a:endParaRPr>
          </a:p>
          <a:p>
            <a:pPr marL="652780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5" dirty="0">
                <a:latin typeface="Arial"/>
                <a:cs typeface="Arial"/>
              </a:rPr>
              <a:t>Dự </a:t>
            </a:r>
            <a:r>
              <a:rPr sz="2100" dirty="0">
                <a:latin typeface="Arial"/>
                <a:cs typeface="Arial"/>
              </a:rPr>
              <a:t>án phát </a:t>
            </a:r>
            <a:r>
              <a:rPr sz="2100" spc="-5" dirty="0">
                <a:latin typeface="Arial"/>
                <a:cs typeface="Arial"/>
              </a:rPr>
              <a:t>triển </a:t>
            </a:r>
            <a:r>
              <a:rPr sz="2100" dirty="0">
                <a:latin typeface="Arial"/>
                <a:cs typeface="Arial"/>
              </a:rPr>
              <a:t>giống </a:t>
            </a:r>
            <a:r>
              <a:rPr sz="2100" spc="0" dirty="0">
                <a:latin typeface="Arial"/>
                <a:cs typeface="Arial"/>
              </a:rPr>
              <a:t>cây cao su </a:t>
            </a:r>
            <a:r>
              <a:rPr sz="2100" dirty="0">
                <a:latin typeface="Arial"/>
                <a:cs typeface="Arial"/>
              </a:rPr>
              <a:t>giai đoạn</a:t>
            </a:r>
            <a:r>
              <a:rPr sz="2100" spc="-32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2006-2010.</a:t>
            </a:r>
            <a:endParaRPr sz="2100">
              <a:latin typeface="Arial"/>
              <a:cs typeface="Arial"/>
            </a:endParaRPr>
          </a:p>
          <a:p>
            <a:pPr marL="652780" indent="-274320">
              <a:lnSpc>
                <a:spcPct val="100000"/>
              </a:lnSpc>
              <a:spcBef>
                <a:spcPts val="127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5" dirty="0">
                <a:latin typeface="Arial"/>
                <a:cs typeface="Arial"/>
              </a:rPr>
              <a:t>Dự </a:t>
            </a:r>
            <a:r>
              <a:rPr sz="2100" dirty="0">
                <a:latin typeface="Arial"/>
                <a:cs typeface="Arial"/>
              </a:rPr>
              <a:t>án </a:t>
            </a:r>
            <a:r>
              <a:rPr sz="2100" spc="0" dirty="0">
                <a:latin typeface="Arial"/>
                <a:cs typeface="Arial"/>
              </a:rPr>
              <a:t>cải </a:t>
            </a:r>
            <a:r>
              <a:rPr sz="2100" dirty="0">
                <a:latin typeface="Arial"/>
                <a:cs typeface="Arial"/>
              </a:rPr>
              <a:t>thiện </a:t>
            </a:r>
            <a:r>
              <a:rPr sz="2100" spc="0" dirty="0">
                <a:latin typeface="Arial"/>
                <a:cs typeface="Arial"/>
              </a:rPr>
              <a:t>công </a:t>
            </a:r>
            <a:r>
              <a:rPr sz="2100" dirty="0">
                <a:latin typeface="Arial"/>
                <a:cs typeface="Arial"/>
              </a:rPr>
              <a:t>nghệ nuôi </a:t>
            </a:r>
            <a:r>
              <a:rPr sz="2100" spc="-5" dirty="0">
                <a:latin typeface="Arial"/>
                <a:cs typeface="Arial"/>
              </a:rPr>
              <a:t>trồng </a:t>
            </a:r>
            <a:r>
              <a:rPr sz="2100" dirty="0">
                <a:latin typeface="Arial"/>
                <a:cs typeface="Arial"/>
              </a:rPr>
              <a:t>nấm Linh</a:t>
            </a:r>
            <a:r>
              <a:rPr sz="2100" spc="-370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Chi.</a:t>
            </a:r>
            <a:endParaRPr sz="2100">
              <a:latin typeface="Arial"/>
              <a:cs typeface="Arial"/>
            </a:endParaRPr>
          </a:p>
          <a:p>
            <a:pPr marL="652780" indent="-274320">
              <a:lnSpc>
                <a:spcPct val="100000"/>
              </a:lnSpc>
              <a:spcBef>
                <a:spcPts val="125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5" dirty="0">
                <a:latin typeface="Arial"/>
                <a:cs typeface="Arial"/>
              </a:rPr>
              <a:t>Dự </a:t>
            </a:r>
            <a:r>
              <a:rPr sz="2100" dirty="0">
                <a:latin typeface="Arial"/>
                <a:cs typeface="Arial"/>
              </a:rPr>
              <a:t>án Xây dựng </a:t>
            </a:r>
            <a:r>
              <a:rPr sz="2100" spc="-5" dirty="0">
                <a:latin typeface="Arial"/>
                <a:cs typeface="Arial"/>
              </a:rPr>
              <a:t>thí </a:t>
            </a:r>
            <a:r>
              <a:rPr sz="2100" spc="0" dirty="0">
                <a:latin typeface="Arial"/>
                <a:cs typeface="Arial"/>
              </a:rPr>
              <a:t>điểm </a:t>
            </a:r>
            <a:r>
              <a:rPr sz="2100" spc="5" dirty="0">
                <a:latin typeface="Arial"/>
                <a:cs typeface="Arial"/>
              </a:rPr>
              <a:t>mô </a:t>
            </a:r>
            <a:r>
              <a:rPr sz="2100" spc="-5" dirty="0">
                <a:latin typeface="Arial"/>
                <a:cs typeface="Arial"/>
              </a:rPr>
              <a:t>hình </a:t>
            </a:r>
            <a:r>
              <a:rPr sz="2100" dirty="0">
                <a:latin typeface="Arial"/>
                <a:cs typeface="Arial"/>
              </a:rPr>
              <a:t>phát </a:t>
            </a:r>
            <a:r>
              <a:rPr sz="2100" spc="-5" dirty="0">
                <a:latin typeface="Arial"/>
                <a:cs typeface="Arial"/>
              </a:rPr>
              <a:t>triển </a:t>
            </a:r>
            <a:r>
              <a:rPr sz="2100" dirty="0">
                <a:latin typeface="Arial"/>
                <a:cs typeface="Arial"/>
              </a:rPr>
              <a:t>nông </a:t>
            </a:r>
            <a:r>
              <a:rPr sz="2100" spc="-5" dirty="0">
                <a:latin typeface="Arial"/>
                <a:cs typeface="Arial"/>
              </a:rPr>
              <a:t>thôn</a:t>
            </a:r>
            <a:r>
              <a:rPr sz="2100" spc="-285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mới.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999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spc="-5" dirty="0"/>
              <a:t>1.G</a:t>
            </a:r>
            <a:r>
              <a:rPr sz="2400" spc="-5" dirty="0"/>
              <a:t>IỚI THIỆU </a:t>
            </a:r>
            <a:r>
              <a:rPr sz="2400" dirty="0"/>
              <a:t>VỀ</a:t>
            </a:r>
            <a:r>
              <a:rPr sz="2400" spc="90" dirty="0"/>
              <a:t> </a:t>
            </a:r>
            <a:r>
              <a:rPr sz="3000" spc="-10" dirty="0"/>
              <a:t>PPNCKH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5599"/>
            <a:ext cx="8227695" cy="4170679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570"/>
              </a:spcBef>
              <a:buAutoNum type="alphaLcPeriod" startAt="3"/>
              <a:tabLst>
                <a:tab pos="351155" algn="l"/>
              </a:tabLst>
            </a:pPr>
            <a:r>
              <a:rPr sz="2400" b="1" spc="-5" dirty="0">
                <a:latin typeface="Arial"/>
                <a:cs typeface="Arial"/>
              </a:rPr>
              <a:t>Chương trình khoa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học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Là </a:t>
            </a:r>
            <a:r>
              <a:rPr sz="2100" spc="0" dirty="0">
                <a:latin typeface="Arial"/>
                <a:cs typeface="Arial"/>
              </a:rPr>
              <a:t>một </a:t>
            </a:r>
            <a:r>
              <a:rPr sz="2100" spc="-5" dirty="0">
                <a:latin typeface="Arial"/>
                <a:cs typeface="Arial"/>
              </a:rPr>
              <a:t>tập </a:t>
            </a:r>
            <a:r>
              <a:rPr sz="2100" spc="0" dirty="0">
                <a:latin typeface="Arial"/>
                <a:cs typeface="Arial"/>
              </a:rPr>
              <a:t>hợp các </a:t>
            </a:r>
            <a:r>
              <a:rPr sz="2100" dirty="0">
                <a:latin typeface="Arial"/>
                <a:cs typeface="Arial"/>
              </a:rPr>
              <a:t>đề </a:t>
            </a:r>
            <a:r>
              <a:rPr sz="2100" spc="-5" dirty="0">
                <a:latin typeface="Arial"/>
                <a:cs typeface="Arial"/>
              </a:rPr>
              <a:t>tài/dự </a:t>
            </a:r>
            <a:r>
              <a:rPr sz="2100" dirty="0">
                <a:latin typeface="Arial"/>
                <a:cs typeface="Arial"/>
              </a:rPr>
              <a:t>án </a:t>
            </a:r>
            <a:r>
              <a:rPr sz="2100" spc="0" dirty="0">
                <a:latin typeface="Arial"/>
                <a:cs typeface="Arial"/>
              </a:rPr>
              <a:t>có cùng mục </a:t>
            </a:r>
            <a:r>
              <a:rPr sz="2100" dirty="0">
                <a:latin typeface="Arial"/>
                <a:cs typeface="Arial"/>
              </a:rPr>
              <a:t>đích </a:t>
            </a:r>
            <a:r>
              <a:rPr sz="2100" spc="0" dirty="0">
                <a:latin typeface="Arial"/>
                <a:cs typeface="Arial"/>
              </a:rPr>
              <a:t>xác</a:t>
            </a:r>
            <a:r>
              <a:rPr sz="2100" spc="-33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định.</a:t>
            </a:r>
            <a:endParaRPr sz="2100">
              <a:latin typeface="Arial"/>
              <a:cs typeface="Arial"/>
            </a:endParaRPr>
          </a:p>
          <a:p>
            <a:pPr marL="652780" marR="7620" lvl="1" indent="-274320" algn="just">
              <a:lnSpc>
                <a:spcPct val="129500"/>
              </a:lnSpc>
              <a:spcBef>
                <a:spcPts val="53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Các đề </a:t>
            </a:r>
            <a:r>
              <a:rPr sz="2100" spc="-10" dirty="0">
                <a:latin typeface="Arial"/>
                <a:cs typeface="Arial"/>
              </a:rPr>
              <a:t>tài dự </a:t>
            </a:r>
            <a:r>
              <a:rPr sz="2100" dirty="0">
                <a:latin typeface="Arial"/>
                <a:cs typeface="Arial"/>
              </a:rPr>
              <a:t>án </a:t>
            </a:r>
            <a:r>
              <a:rPr sz="2100" spc="-5" dirty="0">
                <a:latin typeface="Arial"/>
                <a:cs typeface="Arial"/>
              </a:rPr>
              <a:t>trực thuộc </a:t>
            </a:r>
            <a:r>
              <a:rPr sz="2100" spc="-10" dirty="0">
                <a:latin typeface="Arial"/>
                <a:cs typeface="Arial"/>
              </a:rPr>
              <a:t>chương </a:t>
            </a:r>
            <a:r>
              <a:rPr sz="2100" spc="-5" dirty="0">
                <a:latin typeface="Arial"/>
                <a:cs typeface="Arial"/>
              </a:rPr>
              <a:t>trình mang tính độc lập  </a:t>
            </a:r>
            <a:r>
              <a:rPr sz="2100" spc="0" dirty="0">
                <a:latin typeface="Arial"/>
                <a:cs typeface="Arial"/>
              </a:rPr>
              <a:t>một cách </a:t>
            </a:r>
            <a:r>
              <a:rPr sz="2100" dirty="0">
                <a:latin typeface="Arial"/>
                <a:cs typeface="Arial"/>
              </a:rPr>
              <a:t>tương</a:t>
            </a:r>
            <a:r>
              <a:rPr sz="2100" spc="-114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đối.</a:t>
            </a:r>
            <a:endParaRPr sz="2100">
              <a:latin typeface="Arial"/>
              <a:cs typeface="Arial"/>
            </a:endParaRPr>
          </a:p>
          <a:p>
            <a:pPr marL="652780" marR="5080" lvl="1" indent="-274320" algn="just">
              <a:lnSpc>
                <a:spcPct val="129500"/>
              </a:lnSpc>
              <a:spcBef>
                <a:spcPts val="52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Các </a:t>
            </a:r>
            <a:r>
              <a:rPr sz="2100" spc="-5" dirty="0">
                <a:latin typeface="Arial"/>
                <a:cs typeface="Arial"/>
              </a:rPr>
              <a:t>nội dung </a:t>
            </a:r>
            <a:r>
              <a:rPr sz="2100" spc="-10" dirty="0">
                <a:latin typeface="Arial"/>
                <a:cs typeface="Arial"/>
              </a:rPr>
              <a:t>trong chương </a:t>
            </a:r>
            <a:r>
              <a:rPr sz="2100" spc="-5" dirty="0">
                <a:latin typeface="Arial"/>
                <a:cs typeface="Arial"/>
              </a:rPr>
              <a:t>trình </a:t>
            </a:r>
            <a:r>
              <a:rPr sz="2100" spc="0" dirty="0">
                <a:latin typeface="Arial"/>
                <a:cs typeface="Arial"/>
              </a:rPr>
              <a:t>có </a:t>
            </a:r>
            <a:r>
              <a:rPr sz="2100" spc="-5" dirty="0">
                <a:latin typeface="Arial"/>
                <a:cs typeface="Arial"/>
              </a:rPr>
              <a:t>tính </a:t>
            </a:r>
            <a:r>
              <a:rPr sz="2100" spc="-10" dirty="0">
                <a:latin typeface="Arial"/>
                <a:cs typeface="Arial"/>
              </a:rPr>
              <a:t>đồng </a:t>
            </a:r>
            <a:r>
              <a:rPr sz="2100" spc="-5" dirty="0">
                <a:latin typeface="Arial"/>
                <a:cs typeface="Arial"/>
              </a:rPr>
              <a:t>bộ, </a:t>
            </a:r>
            <a:r>
              <a:rPr sz="2100" dirty="0">
                <a:latin typeface="Arial"/>
                <a:cs typeface="Arial"/>
              </a:rPr>
              <a:t>hỗ </a:t>
            </a:r>
            <a:r>
              <a:rPr sz="2100" spc="-5" dirty="0">
                <a:latin typeface="Arial"/>
                <a:cs typeface="Arial"/>
              </a:rPr>
              <a:t>trợ </a:t>
            </a:r>
            <a:r>
              <a:rPr sz="2100" spc="-10" dirty="0">
                <a:latin typeface="Arial"/>
                <a:cs typeface="Arial"/>
              </a:rPr>
              <a:t>lẫn  </a:t>
            </a:r>
            <a:r>
              <a:rPr sz="2100" dirty="0">
                <a:latin typeface="Arial"/>
                <a:cs typeface="Arial"/>
              </a:rPr>
              <a:t>nhau.</a:t>
            </a:r>
            <a:endParaRPr sz="2100">
              <a:latin typeface="Arial"/>
              <a:cs typeface="Arial"/>
            </a:endParaRPr>
          </a:p>
          <a:p>
            <a:pPr marL="652780" marR="6985" lvl="1" indent="-274320" algn="just">
              <a:lnSpc>
                <a:spcPct val="130000"/>
              </a:lnSpc>
              <a:spcBef>
                <a:spcPts val="51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Một </a:t>
            </a:r>
            <a:r>
              <a:rPr sz="2100" spc="-5" dirty="0">
                <a:latin typeface="Arial"/>
                <a:cs typeface="Arial"/>
              </a:rPr>
              <a:t>nhóm các </a:t>
            </a:r>
            <a:r>
              <a:rPr sz="2100" spc="-10" dirty="0">
                <a:latin typeface="Arial"/>
                <a:cs typeface="Arial"/>
              </a:rPr>
              <a:t>dự </a:t>
            </a:r>
            <a:r>
              <a:rPr sz="2100" dirty="0">
                <a:latin typeface="Arial"/>
                <a:cs typeface="Arial"/>
              </a:rPr>
              <a:t>án, </a:t>
            </a:r>
            <a:r>
              <a:rPr sz="2100" spc="-10" dirty="0">
                <a:latin typeface="Arial"/>
                <a:cs typeface="Arial"/>
              </a:rPr>
              <a:t>đề </a:t>
            </a:r>
            <a:r>
              <a:rPr sz="2100" spc="-5" dirty="0">
                <a:latin typeface="Arial"/>
                <a:cs typeface="Arial"/>
              </a:rPr>
              <a:t>tài được </a:t>
            </a:r>
            <a:r>
              <a:rPr sz="2100" spc="-10" dirty="0">
                <a:latin typeface="Arial"/>
                <a:cs typeface="Arial"/>
              </a:rPr>
              <a:t>quản </a:t>
            </a:r>
            <a:r>
              <a:rPr sz="2100" spc="0" dirty="0">
                <a:latin typeface="Arial"/>
                <a:cs typeface="Arial"/>
              </a:rPr>
              <a:t>lý một </a:t>
            </a:r>
            <a:r>
              <a:rPr sz="2100" dirty="0">
                <a:latin typeface="Arial"/>
                <a:cs typeface="Arial"/>
              </a:rPr>
              <a:t>cách </a:t>
            </a:r>
            <a:r>
              <a:rPr sz="2100" spc="-5" dirty="0">
                <a:latin typeface="Arial"/>
                <a:cs typeface="Arial"/>
              </a:rPr>
              <a:t>phối </a:t>
            </a:r>
            <a:r>
              <a:rPr sz="2100" spc="-10" dirty="0">
                <a:latin typeface="Arial"/>
                <a:cs typeface="Arial"/>
              </a:rPr>
              <a:t>hợp và  nhằm </a:t>
            </a:r>
            <a:r>
              <a:rPr sz="2100" dirty="0">
                <a:latin typeface="Arial"/>
                <a:cs typeface="Arial"/>
              </a:rPr>
              <a:t>đạt được </a:t>
            </a:r>
            <a:r>
              <a:rPr sz="2100" spc="0" dirty="0">
                <a:latin typeface="Arial"/>
                <a:cs typeface="Arial"/>
              </a:rPr>
              <a:t>một số </a:t>
            </a:r>
            <a:r>
              <a:rPr sz="2100" dirty="0">
                <a:latin typeface="Arial"/>
                <a:cs typeface="Arial"/>
              </a:rPr>
              <a:t>mục tiêu </a:t>
            </a:r>
            <a:r>
              <a:rPr sz="2100" spc="-5" dirty="0">
                <a:latin typeface="Arial"/>
                <a:cs typeface="Arial"/>
              </a:rPr>
              <a:t>chung (mục </a:t>
            </a:r>
            <a:r>
              <a:rPr sz="2100" dirty="0">
                <a:latin typeface="Arial"/>
                <a:cs typeface="Arial"/>
              </a:rPr>
              <a:t>tiêu </a:t>
            </a:r>
            <a:r>
              <a:rPr sz="2100" spc="-5" dirty="0">
                <a:latin typeface="Arial"/>
                <a:cs typeface="Arial"/>
              </a:rPr>
              <a:t>chương trình)  </a:t>
            </a:r>
            <a:r>
              <a:rPr sz="2100" dirty="0">
                <a:latin typeface="Arial"/>
                <a:cs typeface="Arial"/>
              </a:rPr>
              <a:t>đã định ra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trước.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999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spc="-5" dirty="0"/>
              <a:t>1.G</a:t>
            </a:r>
            <a:r>
              <a:rPr sz="2400" spc="-5" dirty="0"/>
              <a:t>IỚI THIỆU </a:t>
            </a:r>
            <a:r>
              <a:rPr sz="2400" dirty="0"/>
              <a:t>VỀ</a:t>
            </a:r>
            <a:r>
              <a:rPr sz="2400" spc="90" dirty="0"/>
              <a:t> </a:t>
            </a:r>
            <a:r>
              <a:rPr sz="3000" spc="-10" dirty="0"/>
              <a:t>PPNCKH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5599"/>
            <a:ext cx="8227695" cy="327469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2400" b="1" dirty="0">
                <a:latin typeface="Arial"/>
                <a:cs typeface="Arial"/>
              </a:rPr>
              <a:t>Ví </a:t>
            </a:r>
            <a:r>
              <a:rPr sz="2400" b="1" spc="-5" dirty="0">
                <a:latin typeface="Arial"/>
                <a:cs typeface="Arial"/>
              </a:rPr>
              <a:t>dụ </a:t>
            </a:r>
            <a:r>
              <a:rPr sz="2400" b="1" spc="-20" dirty="0">
                <a:latin typeface="Arial"/>
                <a:cs typeface="Arial"/>
              </a:rPr>
              <a:t>về </a:t>
            </a:r>
            <a:r>
              <a:rPr sz="2400" b="1" spc="-5" dirty="0">
                <a:latin typeface="Arial"/>
                <a:cs typeface="Arial"/>
              </a:rPr>
              <a:t>Chương trình khoa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học</a:t>
            </a:r>
            <a:endParaRPr sz="2400">
              <a:latin typeface="Arial"/>
              <a:cs typeface="Arial"/>
            </a:endParaRPr>
          </a:p>
          <a:p>
            <a:pPr marL="652780" marR="7620" indent="-274320">
              <a:lnSpc>
                <a:spcPct val="130500"/>
              </a:lnSpc>
              <a:spcBef>
                <a:spcPts val="54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  <a:tab pos="1624965" algn="l"/>
                <a:tab pos="3578225" algn="l"/>
                <a:tab pos="3983990" algn="l"/>
                <a:tab pos="5303520" algn="l"/>
                <a:tab pos="6727190" algn="l"/>
                <a:tab pos="7522845" algn="l"/>
                <a:tab pos="7931150" algn="l"/>
              </a:tabLst>
            </a:pPr>
            <a:r>
              <a:rPr sz="2100" spc="-10" dirty="0">
                <a:latin typeface="Arial"/>
                <a:cs typeface="Arial"/>
              </a:rPr>
              <a:t>N</a:t>
            </a:r>
            <a:r>
              <a:rPr sz="2100" dirty="0">
                <a:latin typeface="Arial"/>
                <a:cs typeface="Arial"/>
              </a:rPr>
              <a:t>g</a:t>
            </a:r>
            <a:r>
              <a:rPr sz="2100" spc="-20" dirty="0">
                <a:latin typeface="Arial"/>
                <a:cs typeface="Arial"/>
              </a:rPr>
              <a:t>h</a:t>
            </a:r>
            <a:r>
              <a:rPr sz="2100" spc="5" dirty="0">
                <a:latin typeface="Arial"/>
                <a:cs typeface="Arial"/>
              </a:rPr>
              <a:t>i</a:t>
            </a:r>
            <a:r>
              <a:rPr sz="2100" spc="-20" dirty="0">
                <a:latin typeface="Arial"/>
                <a:cs typeface="Arial"/>
              </a:rPr>
              <a:t>ê</a:t>
            </a:r>
            <a:r>
              <a:rPr sz="2100" spc="0" dirty="0">
                <a:latin typeface="Arial"/>
                <a:cs typeface="Arial"/>
              </a:rPr>
              <a:t>n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20" dirty="0">
                <a:latin typeface="Arial"/>
                <a:cs typeface="Arial"/>
              </a:rPr>
              <a:t>c</a:t>
            </a:r>
            <a:r>
              <a:rPr sz="2100" spc="0" dirty="0">
                <a:latin typeface="Arial"/>
                <a:cs typeface="Arial"/>
              </a:rPr>
              <a:t>ứ</a:t>
            </a:r>
            <a:r>
              <a:rPr sz="2100" dirty="0">
                <a:latin typeface="Arial"/>
                <a:cs typeface="Arial"/>
              </a:rPr>
              <a:t>u, </a:t>
            </a:r>
            <a:r>
              <a:rPr sz="2100" spc="-170" dirty="0">
                <a:latin typeface="Arial"/>
                <a:cs typeface="Arial"/>
              </a:rPr>
              <a:t> </a:t>
            </a:r>
            <a:r>
              <a:rPr sz="2100" spc="-20" dirty="0">
                <a:latin typeface="Arial"/>
                <a:cs typeface="Arial"/>
              </a:rPr>
              <a:t>ph</a:t>
            </a:r>
            <a:r>
              <a:rPr sz="2100" dirty="0">
                <a:latin typeface="Arial"/>
                <a:cs typeface="Arial"/>
              </a:rPr>
              <a:t>át </a:t>
            </a:r>
            <a:r>
              <a:rPr sz="2100" spc="-175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t</a:t>
            </a:r>
            <a:r>
              <a:rPr sz="2100" spc="-10" dirty="0">
                <a:latin typeface="Arial"/>
                <a:cs typeface="Arial"/>
              </a:rPr>
              <a:t>r</a:t>
            </a:r>
            <a:r>
              <a:rPr sz="2100" spc="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ể</a:t>
            </a:r>
            <a:r>
              <a:rPr sz="2100" spc="0" dirty="0">
                <a:latin typeface="Arial"/>
                <a:cs typeface="Arial"/>
              </a:rPr>
              <a:t>n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45" dirty="0">
                <a:latin typeface="Arial"/>
                <a:cs typeface="Arial"/>
              </a:rPr>
              <a:t>v</a:t>
            </a:r>
            <a:r>
              <a:rPr sz="2100" spc="0" dirty="0">
                <a:latin typeface="Arial"/>
                <a:cs typeface="Arial"/>
              </a:rPr>
              <a:t>à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15" dirty="0">
                <a:latin typeface="Arial"/>
                <a:cs typeface="Arial"/>
              </a:rPr>
              <a:t>ứ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0" dirty="0">
                <a:latin typeface="Arial"/>
                <a:cs typeface="Arial"/>
              </a:rPr>
              <a:t>g</a:t>
            </a:r>
            <a:r>
              <a:rPr sz="2100" dirty="0">
                <a:latin typeface="Arial"/>
                <a:cs typeface="Arial"/>
              </a:rPr>
              <a:t> </a:t>
            </a:r>
            <a:r>
              <a:rPr sz="2100" spc="-18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d</a:t>
            </a:r>
            <a:r>
              <a:rPr sz="2100" spc="-20" dirty="0">
                <a:latin typeface="Arial"/>
                <a:cs typeface="Arial"/>
              </a:rPr>
              <a:t>ụn</a:t>
            </a:r>
            <a:r>
              <a:rPr sz="2100" spc="0" dirty="0">
                <a:latin typeface="Arial"/>
                <a:cs typeface="Arial"/>
              </a:rPr>
              <a:t>g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0" dirty="0">
                <a:latin typeface="Arial"/>
                <a:cs typeface="Arial"/>
              </a:rPr>
              <a:t>c</a:t>
            </a:r>
            <a:r>
              <a:rPr sz="2100" spc="-20" dirty="0">
                <a:latin typeface="Arial"/>
                <a:cs typeface="Arial"/>
              </a:rPr>
              <a:t>ô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0" dirty="0">
                <a:latin typeface="Arial"/>
                <a:cs typeface="Arial"/>
              </a:rPr>
              <a:t>g</a:t>
            </a:r>
            <a:r>
              <a:rPr sz="2100" dirty="0">
                <a:latin typeface="Arial"/>
                <a:cs typeface="Arial"/>
              </a:rPr>
              <a:t> </a:t>
            </a:r>
            <a:r>
              <a:rPr sz="2100" spc="-18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-20" dirty="0">
                <a:latin typeface="Arial"/>
                <a:cs typeface="Arial"/>
              </a:rPr>
              <a:t>gh</a:t>
            </a:r>
            <a:r>
              <a:rPr sz="2100" spc="0" dirty="0">
                <a:latin typeface="Arial"/>
                <a:cs typeface="Arial"/>
              </a:rPr>
              <a:t>ệ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15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h</a:t>
            </a:r>
            <a:r>
              <a:rPr sz="2100" spc="-20" dirty="0">
                <a:latin typeface="Arial"/>
                <a:cs typeface="Arial"/>
              </a:rPr>
              <a:t>ô</a:t>
            </a:r>
            <a:r>
              <a:rPr sz="2100" dirty="0">
                <a:latin typeface="Arial"/>
                <a:cs typeface="Arial"/>
              </a:rPr>
              <a:t>n</a:t>
            </a:r>
            <a:r>
              <a:rPr sz="2100" spc="0" dirty="0">
                <a:latin typeface="Arial"/>
                <a:cs typeface="Arial"/>
              </a:rPr>
              <a:t>g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15" dirty="0">
                <a:latin typeface="Arial"/>
                <a:cs typeface="Arial"/>
              </a:rPr>
              <a:t>ti</a:t>
            </a:r>
            <a:r>
              <a:rPr sz="2100" spc="0" dirty="0">
                <a:latin typeface="Arial"/>
                <a:cs typeface="Arial"/>
              </a:rPr>
              <a:t>n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20" dirty="0">
                <a:latin typeface="Arial"/>
                <a:cs typeface="Arial"/>
              </a:rPr>
              <a:t>v</a:t>
            </a:r>
            <a:r>
              <a:rPr sz="2100" dirty="0">
                <a:latin typeface="Arial"/>
                <a:cs typeface="Arial"/>
              </a:rPr>
              <a:t>à  </a:t>
            </a:r>
            <a:r>
              <a:rPr sz="2100" spc="-5" dirty="0">
                <a:latin typeface="Arial"/>
                <a:cs typeface="Arial"/>
              </a:rPr>
              <a:t>truyền </a:t>
            </a:r>
            <a:r>
              <a:rPr sz="2100" dirty="0">
                <a:latin typeface="Arial"/>
                <a:cs typeface="Arial"/>
              </a:rPr>
              <a:t>thông” M. </a:t>
            </a:r>
            <a:r>
              <a:rPr sz="2100" spc="0" dirty="0">
                <a:latin typeface="Arial"/>
                <a:cs typeface="Arial"/>
              </a:rPr>
              <a:t>số: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KC.01/06-10.</a:t>
            </a:r>
            <a:endParaRPr sz="2100">
              <a:latin typeface="Arial"/>
              <a:cs typeface="Arial"/>
            </a:endParaRPr>
          </a:p>
          <a:p>
            <a:pPr marL="652780" marR="9525" indent="-274320">
              <a:lnSpc>
                <a:spcPct val="130500"/>
              </a:lnSpc>
              <a:spcBef>
                <a:spcPts val="48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-5" dirty="0">
                <a:latin typeface="Arial"/>
                <a:cs typeface="Arial"/>
              </a:rPr>
              <a:t>Những vấn </a:t>
            </a:r>
            <a:r>
              <a:rPr sz="2100" dirty="0">
                <a:latin typeface="Arial"/>
                <a:cs typeface="Arial"/>
              </a:rPr>
              <a:t>đề </a:t>
            </a:r>
            <a:r>
              <a:rPr sz="2100" spc="-10" dirty="0">
                <a:latin typeface="Arial"/>
                <a:cs typeface="Arial"/>
              </a:rPr>
              <a:t>cơ </a:t>
            </a:r>
            <a:r>
              <a:rPr sz="2100" spc="-5" dirty="0">
                <a:latin typeface="Arial"/>
                <a:cs typeface="Arial"/>
              </a:rPr>
              <a:t>bản </a:t>
            </a:r>
            <a:r>
              <a:rPr sz="2100" spc="-15" dirty="0">
                <a:latin typeface="Arial"/>
                <a:cs typeface="Arial"/>
              </a:rPr>
              <a:t>của </a:t>
            </a:r>
            <a:r>
              <a:rPr sz="2100" spc="-5" dirty="0">
                <a:latin typeface="Arial"/>
                <a:cs typeface="Arial"/>
              </a:rPr>
              <a:t>phát triển </a:t>
            </a:r>
            <a:r>
              <a:rPr sz="2100" dirty="0">
                <a:latin typeface="Arial"/>
                <a:cs typeface="Arial"/>
              </a:rPr>
              <a:t>kinh </a:t>
            </a:r>
            <a:r>
              <a:rPr sz="2100" spc="-5" dirty="0">
                <a:latin typeface="Arial"/>
                <a:cs typeface="Arial"/>
              </a:rPr>
              <a:t>tế </a:t>
            </a:r>
            <a:r>
              <a:rPr sz="2100" spc="-15" dirty="0">
                <a:latin typeface="Arial"/>
                <a:cs typeface="Arial"/>
              </a:rPr>
              <a:t>Việt </a:t>
            </a:r>
            <a:r>
              <a:rPr sz="2100" spc="-5" dirty="0">
                <a:latin typeface="Arial"/>
                <a:cs typeface="Arial"/>
              </a:rPr>
              <a:t>Nam đến </a:t>
            </a:r>
            <a:r>
              <a:rPr sz="2100" spc="-10" dirty="0">
                <a:latin typeface="Arial"/>
                <a:cs typeface="Arial"/>
              </a:rPr>
              <a:t>năm  </a:t>
            </a:r>
            <a:r>
              <a:rPr sz="2100" dirty="0">
                <a:latin typeface="Arial"/>
                <a:cs typeface="Arial"/>
              </a:rPr>
              <a:t>2020”. M. </a:t>
            </a:r>
            <a:r>
              <a:rPr sz="2100" spc="0" dirty="0">
                <a:latin typeface="Arial"/>
                <a:cs typeface="Arial"/>
              </a:rPr>
              <a:t>số:</a:t>
            </a:r>
            <a:r>
              <a:rPr sz="2100" spc="-6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KX.01/06-10</a:t>
            </a:r>
            <a:endParaRPr sz="2100">
              <a:latin typeface="Arial"/>
              <a:cs typeface="Arial"/>
            </a:endParaRPr>
          </a:p>
          <a:p>
            <a:pPr marL="652780" marR="5080" indent="-274320">
              <a:lnSpc>
                <a:spcPct val="130500"/>
              </a:lnSpc>
              <a:spcBef>
                <a:spcPts val="48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Xây </a:t>
            </a:r>
            <a:r>
              <a:rPr sz="2100" spc="-5" dirty="0">
                <a:latin typeface="Arial"/>
                <a:cs typeface="Arial"/>
              </a:rPr>
              <a:t>dựng con </a:t>
            </a:r>
            <a:r>
              <a:rPr sz="2100" spc="-10" dirty="0">
                <a:latin typeface="Arial"/>
                <a:cs typeface="Arial"/>
              </a:rPr>
              <a:t>người và </a:t>
            </a:r>
            <a:r>
              <a:rPr sz="2100" spc="-5" dirty="0">
                <a:latin typeface="Arial"/>
                <a:cs typeface="Arial"/>
              </a:rPr>
              <a:t>phát triển văn hoá </a:t>
            </a:r>
            <a:r>
              <a:rPr sz="2100" spc="-20" dirty="0">
                <a:latin typeface="Arial"/>
                <a:cs typeface="Arial"/>
              </a:rPr>
              <a:t>Việt </a:t>
            </a:r>
            <a:r>
              <a:rPr sz="2100" dirty="0">
                <a:latin typeface="Arial"/>
                <a:cs typeface="Arial"/>
              </a:rPr>
              <a:t>Nam </a:t>
            </a:r>
            <a:r>
              <a:rPr sz="2100" spc="-10" dirty="0">
                <a:latin typeface="Arial"/>
                <a:cs typeface="Arial"/>
              </a:rPr>
              <a:t>trong tiến  </a:t>
            </a:r>
            <a:r>
              <a:rPr sz="2100" spc="-5" dirty="0">
                <a:latin typeface="Arial"/>
                <a:cs typeface="Arial"/>
              </a:rPr>
              <a:t>trình </a:t>
            </a:r>
            <a:r>
              <a:rPr sz="2100" dirty="0">
                <a:latin typeface="Arial"/>
                <a:cs typeface="Arial"/>
              </a:rPr>
              <a:t>đổi </a:t>
            </a:r>
            <a:r>
              <a:rPr sz="2100" spc="0" dirty="0">
                <a:latin typeface="Arial"/>
                <a:cs typeface="Arial"/>
              </a:rPr>
              <a:t>mới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dirty="0">
                <a:latin typeface="Arial"/>
                <a:cs typeface="Arial"/>
              </a:rPr>
              <a:t>hội nhập quốc </a:t>
            </a:r>
            <a:r>
              <a:rPr sz="2100" spc="-5" dirty="0">
                <a:latin typeface="Arial"/>
                <a:cs typeface="Arial"/>
              </a:rPr>
              <a:t>tế”. </a:t>
            </a:r>
            <a:r>
              <a:rPr sz="2100" dirty="0">
                <a:latin typeface="Arial"/>
                <a:cs typeface="Arial"/>
              </a:rPr>
              <a:t>M. </a:t>
            </a:r>
            <a:r>
              <a:rPr sz="2100" spc="0" dirty="0">
                <a:latin typeface="Arial"/>
                <a:cs typeface="Arial"/>
              </a:rPr>
              <a:t>số:</a:t>
            </a:r>
            <a:r>
              <a:rPr sz="2100" spc="-16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KX.03/06-10.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999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spc="-5" dirty="0"/>
              <a:t>1.G</a:t>
            </a:r>
            <a:r>
              <a:rPr sz="2400" spc="-5" dirty="0"/>
              <a:t>IỚI THIỆU </a:t>
            </a:r>
            <a:r>
              <a:rPr sz="2400" dirty="0"/>
              <a:t>VỀ</a:t>
            </a:r>
            <a:r>
              <a:rPr sz="2400" spc="90" dirty="0"/>
              <a:t> </a:t>
            </a:r>
            <a:r>
              <a:rPr sz="3000" spc="-10" dirty="0"/>
              <a:t>PPNCKH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69262"/>
            <a:ext cx="8227695" cy="4461221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200" b="1" spc="-5" dirty="0">
                <a:latin typeface="Arial"/>
                <a:cs typeface="Arial"/>
              </a:rPr>
              <a:t>Bài </a:t>
            </a:r>
            <a:r>
              <a:rPr sz="2200" b="1" dirty="0">
                <a:latin typeface="Arial"/>
                <a:cs typeface="Arial"/>
              </a:rPr>
              <a:t>giảng 2</a:t>
            </a:r>
            <a:r>
              <a:rPr sz="2200" dirty="0">
                <a:latin typeface="Arial"/>
                <a:cs typeface="Arial"/>
              </a:rPr>
              <a:t>: </a:t>
            </a:r>
            <a:r>
              <a:rPr sz="2200" spc="-5" dirty="0">
                <a:latin typeface="Arial"/>
                <a:cs typeface="Arial"/>
              </a:rPr>
              <a:t>Các loại </a:t>
            </a:r>
            <a:r>
              <a:rPr sz="2200" spc="-10" dirty="0">
                <a:latin typeface="Arial"/>
                <a:cs typeface="Arial"/>
              </a:rPr>
              <a:t>hình và </a:t>
            </a:r>
            <a:r>
              <a:rPr sz="2200" dirty="0">
                <a:latin typeface="Arial"/>
                <a:cs typeface="Arial"/>
              </a:rPr>
              <a:t>tư duy nghiên cứu </a:t>
            </a:r>
            <a:r>
              <a:rPr sz="2200" spc="0" dirty="0">
                <a:latin typeface="Arial"/>
                <a:cs typeface="Arial"/>
              </a:rPr>
              <a:t>khoa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học</a:t>
            </a: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200" b="1" i="1" dirty="0" err="1">
                <a:latin typeface="Arial"/>
                <a:cs typeface="Arial"/>
              </a:rPr>
              <a:t>Mục</a:t>
            </a:r>
            <a:r>
              <a:rPr sz="2200" b="1" i="1" dirty="0">
                <a:latin typeface="Arial"/>
                <a:cs typeface="Arial"/>
              </a:rPr>
              <a:t> đích, yêu</a:t>
            </a:r>
            <a:r>
              <a:rPr sz="2200" b="1" i="1" spc="-20" dirty="0">
                <a:latin typeface="Arial"/>
                <a:cs typeface="Arial"/>
              </a:rPr>
              <a:t> </a:t>
            </a:r>
            <a:r>
              <a:rPr sz="2200" b="1" i="1" spc="-5" dirty="0">
                <a:latin typeface="Arial"/>
                <a:cs typeface="Arial"/>
              </a:rPr>
              <a:t>cầu</a:t>
            </a:r>
            <a:r>
              <a:rPr sz="2200" spc="-5" dirty="0"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860"/>
              </a:spcBef>
              <a:buClr>
                <a:srgbClr val="FD8536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dirty="0">
                <a:latin typeface="Arial"/>
                <a:cs typeface="Arial"/>
              </a:rPr>
              <a:t>Nắm được </a:t>
            </a:r>
            <a:r>
              <a:rPr sz="2200" spc="-5" dirty="0">
                <a:latin typeface="Arial"/>
                <a:cs typeface="Arial"/>
              </a:rPr>
              <a:t>loại </a:t>
            </a:r>
            <a:r>
              <a:rPr sz="2200" spc="-10" dirty="0">
                <a:latin typeface="Arial"/>
                <a:cs typeface="Arial"/>
              </a:rPr>
              <a:t>hình NCKH: </a:t>
            </a:r>
            <a:r>
              <a:rPr sz="2200" dirty="0">
                <a:latin typeface="Arial"/>
                <a:cs typeface="Arial"/>
              </a:rPr>
              <a:t>Lý </a:t>
            </a:r>
            <a:r>
              <a:rPr sz="2200" spc="-5" dirty="0">
                <a:latin typeface="Arial"/>
                <a:cs typeface="Arial"/>
              </a:rPr>
              <a:t>thuyết, </a:t>
            </a:r>
            <a:r>
              <a:rPr sz="2200" dirty="0">
                <a:latin typeface="Arial"/>
                <a:cs typeface="Arial"/>
              </a:rPr>
              <a:t>thực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nghiệm…</a:t>
            </a:r>
          </a:p>
          <a:p>
            <a:pPr marL="287020" marR="5080" indent="-274320">
              <a:lnSpc>
                <a:spcPct val="110000"/>
              </a:lnSpc>
              <a:spcBef>
                <a:spcPts val="600"/>
              </a:spcBef>
              <a:buClr>
                <a:srgbClr val="FD8536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dirty="0">
                <a:latin typeface="Arial"/>
                <a:cs typeface="Arial"/>
              </a:rPr>
              <a:t>Nắm được một số </a:t>
            </a:r>
            <a:r>
              <a:rPr sz="2200" spc="-10" dirty="0">
                <a:latin typeface="Arial"/>
                <a:cs typeface="Arial"/>
              </a:rPr>
              <a:t>phương </a:t>
            </a:r>
            <a:r>
              <a:rPr sz="2200" dirty="0">
                <a:latin typeface="Arial"/>
                <a:cs typeface="Arial"/>
              </a:rPr>
              <a:t>pháp </a:t>
            </a:r>
            <a:r>
              <a:rPr sz="2200" spc="-5" dirty="0">
                <a:latin typeface="Arial"/>
                <a:cs typeface="Arial"/>
              </a:rPr>
              <a:t>tư </a:t>
            </a:r>
            <a:r>
              <a:rPr sz="2200" dirty="0">
                <a:latin typeface="Arial"/>
                <a:cs typeface="Arial"/>
              </a:rPr>
              <a:t>duy </a:t>
            </a:r>
            <a:r>
              <a:rPr sz="2200" spc="-10" dirty="0">
                <a:latin typeface="Arial"/>
                <a:cs typeface="Arial"/>
              </a:rPr>
              <a:t>NCKH: </a:t>
            </a:r>
            <a:r>
              <a:rPr sz="2200" spc="-5" dirty="0">
                <a:latin typeface="Arial"/>
                <a:cs typeface="Arial"/>
              </a:rPr>
              <a:t>diễn dịch, </a:t>
            </a:r>
            <a:r>
              <a:rPr sz="2200" spc="0" dirty="0">
                <a:latin typeface="Arial"/>
                <a:cs typeface="Arial"/>
              </a:rPr>
              <a:t>quy  </a:t>
            </a:r>
            <a:r>
              <a:rPr sz="2200" dirty="0">
                <a:latin typeface="Arial"/>
                <a:cs typeface="Arial"/>
              </a:rPr>
              <a:t>nạp…</a:t>
            </a:r>
          </a:p>
          <a:p>
            <a:pPr marL="287020" indent="-274320">
              <a:lnSpc>
                <a:spcPct val="100000"/>
              </a:lnSpc>
              <a:spcBef>
                <a:spcPts val="865"/>
              </a:spcBef>
              <a:buClr>
                <a:srgbClr val="FD8536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dirty="0">
                <a:latin typeface="Arial"/>
                <a:cs typeface="Arial"/>
              </a:rPr>
              <a:t>Nắm được sơ đồ tổng quát của </a:t>
            </a:r>
            <a:r>
              <a:rPr sz="2200" spc="0" dirty="0">
                <a:latin typeface="Arial"/>
                <a:cs typeface="Arial"/>
              </a:rPr>
              <a:t>quy </a:t>
            </a:r>
            <a:r>
              <a:rPr sz="2200" spc="-10" dirty="0">
                <a:latin typeface="Arial"/>
                <a:cs typeface="Arial"/>
              </a:rPr>
              <a:t>trình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NCKH</a:t>
            </a:r>
            <a:endParaRPr sz="2200" dirty="0">
              <a:latin typeface="Arial"/>
              <a:cs typeface="Arial"/>
            </a:endParaRPr>
          </a:p>
          <a:p>
            <a:pPr marL="182880" indent="-170180">
              <a:lnSpc>
                <a:spcPct val="100000"/>
              </a:lnSpc>
              <a:spcBef>
                <a:spcPts val="865"/>
              </a:spcBef>
              <a:buChar char="-"/>
              <a:tabLst>
                <a:tab pos="183515" algn="l"/>
              </a:tabLst>
            </a:pPr>
            <a:r>
              <a:rPr sz="2200" b="1" i="1" dirty="0">
                <a:latin typeface="Arial"/>
                <a:cs typeface="Arial"/>
              </a:rPr>
              <a:t>Hình thức tổ chức dạy học:</a:t>
            </a:r>
            <a:r>
              <a:rPr sz="2200" dirty="0">
                <a:latin typeface="Arial"/>
                <a:cs typeface="Arial"/>
              </a:rPr>
              <a:t>Lý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thuyết</a:t>
            </a:r>
            <a:endParaRPr sz="2200" dirty="0">
              <a:latin typeface="Arial"/>
              <a:cs typeface="Arial"/>
            </a:endParaRPr>
          </a:p>
          <a:p>
            <a:pPr marL="182880" indent="-170180">
              <a:lnSpc>
                <a:spcPct val="100000"/>
              </a:lnSpc>
              <a:spcBef>
                <a:spcPts val="865"/>
              </a:spcBef>
              <a:buChar char="-"/>
              <a:tabLst>
                <a:tab pos="183515" algn="l"/>
              </a:tabLst>
            </a:pPr>
            <a:r>
              <a:rPr sz="2200" b="1" i="1" dirty="0">
                <a:latin typeface="Arial"/>
                <a:cs typeface="Arial"/>
              </a:rPr>
              <a:t>Thời </a:t>
            </a:r>
            <a:r>
              <a:rPr sz="2200" b="1" i="1" spc="-5" dirty="0">
                <a:latin typeface="Arial"/>
                <a:cs typeface="Arial"/>
              </a:rPr>
              <a:t>gian: </a:t>
            </a:r>
            <a:r>
              <a:rPr sz="2200" dirty="0">
                <a:latin typeface="Arial"/>
                <a:cs typeface="Arial"/>
              </a:rPr>
              <a:t>Lý </a:t>
            </a:r>
            <a:r>
              <a:rPr sz="2200" spc="-5" dirty="0">
                <a:latin typeface="Arial"/>
                <a:cs typeface="Arial"/>
              </a:rPr>
              <a:t>thuyết:</a:t>
            </a:r>
            <a:r>
              <a:rPr sz="2200" dirty="0">
                <a:latin typeface="Arial"/>
                <a:cs typeface="Arial"/>
              </a:rPr>
              <a:t> 2t</a:t>
            </a:r>
          </a:p>
          <a:p>
            <a:pPr marL="182880" indent="-170180">
              <a:lnSpc>
                <a:spcPct val="100000"/>
              </a:lnSpc>
              <a:spcBef>
                <a:spcPts val="865"/>
              </a:spcBef>
              <a:buChar char="-"/>
              <a:tabLst>
                <a:tab pos="183515" algn="l"/>
              </a:tabLst>
            </a:pPr>
            <a:r>
              <a:rPr sz="2200" b="1" i="1" dirty="0">
                <a:latin typeface="Arial"/>
                <a:cs typeface="Arial"/>
              </a:rPr>
              <a:t>Địa điểm:</a:t>
            </a:r>
            <a:r>
              <a:rPr sz="2200" dirty="0">
                <a:latin typeface="Arial"/>
                <a:cs typeface="Arial"/>
              </a:rPr>
              <a:t>Giảng đường do </a:t>
            </a:r>
            <a:r>
              <a:rPr sz="2200" spc="-5" dirty="0">
                <a:latin typeface="Arial"/>
                <a:cs typeface="Arial"/>
              </a:rPr>
              <a:t>P2 </a:t>
            </a:r>
            <a:r>
              <a:rPr sz="2200" dirty="0">
                <a:latin typeface="Arial"/>
                <a:cs typeface="Arial"/>
              </a:rPr>
              <a:t>phân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công</a:t>
            </a:r>
          </a:p>
          <a:p>
            <a:pPr marL="182880" indent="-170180">
              <a:lnSpc>
                <a:spcPct val="100000"/>
              </a:lnSpc>
              <a:spcBef>
                <a:spcPts val="860"/>
              </a:spcBef>
              <a:buChar char="-"/>
              <a:tabLst>
                <a:tab pos="183515" algn="l"/>
              </a:tabLst>
            </a:pPr>
            <a:r>
              <a:rPr sz="2200" b="1" i="1" spc="-5" dirty="0">
                <a:latin typeface="Arial"/>
                <a:cs typeface="Arial"/>
              </a:rPr>
              <a:t>Nội </a:t>
            </a:r>
            <a:r>
              <a:rPr sz="2200" b="1" i="1" dirty="0">
                <a:latin typeface="Arial"/>
                <a:cs typeface="Arial"/>
              </a:rPr>
              <a:t>dung</a:t>
            </a:r>
            <a:r>
              <a:rPr sz="2200" b="1" i="1" spc="25" dirty="0">
                <a:latin typeface="Arial"/>
                <a:cs typeface="Arial"/>
              </a:rPr>
              <a:t> </a:t>
            </a:r>
            <a:r>
              <a:rPr sz="2200" b="1" i="1" spc="-5" dirty="0">
                <a:latin typeface="Arial"/>
                <a:cs typeface="Arial"/>
              </a:rPr>
              <a:t>chính: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999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spc="-5" dirty="0"/>
              <a:t>1.G</a:t>
            </a:r>
            <a:r>
              <a:rPr sz="2400" spc="-5" dirty="0"/>
              <a:t>IỚI THIỆU </a:t>
            </a:r>
            <a:r>
              <a:rPr sz="2400" dirty="0"/>
              <a:t>VỀ</a:t>
            </a:r>
            <a:r>
              <a:rPr sz="2400" spc="90" dirty="0"/>
              <a:t> </a:t>
            </a:r>
            <a:r>
              <a:rPr sz="3000" spc="-10" dirty="0"/>
              <a:t>PPNCKH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5599"/>
            <a:ext cx="8226425" cy="375348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570"/>
              </a:spcBef>
              <a:buAutoNum type="arabicPeriod" startAt="5"/>
              <a:tabLst>
                <a:tab pos="351155" algn="l"/>
              </a:tabLst>
            </a:pPr>
            <a:r>
              <a:rPr sz="2400" b="1" spc="-5" dirty="0">
                <a:latin typeface="Arial"/>
                <a:cs typeface="Arial"/>
              </a:rPr>
              <a:t>Căn </a:t>
            </a:r>
            <a:r>
              <a:rPr sz="2400" b="1" dirty="0">
                <a:latin typeface="Arial"/>
                <a:cs typeface="Arial"/>
              </a:rPr>
              <a:t>cứ </a:t>
            </a:r>
            <a:r>
              <a:rPr sz="2400" b="1" spc="-5" dirty="0">
                <a:latin typeface="Arial"/>
                <a:cs typeface="Arial"/>
              </a:rPr>
              <a:t>hình thành chương trình, đề tài, dự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án?</a:t>
            </a:r>
            <a:endParaRPr sz="2400">
              <a:latin typeface="Arial"/>
              <a:cs typeface="Arial"/>
            </a:endParaRPr>
          </a:p>
          <a:p>
            <a:pPr marL="652780" marR="6350" lvl="1" indent="-274320">
              <a:lnSpc>
                <a:spcPct val="130500"/>
              </a:lnSpc>
              <a:spcBef>
                <a:spcPts val="54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-5" dirty="0">
                <a:latin typeface="Arial"/>
                <a:cs typeface="Arial"/>
              </a:rPr>
              <a:t>Chiến lược, Chương </a:t>
            </a:r>
            <a:r>
              <a:rPr sz="2100" spc="-10" dirty="0">
                <a:latin typeface="Arial"/>
                <a:cs typeface="Arial"/>
              </a:rPr>
              <a:t>trình </a:t>
            </a:r>
            <a:r>
              <a:rPr sz="2100" spc="0" dirty="0">
                <a:latin typeface="Arial"/>
                <a:cs typeface="Arial"/>
              </a:rPr>
              <a:t>mục </a:t>
            </a:r>
            <a:r>
              <a:rPr sz="2100" spc="-10" dirty="0">
                <a:latin typeface="Arial"/>
                <a:cs typeface="Arial"/>
              </a:rPr>
              <a:t>tiêu, </a:t>
            </a:r>
            <a:r>
              <a:rPr sz="2100" spc="-5" dirty="0">
                <a:latin typeface="Arial"/>
                <a:cs typeface="Arial"/>
              </a:rPr>
              <a:t>Chương </a:t>
            </a:r>
            <a:r>
              <a:rPr sz="2100" spc="-10" dirty="0">
                <a:latin typeface="Arial"/>
                <a:cs typeface="Arial"/>
              </a:rPr>
              <a:t>trình hành động  và </a:t>
            </a:r>
            <a:r>
              <a:rPr sz="2100" spc="5" dirty="0">
                <a:latin typeface="Arial"/>
                <a:cs typeface="Arial"/>
              </a:rPr>
              <a:t>kế </a:t>
            </a:r>
            <a:r>
              <a:rPr sz="2100" dirty="0">
                <a:latin typeface="Arial"/>
                <a:cs typeface="Arial"/>
              </a:rPr>
              <a:t>hoạch phát </a:t>
            </a:r>
            <a:r>
              <a:rPr sz="2100" spc="-5" dirty="0">
                <a:latin typeface="Arial"/>
                <a:cs typeface="Arial"/>
              </a:rPr>
              <a:t>triển </a:t>
            </a:r>
            <a:r>
              <a:rPr sz="2100" spc="0" dirty="0">
                <a:latin typeface="Arial"/>
                <a:cs typeface="Arial"/>
              </a:rPr>
              <a:t>của </a:t>
            </a:r>
            <a:r>
              <a:rPr sz="2100" dirty="0">
                <a:latin typeface="Arial"/>
                <a:cs typeface="Arial"/>
              </a:rPr>
              <a:t>từng ngành, lĩnh</a:t>
            </a:r>
            <a:r>
              <a:rPr sz="2100" spc="-29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vực;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5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5" dirty="0">
                <a:latin typeface="Arial"/>
                <a:cs typeface="Arial"/>
              </a:rPr>
              <a:t>Đề </a:t>
            </a:r>
            <a:r>
              <a:rPr sz="2100" spc="0" dirty="0">
                <a:latin typeface="Arial"/>
                <a:cs typeface="Arial"/>
              </a:rPr>
              <a:t>xuất của các </a:t>
            </a:r>
            <a:r>
              <a:rPr sz="2100" spc="-5" dirty="0">
                <a:latin typeface="Arial"/>
                <a:cs typeface="Arial"/>
              </a:rPr>
              <a:t>tổ </a:t>
            </a:r>
            <a:r>
              <a:rPr sz="2100" spc="0" dirty="0">
                <a:latin typeface="Arial"/>
                <a:cs typeface="Arial"/>
              </a:rPr>
              <a:t>chức </a:t>
            </a:r>
            <a:r>
              <a:rPr sz="2100" dirty="0">
                <a:latin typeface="Arial"/>
                <a:cs typeface="Arial"/>
              </a:rPr>
              <a:t>quản </a:t>
            </a:r>
            <a:r>
              <a:rPr sz="2100" spc="0" dirty="0">
                <a:latin typeface="Arial"/>
                <a:cs typeface="Arial"/>
              </a:rPr>
              <a:t>lý, </a:t>
            </a:r>
            <a:r>
              <a:rPr sz="2100" dirty="0">
                <a:latin typeface="Arial"/>
                <a:cs typeface="Arial"/>
              </a:rPr>
              <a:t>nhà </a:t>
            </a:r>
            <a:r>
              <a:rPr sz="2100" spc="-5" dirty="0">
                <a:latin typeface="Arial"/>
                <a:cs typeface="Arial"/>
              </a:rPr>
              <a:t>tài</a:t>
            </a:r>
            <a:r>
              <a:rPr sz="2100" spc="-29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trợ;</a:t>
            </a:r>
            <a:endParaRPr sz="2100">
              <a:latin typeface="Arial"/>
              <a:cs typeface="Arial"/>
            </a:endParaRPr>
          </a:p>
          <a:p>
            <a:pPr marL="652780" marR="5080" lvl="1" indent="-274320" algn="just">
              <a:lnSpc>
                <a:spcPct val="130000"/>
              </a:lnSpc>
              <a:spcBef>
                <a:spcPts val="51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Đề </a:t>
            </a:r>
            <a:r>
              <a:rPr sz="2100" spc="-5" dirty="0">
                <a:latin typeface="Arial"/>
                <a:cs typeface="Arial"/>
              </a:rPr>
              <a:t>xuất </a:t>
            </a:r>
            <a:r>
              <a:rPr sz="2100" spc="0" dirty="0">
                <a:latin typeface="Arial"/>
                <a:cs typeface="Arial"/>
              </a:rPr>
              <a:t>của </a:t>
            </a:r>
            <a:r>
              <a:rPr sz="2100" dirty="0">
                <a:latin typeface="Arial"/>
                <a:cs typeface="Arial"/>
              </a:rPr>
              <a:t>Cục </a:t>
            </a:r>
            <a:r>
              <a:rPr sz="2100" spc="-5" dirty="0">
                <a:latin typeface="Arial"/>
                <a:cs typeface="Arial"/>
              </a:rPr>
              <a:t>chuyên ngành, </a:t>
            </a:r>
            <a:r>
              <a:rPr sz="2100" spc="-10" dirty="0">
                <a:latin typeface="Arial"/>
                <a:cs typeface="Arial"/>
              </a:rPr>
              <a:t>doanh nghiệp, </a:t>
            </a:r>
            <a:r>
              <a:rPr sz="2100" spc="0" dirty="0">
                <a:latin typeface="Arial"/>
                <a:cs typeface="Arial"/>
              </a:rPr>
              <a:t>địa </a:t>
            </a:r>
            <a:r>
              <a:rPr sz="2100" spc="-10" dirty="0">
                <a:latin typeface="Arial"/>
                <a:cs typeface="Arial"/>
              </a:rPr>
              <a:t>phương,  </a:t>
            </a:r>
            <a:r>
              <a:rPr sz="2100" spc="-5" dirty="0">
                <a:latin typeface="Arial"/>
                <a:cs typeface="Arial"/>
              </a:rPr>
              <a:t>đơn </a:t>
            </a:r>
            <a:r>
              <a:rPr sz="2100" spc="-10" dirty="0">
                <a:latin typeface="Arial"/>
                <a:cs typeface="Arial"/>
              </a:rPr>
              <a:t>vị </a:t>
            </a:r>
            <a:r>
              <a:rPr sz="2100" spc="-5" dirty="0">
                <a:latin typeface="Arial"/>
                <a:cs typeface="Arial"/>
              </a:rPr>
              <a:t>nghiên cứu, </a:t>
            </a:r>
            <a:r>
              <a:rPr sz="2100" dirty="0">
                <a:latin typeface="Arial"/>
                <a:cs typeface="Arial"/>
              </a:rPr>
              <a:t>đào </a:t>
            </a:r>
            <a:r>
              <a:rPr sz="2100" spc="-5" dirty="0">
                <a:latin typeface="Arial"/>
                <a:cs typeface="Arial"/>
              </a:rPr>
              <a:t>tạo, tổ </a:t>
            </a:r>
            <a:r>
              <a:rPr sz="2100" spc="0" dirty="0">
                <a:latin typeface="Arial"/>
                <a:cs typeface="Arial"/>
              </a:rPr>
              <a:t>chức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spc="0" dirty="0">
                <a:latin typeface="Arial"/>
                <a:cs typeface="Arial"/>
              </a:rPr>
              <a:t>cá </a:t>
            </a:r>
            <a:r>
              <a:rPr sz="2100" spc="-5" dirty="0">
                <a:latin typeface="Arial"/>
                <a:cs typeface="Arial"/>
              </a:rPr>
              <a:t>nhân, Hiệp hội </a:t>
            </a:r>
            <a:r>
              <a:rPr sz="2100" spc="-10" dirty="0">
                <a:latin typeface="Arial"/>
                <a:cs typeface="Arial"/>
              </a:rPr>
              <a:t>và  </a:t>
            </a:r>
            <a:r>
              <a:rPr sz="2100" spc="0" dirty="0">
                <a:latin typeface="Arial"/>
                <a:cs typeface="Arial"/>
              </a:rPr>
              <a:t>các Hội khoa </a:t>
            </a:r>
            <a:r>
              <a:rPr sz="2100" dirty="0">
                <a:latin typeface="Arial"/>
                <a:cs typeface="Arial"/>
              </a:rPr>
              <a:t>học, </a:t>
            </a:r>
            <a:r>
              <a:rPr sz="2100" spc="0" dirty="0">
                <a:latin typeface="Arial"/>
                <a:cs typeface="Arial"/>
              </a:rPr>
              <a:t>các Hội </a:t>
            </a:r>
            <a:r>
              <a:rPr sz="2100" dirty="0">
                <a:latin typeface="Arial"/>
                <a:cs typeface="Arial"/>
              </a:rPr>
              <a:t>đồng Khoa</a:t>
            </a:r>
            <a:r>
              <a:rPr sz="2100" spc="-33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học;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5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5" dirty="0">
                <a:latin typeface="Arial"/>
                <a:cs typeface="Arial"/>
              </a:rPr>
              <a:t>Đề </a:t>
            </a:r>
            <a:r>
              <a:rPr sz="2100" spc="0" dirty="0">
                <a:latin typeface="Arial"/>
                <a:cs typeface="Arial"/>
              </a:rPr>
              <a:t>xuất cá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nhân.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999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spc="-5" dirty="0"/>
              <a:t>1.G</a:t>
            </a:r>
            <a:r>
              <a:rPr sz="2400" spc="-5" dirty="0"/>
              <a:t>IỚI THIỆU </a:t>
            </a:r>
            <a:r>
              <a:rPr sz="2400" dirty="0"/>
              <a:t>VỀ</a:t>
            </a:r>
            <a:r>
              <a:rPr sz="2400" spc="90" dirty="0"/>
              <a:t> </a:t>
            </a:r>
            <a:r>
              <a:rPr sz="3000" spc="-10" dirty="0"/>
              <a:t>PPNCKH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5599"/>
            <a:ext cx="8225155" cy="337629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570"/>
              </a:spcBef>
              <a:buAutoNum type="arabicPeriod" startAt="6"/>
              <a:tabLst>
                <a:tab pos="351155" algn="l"/>
              </a:tabLst>
            </a:pPr>
            <a:r>
              <a:rPr sz="2400" b="1" spc="-5" dirty="0">
                <a:latin typeface="Arial"/>
                <a:cs typeface="Arial"/>
              </a:rPr>
              <a:t>Các </a:t>
            </a:r>
            <a:r>
              <a:rPr sz="2400" b="1" dirty="0">
                <a:latin typeface="Arial"/>
                <a:cs typeface="Arial"/>
              </a:rPr>
              <a:t>loại </a:t>
            </a:r>
            <a:r>
              <a:rPr sz="2400" b="1" spc="-5" dirty="0">
                <a:latin typeface="Arial"/>
                <a:cs typeface="Arial"/>
              </a:rPr>
              <a:t>hình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NCKH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5" dirty="0">
                <a:latin typeface="Arial"/>
                <a:cs typeface="Arial"/>
              </a:rPr>
              <a:t>Có </a:t>
            </a:r>
            <a:r>
              <a:rPr sz="2100" dirty="0">
                <a:latin typeface="Arial"/>
                <a:cs typeface="Arial"/>
              </a:rPr>
              <a:t>nhiều </a:t>
            </a:r>
            <a:r>
              <a:rPr sz="2100" spc="0" dirty="0">
                <a:latin typeface="Arial"/>
                <a:cs typeface="Arial"/>
              </a:rPr>
              <a:t>cách </a:t>
            </a:r>
            <a:r>
              <a:rPr sz="2100" dirty="0">
                <a:latin typeface="Arial"/>
                <a:cs typeface="Arial"/>
              </a:rPr>
              <a:t>phân loại. </a:t>
            </a:r>
            <a:r>
              <a:rPr sz="2100" spc="5" dirty="0">
                <a:latin typeface="Arial"/>
                <a:cs typeface="Arial"/>
              </a:rPr>
              <a:t>Có </a:t>
            </a:r>
            <a:r>
              <a:rPr sz="2100" spc="-5" dirty="0">
                <a:latin typeface="Arial"/>
                <a:cs typeface="Arial"/>
              </a:rPr>
              <a:t>thể </a:t>
            </a:r>
            <a:r>
              <a:rPr sz="2100" spc="0" dirty="0">
                <a:latin typeface="Arial"/>
                <a:cs typeface="Arial"/>
              </a:rPr>
              <a:t>chia làm 2</a:t>
            </a:r>
            <a:r>
              <a:rPr sz="2100" spc="-39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loại:</a:t>
            </a:r>
            <a:endParaRPr sz="2100">
              <a:latin typeface="Arial"/>
              <a:cs typeface="Arial"/>
            </a:endParaRPr>
          </a:p>
          <a:p>
            <a:pPr marL="927100" marR="6350" lvl="2" indent="-182880">
              <a:lnSpc>
                <a:spcPct val="130000"/>
              </a:lnSpc>
              <a:spcBef>
                <a:spcPts val="49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b="1" spc="-5" dirty="0">
                <a:latin typeface="Arial"/>
                <a:cs typeface="Arial"/>
              </a:rPr>
              <a:t>Nghiên cứu </a:t>
            </a:r>
            <a:r>
              <a:rPr sz="1800" b="1" spc="-10" dirty="0">
                <a:latin typeface="Arial"/>
                <a:cs typeface="Arial"/>
              </a:rPr>
              <a:t>thực </a:t>
            </a:r>
            <a:r>
              <a:rPr sz="1800" b="1" spc="-5" dirty="0">
                <a:latin typeface="Arial"/>
                <a:cs typeface="Arial"/>
              </a:rPr>
              <a:t>nghiệm</a:t>
            </a:r>
            <a:r>
              <a:rPr sz="1800" spc="-5" dirty="0">
                <a:latin typeface="Arial"/>
                <a:cs typeface="Arial"/>
              </a:rPr>
              <a:t>: liên quan </a:t>
            </a:r>
            <a:r>
              <a:rPr sz="1800" spc="-10" dirty="0">
                <a:latin typeface="Arial"/>
                <a:cs typeface="Arial"/>
              </a:rPr>
              <a:t>đến </a:t>
            </a:r>
            <a:r>
              <a:rPr sz="1800" dirty="0">
                <a:latin typeface="Arial"/>
                <a:cs typeface="Arial"/>
              </a:rPr>
              <a:t>các </a:t>
            </a:r>
            <a:r>
              <a:rPr sz="1800" spc="-5" dirty="0">
                <a:latin typeface="Arial"/>
                <a:cs typeface="Arial"/>
              </a:rPr>
              <a:t>hoạt động của đời sống  thực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tế.</a:t>
            </a:r>
            <a:endParaRPr sz="1800">
              <a:latin typeface="Arial"/>
              <a:cs typeface="Arial"/>
            </a:endParaRPr>
          </a:p>
          <a:p>
            <a:pPr marL="927100" marR="5080" lvl="2" indent="-182880">
              <a:lnSpc>
                <a:spcPct val="130000"/>
              </a:lnSpc>
              <a:spcBef>
                <a:spcPts val="434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b="1" spc="-5" dirty="0">
                <a:latin typeface="Arial"/>
                <a:cs typeface="Arial"/>
              </a:rPr>
              <a:t>Nghiên cứu </a:t>
            </a:r>
            <a:r>
              <a:rPr sz="1800" b="1" spc="5" dirty="0">
                <a:latin typeface="Arial"/>
                <a:cs typeface="Arial"/>
              </a:rPr>
              <a:t>lý </a:t>
            </a:r>
            <a:r>
              <a:rPr sz="1800" b="1" spc="-5" dirty="0">
                <a:latin typeface="Arial"/>
                <a:cs typeface="Arial"/>
              </a:rPr>
              <a:t>thuyết</a:t>
            </a:r>
            <a:r>
              <a:rPr sz="1800" spc="-5" dirty="0">
                <a:latin typeface="Arial"/>
                <a:cs typeface="Arial"/>
              </a:rPr>
              <a:t>: </a:t>
            </a:r>
            <a:r>
              <a:rPr sz="1800" dirty="0">
                <a:latin typeface="Arial"/>
                <a:cs typeface="Arial"/>
              </a:rPr>
              <a:t>thông qua </a:t>
            </a:r>
            <a:r>
              <a:rPr sz="1800" spc="-5" dirty="0">
                <a:latin typeface="Arial"/>
                <a:cs typeface="Arial"/>
              </a:rPr>
              <a:t>sách </a:t>
            </a:r>
            <a:r>
              <a:rPr sz="1800" spc="-10" dirty="0">
                <a:latin typeface="Arial"/>
                <a:cs typeface="Arial"/>
              </a:rPr>
              <a:t>vở, tài </a:t>
            </a:r>
            <a:r>
              <a:rPr sz="1800" spc="-5" dirty="0">
                <a:latin typeface="Arial"/>
                <a:cs typeface="Arial"/>
              </a:rPr>
              <a:t>liệu, các </a:t>
            </a:r>
            <a:r>
              <a:rPr sz="1800" spc="-10" dirty="0">
                <a:latin typeface="Arial"/>
                <a:cs typeface="Arial"/>
              </a:rPr>
              <a:t>học thuyết và </a:t>
            </a:r>
            <a:r>
              <a:rPr sz="1800" dirty="0">
                <a:latin typeface="Arial"/>
                <a:cs typeface="Arial"/>
              </a:rPr>
              <a:t>tư  </a:t>
            </a:r>
            <a:r>
              <a:rPr sz="1800" spc="-5" dirty="0">
                <a:latin typeface="Arial"/>
                <a:cs typeface="Arial"/>
              </a:rPr>
              <a:t>tưởng.</a:t>
            </a:r>
            <a:endParaRPr sz="1800">
              <a:latin typeface="Arial"/>
              <a:cs typeface="Arial"/>
            </a:endParaRPr>
          </a:p>
          <a:p>
            <a:pPr marL="927100" marR="6985" lvl="2" indent="-182880">
              <a:lnSpc>
                <a:spcPct val="130000"/>
              </a:lnSpc>
              <a:spcBef>
                <a:spcPts val="43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Thông thường một nghiên </a:t>
            </a:r>
            <a:r>
              <a:rPr sz="1800" spc="-10" dirty="0">
                <a:latin typeface="Arial"/>
                <a:cs typeface="Arial"/>
              </a:rPr>
              <a:t>cứu sẽ </a:t>
            </a:r>
            <a:r>
              <a:rPr sz="1800" spc="-5" dirty="0">
                <a:latin typeface="Arial"/>
                <a:cs typeface="Arial"/>
              </a:rPr>
              <a:t>liên quan </a:t>
            </a:r>
            <a:r>
              <a:rPr sz="1800" spc="-10" dirty="0">
                <a:latin typeface="Arial"/>
                <a:cs typeface="Arial"/>
              </a:rPr>
              <a:t>đến cả </a:t>
            </a:r>
            <a:r>
              <a:rPr sz="1800" dirty="0">
                <a:latin typeface="Arial"/>
                <a:cs typeface="Arial"/>
              </a:rPr>
              <a:t>2 </a:t>
            </a:r>
            <a:r>
              <a:rPr sz="1800" spc="-5" dirty="0">
                <a:latin typeface="Arial"/>
                <a:cs typeface="Arial"/>
              </a:rPr>
              <a:t>khía cạnh </a:t>
            </a:r>
            <a:r>
              <a:rPr sz="1800" dirty="0">
                <a:latin typeface="Arial"/>
                <a:cs typeface="Arial"/>
              </a:rPr>
              <a:t>lý  </a:t>
            </a:r>
            <a:r>
              <a:rPr sz="1800" spc="-5" dirty="0">
                <a:latin typeface="Arial"/>
                <a:cs typeface="Arial"/>
              </a:rPr>
              <a:t>thuyết </a:t>
            </a:r>
            <a:r>
              <a:rPr sz="1800" spc="-10" dirty="0">
                <a:latin typeface="Arial"/>
                <a:cs typeface="Arial"/>
              </a:rPr>
              <a:t>và </a:t>
            </a:r>
            <a:r>
              <a:rPr sz="1800" spc="-5" dirty="0">
                <a:latin typeface="Arial"/>
                <a:cs typeface="Arial"/>
              </a:rPr>
              <a:t>thực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nghiệm..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999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spc="-5" dirty="0"/>
              <a:t>1.G</a:t>
            </a:r>
            <a:r>
              <a:rPr sz="2400" spc="-5" dirty="0"/>
              <a:t>IỚI THIỆU </a:t>
            </a:r>
            <a:r>
              <a:rPr sz="2400" dirty="0"/>
              <a:t>VỀ</a:t>
            </a:r>
            <a:r>
              <a:rPr sz="2400" spc="90" dirty="0"/>
              <a:t> </a:t>
            </a:r>
            <a:r>
              <a:rPr sz="3000" spc="-10" dirty="0"/>
              <a:t>PPNCKH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6707"/>
            <a:ext cx="8227695" cy="306324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400" b="1" dirty="0">
                <a:latin typeface="Arial"/>
                <a:cs typeface="Arial"/>
              </a:rPr>
              <a:t>6. </a:t>
            </a:r>
            <a:r>
              <a:rPr sz="2400" b="1" spc="-5" dirty="0">
                <a:latin typeface="Arial"/>
                <a:cs typeface="Arial"/>
              </a:rPr>
              <a:t>Các </a:t>
            </a:r>
            <a:r>
              <a:rPr sz="2400" b="1" dirty="0">
                <a:latin typeface="Arial"/>
                <a:cs typeface="Arial"/>
              </a:rPr>
              <a:t>loại </a:t>
            </a:r>
            <a:r>
              <a:rPr sz="2400" b="1" spc="-5" dirty="0">
                <a:latin typeface="Arial"/>
                <a:cs typeface="Arial"/>
              </a:rPr>
              <a:t>hình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NCKH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46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Nghiên cứu thực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nghiệm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465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Có </a:t>
            </a:r>
            <a:r>
              <a:rPr sz="2400" dirty="0">
                <a:latin typeface="Arial"/>
                <a:cs typeface="Arial"/>
              </a:rPr>
              <a:t>2 </a:t>
            </a:r>
            <a:r>
              <a:rPr sz="2400" spc="-5" dirty="0">
                <a:latin typeface="Arial"/>
                <a:cs typeface="Arial"/>
              </a:rPr>
              <a:t>loại: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Nghiên cứu </a:t>
            </a:r>
            <a:r>
              <a:rPr sz="2100" spc="-5" dirty="0">
                <a:latin typeface="Arial"/>
                <a:cs typeface="Arial"/>
              </a:rPr>
              <a:t>hiện tượng </a:t>
            </a:r>
            <a:r>
              <a:rPr sz="2100" dirty="0">
                <a:latin typeface="Arial"/>
                <a:cs typeface="Arial"/>
              </a:rPr>
              <a:t>thực </a:t>
            </a:r>
            <a:r>
              <a:rPr sz="2100" spc="-5" dirty="0">
                <a:latin typeface="Arial"/>
                <a:cs typeface="Arial"/>
              </a:rPr>
              <a:t>tế (thông </a:t>
            </a:r>
            <a:r>
              <a:rPr sz="2100" dirty="0">
                <a:latin typeface="Arial"/>
                <a:cs typeface="Arial"/>
              </a:rPr>
              <a:t>qua </a:t>
            </a:r>
            <a:r>
              <a:rPr sz="2100" spc="0" dirty="0">
                <a:latin typeface="Arial"/>
                <a:cs typeface="Arial"/>
              </a:rPr>
              <a:t>khảo sát </a:t>
            </a:r>
            <a:r>
              <a:rPr sz="2100" dirty="0">
                <a:latin typeface="Arial"/>
                <a:cs typeface="Arial"/>
              </a:rPr>
              <a:t>thực</a:t>
            </a:r>
            <a:r>
              <a:rPr sz="2100" spc="-33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tế).</a:t>
            </a:r>
            <a:endParaRPr sz="2100">
              <a:latin typeface="Arial"/>
              <a:cs typeface="Arial"/>
            </a:endParaRPr>
          </a:p>
          <a:p>
            <a:pPr marL="652780" marR="5080" lvl="1" indent="-274320">
              <a:lnSpc>
                <a:spcPct val="129500"/>
              </a:lnSpc>
              <a:spcBef>
                <a:spcPts val="52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-5" dirty="0">
                <a:latin typeface="Arial"/>
                <a:cs typeface="Arial"/>
              </a:rPr>
              <a:t>Nghiên </a:t>
            </a:r>
            <a:r>
              <a:rPr sz="2100" dirty="0">
                <a:latin typeface="Arial"/>
                <a:cs typeface="Arial"/>
              </a:rPr>
              <a:t>cứu </a:t>
            </a:r>
            <a:r>
              <a:rPr sz="2100" spc="-5" dirty="0">
                <a:latin typeface="Arial"/>
                <a:cs typeface="Arial"/>
              </a:rPr>
              <a:t>hiện </a:t>
            </a:r>
            <a:r>
              <a:rPr sz="2100" spc="-10" dirty="0">
                <a:latin typeface="Arial"/>
                <a:cs typeface="Arial"/>
              </a:rPr>
              <a:t>tượng </a:t>
            </a:r>
            <a:r>
              <a:rPr sz="2100" spc="-5" dirty="0">
                <a:latin typeface="Arial"/>
                <a:cs typeface="Arial"/>
              </a:rPr>
              <a:t>trong điều </a:t>
            </a:r>
            <a:r>
              <a:rPr sz="2100" dirty="0">
                <a:latin typeface="Arial"/>
                <a:cs typeface="Arial"/>
              </a:rPr>
              <a:t>kiện </a:t>
            </a:r>
            <a:r>
              <a:rPr sz="2100" spc="0" dirty="0">
                <a:latin typeface="Arial"/>
                <a:cs typeface="Arial"/>
              </a:rPr>
              <a:t>có </a:t>
            </a:r>
            <a:r>
              <a:rPr sz="2100" spc="-5" dirty="0">
                <a:latin typeface="Arial"/>
                <a:cs typeface="Arial"/>
              </a:rPr>
              <a:t>kiểm </a:t>
            </a:r>
            <a:r>
              <a:rPr sz="2100" spc="-10" dirty="0">
                <a:latin typeface="Arial"/>
                <a:cs typeface="Arial"/>
              </a:rPr>
              <a:t>soát </a:t>
            </a:r>
            <a:r>
              <a:rPr sz="2100" dirty="0">
                <a:latin typeface="Arial"/>
                <a:cs typeface="Arial"/>
              </a:rPr>
              <a:t>(thông </a:t>
            </a:r>
            <a:r>
              <a:rPr sz="2100" spc="-5" dirty="0">
                <a:latin typeface="Arial"/>
                <a:cs typeface="Arial"/>
              </a:rPr>
              <a:t>qua  thí</a:t>
            </a:r>
            <a:r>
              <a:rPr sz="2100" dirty="0">
                <a:latin typeface="Arial"/>
                <a:cs typeface="Arial"/>
              </a:rPr>
              <a:t> nghiệm).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3962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/>
              <a:t>CẤU </a:t>
            </a:r>
            <a:r>
              <a:rPr sz="3000" spc="-20" dirty="0"/>
              <a:t>TRÚC </a:t>
            </a:r>
            <a:r>
              <a:rPr sz="3000" spc="-5" dirty="0"/>
              <a:t>MÔN</a:t>
            </a:r>
            <a:r>
              <a:rPr sz="3000" spc="175" dirty="0"/>
              <a:t> </a:t>
            </a:r>
            <a:r>
              <a:rPr sz="3000" spc="-5" dirty="0"/>
              <a:t>HỌC</a:t>
            </a:r>
            <a:endParaRPr sz="3000"/>
          </a:p>
        </p:txBody>
      </p:sp>
      <p:sp>
        <p:nvSpPr>
          <p:cNvPr id="11" name="object 11"/>
          <p:cNvSpPr txBox="1"/>
          <p:nvPr/>
        </p:nvSpPr>
        <p:spPr>
          <a:xfrm>
            <a:off x="9146031" y="6865094"/>
            <a:ext cx="14922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422907"/>
            <a:ext cx="8227695" cy="318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  <a:buAutoNum type="arabicPeriod"/>
              <a:tabLst>
                <a:tab pos="372745" algn="l"/>
              </a:tabLst>
            </a:pPr>
            <a:r>
              <a:rPr sz="2400" dirty="0">
                <a:latin typeface="Arial"/>
                <a:cs typeface="Arial"/>
              </a:rPr>
              <a:t>Giới </a:t>
            </a:r>
            <a:r>
              <a:rPr sz="2400" spc="-5" dirty="0">
                <a:latin typeface="Arial"/>
                <a:cs typeface="Arial"/>
              </a:rPr>
              <a:t>thiệu </a:t>
            </a:r>
            <a:r>
              <a:rPr sz="2400" spc="-15" dirty="0">
                <a:latin typeface="Arial"/>
                <a:cs typeface="Arial"/>
              </a:rPr>
              <a:t>về </a:t>
            </a:r>
            <a:r>
              <a:rPr sz="2400" spc="-5" dirty="0">
                <a:latin typeface="Arial"/>
                <a:cs typeface="Arial"/>
              </a:rPr>
              <a:t>Phương </a:t>
            </a:r>
            <a:r>
              <a:rPr sz="2400" dirty="0">
                <a:latin typeface="Arial"/>
                <a:cs typeface="Arial"/>
              </a:rPr>
              <a:t>pháp </a:t>
            </a:r>
            <a:r>
              <a:rPr sz="2400" spc="-5" dirty="0">
                <a:latin typeface="Arial"/>
                <a:cs typeface="Arial"/>
              </a:rPr>
              <a:t>Nghiên </a:t>
            </a:r>
            <a:r>
              <a:rPr sz="2400" dirty="0">
                <a:latin typeface="Arial"/>
                <a:cs typeface="Arial"/>
              </a:rPr>
              <a:t>cứu Khoa học &amp; Quy  </a:t>
            </a:r>
            <a:r>
              <a:rPr sz="2400" spc="-5" dirty="0">
                <a:latin typeface="Arial"/>
                <a:cs typeface="Arial"/>
              </a:rPr>
              <a:t>trình nghiên </a:t>
            </a:r>
            <a:r>
              <a:rPr sz="2400" dirty="0">
                <a:latin typeface="Arial"/>
                <a:cs typeface="Arial"/>
              </a:rPr>
              <a:t>cứu khoa</a:t>
            </a:r>
            <a:r>
              <a:rPr sz="2400" spc="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học</a:t>
            </a:r>
            <a:endParaRPr sz="24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1465"/>
              </a:spcBef>
              <a:buAutoNum type="arabicPeriod"/>
              <a:tabLst>
                <a:tab pos="351155" algn="l"/>
              </a:tabLst>
            </a:pPr>
            <a:r>
              <a:rPr sz="2400" spc="-5" dirty="0">
                <a:latin typeface="Arial"/>
                <a:cs typeface="Arial"/>
              </a:rPr>
              <a:t>Mô </a:t>
            </a:r>
            <a:r>
              <a:rPr sz="2400" dirty="0">
                <a:latin typeface="Arial"/>
                <a:cs typeface="Arial"/>
              </a:rPr>
              <a:t>tả Quy </a:t>
            </a:r>
            <a:r>
              <a:rPr sz="2400" spc="-10" dirty="0">
                <a:latin typeface="Arial"/>
                <a:cs typeface="Arial"/>
              </a:rPr>
              <a:t>trình </a:t>
            </a:r>
            <a:r>
              <a:rPr sz="2400" spc="-5" dirty="0">
                <a:latin typeface="Arial"/>
                <a:cs typeface="Arial"/>
              </a:rPr>
              <a:t>nghiên </a:t>
            </a:r>
            <a:r>
              <a:rPr sz="2400" dirty="0">
                <a:latin typeface="Arial"/>
                <a:cs typeface="Arial"/>
              </a:rPr>
              <a:t>cứu khoa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học</a:t>
            </a:r>
            <a:endParaRPr sz="24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1460"/>
              </a:spcBef>
              <a:buAutoNum type="arabicPeriod"/>
              <a:tabLst>
                <a:tab pos="351155" algn="l"/>
              </a:tabLst>
            </a:pPr>
            <a:r>
              <a:rPr sz="2400" spc="-5" dirty="0">
                <a:latin typeface="Arial"/>
                <a:cs typeface="Arial"/>
              </a:rPr>
              <a:t>Xây </a:t>
            </a:r>
            <a:r>
              <a:rPr sz="2400" dirty="0">
                <a:latin typeface="Arial"/>
                <a:cs typeface="Arial"/>
              </a:rPr>
              <a:t>dựng tổng </a:t>
            </a:r>
            <a:r>
              <a:rPr sz="2400" spc="-5" dirty="0">
                <a:latin typeface="Arial"/>
                <a:cs typeface="Arial"/>
              </a:rPr>
              <a:t>quan </a:t>
            </a:r>
            <a:r>
              <a:rPr sz="2400" dirty="0">
                <a:latin typeface="Arial"/>
                <a:cs typeface="Arial"/>
              </a:rPr>
              <a:t>tài </a:t>
            </a:r>
            <a:r>
              <a:rPr sz="2400" spc="-5" dirty="0">
                <a:latin typeface="Arial"/>
                <a:cs typeface="Arial"/>
              </a:rPr>
              <a:t>liệu </a:t>
            </a:r>
            <a:r>
              <a:rPr sz="2400" spc="-15" dirty="0">
                <a:latin typeface="Arial"/>
                <a:cs typeface="Arial"/>
              </a:rPr>
              <a:t>và </a:t>
            </a:r>
            <a:r>
              <a:rPr sz="2400" dirty="0">
                <a:latin typeface="Arial"/>
                <a:cs typeface="Arial"/>
              </a:rPr>
              <a:t>cơ sở </a:t>
            </a:r>
            <a:r>
              <a:rPr sz="2400" spc="-5" dirty="0">
                <a:latin typeface="Arial"/>
                <a:cs typeface="Arial"/>
              </a:rPr>
              <a:t>lý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thuyết</a:t>
            </a:r>
            <a:endParaRPr sz="24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1465"/>
              </a:spcBef>
              <a:buAutoNum type="arabicPeriod"/>
              <a:tabLst>
                <a:tab pos="351155" algn="l"/>
              </a:tabLst>
            </a:pPr>
            <a:r>
              <a:rPr sz="2400" spc="-5" dirty="0">
                <a:latin typeface="Arial"/>
                <a:cs typeface="Arial"/>
              </a:rPr>
              <a:t>Xây </a:t>
            </a:r>
            <a:r>
              <a:rPr sz="2400" dirty="0">
                <a:latin typeface="Arial"/>
                <a:cs typeface="Arial"/>
              </a:rPr>
              <a:t>dựng đề cương </a:t>
            </a:r>
            <a:r>
              <a:rPr sz="2400" spc="-5" dirty="0">
                <a:latin typeface="Arial"/>
                <a:cs typeface="Arial"/>
              </a:rPr>
              <a:t>nghiên </a:t>
            </a:r>
            <a:r>
              <a:rPr sz="2400" dirty="0">
                <a:latin typeface="Arial"/>
                <a:cs typeface="Arial"/>
              </a:rPr>
              <a:t>cứu</a:t>
            </a:r>
            <a:endParaRPr sz="2400">
              <a:latin typeface="Arial"/>
              <a:cs typeface="Arial"/>
            </a:endParaRPr>
          </a:p>
          <a:p>
            <a:pPr marL="344805" indent="-332105">
              <a:lnSpc>
                <a:spcPct val="100000"/>
              </a:lnSpc>
              <a:spcBef>
                <a:spcPts val="1465"/>
              </a:spcBef>
              <a:buAutoNum type="arabicPeriod"/>
              <a:tabLst>
                <a:tab pos="345440" algn="l"/>
              </a:tabLst>
            </a:pPr>
            <a:r>
              <a:rPr sz="2400" dirty="0">
                <a:latin typeface="Arial"/>
                <a:cs typeface="Arial"/>
              </a:rPr>
              <a:t>Thực </a:t>
            </a:r>
            <a:r>
              <a:rPr sz="2400" spc="-5" dirty="0">
                <a:latin typeface="Arial"/>
                <a:cs typeface="Arial"/>
              </a:rPr>
              <a:t>hiện nghiên </a:t>
            </a:r>
            <a:r>
              <a:rPr sz="2400" dirty="0">
                <a:latin typeface="Arial"/>
                <a:cs typeface="Arial"/>
              </a:rPr>
              <a:t>cứu </a:t>
            </a:r>
            <a:r>
              <a:rPr sz="2400" spc="-15" dirty="0">
                <a:latin typeface="Arial"/>
                <a:cs typeface="Arial"/>
              </a:rPr>
              <a:t>và </a:t>
            </a:r>
            <a:r>
              <a:rPr sz="2400" spc="-10" dirty="0">
                <a:latin typeface="Arial"/>
                <a:cs typeface="Arial"/>
              </a:rPr>
              <a:t>viết </a:t>
            </a:r>
            <a:r>
              <a:rPr sz="2400" dirty="0">
                <a:latin typeface="Arial"/>
                <a:cs typeface="Arial"/>
              </a:rPr>
              <a:t>báo cáo khoa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học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999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spc="-5" dirty="0"/>
              <a:t>1.G</a:t>
            </a:r>
            <a:r>
              <a:rPr sz="2400" spc="-5" dirty="0"/>
              <a:t>IỚI THIỆU </a:t>
            </a:r>
            <a:r>
              <a:rPr sz="2400" dirty="0"/>
              <a:t>VỀ</a:t>
            </a:r>
            <a:r>
              <a:rPr sz="2400" spc="90" dirty="0"/>
              <a:t> </a:t>
            </a:r>
            <a:r>
              <a:rPr sz="3000" spc="-10" dirty="0"/>
              <a:t>PPNCKH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6707"/>
            <a:ext cx="8228965" cy="389572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400" b="1" dirty="0">
                <a:latin typeface="Arial"/>
                <a:cs typeface="Arial"/>
              </a:rPr>
              <a:t>6. </a:t>
            </a:r>
            <a:r>
              <a:rPr sz="2400" b="1" spc="-5" dirty="0">
                <a:latin typeface="Arial"/>
                <a:cs typeface="Arial"/>
              </a:rPr>
              <a:t>Các </a:t>
            </a:r>
            <a:r>
              <a:rPr sz="2400" b="1" dirty="0">
                <a:latin typeface="Arial"/>
                <a:cs typeface="Arial"/>
              </a:rPr>
              <a:t>loại </a:t>
            </a:r>
            <a:r>
              <a:rPr sz="2400" b="1" spc="-5" dirty="0">
                <a:latin typeface="Arial"/>
                <a:cs typeface="Arial"/>
              </a:rPr>
              <a:t>hình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NCKH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46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Nghiên cứu </a:t>
            </a:r>
            <a:r>
              <a:rPr sz="2400" b="1" dirty="0">
                <a:latin typeface="Arial"/>
                <a:cs typeface="Arial"/>
              </a:rPr>
              <a:t>lý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thuyết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465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Có </a:t>
            </a:r>
            <a:r>
              <a:rPr sz="2400" dirty="0">
                <a:latin typeface="Arial"/>
                <a:cs typeface="Arial"/>
              </a:rPr>
              <a:t>2 </a:t>
            </a:r>
            <a:r>
              <a:rPr sz="2400" spc="-5" dirty="0">
                <a:latin typeface="Arial"/>
                <a:cs typeface="Arial"/>
              </a:rPr>
              <a:t>loại:</a:t>
            </a:r>
            <a:endParaRPr sz="2400">
              <a:latin typeface="Arial"/>
              <a:cs typeface="Arial"/>
            </a:endParaRPr>
          </a:p>
          <a:p>
            <a:pPr marL="652780" marR="5080" lvl="1" indent="-274320" algn="just">
              <a:lnSpc>
                <a:spcPct val="130500"/>
              </a:lnSpc>
              <a:spcBef>
                <a:spcPts val="54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-5" dirty="0">
                <a:latin typeface="Arial"/>
                <a:cs typeface="Arial"/>
              </a:rPr>
              <a:t>Nghiên </a:t>
            </a:r>
            <a:r>
              <a:rPr sz="2100" dirty="0">
                <a:latin typeface="Arial"/>
                <a:cs typeface="Arial"/>
              </a:rPr>
              <a:t>cứu </a:t>
            </a:r>
            <a:r>
              <a:rPr sz="2100" spc="0" dirty="0">
                <a:latin typeface="Arial"/>
                <a:cs typeface="Arial"/>
              </a:rPr>
              <a:t>lý </a:t>
            </a:r>
            <a:r>
              <a:rPr sz="2100" spc="-5" dirty="0">
                <a:latin typeface="Arial"/>
                <a:cs typeface="Arial"/>
              </a:rPr>
              <a:t>thuyết thuần </a:t>
            </a:r>
            <a:r>
              <a:rPr sz="2100" spc="-10" dirty="0">
                <a:latin typeface="Arial"/>
                <a:cs typeface="Arial"/>
              </a:rPr>
              <a:t>túy: </a:t>
            </a:r>
            <a:r>
              <a:rPr sz="2100" spc="-5" dirty="0">
                <a:latin typeface="Arial"/>
                <a:cs typeface="Arial"/>
              </a:rPr>
              <a:t>nghiên </a:t>
            </a:r>
            <a:r>
              <a:rPr sz="2100" dirty="0">
                <a:latin typeface="Arial"/>
                <a:cs typeface="Arial"/>
              </a:rPr>
              <a:t>cứu để </a:t>
            </a:r>
            <a:r>
              <a:rPr sz="2100" spc="-5" dirty="0">
                <a:latin typeface="Arial"/>
                <a:cs typeface="Arial"/>
              </a:rPr>
              <a:t>bác </a:t>
            </a:r>
            <a:r>
              <a:rPr sz="2100" dirty="0">
                <a:latin typeface="Arial"/>
                <a:cs typeface="Arial"/>
              </a:rPr>
              <a:t>bỏ, </a:t>
            </a:r>
            <a:r>
              <a:rPr sz="2100" spc="-5" dirty="0">
                <a:latin typeface="Arial"/>
                <a:cs typeface="Arial"/>
              </a:rPr>
              <a:t>ủng </a:t>
            </a:r>
            <a:r>
              <a:rPr sz="2100" dirty="0">
                <a:latin typeface="Arial"/>
                <a:cs typeface="Arial"/>
              </a:rPr>
              <a:t>hộ,  hay </a:t>
            </a:r>
            <a:r>
              <a:rPr sz="2100" spc="0" dirty="0">
                <a:latin typeface="Arial"/>
                <a:cs typeface="Arial"/>
              </a:rPr>
              <a:t>làm </a:t>
            </a:r>
            <a:r>
              <a:rPr sz="2100" dirty="0">
                <a:latin typeface="Arial"/>
                <a:cs typeface="Arial"/>
              </a:rPr>
              <a:t>rõ </a:t>
            </a:r>
            <a:r>
              <a:rPr sz="2100" spc="0" dirty="0">
                <a:latin typeface="Arial"/>
                <a:cs typeface="Arial"/>
              </a:rPr>
              <a:t>một </a:t>
            </a:r>
            <a:r>
              <a:rPr sz="2100" dirty="0">
                <a:latin typeface="Arial"/>
                <a:cs typeface="Arial"/>
              </a:rPr>
              <a:t>quan điểm/lập luận </a:t>
            </a:r>
            <a:r>
              <a:rPr sz="2100" spc="0" dirty="0">
                <a:latin typeface="Arial"/>
                <a:cs typeface="Arial"/>
              </a:rPr>
              <a:t>lý </a:t>
            </a:r>
            <a:r>
              <a:rPr sz="2100" spc="-5" dirty="0">
                <a:latin typeface="Arial"/>
                <a:cs typeface="Arial"/>
              </a:rPr>
              <a:t>thuyết </a:t>
            </a:r>
            <a:r>
              <a:rPr sz="2100" dirty="0">
                <a:latin typeface="Arial"/>
                <a:cs typeface="Arial"/>
              </a:rPr>
              <a:t>nào</a:t>
            </a:r>
            <a:r>
              <a:rPr sz="2100" spc="-33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đó.</a:t>
            </a:r>
            <a:endParaRPr sz="2100">
              <a:latin typeface="Arial"/>
              <a:cs typeface="Arial"/>
            </a:endParaRPr>
          </a:p>
          <a:p>
            <a:pPr marL="652780" marR="5715" lvl="1" indent="-274320" algn="just">
              <a:lnSpc>
                <a:spcPct val="130000"/>
              </a:lnSpc>
              <a:spcBef>
                <a:spcPts val="49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-5" dirty="0">
                <a:latin typeface="Arial"/>
                <a:cs typeface="Arial"/>
              </a:rPr>
              <a:t>Nghiên </a:t>
            </a:r>
            <a:r>
              <a:rPr sz="2100" dirty="0">
                <a:latin typeface="Arial"/>
                <a:cs typeface="Arial"/>
              </a:rPr>
              <a:t>cứu </a:t>
            </a:r>
            <a:r>
              <a:rPr sz="2100" spc="-5" dirty="0">
                <a:latin typeface="Arial"/>
                <a:cs typeface="Arial"/>
              </a:rPr>
              <a:t>lý thuyết ứng dụng: </a:t>
            </a:r>
            <a:r>
              <a:rPr sz="2100" spc="0" dirty="0">
                <a:latin typeface="Arial"/>
                <a:cs typeface="Arial"/>
              </a:rPr>
              <a:t>lý </a:t>
            </a:r>
            <a:r>
              <a:rPr sz="2100" spc="-10" dirty="0">
                <a:latin typeface="Arial"/>
                <a:cs typeface="Arial"/>
              </a:rPr>
              <a:t>thuyết </a:t>
            </a:r>
            <a:r>
              <a:rPr sz="2100" spc="0" dirty="0">
                <a:latin typeface="Arial"/>
                <a:cs typeface="Arial"/>
              </a:rPr>
              <a:t>là cơ </a:t>
            </a:r>
            <a:r>
              <a:rPr sz="2100" spc="-10" dirty="0">
                <a:latin typeface="Arial"/>
                <a:cs typeface="Arial"/>
              </a:rPr>
              <a:t>sở </a:t>
            </a:r>
            <a:r>
              <a:rPr sz="2100" spc="-5" dirty="0">
                <a:latin typeface="Arial"/>
                <a:cs typeface="Arial"/>
              </a:rPr>
              <a:t>cho hành  động. Giúp tìm </a:t>
            </a:r>
            <a:r>
              <a:rPr sz="2100" spc="-10" dirty="0">
                <a:latin typeface="Arial"/>
                <a:cs typeface="Arial"/>
              </a:rPr>
              <a:t>hiểu </a:t>
            </a:r>
            <a:r>
              <a:rPr sz="2100" spc="-5" dirty="0">
                <a:latin typeface="Arial"/>
                <a:cs typeface="Arial"/>
              </a:rPr>
              <a:t>các </a:t>
            </a:r>
            <a:r>
              <a:rPr sz="2100" spc="0" dirty="0">
                <a:latin typeface="Arial"/>
                <a:cs typeface="Arial"/>
              </a:rPr>
              <a:t>lý </a:t>
            </a:r>
            <a:r>
              <a:rPr sz="2100" spc="-10" dirty="0">
                <a:latin typeface="Arial"/>
                <a:cs typeface="Arial"/>
              </a:rPr>
              <a:t>thuyết </a:t>
            </a:r>
            <a:r>
              <a:rPr sz="2100" dirty="0">
                <a:latin typeface="Arial"/>
                <a:cs typeface="Arial"/>
              </a:rPr>
              <a:t>được </a:t>
            </a:r>
            <a:r>
              <a:rPr sz="2100" spc="-10" dirty="0">
                <a:latin typeface="Arial"/>
                <a:cs typeface="Arial"/>
              </a:rPr>
              <a:t>áp dụng </a:t>
            </a:r>
            <a:r>
              <a:rPr sz="2100" spc="-5" dirty="0">
                <a:latin typeface="Arial"/>
                <a:cs typeface="Arial"/>
              </a:rPr>
              <a:t>như thế nào  trong </a:t>
            </a:r>
            <a:r>
              <a:rPr sz="2100" dirty="0">
                <a:latin typeface="Arial"/>
                <a:cs typeface="Arial"/>
              </a:rPr>
              <a:t>thực </a:t>
            </a:r>
            <a:r>
              <a:rPr sz="2100" spc="-5" dirty="0">
                <a:latin typeface="Arial"/>
                <a:cs typeface="Arial"/>
              </a:rPr>
              <a:t>tế, </a:t>
            </a:r>
            <a:r>
              <a:rPr sz="2100" spc="0" dirty="0">
                <a:latin typeface="Arial"/>
                <a:cs typeface="Arial"/>
              </a:rPr>
              <a:t>các lý </a:t>
            </a:r>
            <a:r>
              <a:rPr sz="2100" spc="-5" dirty="0">
                <a:latin typeface="Arial"/>
                <a:cs typeface="Arial"/>
              </a:rPr>
              <a:t>thuyết </a:t>
            </a:r>
            <a:r>
              <a:rPr sz="2100" spc="0" dirty="0">
                <a:latin typeface="Arial"/>
                <a:cs typeface="Arial"/>
              </a:rPr>
              <a:t>có </a:t>
            </a:r>
            <a:r>
              <a:rPr sz="2100" dirty="0">
                <a:latin typeface="Arial"/>
                <a:cs typeface="Arial"/>
              </a:rPr>
              <a:t>ích như </a:t>
            </a:r>
            <a:r>
              <a:rPr sz="2100" spc="-5" dirty="0">
                <a:latin typeface="Arial"/>
                <a:cs typeface="Arial"/>
              </a:rPr>
              <a:t>thế</a:t>
            </a:r>
            <a:r>
              <a:rPr sz="2100" spc="-15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nào...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999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spc="-5" dirty="0"/>
              <a:t>1.G</a:t>
            </a:r>
            <a:r>
              <a:rPr sz="2400" spc="-5" dirty="0"/>
              <a:t>IỚI THIỆU </a:t>
            </a:r>
            <a:r>
              <a:rPr sz="2400" dirty="0"/>
              <a:t>VỀ</a:t>
            </a:r>
            <a:r>
              <a:rPr sz="2400" spc="90" dirty="0"/>
              <a:t> </a:t>
            </a:r>
            <a:r>
              <a:rPr sz="3000" spc="-10" dirty="0"/>
              <a:t>PPNCKH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6707"/>
            <a:ext cx="8224520" cy="382524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400" b="1" dirty="0">
                <a:latin typeface="Arial"/>
                <a:cs typeface="Arial"/>
              </a:rPr>
              <a:t>6. </a:t>
            </a:r>
            <a:r>
              <a:rPr sz="2400" b="1" spc="-5" dirty="0">
                <a:latin typeface="Arial"/>
                <a:cs typeface="Arial"/>
              </a:rPr>
              <a:t>Các </a:t>
            </a:r>
            <a:r>
              <a:rPr sz="2400" b="1" dirty="0">
                <a:latin typeface="Arial"/>
                <a:cs typeface="Arial"/>
              </a:rPr>
              <a:t>loại </a:t>
            </a:r>
            <a:r>
              <a:rPr sz="2400" b="1" spc="-5" dirty="0">
                <a:latin typeface="Arial"/>
                <a:cs typeface="Arial"/>
              </a:rPr>
              <a:t>hình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NCKH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46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Cách </a:t>
            </a:r>
            <a:r>
              <a:rPr sz="2400" dirty="0">
                <a:latin typeface="Arial"/>
                <a:cs typeface="Arial"/>
              </a:rPr>
              <a:t>phân </a:t>
            </a:r>
            <a:r>
              <a:rPr sz="2400" spc="-5" dirty="0">
                <a:latin typeface="Arial"/>
                <a:cs typeface="Arial"/>
              </a:rPr>
              <a:t>loại nghiên </a:t>
            </a:r>
            <a:r>
              <a:rPr sz="2400" dirty="0">
                <a:latin typeface="Arial"/>
                <a:cs typeface="Arial"/>
              </a:rPr>
              <a:t>cứu</a:t>
            </a:r>
            <a:r>
              <a:rPr sz="2400" spc="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khác:</a:t>
            </a:r>
            <a:endParaRPr sz="2400">
              <a:latin typeface="Arial"/>
              <a:cs typeface="Arial"/>
            </a:endParaRPr>
          </a:p>
          <a:p>
            <a:pPr marL="652780" marR="5080" lvl="1" indent="-274320" algn="just">
              <a:lnSpc>
                <a:spcPct val="130500"/>
              </a:lnSpc>
              <a:spcBef>
                <a:spcPts val="54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-5" dirty="0">
                <a:latin typeface="Arial"/>
                <a:cs typeface="Arial"/>
              </a:rPr>
              <a:t>Nghiên cứu </a:t>
            </a:r>
            <a:r>
              <a:rPr sz="2100" spc="-10" dirty="0">
                <a:latin typeface="Arial"/>
                <a:cs typeface="Arial"/>
              </a:rPr>
              <a:t>quá </a:t>
            </a:r>
            <a:r>
              <a:rPr sz="2100" spc="-5" dirty="0">
                <a:latin typeface="Arial"/>
                <a:cs typeface="Arial"/>
              </a:rPr>
              <a:t>trình: </a:t>
            </a:r>
            <a:r>
              <a:rPr sz="2100" dirty="0">
                <a:latin typeface="Arial"/>
                <a:cs typeface="Arial"/>
              </a:rPr>
              <a:t>tìm </a:t>
            </a:r>
            <a:r>
              <a:rPr sz="2100" spc="-10" dirty="0">
                <a:latin typeface="Arial"/>
                <a:cs typeface="Arial"/>
              </a:rPr>
              <a:t>hiểu </a:t>
            </a:r>
            <a:r>
              <a:rPr sz="2100" dirty="0">
                <a:latin typeface="Arial"/>
                <a:cs typeface="Arial"/>
              </a:rPr>
              <a:t>lịch </a:t>
            </a:r>
            <a:r>
              <a:rPr sz="2100" spc="-10" dirty="0">
                <a:latin typeface="Arial"/>
                <a:cs typeface="Arial"/>
              </a:rPr>
              <a:t>sử </a:t>
            </a:r>
            <a:r>
              <a:rPr sz="2100" spc="-5" dirty="0">
                <a:latin typeface="Arial"/>
                <a:cs typeface="Arial"/>
              </a:rPr>
              <a:t>của </a:t>
            </a:r>
            <a:r>
              <a:rPr sz="2100" spc="0" dirty="0">
                <a:latin typeface="Arial"/>
                <a:cs typeface="Arial"/>
              </a:rPr>
              <a:t>một sự </a:t>
            </a:r>
            <a:r>
              <a:rPr sz="2100" spc="-5" dirty="0">
                <a:latin typeface="Arial"/>
                <a:cs typeface="Arial"/>
              </a:rPr>
              <a:t>vật hiện </a:t>
            </a:r>
            <a:r>
              <a:rPr sz="2100" spc="56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tượng hoặc </a:t>
            </a:r>
            <a:r>
              <a:rPr sz="2100" spc="0" dirty="0">
                <a:latin typeface="Arial"/>
                <a:cs typeface="Arial"/>
              </a:rPr>
              <a:t>con</a:t>
            </a:r>
            <a:r>
              <a:rPr sz="2100" spc="-120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người.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5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Nghiên cứu </a:t>
            </a:r>
            <a:r>
              <a:rPr sz="2100" dirty="0">
                <a:latin typeface="Arial"/>
                <a:cs typeface="Arial"/>
              </a:rPr>
              <a:t>mô </a:t>
            </a:r>
            <a:r>
              <a:rPr sz="2100" spc="-5" dirty="0">
                <a:latin typeface="Arial"/>
                <a:cs typeface="Arial"/>
              </a:rPr>
              <a:t>tả: tìm </a:t>
            </a:r>
            <a:r>
              <a:rPr sz="2100" dirty="0">
                <a:latin typeface="Arial"/>
                <a:cs typeface="Arial"/>
              </a:rPr>
              <a:t>hiểu bản </a:t>
            </a:r>
            <a:r>
              <a:rPr sz="2100" spc="0" dirty="0">
                <a:latin typeface="Arial"/>
                <a:cs typeface="Arial"/>
              </a:rPr>
              <a:t>chất của sự </a:t>
            </a:r>
            <a:r>
              <a:rPr sz="2100" spc="-5" dirty="0">
                <a:latin typeface="Arial"/>
                <a:cs typeface="Arial"/>
              </a:rPr>
              <a:t>vật </a:t>
            </a:r>
            <a:r>
              <a:rPr sz="2100" dirty="0">
                <a:latin typeface="Arial"/>
                <a:cs typeface="Arial"/>
              </a:rPr>
              <a:t>hiện</a:t>
            </a:r>
            <a:r>
              <a:rPr sz="2100" spc="-31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tượng.</a:t>
            </a:r>
            <a:endParaRPr sz="2100">
              <a:latin typeface="Arial"/>
              <a:cs typeface="Arial"/>
            </a:endParaRPr>
          </a:p>
          <a:p>
            <a:pPr marL="652780" marR="5715" lvl="1" indent="-274320" algn="just">
              <a:lnSpc>
                <a:spcPct val="130000"/>
              </a:lnSpc>
              <a:spcBef>
                <a:spcPts val="51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-5" dirty="0">
                <a:latin typeface="Arial"/>
                <a:cs typeface="Arial"/>
              </a:rPr>
              <a:t>Nghiên </a:t>
            </a:r>
            <a:r>
              <a:rPr sz="2100" dirty="0">
                <a:latin typeface="Arial"/>
                <a:cs typeface="Arial"/>
              </a:rPr>
              <a:t>cứu </a:t>
            </a:r>
            <a:r>
              <a:rPr sz="2100" spc="0" dirty="0">
                <a:latin typeface="Arial"/>
                <a:cs typeface="Arial"/>
              </a:rPr>
              <a:t>so </a:t>
            </a:r>
            <a:r>
              <a:rPr sz="2100" spc="-5" dirty="0">
                <a:latin typeface="Arial"/>
                <a:cs typeface="Arial"/>
              </a:rPr>
              <a:t>sánh: tìm hiểu </a:t>
            </a:r>
            <a:r>
              <a:rPr sz="2100" spc="-10" dirty="0">
                <a:latin typeface="Arial"/>
                <a:cs typeface="Arial"/>
              </a:rPr>
              <a:t>điểm </a:t>
            </a:r>
            <a:r>
              <a:rPr sz="2100" spc="-5" dirty="0">
                <a:latin typeface="Arial"/>
                <a:cs typeface="Arial"/>
              </a:rPr>
              <a:t>tương </a:t>
            </a:r>
            <a:r>
              <a:rPr sz="2100" spc="-10" dirty="0">
                <a:latin typeface="Arial"/>
                <a:cs typeface="Arial"/>
              </a:rPr>
              <a:t>đồng và </a:t>
            </a:r>
            <a:r>
              <a:rPr sz="2100" dirty="0">
                <a:latin typeface="Arial"/>
                <a:cs typeface="Arial"/>
              </a:rPr>
              <a:t>khác </a:t>
            </a:r>
            <a:r>
              <a:rPr sz="2100" spc="-5" dirty="0">
                <a:latin typeface="Arial"/>
                <a:cs typeface="Arial"/>
              </a:rPr>
              <a:t>biệt, </a:t>
            </a:r>
            <a:r>
              <a:rPr sz="2100" dirty="0">
                <a:latin typeface="Arial"/>
                <a:cs typeface="Arial"/>
              </a:rPr>
              <a:t>ví  dụ </a:t>
            </a:r>
            <a:r>
              <a:rPr sz="2100" spc="-5" dirty="0">
                <a:latin typeface="Arial"/>
                <a:cs typeface="Arial"/>
              </a:rPr>
              <a:t>giữa </a:t>
            </a:r>
            <a:r>
              <a:rPr sz="2100" spc="0" dirty="0">
                <a:latin typeface="Arial"/>
                <a:cs typeface="Arial"/>
              </a:rPr>
              <a:t>các </a:t>
            </a:r>
            <a:r>
              <a:rPr sz="2100" spc="-10" dirty="0">
                <a:latin typeface="Arial"/>
                <a:cs typeface="Arial"/>
              </a:rPr>
              <a:t>doanh nghiệp, </a:t>
            </a:r>
            <a:r>
              <a:rPr sz="2100" spc="-5" dirty="0">
                <a:latin typeface="Arial"/>
                <a:cs typeface="Arial"/>
              </a:rPr>
              <a:t>thể </a:t>
            </a:r>
            <a:r>
              <a:rPr sz="2100" spc="0" dirty="0">
                <a:latin typeface="Arial"/>
                <a:cs typeface="Arial"/>
              </a:rPr>
              <a:t>chế, </a:t>
            </a:r>
            <a:r>
              <a:rPr sz="2100" spc="-5" dirty="0">
                <a:latin typeface="Arial"/>
                <a:cs typeface="Arial"/>
              </a:rPr>
              <a:t>phương </a:t>
            </a:r>
            <a:r>
              <a:rPr sz="2100" spc="-10" dirty="0">
                <a:latin typeface="Arial"/>
                <a:cs typeface="Arial"/>
              </a:rPr>
              <a:t>pháp, </a:t>
            </a:r>
            <a:r>
              <a:rPr sz="2100" dirty="0">
                <a:latin typeface="Arial"/>
                <a:cs typeface="Arial"/>
              </a:rPr>
              <a:t>hành </a:t>
            </a:r>
            <a:r>
              <a:rPr sz="2100" spc="-10" dirty="0">
                <a:latin typeface="Arial"/>
                <a:cs typeface="Arial"/>
              </a:rPr>
              <a:t>vi và  </a:t>
            </a:r>
            <a:r>
              <a:rPr sz="2100" spc="-5" dirty="0">
                <a:latin typeface="Arial"/>
                <a:cs typeface="Arial"/>
              </a:rPr>
              <a:t>thái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độ...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999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spc="-5" dirty="0"/>
              <a:t>1.G</a:t>
            </a:r>
            <a:r>
              <a:rPr sz="2400" spc="-5" dirty="0"/>
              <a:t>IỚI THIỆU </a:t>
            </a:r>
            <a:r>
              <a:rPr sz="2400" dirty="0"/>
              <a:t>VỀ</a:t>
            </a:r>
            <a:r>
              <a:rPr sz="2400" spc="90" dirty="0"/>
              <a:t> </a:t>
            </a:r>
            <a:r>
              <a:rPr sz="3000" spc="-10" dirty="0"/>
              <a:t>PPNCKH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6707"/>
            <a:ext cx="8227695" cy="292925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400" b="1" dirty="0">
                <a:latin typeface="Arial"/>
                <a:cs typeface="Arial"/>
              </a:rPr>
              <a:t>6. </a:t>
            </a:r>
            <a:r>
              <a:rPr sz="2400" b="1" spc="-5" dirty="0">
                <a:latin typeface="Arial"/>
                <a:cs typeface="Arial"/>
              </a:rPr>
              <a:t>Các </a:t>
            </a:r>
            <a:r>
              <a:rPr sz="2400" b="1" dirty="0">
                <a:latin typeface="Arial"/>
                <a:cs typeface="Arial"/>
              </a:rPr>
              <a:t>loại </a:t>
            </a:r>
            <a:r>
              <a:rPr sz="2400" b="1" spc="-5" dirty="0">
                <a:latin typeface="Arial"/>
                <a:cs typeface="Arial"/>
              </a:rPr>
              <a:t>hình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NCKH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46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Cách </a:t>
            </a:r>
            <a:r>
              <a:rPr sz="2400" dirty="0">
                <a:latin typeface="Arial"/>
                <a:cs typeface="Arial"/>
              </a:rPr>
              <a:t>phân </a:t>
            </a:r>
            <a:r>
              <a:rPr sz="2400" spc="-5" dirty="0">
                <a:latin typeface="Arial"/>
                <a:cs typeface="Arial"/>
              </a:rPr>
              <a:t>loại nghiên </a:t>
            </a:r>
            <a:r>
              <a:rPr sz="2400" dirty="0">
                <a:latin typeface="Arial"/>
                <a:cs typeface="Arial"/>
              </a:rPr>
              <a:t>cứu</a:t>
            </a:r>
            <a:r>
              <a:rPr sz="2400" spc="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khác:</a:t>
            </a:r>
            <a:endParaRPr sz="2400">
              <a:latin typeface="Arial"/>
              <a:cs typeface="Arial"/>
            </a:endParaRPr>
          </a:p>
          <a:p>
            <a:pPr marL="652780" marR="6350" lvl="1" indent="-274320">
              <a:lnSpc>
                <a:spcPct val="130500"/>
              </a:lnSpc>
              <a:spcBef>
                <a:spcPts val="54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-5" dirty="0">
                <a:latin typeface="Arial"/>
                <a:cs typeface="Arial"/>
              </a:rPr>
              <a:t>Nghiên </a:t>
            </a:r>
            <a:r>
              <a:rPr sz="2100" dirty="0">
                <a:latin typeface="Arial"/>
                <a:cs typeface="Arial"/>
              </a:rPr>
              <a:t>cứu </a:t>
            </a:r>
            <a:r>
              <a:rPr sz="2100" spc="-5" dirty="0">
                <a:latin typeface="Arial"/>
                <a:cs typeface="Arial"/>
              </a:rPr>
              <a:t>tìm hiểu mối quan hệ: </a:t>
            </a:r>
            <a:r>
              <a:rPr sz="2100" dirty="0">
                <a:latin typeface="Arial"/>
                <a:cs typeface="Arial"/>
              </a:rPr>
              <a:t>giữa </a:t>
            </a:r>
            <a:r>
              <a:rPr sz="2100" spc="-5" dirty="0">
                <a:latin typeface="Arial"/>
                <a:cs typeface="Arial"/>
              </a:rPr>
              <a:t>các </a:t>
            </a:r>
            <a:r>
              <a:rPr sz="2100" spc="0" dirty="0">
                <a:latin typeface="Arial"/>
                <a:cs typeface="Arial"/>
              </a:rPr>
              <a:t>sự </a:t>
            </a:r>
            <a:r>
              <a:rPr sz="2100" spc="-5" dirty="0">
                <a:latin typeface="Arial"/>
                <a:cs typeface="Arial"/>
              </a:rPr>
              <a:t>vật hiện tượng.  </a:t>
            </a:r>
            <a:r>
              <a:rPr sz="2100" spc="0" dirty="0">
                <a:latin typeface="Arial"/>
                <a:cs typeface="Arial"/>
              </a:rPr>
              <a:t>Công cụ </a:t>
            </a:r>
            <a:r>
              <a:rPr sz="2100" dirty="0">
                <a:latin typeface="Arial"/>
                <a:cs typeface="Arial"/>
              </a:rPr>
              <a:t>thông thường </a:t>
            </a:r>
            <a:r>
              <a:rPr sz="2100" spc="0" dirty="0">
                <a:latin typeface="Arial"/>
                <a:cs typeface="Arial"/>
              </a:rPr>
              <a:t>là các </a:t>
            </a:r>
            <a:r>
              <a:rPr sz="2100" dirty="0">
                <a:latin typeface="Arial"/>
                <a:cs typeface="Arial"/>
              </a:rPr>
              <a:t>phương </a:t>
            </a:r>
            <a:r>
              <a:rPr sz="2100" spc="-5" dirty="0">
                <a:latin typeface="Arial"/>
                <a:cs typeface="Arial"/>
              </a:rPr>
              <a:t>pháp </a:t>
            </a:r>
            <a:r>
              <a:rPr sz="2100" dirty="0">
                <a:latin typeface="Arial"/>
                <a:cs typeface="Arial"/>
              </a:rPr>
              <a:t>thống</a:t>
            </a:r>
            <a:r>
              <a:rPr sz="2100" spc="-385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kê.</a:t>
            </a:r>
            <a:endParaRPr sz="2100">
              <a:latin typeface="Arial"/>
              <a:cs typeface="Arial"/>
            </a:endParaRPr>
          </a:p>
          <a:p>
            <a:pPr marL="652780" marR="5080" lvl="1" indent="-274320">
              <a:lnSpc>
                <a:spcPct val="130500"/>
              </a:lnSpc>
              <a:spcBef>
                <a:spcPts val="48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-5" dirty="0">
                <a:latin typeface="Arial"/>
                <a:cs typeface="Arial"/>
              </a:rPr>
              <a:t>Nghiên cứu đánh giá: tìm hiểu </a:t>
            </a:r>
            <a:r>
              <a:rPr sz="2100" spc="-10" dirty="0">
                <a:latin typeface="Arial"/>
                <a:cs typeface="Arial"/>
              </a:rPr>
              <a:t>và đánh </a:t>
            </a:r>
            <a:r>
              <a:rPr sz="2100" spc="-5" dirty="0">
                <a:latin typeface="Arial"/>
                <a:cs typeface="Arial"/>
              </a:rPr>
              <a:t>giá </a:t>
            </a:r>
            <a:r>
              <a:rPr sz="2100" spc="-10" dirty="0">
                <a:latin typeface="Arial"/>
                <a:cs typeface="Arial"/>
              </a:rPr>
              <a:t>sự vật, </a:t>
            </a:r>
            <a:r>
              <a:rPr sz="2100" spc="-5" dirty="0">
                <a:latin typeface="Arial"/>
                <a:cs typeface="Arial"/>
              </a:rPr>
              <a:t>hiện </a:t>
            </a:r>
            <a:r>
              <a:rPr sz="2100" spc="-10" dirty="0">
                <a:latin typeface="Arial"/>
                <a:cs typeface="Arial"/>
              </a:rPr>
              <a:t>tượng  </a:t>
            </a:r>
            <a:r>
              <a:rPr sz="2100" spc="-5" dirty="0">
                <a:latin typeface="Arial"/>
                <a:cs typeface="Arial"/>
              </a:rPr>
              <a:t>theo </a:t>
            </a:r>
            <a:r>
              <a:rPr sz="2100" spc="0" dirty="0">
                <a:latin typeface="Arial"/>
                <a:cs typeface="Arial"/>
              </a:rPr>
              <a:t>một </a:t>
            </a:r>
            <a:r>
              <a:rPr sz="2100" dirty="0">
                <a:latin typeface="Arial"/>
                <a:cs typeface="Arial"/>
              </a:rPr>
              <a:t>hệ thống </a:t>
            </a:r>
            <a:r>
              <a:rPr sz="2100" spc="0" dirty="0">
                <a:latin typeface="Arial"/>
                <a:cs typeface="Arial"/>
              </a:rPr>
              <a:t>các </a:t>
            </a:r>
            <a:r>
              <a:rPr sz="2100" dirty="0">
                <a:latin typeface="Arial"/>
                <a:cs typeface="Arial"/>
              </a:rPr>
              <a:t>tiêu</a:t>
            </a:r>
            <a:r>
              <a:rPr sz="2100" spc="-18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chí.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999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spc="-5" dirty="0"/>
              <a:t>1.G</a:t>
            </a:r>
            <a:r>
              <a:rPr sz="2400" spc="-5" dirty="0"/>
              <a:t>IỚI THIỆU </a:t>
            </a:r>
            <a:r>
              <a:rPr sz="2400" dirty="0"/>
              <a:t>VỀ</a:t>
            </a:r>
            <a:r>
              <a:rPr sz="2400" spc="90" dirty="0"/>
              <a:t> </a:t>
            </a:r>
            <a:r>
              <a:rPr sz="3000" spc="-10" dirty="0"/>
              <a:t>PPNCKH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6707"/>
            <a:ext cx="8224520" cy="292925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400" b="1" dirty="0">
                <a:latin typeface="Arial"/>
                <a:cs typeface="Arial"/>
              </a:rPr>
              <a:t>6. </a:t>
            </a:r>
            <a:r>
              <a:rPr sz="2400" b="1" spc="-5" dirty="0">
                <a:latin typeface="Arial"/>
                <a:cs typeface="Arial"/>
              </a:rPr>
              <a:t>Các </a:t>
            </a:r>
            <a:r>
              <a:rPr sz="2400" b="1" dirty="0">
                <a:latin typeface="Arial"/>
                <a:cs typeface="Arial"/>
              </a:rPr>
              <a:t>loại </a:t>
            </a:r>
            <a:r>
              <a:rPr sz="2400" b="1" spc="-5" dirty="0">
                <a:latin typeface="Arial"/>
                <a:cs typeface="Arial"/>
              </a:rPr>
              <a:t>hình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NCKH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46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Cách </a:t>
            </a:r>
            <a:r>
              <a:rPr sz="2400" dirty="0">
                <a:latin typeface="Arial"/>
                <a:cs typeface="Arial"/>
              </a:rPr>
              <a:t>phân </a:t>
            </a:r>
            <a:r>
              <a:rPr sz="2400" spc="-5" dirty="0">
                <a:latin typeface="Arial"/>
                <a:cs typeface="Arial"/>
              </a:rPr>
              <a:t>loại nghiên </a:t>
            </a:r>
            <a:r>
              <a:rPr sz="2400" dirty="0">
                <a:latin typeface="Arial"/>
                <a:cs typeface="Arial"/>
              </a:rPr>
              <a:t>cứu</a:t>
            </a:r>
            <a:r>
              <a:rPr sz="2400" spc="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khác:</a:t>
            </a:r>
            <a:endParaRPr sz="2400">
              <a:latin typeface="Arial"/>
              <a:cs typeface="Arial"/>
            </a:endParaRPr>
          </a:p>
          <a:p>
            <a:pPr marL="652780" marR="7620" lvl="1" indent="-274320">
              <a:lnSpc>
                <a:spcPct val="130500"/>
              </a:lnSpc>
              <a:spcBef>
                <a:spcPts val="54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-5" dirty="0">
                <a:latin typeface="Arial"/>
                <a:cs typeface="Arial"/>
              </a:rPr>
              <a:t>Nghiên </a:t>
            </a:r>
            <a:r>
              <a:rPr sz="2100" dirty="0">
                <a:latin typeface="Arial"/>
                <a:cs typeface="Arial"/>
              </a:rPr>
              <a:t>cứu </a:t>
            </a:r>
            <a:r>
              <a:rPr sz="2100" spc="-5" dirty="0">
                <a:latin typeface="Arial"/>
                <a:cs typeface="Arial"/>
              </a:rPr>
              <a:t>chuẩn tắc: </a:t>
            </a:r>
            <a:r>
              <a:rPr sz="2100" dirty="0">
                <a:latin typeface="Arial"/>
                <a:cs typeface="Arial"/>
              </a:rPr>
              <a:t>đánh </a:t>
            </a:r>
            <a:r>
              <a:rPr sz="2100" spc="-10" dirty="0">
                <a:latin typeface="Arial"/>
                <a:cs typeface="Arial"/>
              </a:rPr>
              <a:t>giá/dự đoán </a:t>
            </a:r>
            <a:r>
              <a:rPr sz="2100" spc="-5" dirty="0">
                <a:latin typeface="Arial"/>
                <a:cs typeface="Arial"/>
              </a:rPr>
              <a:t>những </a:t>
            </a:r>
            <a:r>
              <a:rPr sz="2100" spc="-10" dirty="0">
                <a:latin typeface="Arial"/>
                <a:cs typeface="Arial"/>
              </a:rPr>
              <a:t>việc </a:t>
            </a:r>
            <a:r>
              <a:rPr sz="2100" spc="0" dirty="0">
                <a:latin typeface="Arial"/>
                <a:cs typeface="Arial"/>
              </a:rPr>
              <a:t>sẽ xảy </a:t>
            </a:r>
            <a:r>
              <a:rPr sz="2100" dirty="0">
                <a:latin typeface="Arial"/>
                <a:cs typeface="Arial"/>
              </a:rPr>
              <a:t>ra  nếu thực hiện </a:t>
            </a:r>
            <a:r>
              <a:rPr sz="2100" spc="0" dirty="0">
                <a:latin typeface="Arial"/>
                <a:cs typeface="Arial"/>
              </a:rPr>
              <a:t>một sự </a:t>
            </a:r>
            <a:r>
              <a:rPr sz="2100" spc="-5" dirty="0">
                <a:latin typeface="Arial"/>
                <a:cs typeface="Arial"/>
              </a:rPr>
              <a:t>thay </a:t>
            </a:r>
            <a:r>
              <a:rPr sz="2100" dirty="0">
                <a:latin typeface="Arial"/>
                <a:cs typeface="Arial"/>
              </a:rPr>
              <a:t>đổi nào</a:t>
            </a:r>
            <a:r>
              <a:rPr sz="2100" spc="-25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đó.</a:t>
            </a:r>
            <a:endParaRPr sz="2100">
              <a:latin typeface="Arial"/>
              <a:cs typeface="Arial"/>
            </a:endParaRPr>
          </a:p>
          <a:p>
            <a:pPr marL="652780" marR="5080" lvl="1" indent="-274320">
              <a:lnSpc>
                <a:spcPct val="130500"/>
              </a:lnSpc>
              <a:spcBef>
                <a:spcPts val="48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-5" dirty="0">
                <a:latin typeface="Arial"/>
                <a:cs typeface="Arial"/>
              </a:rPr>
              <a:t>Nghiên </a:t>
            </a:r>
            <a:r>
              <a:rPr sz="2100" dirty="0">
                <a:latin typeface="Arial"/>
                <a:cs typeface="Arial"/>
              </a:rPr>
              <a:t>cứu </a:t>
            </a:r>
            <a:r>
              <a:rPr sz="2100" spc="5" dirty="0">
                <a:latin typeface="Arial"/>
                <a:cs typeface="Arial"/>
              </a:rPr>
              <a:t>mô </a:t>
            </a:r>
            <a:r>
              <a:rPr sz="2100" spc="-10" dirty="0">
                <a:latin typeface="Arial"/>
                <a:cs typeface="Arial"/>
              </a:rPr>
              <a:t>phỏng: </a:t>
            </a:r>
            <a:r>
              <a:rPr sz="2100" spc="-5" dirty="0">
                <a:latin typeface="Arial"/>
                <a:cs typeface="Arial"/>
              </a:rPr>
              <a:t>đây </a:t>
            </a:r>
            <a:r>
              <a:rPr sz="2100" spc="0" dirty="0">
                <a:latin typeface="Arial"/>
                <a:cs typeface="Arial"/>
              </a:rPr>
              <a:t>là </a:t>
            </a:r>
            <a:r>
              <a:rPr sz="2100" spc="5" dirty="0">
                <a:latin typeface="Arial"/>
                <a:cs typeface="Arial"/>
              </a:rPr>
              <a:t>kỹ </a:t>
            </a:r>
            <a:r>
              <a:rPr sz="2100" spc="-5" dirty="0">
                <a:latin typeface="Arial"/>
                <a:cs typeface="Arial"/>
              </a:rPr>
              <a:t>thuật tạo </a:t>
            </a:r>
            <a:r>
              <a:rPr sz="2100" dirty="0">
                <a:latin typeface="Arial"/>
                <a:cs typeface="Arial"/>
              </a:rPr>
              <a:t>ra một môi </a:t>
            </a:r>
            <a:r>
              <a:rPr sz="2100" spc="-10" dirty="0">
                <a:latin typeface="Arial"/>
                <a:cs typeface="Arial"/>
              </a:rPr>
              <a:t>trường </a:t>
            </a:r>
            <a:r>
              <a:rPr sz="2100" spc="0" dirty="0">
                <a:latin typeface="Arial"/>
                <a:cs typeface="Arial"/>
              </a:rPr>
              <a:t>có  </a:t>
            </a:r>
            <a:r>
              <a:rPr sz="2100" spc="5" dirty="0">
                <a:latin typeface="Arial"/>
                <a:cs typeface="Arial"/>
              </a:rPr>
              <a:t>kiểm </a:t>
            </a:r>
            <a:r>
              <a:rPr sz="2100" spc="-5" dirty="0">
                <a:latin typeface="Arial"/>
                <a:cs typeface="Arial"/>
              </a:rPr>
              <a:t>soát </a:t>
            </a:r>
            <a:r>
              <a:rPr sz="2100" dirty="0">
                <a:latin typeface="Arial"/>
                <a:cs typeface="Arial"/>
              </a:rPr>
              <a:t>để </a:t>
            </a:r>
            <a:r>
              <a:rPr sz="2100" spc="5" dirty="0">
                <a:latin typeface="Arial"/>
                <a:cs typeface="Arial"/>
              </a:rPr>
              <a:t>mô </a:t>
            </a:r>
            <a:r>
              <a:rPr sz="2100" dirty="0">
                <a:latin typeface="Arial"/>
                <a:cs typeface="Arial"/>
              </a:rPr>
              <a:t>phỏng hành </a:t>
            </a:r>
            <a:r>
              <a:rPr sz="2100" spc="-5" dirty="0">
                <a:latin typeface="Arial"/>
                <a:cs typeface="Arial"/>
              </a:rPr>
              <a:t>vi/sự vật </a:t>
            </a:r>
            <a:r>
              <a:rPr sz="2100" dirty="0">
                <a:latin typeface="Arial"/>
                <a:cs typeface="Arial"/>
              </a:rPr>
              <a:t>hiện tượng </a:t>
            </a:r>
            <a:r>
              <a:rPr sz="2100" spc="-5" dirty="0">
                <a:latin typeface="Arial"/>
                <a:cs typeface="Arial"/>
              </a:rPr>
              <a:t>trong </a:t>
            </a:r>
            <a:r>
              <a:rPr sz="2100" dirty="0">
                <a:latin typeface="Arial"/>
                <a:cs typeface="Arial"/>
              </a:rPr>
              <a:t>thực</a:t>
            </a:r>
            <a:r>
              <a:rPr sz="2100" spc="-31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tế.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999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spc="-5" dirty="0"/>
              <a:t>1.G</a:t>
            </a:r>
            <a:r>
              <a:rPr sz="2400" spc="-5" dirty="0"/>
              <a:t>IỚI THIỆU </a:t>
            </a:r>
            <a:r>
              <a:rPr sz="2400" dirty="0"/>
              <a:t>VỀ</a:t>
            </a:r>
            <a:r>
              <a:rPr sz="2400" spc="90" dirty="0"/>
              <a:t> </a:t>
            </a:r>
            <a:r>
              <a:rPr sz="3000" spc="-10" dirty="0"/>
              <a:t>PPNCKH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5599"/>
            <a:ext cx="8227695" cy="231267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570"/>
              </a:spcBef>
              <a:buAutoNum type="arabicPeriod" startAt="7"/>
              <a:tabLst>
                <a:tab pos="351155" algn="l"/>
              </a:tabLst>
            </a:pPr>
            <a:r>
              <a:rPr sz="2400" b="1" spc="-5" dirty="0">
                <a:latin typeface="Arial"/>
                <a:cs typeface="Arial"/>
              </a:rPr>
              <a:t>Các phương </a:t>
            </a:r>
            <a:r>
              <a:rPr sz="2400" b="1" dirty="0">
                <a:latin typeface="Arial"/>
                <a:cs typeface="Arial"/>
              </a:rPr>
              <a:t>pháp </a:t>
            </a:r>
            <a:r>
              <a:rPr sz="2400" b="1" spc="-5" dirty="0">
                <a:latin typeface="Arial"/>
                <a:cs typeface="Arial"/>
              </a:rPr>
              <a:t>tư duy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KH</a:t>
            </a:r>
            <a:endParaRPr sz="2400">
              <a:latin typeface="Arial"/>
              <a:cs typeface="Arial"/>
            </a:endParaRPr>
          </a:p>
          <a:p>
            <a:pPr marL="652780" marR="5080" lvl="1" indent="-274320">
              <a:lnSpc>
                <a:spcPct val="130500"/>
              </a:lnSpc>
              <a:spcBef>
                <a:spcPts val="54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Có </a:t>
            </a:r>
            <a:r>
              <a:rPr sz="2100" spc="-5" dirty="0">
                <a:latin typeface="Arial"/>
                <a:cs typeface="Arial"/>
              </a:rPr>
              <a:t>nhiều phương </a:t>
            </a:r>
            <a:r>
              <a:rPr sz="2100" spc="-10" dirty="0">
                <a:latin typeface="Arial"/>
                <a:cs typeface="Arial"/>
              </a:rPr>
              <a:t>pháp </a:t>
            </a:r>
            <a:r>
              <a:rPr sz="2100" spc="0" dirty="0">
                <a:latin typeface="Arial"/>
                <a:cs typeface="Arial"/>
              </a:rPr>
              <a:t>tư </a:t>
            </a:r>
            <a:r>
              <a:rPr sz="2100" dirty="0">
                <a:latin typeface="Arial"/>
                <a:cs typeface="Arial"/>
              </a:rPr>
              <a:t>duy khoa </a:t>
            </a:r>
            <a:r>
              <a:rPr sz="2100" spc="-5" dirty="0">
                <a:latin typeface="Arial"/>
                <a:cs typeface="Arial"/>
              </a:rPr>
              <a:t>học, trong </a:t>
            </a:r>
            <a:r>
              <a:rPr sz="2100" dirty="0">
                <a:latin typeface="Arial"/>
                <a:cs typeface="Arial"/>
              </a:rPr>
              <a:t>đó, hai </a:t>
            </a:r>
            <a:r>
              <a:rPr sz="2100" spc="-10" dirty="0">
                <a:latin typeface="Arial"/>
                <a:cs typeface="Arial"/>
              </a:rPr>
              <a:t>phương  </a:t>
            </a:r>
            <a:r>
              <a:rPr sz="2100" dirty="0">
                <a:latin typeface="Arial"/>
                <a:cs typeface="Arial"/>
              </a:rPr>
              <a:t>pháp (cách tiếp </a:t>
            </a:r>
            <a:r>
              <a:rPr sz="2100" spc="0" dirty="0">
                <a:latin typeface="Arial"/>
                <a:cs typeface="Arial"/>
              </a:rPr>
              <a:t>cận) chủ </a:t>
            </a:r>
            <a:r>
              <a:rPr sz="2100" spc="-5" dirty="0">
                <a:latin typeface="Arial"/>
                <a:cs typeface="Arial"/>
              </a:rPr>
              <a:t>yếu</a:t>
            </a:r>
            <a:r>
              <a:rPr sz="2100" spc="-180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là:</a:t>
            </a:r>
            <a:endParaRPr sz="21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14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Phương </a:t>
            </a:r>
            <a:r>
              <a:rPr sz="1800" dirty="0">
                <a:latin typeface="Arial"/>
                <a:cs typeface="Arial"/>
              </a:rPr>
              <a:t>pháp diễn dịch </a:t>
            </a:r>
            <a:r>
              <a:rPr sz="1800" spc="-5" dirty="0">
                <a:latin typeface="Arial"/>
                <a:cs typeface="Arial"/>
              </a:rPr>
              <a:t>(deductive </a:t>
            </a:r>
            <a:r>
              <a:rPr sz="1800" dirty="0">
                <a:latin typeface="Arial"/>
                <a:cs typeface="Arial"/>
              </a:rPr>
              <a:t>method)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và</a:t>
            </a:r>
            <a:endParaRPr sz="180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Phương </a:t>
            </a:r>
            <a:r>
              <a:rPr sz="1800" dirty="0">
                <a:latin typeface="Arial"/>
                <a:cs typeface="Arial"/>
              </a:rPr>
              <a:t>pháp quy nạp </a:t>
            </a:r>
            <a:r>
              <a:rPr sz="1800" spc="-5" dirty="0">
                <a:latin typeface="Arial"/>
                <a:cs typeface="Arial"/>
              </a:rPr>
              <a:t>(inductive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method).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999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spc="-5" dirty="0"/>
              <a:t>1.G</a:t>
            </a:r>
            <a:r>
              <a:rPr sz="2400" spc="-5" dirty="0"/>
              <a:t>IỚI THIỆU </a:t>
            </a:r>
            <a:r>
              <a:rPr sz="2400" dirty="0"/>
              <a:t>VỀ</a:t>
            </a:r>
            <a:r>
              <a:rPr sz="2400" spc="90" dirty="0"/>
              <a:t> </a:t>
            </a:r>
            <a:r>
              <a:rPr sz="3000" spc="-10" dirty="0"/>
              <a:t>PPNCKH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5599"/>
            <a:ext cx="8222615" cy="283591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7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Phương pháp diễn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dịch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Phương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pháp</a:t>
            </a:r>
            <a:r>
              <a:rPr sz="2100" spc="-8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diễn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dịch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liên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quan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đến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các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bước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tư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duy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sau:</a:t>
            </a:r>
            <a:endParaRPr sz="2100">
              <a:latin typeface="Arial"/>
              <a:cs typeface="Arial"/>
            </a:endParaRPr>
          </a:p>
          <a:p>
            <a:pPr marL="652780" marR="5080" lvl="2">
              <a:lnSpc>
                <a:spcPct val="130000"/>
              </a:lnSpc>
              <a:spcBef>
                <a:spcPts val="505"/>
              </a:spcBef>
              <a:buAutoNum type="arabicPeriod"/>
              <a:tabLst>
                <a:tab pos="942340" algn="l"/>
              </a:tabLst>
            </a:pPr>
            <a:r>
              <a:rPr sz="2000" spc="-10" dirty="0">
                <a:latin typeface="Arial"/>
                <a:cs typeface="Arial"/>
              </a:rPr>
              <a:t>Phát biểu </a:t>
            </a:r>
            <a:r>
              <a:rPr sz="2000" spc="0" dirty="0">
                <a:latin typeface="Arial"/>
                <a:cs typeface="Arial"/>
              </a:rPr>
              <a:t>một </a:t>
            </a:r>
            <a:r>
              <a:rPr sz="2000" spc="-15" dirty="0">
                <a:latin typeface="Arial"/>
                <a:cs typeface="Arial"/>
              </a:rPr>
              <a:t>giả </a:t>
            </a:r>
            <a:r>
              <a:rPr sz="2000" spc="-5" dirty="0">
                <a:latin typeface="Arial"/>
                <a:cs typeface="Arial"/>
              </a:rPr>
              <a:t>thiết </a:t>
            </a:r>
            <a:r>
              <a:rPr sz="2000" spc="-10" dirty="0">
                <a:latin typeface="Arial"/>
                <a:cs typeface="Arial"/>
              </a:rPr>
              <a:t>(dựa </a:t>
            </a:r>
            <a:r>
              <a:rPr sz="2000" spc="-5" dirty="0">
                <a:latin typeface="Arial"/>
                <a:cs typeface="Arial"/>
              </a:rPr>
              <a:t>trên </a:t>
            </a:r>
            <a:r>
              <a:rPr sz="2000" spc="5" dirty="0">
                <a:latin typeface="Arial"/>
                <a:cs typeface="Arial"/>
              </a:rPr>
              <a:t>lý </a:t>
            </a:r>
            <a:r>
              <a:rPr sz="2000" spc="-5" dirty="0">
                <a:latin typeface="Arial"/>
                <a:cs typeface="Arial"/>
              </a:rPr>
              <a:t>thuyết </a:t>
            </a:r>
            <a:r>
              <a:rPr sz="2000" dirty="0">
                <a:latin typeface="Arial"/>
                <a:cs typeface="Arial"/>
              </a:rPr>
              <a:t>hay </a:t>
            </a:r>
            <a:r>
              <a:rPr sz="2000" spc="-5" dirty="0">
                <a:latin typeface="Arial"/>
                <a:cs typeface="Arial"/>
              </a:rPr>
              <a:t>tổng </a:t>
            </a:r>
            <a:r>
              <a:rPr sz="2000" spc="-10" dirty="0">
                <a:latin typeface="Arial"/>
                <a:cs typeface="Arial"/>
              </a:rPr>
              <a:t>quan </a:t>
            </a:r>
            <a:r>
              <a:rPr sz="2000" spc="-5" dirty="0">
                <a:latin typeface="Arial"/>
                <a:cs typeface="Arial"/>
              </a:rPr>
              <a:t>nghiên  cứu).</a:t>
            </a:r>
            <a:endParaRPr sz="2000">
              <a:latin typeface="Arial"/>
              <a:cs typeface="Arial"/>
            </a:endParaRPr>
          </a:p>
          <a:p>
            <a:pPr marL="929640" lvl="2" indent="-27686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930275" algn="l"/>
              </a:tabLst>
            </a:pPr>
            <a:r>
              <a:rPr sz="2000" dirty="0">
                <a:latin typeface="Arial"/>
                <a:cs typeface="Arial"/>
              </a:rPr>
              <a:t>Thu </a:t>
            </a:r>
            <a:r>
              <a:rPr sz="2000" spc="-10" dirty="0">
                <a:latin typeface="Arial"/>
                <a:cs typeface="Arial"/>
              </a:rPr>
              <a:t>thập dữ </a:t>
            </a:r>
            <a:r>
              <a:rPr sz="2000" spc="-15" dirty="0">
                <a:latin typeface="Arial"/>
                <a:cs typeface="Arial"/>
              </a:rPr>
              <a:t>liệu </a:t>
            </a:r>
            <a:r>
              <a:rPr sz="2000" spc="-10" dirty="0">
                <a:latin typeface="Arial"/>
                <a:cs typeface="Arial"/>
              </a:rPr>
              <a:t>để </a:t>
            </a:r>
            <a:r>
              <a:rPr sz="2000" spc="-5" dirty="0">
                <a:latin typeface="Arial"/>
                <a:cs typeface="Arial"/>
              </a:rPr>
              <a:t>kiểm </a:t>
            </a:r>
            <a:r>
              <a:rPr sz="2000" spc="-15" dirty="0">
                <a:latin typeface="Arial"/>
                <a:cs typeface="Arial"/>
              </a:rPr>
              <a:t>định giả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thiết.</a:t>
            </a:r>
            <a:endParaRPr sz="2000">
              <a:latin typeface="Arial"/>
              <a:cs typeface="Arial"/>
            </a:endParaRPr>
          </a:p>
          <a:p>
            <a:pPr marL="932815" lvl="2" indent="-28003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933450" algn="l"/>
              </a:tabLst>
            </a:pPr>
            <a:r>
              <a:rPr sz="2000" spc="-10" dirty="0">
                <a:latin typeface="Arial"/>
                <a:cs typeface="Arial"/>
              </a:rPr>
              <a:t>Ra </a:t>
            </a:r>
            <a:r>
              <a:rPr sz="2000" spc="-20" dirty="0">
                <a:latin typeface="Arial"/>
                <a:cs typeface="Arial"/>
              </a:rPr>
              <a:t>quyết </a:t>
            </a:r>
            <a:r>
              <a:rPr sz="2000" spc="-15" dirty="0">
                <a:latin typeface="Arial"/>
                <a:cs typeface="Arial"/>
              </a:rPr>
              <a:t>định </a:t>
            </a:r>
            <a:r>
              <a:rPr sz="2000" spc="-10" dirty="0">
                <a:latin typeface="Arial"/>
                <a:cs typeface="Arial"/>
              </a:rPr>
              <a:t>chấp nhận hay bác bỏ </a:t>
            </a:r>
            <a:r>
              <a:rPr sz="2000" spc="-15" dirty="0">
                <a:latin typeface="Arial"/>
                <a:cs typeface="Arial"/>
              </a:rPr>
              <a:t>giả</a:t>
            </a:r>
            <a:r>
              <a:rPr sz="2000" spc="2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thiết.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999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spc="-5" dirty="0"/>
              <a:t>1.G</a:t>
            </a:r>
            <a:r>
              <a:rPr sz="2400" spc="-5" dirty="0"/>
              <a:t>IỚI THIỆU </a:t>
            </a:r>
            <a:r>
              <a:rPr sz="2400" dirty="0"/>
              <a:t>VỀ</a:t>
            </a:r>
            <a:r>
              <a:rPr sz="2400" spc="90" dirty="0"/>
              <a:t> </a:t>
            </a:r>
            <a:r>
              <a:rPr sz="3000" spc="-10" dirty="0"/>
              <a:t>PPNCKH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6707"/>
            <a:ext cx="6026785" cy="25755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400" b="1" spc="-5" dirty="0">
                <a:latin typeface="Arial"/>
                <a:cs typeface="Arial"/>
              </a:rPr>
              <a:t>Phương pháp quy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nạp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46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Phương pháp </a:t>
            </a:r>
            <a:r>
              <a:rPr sz="2400" spc="-5" dirty="0">
                <a:latin typeface="Arial"/>
                <a:cs typeface="Arial"/>
              </a:rPr>
              <a:t>quy </a:t>
            </a:r>
            <a:r>
              <a:rPr sz="2400" dirty="0">
                <a:latin typeface="Arial"/>
                <a:cs typeface="Arial"/>
              </a:rPr>
              <a:t>nạp có ba </a:t>
            </a:r>
            <a:r>
              <a:rPr sz="2400" spc="-5" dirty="0">
                <a:latin typeface="Arial"/>
                <a:cs typeface="Arial"/>
              </a:rPr>
              <a:t>bước </a:t>
            </a:r>
            <a:r>
              <a:rPr sz="2400" dirty="0">
                <a:latin typeface="Arial"/>
                <a:cs typeface="Arial"/>
              </a:rPr>
              <a:t>tư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duy:</a:t>
            </a:r>
            <a:endParaRPr sz="2400">
              <a:latin typeface="Arial"/>
              <a:cs typeface="Arial"/>
            </a:endParaRPr>
          </a:p>
          <a:p>
            <a:pPr marL="673735" lvl="1" indent="-295275">
              <a:lnSpc>
                <a:spcPct val="100000"/>
              </a:lnSpc>
              <a:spcBef>
                <a:spcPts val="1310"/>
              </a:spcBef>
              <a:buAutoNum type="arabicPeriod"/>
              <a:tabLst>
                <a:tab pos="674370" algn="l"/>
              </a:tabLst>
            </a:pPr>
            <a:r>
              <a:rPr sz="2100" dirty="0">
                <a:latin typeface="Arial"/>
                <a:cs typeface="Arial"/>
              </a:rPr>
              <a:t>Quan </a:t>
            </a:r>
            <a:r>
              <a:rPr sz="2100" spc="0" dirty="0">
                <a:latin typeface="Arial"/>
                <a:cs typeface="Arial"/>
              </a:rPr>
              <a:t>sát </a:t>
            </a:r>
            <a:r>
              <a:rPr sz="2100" spc="-5" dirty="0">
                <a:latin typeface="Arial"/>
                <a:cs typeface="Arial"/>
              </a:rPr>
              <a:t>thế </a:t>
            </a:r>
            <a:r>
              <a:rPr sz="2100" dirty="0">
                <a:latin typeface="Arial"/>
                <a:cs typeface="Arial"/>
              </a:rPr>
              <a:t>giới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thực.</a:t>
            </a:r>
            <a:endParaRPr sz="2100">
              <a:latin typeface="Arial"/>
              <a:cs typeface="Arial"/>
            </a:endParaRPr>
          </a:p>
          <a:p>
            <a:pPr marL="670560" lvl="1" indent="-292100">
              <a:lnSpc>
                <a:spcPct val="100000"/>
              </a:lnSpc>
              <a:spcBef>
                <a:spcPts val="1270"/>
              </a:spcBef>
              <a:buAutoNum type="arabicPeriod"/>
              <a:tabLst>
                <a:tab pos="671195" algn="l"/>
              </a:tabLst>
            </a:pPr>
            <a:r>
              <a:rPr sz="2100" dirty="0">
                <a:latin typeface="Arial"/>
                <a:cs typeface="Arial"/>
              </a:rPr>
              <a:t>Tìm </a:t>
            </a:r>
            <a:r>
              <a:rPr sz="2100" spc="5" dirty="0">
                <a:latin typeface="Arial"/>
                <a:cs typeface="Arial"/>
              </a:rPr>
              <a:t>kiếm </a:t>
            </a:r>
            <a:r>
              <a:rPr sz="2100" spc="0" dirty="0">
                <a:latin typeface="Arial"/>
                <a:cs typeface="Arial"/>
              </a:rPr>
              <a:t>một mẫu </a:t>
            </a:r>
            <a:r>
              <a:rPr sz="2100" spc="-5" dirty="0">
                <a:latin typeface="Arial"/>
                <a:cs typeface="Arial"/>
              </a:rPr>
              <a:t>hình </a:t>
            </a:r>
            <a:r>
              <a:rPr sz="2100" dirty="0">
                <a:latin typeface="Arial"/>
                <a:cs typeface="Arial"/>
              </a:rPr>
              <a:t>để quan</a:t>
            </a:r>
            <a:r>
              <a:rPr sz="2100" spc="-25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sát.</a:t>
            </a:r>
            <a:endParaRPr sz="2100">
              <a:latin typeface="Arial"/>
              <a:cs typeface="Arial"/>
            </a:endParaRPr>
          </a:p>
          <a:p>
            <a:pPr marL="670560" lvl="1" indent="-292100">
              <a:lnSpc>
                <a:spcPct val="100000"/>
              </a:lnSpc>
              <a:spcBef>
                <a:spcPts val="1250"/>
              </a:spcBef>
              <a:buAutoNum type="arabicPeriod"/>
              <a:tabLst>
                <a:tab pos="671195" algn="l"/>
              </a:tabLst>
            </a:pPr>
            <a:r>
              <a:rPr sz="2100" dirty="0">
                <a:latin typeface="Arial"/>
                <a:cs typeface="Arial"/>
              </a:rPr>
              <a:t>Tổng quát hóa </a:t>
            </a:r>
            <a:r>
              <a:rPr sz="2100" spc="-10" dirty="0">
                <a:latin typeface="Arial"/>
                <a:cs typeface="Arial"/>
              </a:rPr>
              <a:t>về </a:t>
            </a:r>
            <a:r>
              <a:rPr sz="2100" dirty="0">
                <a:latin typeface="Arial"/>
                <a:cs typeface="Arial"/>
              </a:rPr>
              <a:t>những </a:t>
            </a:r>
            <a:r>
              <a:rPr sz="2100" spc="-5" dirty="0">
                <a:latin typeface="Arial"/>
                <a:cs typeface="Arial"/>
              </a:rPr>
              <a:t>vấn </a:t>
            </a:r>
            <a:r>
              <a:rPr sz="2100" dirty="0">
                <a:latin typeface="Arial"/>
                <a:cs typeface="Arial"/>
              </a:rPr>
              <a:t>đề đang </a:t>
            </a:r>
            <a:r>
              <a:rPr sz="2100" spc="0" dirty="0">
                <a:latin typeface="Arial"/>
                <a:cs typeface="Arial"/>
              </a:rPr>
              <a:t>xảy</a:t>
            </a:r>
            <a:r>
              <a:rPr sz="2100" spc="-24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ra.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999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spc="-5" dirty="0"/>
              <a:t>1.G</a:t>
            </a:r>
            <a:r>
              <a:rPr sz="2400" spc="-5" dirty="0"/>
              <a:t>IỚI THIỆU </a:t>
            </a:r>
            <a:r>
              <a:rPr sz="2400" dirty="0"/>
              <a:t>VỀ</a:t>
            </a:r>
            <a:r>
              <a:rPr sz="2400" spc="90" dirty="0"/>
              <a:t> </a:t>
            </a:r>
            <a:r>
              <a:rPr sz="3000" spc="-10" dirty="0"/>
              <a:t>PPNCKH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422907"/>
            <a:ext cx="8227059" cy="303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7620" indent="-274320">
              <a:lnSpc>
                <a:spcPct val="130000"/>
              </a:lnSpc>
              <a:spcBef>
                <a:spcPts val="10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20" dirty="0">
                <a:latin typeface="Arial"/>
                <a:cs typeface="Arial"/>
              </a:rPr>
              <a:t>Trên </a:t>
            </a:r>
            <a:r>
              <a:rPr sz="2400" dirty="0">
                <a:latin typeface="Arial"/>
                <a:cs typeface="Arial"/>
              </a:rPr>
              <a:t>thực tế, </a:t>
            </a:r>
            <a:r>
              <a:rPr sz="2400" spc="-5" dirty="0">
                <a:latin typeface="Arial"/>
                <a:cs typeface="Arial"/>
              </a:rPr>
              <a:t>ứng dụng </a:t>
            </a:r>
            <a:r>
              <a:rPr sz="2400" dirty="0">
                <a:latin typeface="Arial"/>
                <a:cs typeface="Arial"/>
              </a:rPr>
              <a:t>khoa học </a:t>
            </a:r>
            <a:r>
              <a:rPr sz="2400" spc="-5" dirty="0">
                <a:latin typeface="Arial"/>
                <a:cs typeface="Arial"/>
              </a:rPr>
              <a:t>bao gồm </a:t>
            </a:r>
            <a:r>
              <a:rPr sz="2400" spc="-15" dirty="0">
                <a:latin typeface="Arial"/>
                <a:cs typeface="Arial"/>
              </a:rPr>
              <a:t>cả </a:t>
            </a:r>
            <a:r>
              <a:rPr sz="2400" dirty="0">
                <a:latin typeface="Arial"/>
                <a:cs typeface="Arial"/>
              </a:rPr>
              <a:t>hai </a:t>
            </a:r>
            <a:r>
              <a:rPr sz="2400" spc="-10" dirty="0">
                <a:latin typeface="Arial"/>
                <a:cs typeface="Arial"/>
              </a:rPr>
              <a:t>cách tiếp  </a:t>
            </a:r>
            <a:r>
              <a:rPr sz="2400" dirty="0">
                <a:latin typeface="Arial"/>
                <a:cs typeface="Arial"/>
              </a:rPr>
              <a:t>cận </a:t>
            </a:r>
            <a:r>
              <a:rPr sz="2400" spc="-5" dirty="0">
                <a:latin typeface="Arial"/>
                <a:cs typeface="Arial"/>
              </a:rPr>
              <a:t>quy </a:t>
            </a:r>
            <a:r>
              <a:rPr sz="2400" dirty="0">
                <a:latin typeface="Arial"/>
                <a:cs typeface="Arial"/>
              </a:rPr>
              <a:t>nạp </a:t>
            </a:r>
            <a:r>
              <a:rPr sz="2400" spc="-15" dirty="0">
                <a:latin typeface="Arial"/>
                <a:cs typeface="Arial"/>
              </a:rPr>
              <a:t>và </a:t>
            </a:r>
            <a:r>
              <a:rPr sz="2400" spc="-5" dirty="0">
                <a:latin typeface="Arial"/>
                <a:cs typeface="Arial"/>
              </a:rPr>
              <a:t>diễn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dịch.</a:t>
            </a:r>
            <a:endParaRPr sz="2400">
              <a:latin typeface="Arial"/>
              <a:cs typeface="Arial"/>
            </a:endParaRPr>
          </a:p>
          <a:p>
            <a:pPr marL="287020" marR="9525" indent="-274320">
              <a:lnSpc>
                <a:spcPct val="130000"/>
              </a:lnSpc>
              <a:spcBef>
                <a:spcPts val="60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Phương pháp </a:t>
            </a:r>
            <a:r>
              <a:rPr sz="2400" spc="-5" dirty="0">
                <a:latin typeface="Arial"/>
                <a:cs typeface="Arial"/>
              </a:rPr>
              <a:t>quy </a:t>
            </a:r>
            <a:r>
              <a:rPr sz="2400" dirty="0">
                <a:latin typeface="Arial"/>
                <a:cs typeface="Arial"/>
              </a:rPr>
              <a:t>nạp đi theo </a:t>
            </a:r>
            <a:r>
              <a:rPr sz="2400" spc="-5" dirty="0">
                <a:latin typeface="Arial"/>
                <a:cs typeface="Arial"/>
              </a:rPr>
              <a:t>hướng </a:t>
            </a:r>
            <a:r>
              <a:rPr sz="2400" dirty="0">
                <a:latin typeface="Arial"/>
                <a:cs typeface="Arial"/>
              </a:rPr>
              <a:t>từ </a:t>
            </a:r>
            <a:r>
              <a:rPr sz="2400" spc="-5" dirty="0">
                <a:latin typeface="Arial"/>
                <a:cs typeface="Arial"/>
              </a:rPr>
              <a:t>dưới lên (bottom  </a:t>
            </a:r>
            <a:r>
              <a:rPr sz="2400" dirty="0">
                <a:latin typeface="Arial"/>
                <a:cs typeface="Arial"/>
              </a:rPr>
              <a:t>up) </a:t>
            </a:r>
            <a:r>
              <a:rPr sz="2400" spc="-5" dirty="0">
                <a:latin typeface="Arial"/>
                <a:cs typeface="Arial"/>
              </a:rPr>
              <a:t>rất </a:t>
            </a:r>
            <a:r>
              <a:rPr sz="2400" dirty="0">
                <a:latin typeface="Arial"/>
                <a:cs typeface="Arial"/>
              </a:rPr>
              <a:t>phù hợp để </a:t>
            </a:r>
            <a:r>
              <a:rPr sz="2400" spc="-10" dirty="0">
                <a:latin typeface="Arial"/>
                <a:cs typeface="Arial"/>
              </a:rPr>
              <a:t>xây </a:t>
            </a:r>
            <a:r>
              <a:rPr sz="2400" spc="-5" dirty="0">
                <a:latin typeface="Arial"/>
                <a:cs typeface="Arial"/>
              </a:rPr>
              <a:t>dựng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lý thuyết </a:t>
            </a:r>
            <a:r>
              <a:rPr sz="2400" spc="-15" dirty="0">
                <a:latin typeface="Arial"/>
                <a:cs typeface="Arial"/>
              </a:rPr>
              <a:t>và </a:t>
            </a:r>
            <a:r>
              <a:rPr sz="2400" spc="-10" dirty="0">
                <a:latin typeface="Arial"/>
                <a:cs typeface="Arial"/>
              </a:rPr>
              <a:t>giả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thiết;</a:t>
            </a:r>
            <a:endParaRPr sz="2400">
              <a:latin typeface="Arial"/>
              <a:cs typeface="Arial"/>
            </a:endParaRPr>
          </a:p>
          <a:p>
            <a:pPr marL="287020" marR="5080" indent="-274320">
              <a:lnSpc>
                <a:spcPct val="130000"/>
              </a:lnSpc>
              <a:spcBef>
                <a:spcPts val="60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Phương </a:t>
            </a:r>
            <a:r>
              <a:rPr sz="2400" spc="-5" dirty="0">
                <a:latin typeface="Arial"/>
                <a:cs typeface="Arial"/>
              </a:rPr>
              <a:t>pháp diễn dịch </a:t>
            </a:r>
            <a:r>
              <a:rPr sz="2400" dirty="0">
                <a:latin typeface="Arial"/>
                <a:cs typeface="Arial"/>
              </a:rPr>
              <a:t>đi </a:t>
            </a:r>
            <a:r>
              <a:rPr sz="2400" spc="-5" dirty="0">
                <a:latin typeface="Arial"/>
                <a:cs typeface="Arial"/>
              </a:rPr>
              <a:t>theo hướng </a:t>
            </a:r>
            <a:r>
              <a:rPr sz="2400" dirty="0">
                <a:latin typeface="Arial"/>
                <a:cs typeface="Arial"/>
              </a:rPr>
              <a:t>từ </a:t>
            </a:r>
            <a:r>
              <a:rPr sz="2400" spc="-10" dirty="0">
                <a:latin typeface="Arial"/>
                <a:cs typeface="Arial"/>
              </a:rPr>
              <a:t>trên </a:t>
            </a:r>
            <a:r>
              <a:rPr sz="2400" spc="-5" dirty="0">
                <a:latin typeface="Arial"/>
                <a:cs typeface="Arial"/>
              </a:rPr>
              <a:t>xuống </a:t>
            </a:r>
            <a:r>
              <a:rPr sz="2400" spc="-10" dirty="0">
                <a:latin typeface="Arial"/>
                <a:cs typeface="Arial"/>
              </a:rPr>
              <a:t>(top  down) </a:t>
            </a:r>
            <a:r>
              <a:rPr sz="2400" spc="-5" dirty="0">
                <a:latin typeface="Arial"/>
                <a:cs typeface="Arial"/>
              </a:rPr>
              <a:t>rất </a:t>
            </a:r>
            <a:r>
              <a:rPr sz="2400" dirty="0">
                <a:latin typeface="Arial"/>
                <a:cs typeface="Arial"/>
              </a:rPr>
              <a:t>hữu </a:t>
            </a:r>
            <a:r>
              <a:rPr sz="2400" spc="-10" dirty="0">
                <a:latin typeface="Arial"/>
                <a:cs typeface="Arial"/>
              </a:rPr>
              <a:t>ích </a:t>
            </a:r>
            <a:r>
              <a:rPr sz="2400" dirty="0">
                <a:latin typeface="Arial"/>
                <a:cs typeface="Arial"/>
              </a:rPr>
              <a:t>để </a:t>
            </a:r>
            <a:r>
              <a:rPr sz="2400" spc="-5" dirty="0">
                <a:latin typeface="Arial"/>
                <a:cs typeface="Arial"/>
              </a:rPr>
              <a:t>kiểm định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lý thuyết </a:t>
            </a:r>
            <a:r>
              <a:rPr sz="2400" spc="-15" dirty="0">
                <a:latin typeface="Arial"/>
                <a:cs typeface="Arial"/>
              </a:rPr>
              <a:t>và </a:t>
            </a:r>
            <a:r>
              <a:rPr sz="2400" spc="-10" dirty="0">
                <a:latin typeface="Arial"/>
                <a:cs typeface="Arial"/>
              </a:rPr>
              <a:t>giả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thiết.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999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spc="-5" dirty="0"/>
              <a:t>1.G</a:t>
            </a:r>
            <a:r>
              <a:rPr sz="2400" spc="-5" dirty="0"/>
              <a:t>IỚI THIỆU </a:t>
            </a:r>
            <a:r>
              <a:rPr sz="2400" dirty="0"/>
              <a:t>VỀ</a:t>
            </a:r>
            <a:r>
              <a:rPr sz="2400" spc="90" dirty="0"/>
              <a:t> </a:t>
            </a:r>
            <a:r>
              <a:rPr sz="3000" spc="-10" dirty="0"/>
              <a:t>PPNCKH</a:t>
            </a:r>
            <a:endParaRPr sz="3000"/>
          </a:p>
        </p:txBody>
      </p:sp>
      <p:sp>
        <p:nvSpPr>
          <p:cNvPr id="10" name="object 10"/>
          <p:cNvSpPr/>
          <p:nvPr/>
        </p:nvSpPr>
        <p:spPr>
          <a:xfrm>
            <a:off x="761245" y="2603975"/>
            <a:ext cx="8297411" cy="3026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999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spc="-5" dirty="0"/>
              <a:t>1.G</a:t>
            </a:r>
            <a:r>
              <a:rPr sz="2400" spc="-5" dirty="0"/>
              <a:t>IỚI THIỆU </a:t>
            </a:r>
            <a:r>
              <a:rPr sz="2400" dirty="0"/>
              <a:t>VỀ</a:t>
            </a:r>
            <a:r>
              <a:rPr sz="2400" spc="90" dirty="0"/>
              <a:t> </a:t>
            </a:r>
            <a:r>
              <a:rPr sz="3000" spc="-10" dirty="0"/>
              <a:t>PPNCKH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422907"/>
            <a:ext cx="8227059" cy="441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30000"/>
              </a:lnSpc>
              <a:spcBef>
                <a:spcPts val="10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Phương pháp </a:t>
            </a:r>
            <a:r>
              <a:rPr sz="2400" spc="-5" dirty="0">
                <a:latin typeface="Arial"/>
                <a:cs typeface="Arial"/>
              </a:rPr>
              <a:t>diễn </a:t>
            </a:r>
            <a:r>
              <a:rPr sz="2400" spc="-10" dirty="0">
                <a:latin typeface="Arial"/>
                <a:cs typeface="Arial"/>
              </a:rPr>
              <a:t>dịch: </a:t>
            </a:r>
            <a:r>
              <a:rPr sz="2400" spc="-5" dirty="0">
                <a:latin typeface="Arial"/>
                <a:cs typeface="Arial"/>
              </a:rPr>
              <a:t>mục đích là </a:t>
            </a:r>
            <a:r>
              <a:rPr sz="2400" dirty="0">
                <a:latin typeface="Arial"/>
                <a:cs typeface="Arial"/>
              </a:rPr>
              <a:t>đi đến kết </a:t>
            </a:r>
            <a:r>
              <a:rPr sz="2400" spc="-5" dirty="0">
                <a:latin typeface="Arial"/>
                <a:cs typeface="Arial"/>
              </a:rPr>
              <a:t>luận. </a:t>
            </a:r>
            <a:r>
              <a:rPr sz="2400" dirty="0">
                <a:latin typeface="Arial"/>
                <a:cs typeface="Arial"/>
              </a:rPr>
              <a:t>Kết  </a:t>
            </a:r>
            <a:r>
              <a:rPr sz="2400" spc="-5" dirty="0">
                <a:latin typeface="Arial"/>
                <a:cs typeface="Arial"/>
              </a:rPr>
              <a:t>luận </a:t>
            </a:r>
            <a:r>
              <a:rPr sz="2400" dirty="0">
                <a:latin typeface="Arial"/>
                <a:cs typeface="Arial"/>
              </a:rPr>
              <a:t>nhất </a:t>
            </a:r>
            <a:r>
              <a:rPr sz="2400" spc="-5" dirty="0">
                <a:latin typeface="Arial"/>
                <a:cs typeface="Arial"/>
              </a:rPr>
              <a:t>thiết </a:t>
            </a:r>
            <a:r>
              <a:rPr sz="2400" dirty="0">
                <a:latin typeface="Arial"/>
                <a:cs typeface="Arial"/>
              </a:rPr>
              <a:t>phải đi theo các </a:t>
            </a:r>
            <a:r>
              <a:rPr sz="2400" spc="-5" dirty="0">
                <a:latin typeface="Arial"/>
                <a:cs typeface="Arial"/>
              </a:rPr>
              <a:t>lý </a:t>
            </a:r>
            <a:r>
              <a:rPr sz="2400" dirty="0">
                <a:latin typeface="Arial"/>
                <a:cs typeface="Arial"/>
              </a:rPr>
              <a:t>do cho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trước.</a:t>
            </a:r>
            <a:endParaRPr sz="2400">
              <a:latin typeface="Arial"/>
              <a:cs typeface="Arial"/>
            </a:endParaRPr>
          </a:p>
          <a:p>
            <a:pPr marL="287020" marR="8255" indent="-274320">
              <a:lnSpc>
                <a:spcPct val="130000"/>
              </a:lnSpc>
              <a:spcBef>
                <a:spcPts val="60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Các lý </a:t>
            </a:r>
            <a:r>
              <a:rPr sz="2400" dirty="0">
                <a:latin typeface="Arial"/>
                <a:cs typeface="Arial"/>
              </a:rPr>
              <a:t>do này </a:t>
            </a:r>
            <a:r>
              <a:rPr sz="2400" spc="-5" dirty="0">
                <a:latin typeface="Arial"/>
                <a:cs typeface="Arial"/>
              </a:rPr>
              <a:t>dẫn đến kết luận </a:t>
            </a:r>
            <a:r>
              <a:rPr sz="2400" spc="-15" dirty="0">
                <a:latin typeface="Arial"/>
                <a:cs typeface="Arial"/>
              </a:rPr>
              <a:t>và </a:t>
            </a:r>
            <a:r>
              <a:rPr sz="2400" spc="-10" dirty="0">
                <a:latin typeface="Arial"/>
                <a:cs typeface="Arial"/>
              </a:rPr>
              <a:t>thể </a:t>
            </a:r>
            <a:r>
              <a:rPr sz="2400" spc="-5" dirty="0">
                <a:latin typeface="Arial"/>
                <a:cs typeface="Arial"/>
              </a:rPr>
              <a:t>hiện qua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minh  chứng </a:t>
            </a:r>
            <a:r>
              <a:rPr sz="2400" dirty="0">
                <a:latin typeface="Arial"/>
                <a:cs typeface="Arial"/>
              </a:rPr>
              <a:t>cụ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thể.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465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  <a:tab pos="826135" algn="l"/>
                <a:tab pos="1487805" algn="l"/>
                <a:tab pos="2109470" algn="l"/>
                <a:tab pos="2834640" algn="l"/>
                <a:tab pos="3745865" algn="l"/>
                <a:tab pos="4404360" algn="l"/>
                <a:tab pos="5132705" algn="l"/>
                <a:tab pos="5843270" algn="l"/>
                <a:tab pos="6229985" algn="l"/>
                <a:tab pos="7144384" algn="l"/>
                <a:tab pos="7635240" algn="l"/>
              </a:tabLst>
            </a:pPr>
            <a:r>
              <a:rPr sz="2400" spc="-5" dirty="0">
                <a:latin typeface="Arial"/>
                <a:cs typeface="Arial"/>
              </a:rPr>
              <a:t>Đ</a:t>
            </a:r>
            <a:r>
              <a:rPr sz="2400" dirty="0">
                <a:latin typeface="Arial"/>
                <a:cs typeface="Arial"/>
              </a:rPr>
              <a:t>ể	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ộ</a:t>
            </a:r>
            <a:r>
              <a:rPr sz="2400" dirty="0">
                <a:latin typeface="Arial"/>
                <a:cs typeface="Arial"/>
              </a:rPr>
              <a:t>t	s</a:t>
            </a:r>
            <a:r>
              <a:rPr sz="2400" spc="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y	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uậ</a:t>
            </a:r>
            <a:r>
              <a:rPr sz="2400" dirty="0">
                <a:latin typeface="Arial"/>
                <a:cs typeface="Arial"/>
              </a:rPr>
              <a:t>n	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	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20" dirty="0">
                <a:latin typeface="Arial"/>
                <a:cs typeface="Arial"/>
              </a:rPr>
              <a:t>í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h	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ễ</a:t>
            </a:r>
            <a:r>
              <a:rPr sz="2400" dirty="0">
                <a:latin typeface="Arial"/>
                <a:cs typeface="Arial"/>
              </a:rPr>
              <a:t>n	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ị</a:t>
            </a:r>
            <a:r>
              <a:rPr sz="2400" dirty="0">
                <a:latin typeface="Arial"/>
                <a:cs typeface="Arial"/>
              </a:rPr>
              <a:t>ch	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à	</a:t>
            </a:r>
            <a:r>
              <a:rPr sz="2400" spc="0" dirty="0">
                <a:latin typeface="Arial"/>
                <a:cs typeface="Arial"/>
              </a:rPr>
              <a:t>đún</a:t>
            </a:r>
            <a:r>
              <a:rPr sz="2400" spc="-1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,	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ó	</a:t>
            </a:r>
            <a:r>
              <a:rPr sz="2400" spc="-15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hả</a:t>
            </a:r>
            <a:r>
              <a:rPr sz="240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860"/>
              </a:spcBef>
            </a:pPr>
            <a:r>
              <a:rPr sz="2400" i="1" dirty="0">
                <a:latin typeface="Arial"/>
                <a:cs typeface="Arial"/>
              </a:rPr>
              <a:t>đúng </a:t>
            </a:r>
            <a:r>
              <a:rPr sz="2400" spc="-15" dirty="0">
                <a:latin typeface="Arial"/>
                <a:cs typeface="Arial"/>
              </a:rPr>
              <a:t>và </a:t>
            </a:r>
            <a:r>
              <a:rPr sz="2400" i="1" spc="-5" dirty="0">
                <a:latin typeface="Arial"/>
                <a:cs typeface="Arial"/>
              </a:rPr>
              <a:t>hợp</a:t>
            </a:r>
            <a:r>
              <a:rPr sz="2400" i="1" spc="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lệ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652780" marR="7620" lvl="1" indent="-274320">
              <a:lnSpc>
                <a:spcPct val="130500"/>
              </a:lnSpc>
              <a:spcBef>
                <a:spcPts val="54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-20" dirty="0">
                <a:latin typeface="Arial"/>
                <a:cs typeface="Arial"/>
              </a:rPr>
              <a:t>Tiền </a:t>
            </a:r>
            <a:r>
              <a:rPr sz="2100" dirty="0">
                <a:latin typeface="Arial"/>
                <a:cs typeface="Arial"/>
              </a:rPr>
              <a:t>đề </a:t>
            </a:r>
            <a:r>
              <a:rPr sz="2100" spc="-10" dirty="0">
                <a:latin typeface="Arial"/>
                <a:cs typeface="Arial"/>
              </a:rPr>
              <a:t>(lý </a:t>
            </a:r>
            <a:r>
              <a:rPr sz="2100" spc="-5" dirty="0">
                <a:latin typeface="Arial"/>
                <a:cs typeface="Arial"/>
              </a:rPr>
              <a:t>do) cho trước đối với </a:t>
            </a:r>
            <a:r>
              <a:rPr sz="2100" dirty="0">
                <a:latin typeface="Arial"/>
                <a:cs typeface="Arial"/>
              </a:rPr>
              <a:t>một </a:t>
            </a:r>
            <a:r>
              <a:rPr sz="2100" spc="0" dirty="0">
                <a:latin typeface="Arial"/>
                <a:cs typeface="Arial"/>
              </a:rPr>
              <a:t>kết </a:t>
            </a:r>
            <a:r>
              <a:rPr sz="2100" spc="-10" dirty="0">
                <a:latin typeface="Arial"/>
                <a:cs typeface="Arial"/>
              </a:rPr>
              <a:t>luận phải </a:t>
            </a:r>
            <a:r>
              <a:rPr sz="2100" spc="-5" dirty="0">
                <a:latin typeface="Arial"/>
                <a:cs typeface="Arial"/>
              </a:rPr>
              <a:t>đúng </a:t>
            </a:r>
            <a:r>
              <a:rPr sz="2100" spc="-10" dirty="0">
                <a:latin typeface="Arial"/>
                <a:cs typeface="Arial"/>
              </a:rPr>
              <a:t>với </a:t>
            </a:r>
            <a:r>
              <a:rPr sz="2100" spc="-5" dirty="0">
                <a:latin typeface="Arial"/>
                <a:cs typeface="Arial"/>
              </a:rPr>
              <a:t>thế  </a:t>
            </a:r>
            <a:r>
              <a:rPr sz="2100" dirty="0">
                <a:latin typeface="Arial"/>
                <a:cs typeface="Arial"/>
              </a:rPr>
              <a:t>giới thực</a:t>
            </a:r>
            <a:r>
              <a:rPr sz="2100" spc="-8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(đúng).</a:t>
            </a:r>
            <a:endParaRPr sz="21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5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Kết luận nhất thiết phải đi </a:t>
            </a:r>
            <a:r>
              <a:rPr sz="2100" spc="-5" dirty="0">
                <a:latin typeface="Arial"/>
                <a:cs typeface="Arial"/>
              </a:rPr>
              <a:t>theo </a:t>
            </a:r>
            <a:r>
              <a:rPr sz="2100" dirty="0">
                <a:latin typeface="Arial"/>
                <a:cs typeface="Arial"/>
              </a:rPr>
              <a:t>tiền đề (hợp</a:t>
            </a:r>
            <a:r>
              <a:rPr sz="2100" spc="-29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lệ).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40005" cy="6858000"/>
          </a:xfrm>
          <a:custGeom>
            <a:avLst/>
            <a:gdLst/>
            <a:ahLst/>
            <a:cxnLst/>
            <a:rect l="l" t="t" r="r" b="b"/>
            <a:pathLst>
              <a:path w="40004" h="6858000">
                <a:moveTo>
                  <a:pt x="0" y="6858000"/>
                </a:moveTo>
                <a:lnTo>
                  <a:pt x="39623" y="6858000"/>
                </a:lnTo>
                <a:lnTo>
                  <a:pt x="3962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13B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2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13B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64540" y="770635"/>
            <a:ext cx="671195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0" dirty="0"/>
              <a:t>B</a:t>
            </a:r>
            <a:r>
              <a:rPr sz="2300" spc="0" dirty="0"/>
              <a:t>ÀI </a:t>
            </a:r>
            <a:r>
              <a:rPr sz="2300" dirty="0"/>
              <a:t>GIẢNG </a:t>
            </a:r>
            <a:r>
              <a:rPr sz="2900" spc="-5" dirty="0"/>
              <a:t>1: </a:t>
            </a:r>
            <a:r>
              <a:rPr sz="2900" spc="0" dirty="0"/>
              <a:t>G</a:t>
            </a:r>
            <a:r>
              <a:rPr sz="2300" spc="0" dirty="0"/>
              <a:t>IỚI </a:t>
            </a:r>
            <a:r>
              <a:rPr sz="2300" dirty="0"/>
              <a:t>THIỆU </a:t>
            </a:r>
            <a:r>
              <a:rPr sz="2300" spc="10" dirty="0"/>
              <a:t>CHUNG VỀ</a:t>
            </a:r>
            <a:r>
              <a:rPr sz="2300" spc="275" dirty="0"/>
              <a:t> </a:t>
            </a:r>
            <a:r>
              <a:rPr sz="2900" spc="-5" dirty="0"/>
              <a:t>NCKH</a:t>
            </a:r>
            <a:endParaRPr sz="2900"/>
          </a:p>
        </p:txBody>
      </p:sp>
      <p:sp>
        <p:nvSpPr>
          <p:cNvPr id="12" name="object 12"/>
          <p:cNvSpPr txBox="1"/>
          <p:nvPr/>
        </p:nvSpPr>
        <p:spPr>
          <a:xfrm>
            <a:off x="9146031" y="6865094"/>
            <a:ext cx="14922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64540" y="1129080"/>
            <a:ext cx="8221980" cy="2451953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b="1" i="1" spc="-25" dirty="0" err="1">
                <a:latin typeface="Arial"/>
                <a:cs typeface="Arial"/>
              </a:rPr>
              <a:t>Mục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đích, </a:t>
            </a:r>
            <a:r>
              <a:rPr sz="2000" b="1" i="1" spc="-10" dirty="0">
                <a:latin typeface="Arial"/>
                <a:cs typeface="Arial"/>
              </a:rPr>
              <a:t>yêu</a:t>
            </a:r>
            <a:r>
              <a:rPr sz="2000" b="1" i="1" spc="80" dirty="0">
                <a:latin typeface="Arial"/>
                <a:cs typeface="Arial"/>
              </a:rPr>
              <a:t> </a:t>
            </a:r>
            <a:r>
              <a:rPr sz="2000" b="1" i="1" spc="-10" dirty="0">
                <a:latin typeface="Arial"/>
                <a:cs typeface="Arial"/>
              </a:rPr>
              <a:t>cầu</a:t>
            </a:r>
            <a:r>
              <a:rPr sz="2000" spc="-10" dirty="0"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287020" marR="5080" indent="-274320">
              <a:lnSpc>
                <a:spcPct val="100000"/>
              </a:lnSpc>
              <a:spcBef>
                <a:spcPts val="910"/>
              </a:spcBef>
              <a:buClr>
                <a:srgbClr val="FD8537"/>
              </a:buClr>
              <a:buSzPct val="70000"/>
              <a:buChar char="•"/>
              <a:tabLst>
                <a:tab pos="286385" algn="l"/>
                <a:tab pos="287020" algn="l"/>
                <a:tab pos="5492750" algn="l"/>
              </a:tabLst>
            </a:pPr>
            <a:r>
              <a:rPr sz="2000" spc="-10" dirty="0">
                <a:latin typeface="Arial"/>
                <a:cs typeface="Arial"/>
              </a:rPr>
              <a:t>Nắm  </a:t>
            </a:r>
            <a:r>
              <a:rPr sz="2000" spc="-5" dirty="0">
                <a:latin typeface="Arial"/>
                <a:cs typeface="Arial"/>
              </a:rPr>
              <a:t>sơ </a:t>
            </a:r>
            <a:r>
              <a:rPr sz="2000" spc="-15" dirty="0">
                <a:latin typeface="Arial"/>
                <a:cs typeface="Arial"/>
              </a:rPr>
              <a:t>lược  về </a:t>
            </a:r>
            <a:r>
              <a:rPr sz="2000" spc="-10" dirty="0">
                <a:latin typeface="Arial"/>
                <a:cs typeface="Arial"/>
              </a:rPr>
              <a:t>Học </a:t>
            </a:r>
            <a:r>
              <a:rPr sz="2000" spc="-5" dirty="0">
                <a:latin typeface="Arial"/>
                <a:cs typeface="Arial"/>
              </a:rPr>
              <a:t>phần, </a:t>
            </a:r>
            <a:r>
              <a:rPr lang="en-US" sz="2000" spc="-5" dirty="0" err="1">
                <a:latin typeface="Arial"/>
                <a:cs typeface="Arial"/>
              </a:rPr>
              <a:t>sử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5" dirty="0" err="1">
                <a:latin typeface="Arial"/>
                <a:cs typeface="Arial"/>
              </a:rPr>
              <a:t>dụng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5" dirty="0" err="1">
                <a:latin typeface="Arial"/>
                <a:cs typeface="Arial"/>
              </a:rPr>
              <a:t>hệ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5" dirty="0" err="1">
                <a:latin typeface="Arial"/>
                <a:cs typeface="Arial"/>
              </a:rPr>
              <a:t>thống</a:t>
            </a:r>
            <a:r>
              <a:rPr lang="en-US" sz="2000" spc="-5" dirty="0">
                <a:latin typeface="Arial"/>
                <a:cs typeface="Arial"/>
              </a:rPr>
              <a:t> LMS</a:t>
            </a:r>
            <a:r>
              <a:rPr sz="2000" spc="-10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Char char="•"/>
              <a:tabLst>
                <a:tab pos="286385" algn="l"/>
                <a:tab pos="287020" algn="l"/>
              </a:tabLst>
            </a:pPr>
            <a:r>
              <a:rPr sz="2000" spc="-10" dirty="0">
                <a:latin typeface="Arial"/>
                <a:cs typeface="Arial"/>
              </a:rPr>
              <a:t>Nắm được </a:t>
            </a:r>
            <a:r>
              <a:rPr sz="2000" dirty="0">
                <a:latin typeface="Arial"/>
                <a:cs typeface="Arial"/>
              </a:rPr>
              <a:t>khái </a:t>
            </a:r>
            <a:r>
              <a:rPr sz="2000" spc="-15" dirty="0">
                <a:latin typeface="Arial"/>
                <a:cs typeface="Arial"/>
              </a:rPr>
              <a:t>niệm </a:t>
            </a:r>
            <a:r>
              <a:rPr sz="2000" spc="-10" dirty="0">
                <a:latin typeface="Arial"/>
                <a:cs typeface="Arial"/>
              </a:rPr>
              <a:t>nghiên </a:t>
            </a:r>
            <a:r>
              <a:rPr sz="2000" spc="-5" dirty="0">
                <a:latin typeface="Arial"/>
                <a:cs typeface="Arial"/>
              </a:rPr>
              <a:t>cứu </a:t>
            </a:r>
            <a:r>
              <a:rPr sz="2000" dirty="0">
                <a:latin typeface="Arial"/>
                <a:cs typeface="Arial"/>
              </a:rPr>
              <a:t>khoa </a:t>
            </a:r>
            <a:r>
              <a:rPr sz="2000" spc="-10" dirty="0">
                <a:latin typeface="Arial"/>
                <a:cs typeface="Arial"/>
              </a:rPr>
              <a:t>học </a:t>
            </a:r>
            <a:r>
              <a:rPr sz="2000" spc="-15" dirty="0">
                <a:latin typeface="Arial"/>
                <a:cs typeface="Arial"/>
              </a:rPr>
              <a:t>là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gì</a:t>
            </a:r>
            <a:endParaRPr sz="20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Char char="•"/>
              <a:tabLst>
                <a:tab pos="286385" algn="l"/>
                <a:tab pos="287020" algn="l"/>
              </a:tabLst>
            </a:pPr>
            <a:r>
              <a:rPr sz="2000" spc="-10" dirty="0">
                <a:latin typeface="Arial"/>
                <a:cs typeface="Arial"/>
              </a:rPr>
              <a:t>Nắm được </a:t>
            </a:r>
            <a:r>
              <a:rPr sz="2000" spc="-5" dirty="0">
                <a:latin typeface="Arial"/>
                <a:cs typeface="Arial"/>
              </a:rPr>
              <a:t>các </a:t>
            </a:r>
            <a:r>
              <a:rPr sz="2000" spc="-30" dirty="0">
                <a:latin typeface="Arial"/>
                <a:cs typeface="Arial"/>
              </a:rPr>
              <a:t>yêu </a:t>
            </a:r>
            <a:r>
              <a:rPr sz="2000" spc="-5" dirty="0">
                <a:latin typeface="Arial"/>
                <a:cs typeface="Arial"/>
              </a:rPr>
              <a:t>cầu cơ </a:t>
            </a:r>
            <a:r>
              <a:rPr sz="2000" spc="-10" dirty="0">
                <a:latin typeface="Arial"/>
                <a:cs typeface="Arial"/>
              </a:rPr>
              <a:t>bản </a:t>
            </a:r>
            <a:r>
              <a:rPr sz="2000" spc="-5" dirty="0">
                <a:latin typeface="Arial"/>
                <a:cs typeface="Arial"/>
              </a:rPr>
              <a:t>của</a:t>
            </a:r>
            <a:r>
              <a:rPr sz="2000" spc="15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NCKH</a:t>
            </a:r>
            <a:endParaRPr sz="20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Char char="•"/>
              <a:tabLst>
                <a:tab pos="286385" algn="l"/>
                <a:tab pos="287020" algn="l"/>
              </a:tabLst>
            </a:pPr>
            <a:r>
              <a:rPr sz="2000" spc="-10" dirty="0">
                <a:latin typeface="Arial"/>
                <a:cs typeface="Arial"/>
              </a:rPr>
              <a:t>Nắm được </a:t>
            </a:r>
            <a:r>
              <a:rPr sz="2000" spc="-5" dirty="0">
                <a:latin typeface="Arial"/>
                <a:cs typeface="Arial"/>
              </a:rPr>
              <a:t>các </a:t>
            </a:r>
            <a:r>
              <a:rPr sz="2000" spc="-10" dirty="0">
                <a:latin typeface="Arial"/>
                <a:cs typeface="Arial"/>
              </a:rPr>
              <a:t>đối tượng tham </a:t>
            </a:r>
            <a:r>
              <a:rPr sz="2000" spc="-15" dirty="0">
                <a:latin typeface="Arial"/>
                <a:cs typeface="Arial"/>
              </a:rPr>
              <a:t>gia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NCKH</a:t>
            </a:r>
            <a:endParaRPr sz="20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Char char="•"/>
              <a:tabLst>
                <a:tab pos="286385" algn="l"/>
                <a:tab pos="287020" algn="l"/>
              </a:tabLst>
            </a:pPr>
            <a:r>
              <a:rPr sz="2000" spc="-10" dirty="0">
                <a:latin typeface="Arial"/>
                <a:cs typeface="Arial"/>
              </a:rPr>
              <a:t>Nắm được </a:t>
            </a:r>
            <a:r>
              <a:rPr sz="2000" spc="-5" dirty="0">
                <a:latin typeface="Arial"/>
                <a:cs typeface="Arial"/>
              </a:rPr>
              <a:t>các </a:t>
            </a:r>
            <a:r>
              <a:rPr sz="2000" spc="-10" dirty="0">
                <a:latin typeface="Arial"/>
                <a:cs typeface="Arial"/>
              </a:rPr>
              <a:t>hình thức </a:t>
            </a:r>
            <a:r>
              <a:rPr sz="2000" spc="-5" dirty="0">
                <a:latin typeface="Arial"/>
                <a:cs typeface="Arial"/>
              </a:rPr>
              <a:t>tổ </a:t>
            </a:r>
            <a:r>
              <a:rPr sz="2000" spc="-5" dirty="0" err="1">
                <a:latin typeface="Arial"/>
                <a:cs typeface="Arial"/>
              </a:rPr>
              <a:t>chức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NCKH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999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spc="-5" dirty="0"/>
              <a:t>1.G</a:t>
            </a:r>
            <a:r>
              <a:rPr sz="2400" spc="-5" dirty="0"/>
              <a:t>IỚI THIỆU </a:t>
            </a:r>
            <a:r>
              <a:rPr sz="2400" dirty="0"/>
              <a:t>VỀ</a:t>
            </a:r>
            <a:r>
              <a:rPr sz="2400" spc="90" dirty="0"/>
              <a:t> </a:t>
            </a:r>
            <a:r>
              <a:rPr sz="3000" spc="-10" dirty="0"/>
              <a:t>PPNCKH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5599"/>
            <a:ext cx="8227695" cy="327469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7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dirty="0">
                <a:latin typeface="Arial"/>
                <a:cs typeface="Arial"/>
              </a:rPr>
              <a:t>Ví </a:t>
            </a:r>
            <a:r>
              <a:rPr sz="2400" b="1" spc="-5" dirty="0">
                <a:latin typeface="Arial"/>
                <a:cs typeface="Arial"/>
              </a:rPr>
              <a:t>dụ </a:t>
            </a:r>
            <a:r>
              <a:rPr sz="2400" b="1" spc="-20" dirty="0">
                <a:latin typeface="Arial"/>
                <a:cs typeface="Arial"/>
              </a:rPr>
              <a:t>về </a:t>
            </a:r>
            <a:r>
              <a:rPr sz="2400" b="1" dirty="0">
                <a:latin typeface="Arial"/>
                <a:cs typeface="Arial"/>
              </a:rPr>
              <a:t>diễn</a:t>
            </a:r>
            <a:r>
              <a:rPr sz="2400" b="1" spc="-5" dirty="0">
                <a:latin typeface="Arial"/>
                <a:cs typeface="Arial"/>
              </a:rPr>
              <a:t> dịch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652780" marR="10795" lvl="1" indent="-274320">
              <a:lnSpc>
                <a:spcPct val="130500"/>
              </a:lnSpc>
              <a:spcBef>
                <a:spcPts val="54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-15" dirty="0">
                <a:latin typeface="Arial"/>
                <a:cs typeface="Arial"/>
              </a:rPr>
              <a:t>Việc </a:t>
            </a:r>
            <a:r>
              <a:rPr sz="2100" spc="-10" dirty="0">
                <a:latin typeface="Arial"/>
                <a:cs typeface="Arial"/>
              </a:rPr>
              <a:t>phỏng </a:t>
            </a:r>
            <a:r>
              <a:rPr sz="2100" spc="-5" dirty="0">
                <a:latin typeface="Arial"/>
                <a:cs typeface="Arial"/>
              </a:rPr>
              <a:t>vấn các </a:t>
            </a:r>
            <a:r>
              <a:rPr sz="2100" dirty="0">
                <a:latin typeface="Arial"/>
                <a:cs typeface="Arial"/>
              </a:rPr>
              <a:t>hộ </a:t>
            </a:r>
            <a:r>
              <a:rPr sz="2100" spc="-10" dirty="0">
                <a:latin typeface="Arial"/>
                <a:cs typeface="Arial"/>
              </a:rPr>
              <a:t>gia </a:t>
            </a:r>
            <a:r>
              <a:rPr sz="2100" spc="-5" dirty="0">
                <a:latin typeface="Arial"/>
                <a:cs typeface="Arial"/>
              </a:rPr>
              <a:t>đình trong </a:t>
            </a:r>
            <a:r>
              <a:rPr sz="2100" spc="0" dirty="0">
                <a:latin typeface="Arial"/>
                <a:cs typeface="Arial"/>
              </a:rPr>
              <a:t>khu </a:t>
            </a:r>
            <a:r>
              <a:rPr sz="2100" spc="-5" dirty="0">
                <a:latin typeface="Arial"/>
                <a:cs typeface="Arial"/>
              </a:rPr>
              <a:t>phố </a:t>
            </a:r>
            <a:r>
              <a:rPr sz="2100" spc="-10" dirty="0">
                <a:latin typeface="Arial"/>
                <a:cs typeface="Arial"/>
              </a:rPr>
              <a:t>cổ </a:t>
            </a:r>
            <a:r>
              <a:rPr sz="2100" spc="0" dirty="0">
                <a:latin typeface="Arial"/>
                <a:cs typeface="Arial"/>
              </a:rPr>
              <a:t>là khó </a:t>
            </a:r>
            <a:r>
              <a:rPr sz="2100" dirty="0">
                <a:latin typeface="Arial"/>
                <a:cs typeface="Arial"/>
              </a:rPr>
              <a:t>khăn </a:t>
            </a:r>
            <a:r>
              <a:rPr sz="2100" spc="-10" dirty="0">
                <a:latin typeface="Arial"/>
                <a:cs typeface="Arial"/>
              </a:rPr>
              <a:t>và  </a:t>
            </a:r>
            <a:r>
              <a:rPr sz="2100" spc="-5" dirty="0">
                <a:latin typeface="Arial"/>
                <a:cs typeface="Arial"/>
              </a:rPr>
              <a:t>tốn </a:t>
            </a:r>
            <a:r>
              <a:rPr sz="2100" spc="5" dirty="0">
                <a:latin typeface="Arial"/>
                <a:cs typeface="Arial"/>
              </a:rPr>
              <a:t>kém </a:t>
            </a:r>
            <a:r>
              <a:rPr sz="2100" spc="-15" dirty="0">
                <a:latin typeface="Arial"/>
                <a:cs typeface="Arial"/>
              </a:rPr>
              <a:t>(Tiền </a:t>
            </a:r>
            <a:r>
              <a:rPr sz="2100" dirty="0">
                <a:latin typeface="Arial"/>
                <a:cs typeface="Arial"/>
              </a:rPr>
              <a:t>đề</a:t>
            </a:r>
            <a:r>
              <a:rPr sz="2100" spc="-125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1)</a:t>
            </a:r>
            <a:endParaRPr sz="2100">
              <a:latin typeface="Arial"/>
              <a:cs typeface="Arial"/>
            </a:endParaRPr>
          </a:p>
          <a:p>
            <a:pPr marL="652780" marR="5080" lvl="1" indent="-274320">
              <a:lnSpc>
                <a:spcPct val="130500"/>
              </a:lnSpc>
              <a:spcBef>
                <a:spcPts val="48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Cuộc </a:t>
            </a:r>
            <a:r>
              <a:rPr sz="2100" spc="-10" dirty="0">
                <a:latin typeface="Arial"/>
                <a:cs typeface="Arial"/>
              </a:rPr>
              <a:t>điều </a:t>
            </a:r>
            <a:r>
              <a:rPr sz="2100" spc="-5" dirty="0">
                <a:latin typeface="Arial"/>
                <a:cs typeface="Arial"/>
              </a:rPr>
              <a:t>tra </a:t>
            </a:r>
            <a:r>
              <a:rPr sz="2100" dirty="0">
                <a:latin typeface="Arial"/>
                <a:cs typeface="Arial"/>
              </a:rPr>
              <a:t>này </a:t>
            </a:r>
            <a:r>
              <a:rPr sz="2100" spc="-5" dirty="0">
                <a:latin typeface="Arial"/>
                <a:cs typeface="Arial"/>
              </a:rPr>
              <a:t>liên </a:t>
            </a:r>
            <a:r>
              <a:rPr sz="2100" spc="-10" dirty="0">
                <a:latin typeface="Arial"/>
                <a:cs typeface="Arial"/>
              </a:rPr>
              <a:t>quan </a:t>
            </a:r>
            <a:r>
              <a:rPr sz="2100" spc="-5" dirty="0">
                <a:latin typeface="Arial"/>
                <a:cs typeface="Arial"/>
              </a:rPr>
              <a:t>đến </a:t>
            </a:r>
            <a:r>
              <a:rPr sz="2100" spc="-10" dirty="0">
                <a:latin typeface="Arial"/>
                <a:cs typeface="Arial"/>
              </a:rPr>
              <a:t>nhiều hộ </a:t>
            </a:r>
            <a:r>
              <a:rPr sz="2100" spc="-5" dirty="0">
                <a:latin typeface="Arial"/>
                <a:cs typeface="Arial"/>
              </a:rPr>
              <a:t>gia đình </a:t>
            </a:r>
            <a:r>
              <a:rPr sz="2100" spc="-10" dirty="0">
                <a:latin typeface="Arial"/>
                <a:cs typeface="Arial"/>
              </a:rPr>
              <a:t>trong </a:t>
            </a:r>
            <a:r>
              <a:rPr sz="2100" spc="0" dirty="0">
                <a:latin typeface="Arial"/>
                <a:cs typeface="Arial"/>
              </a:rPr>
              <a:t>khu  </a:t>
            </a:r>
            <a:r>
              <a:rPr sz="2100" dirty="0">
                <a:latin typeface="Arial"/>
                <a:cs typeface="Arial"/>
              </a:rPr>
              <a:t>phố </a:t>
            </a:r>
            <a:r>
              <a:rPr sz="2100" spc="0" dirty="0">
                <a:latin typeface="Arial"/>
                <a:cs typeface="Arial"/>
              </a:rPr>
              <a:t>cổ </a:t>
            </a:r>
            <a:r>
              <a:rPr sz="2100" spc="-15" dirty="0">
                <a:latin typeface="Arial"/>
                <a:cs typeface="Arial"/>
              </a:rPr>
              <a:t>(Tiền </a:t>
            </a:r>
            <a:r>
              <a:rPr sz="2100" dirty="0">
                <a:latin typeface="Arial"/>
                <a:cs typeface="Arial"/>
              </a:rPr>
              <a:t>đề</a:t>
            </a:r>
            <a:r>
              <a:rPr sz="2100" spc="-120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2)</a:t>
            </a:r>
            <a:endParaRPr sz="2100">
              <a:latin typeface="Arial"/>
              <a:cs typeface="Arial"/>
            </a:endParaRPr>
          </a:p>
          <a:p>
            <a:pPr marL="652780" marR="9525" lvl="1" indent="-274320">
              <a:lnSpc>
                <a:spcPct val="130500"/>
              </a:lnSpc>
              <a:spcBef>
                <a:spcPts val="48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-15" dirty="0">
                <a:latin typeface="Arial"/>
                <a:cs typeface="Arial"/>
              </a:rPr>
              <a:t>Việc </a:t>
            </a:r>
            <a:r>
              <a:rPr sz="2100" spc="-10" dirty="0">
                <a:latin typeface="Arial"/>
                <a:cs typeface="Arial"/>
              </a:rPr>
              <a:t>phỏng </a:t>
            </a:r>
            <a:r>
              <a:rPr sz="2100" spc="-5" dirty="0">
                <a:latin typeface="Arial"/>
                <a:cs typeface="Arial"/>
              </a:rPr>
              <a:t>vấn trong </a:t>
            </a:r>
            <a:r>
              <a:rPr sz="2100" dirty="0">
                <a:latin typeface="Arial"/>
                <a:cs typeface="Arial"/>
              </a:rPr>
              <a:t>cuộc </a:t>
            </a:r>
            <a:r>
              <a:rPr sz="2100" spc="-5" dirty="0">
                <a:latin typeface="Arial"/>
                <a:cs typeface="Arial"/>
              </a:rPr>
              <a:t>điều tra </a:t>
            </a:r>
            <a:r>
              <a:rPr sz="2100" dirty="0">
                <a:latin typeface="Arial"/>
                <a:cs typeface="Arial"/>
              </a:rPr>
              <a:t>này </a:t>
            </a:r>
            <a:r>
              <a:rPr sz="2100" spc="0" dirty="0">
                <a:latin typeface="Arial"/>
                <a:cs typeface="Arial"/>
              </a:rPr>
              <a:t>là khó </a:t>
            </a:r>
            <a:r>
              <a:rPr sz="2100" spc="-5" dirty="0">
                <a:latin typeface="Arial"/>
                <a:cs typeface="Arial"/>
              </a:rPr>
              <a:t>khăn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spc="-5" dirty="0">
                <a:latin typeface="Arial"/>
                <a:cs typeface="Arial"/>
              </a:rPr>
              <a:t>tốn </a:t>
            </a:r>
            <a:r>
              <a:rPr sz="2100" dirty="0">
                <a:latin typeface="Arial"/>
                <a:cs typeface="Arial"/>
              </a:rPr>
              <a:t>kém  (Kết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luận)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999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spc="-5" dirty="0"/>
              <a:t>1.G</a:t>
            </a:r>
            <a:r>
              <a:rPr sz="2400" spc="-5" dirty="0"/>
              <a:t>IỚI THIỆU </a:t>
            </a:r>
            <a:r>
              <a:rPr sz="2400" dirty="0"/>
              <a:t>VỀ</a:t>
            </a:r>
            <a:r>
              <a:rPr sz="2400" spc="90" dirty="0"/>
              <a:t> </a:t>
            </a:r>
            <a:r>
              <a:rPr sz="3000" spc="-10" dirty="0"/>
              <a:t>PPNCKH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422907"/>
            <a:ext cx="8224520" cy="303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30000"/>
              </a:lnSpc>
              <a:spcBef>
                <a:spcPts val="10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20" dirty="0">
                <a:latin typeface="Arial"/>
                <a:cs typeface="Arial"/>
              </a:rPr>
              <a:t>Trong </a:t>
            </a:r>
            <a:r>
              <a:rPr sz="2400" spc="-5" dirty="0">
                <a:latin typeface="Arial"/>
                <a:cs typeface="Arial"/>
              </a:rPr>
              <a:t>quy </a:t>
            </a:r>
            <a:r>
              <a:rPr sz="2400" dirty="0">
                <a:latin typeface="Arial"/>
                <a:cs typeface="Arial"/>
              </a:rPr>
              <a:t>nạp, </a:t>
            </a:r>
            <a:r>
              <a:rPr sz="2400" spc="-5" dirty="0">
                <a:latin typeface="Arial"/>
                <a:cs typeface="Arial"/>
              </a:rPr>
              <a:t>không </a:t>
            </a:r>
            <a:r>
              <a:rPr sz="2400" dirty="0">
                <a:latin typeface="Arial"/>
                <a:cs typeface="Arial"/>
              </a:rPr>
              <a:t>có các mối </a:t>
            </a:r>
            <a:r>
              <a:rPr sz="2400" spc="-5" dirty="0">
                <a:latin typeface="Arial"/>
                <a:cs typeface="Arial"/>
              </a:rPr>
              <a:t>quan </a:t>
            </a:r>
            <a:r>
              <a:rPr sz="2400" dirty="0">
                <a:latin typeface="Arial"/>
                <a:cs typeface="Arial"/>
              </a:rPr>
              <a:t>hệ chặt </a:t>
            </a:r>
            <a:r>
              <a:rPr sz="2400" spc="-5" dirty="0">
                <a:latin typeface="Arial"/>
                <a:cs typeface="Arial"/>
              </a:rPr>
              <a:t>chẽ </a:t>
            </a:r>
            <a:r>
              <a:rPr sz="2400" spc="-10" dirty="0">
                <a:latin typeface="Arial"/>
                <a:cs typeface="Arial"/>
              </a:rPr>
              <a:t>giữa 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lý </a:t>
            </a:r>
            <a:r>
              <a:rPr sz="2400" dirty="0">
                <a:latin typeface="Arial"/>
                <a:cs typeface="Arial"/>
              </a:rPr>
              <a:t>do </a:t>
            </a:r>
            <a:r>
              <a:rPr sz="2400" spc="-15" dirty="0">
                <a:latin typeface="Arial"/>
                <a:cs typeface="Arial"/>
              </a:rPr>
              <a:t>và </a:t>
            </a:r>
            <a:r>
              <a:rPr sz="2400" dirty="0">
                <a:latin typeface="Arial"/>
                <a:cs typeface="Arial"/>
              </a:rPr>
              <a:t>kết</a:t>
            </a:r>
            <a:r>
              <a:rPr sz="2400" spc="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quả.</a:t>
            </a:r>
            <a:endParaRPr sz="2400">
              <a:latin typeface="Arial"/>
              <a:cs typeface="Arial"/>
            </a:endParaRPr>
          </a:p>
          <a:p>
            <a:pPr marL="287020" marR="5080" indent="-274320">
              <a:lnSpc>
                <a:spcPct val="130000"/>
              </a:lnSpc>
              <a:spcBef>
                <a:spcPts val="60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20" dirty="0">
                <a:latin typeface="Arial"/>
                <a:cs typeface="Arial"/>
              </a:rPr>
              <a:t>Trong </a:t>
            </a:r>
            <a:r>
              <a:rPr sz="2400" spc="-5" dirty="0">
                <a:latin typeface="Arial"/>
                <a:cs typeface="Arial"/>
              </a:rPr>
              <a:t>quy </a:t>
            </a:r>
            <a:r>
              <a:rPr sz="2400" dirty="0">
                <a:latin typeface="Arial"/>
                <a:cs typeface="Arial"/>
              </a:rPr>
              <a:t>nạp, ta </a:t>
            </a:r>
            <a:r>
              <a:rPr sz="2400" spc="-5" dirty="0">
                <a:latin typeface="Arial"/>
                <a:cs typeface="Arial"/>
              </a:rPr>
              <a:t>rút </a:t>
            </a:r>
            <a:r>
              <a:rPr sz="2400" spc="-15" dirty="0">
                <a:latin typeface="Arial"/>
                <a:cs typeface="Arial"/>
              </a:rPr>
              <a:t>ra </a:t>
            </a:r>
            <a:r>
              <a:rPr sz="2400" dirty="0">
                <a:latin typeface="Arial"/>
                <a:cs typeface="Arial"/>
              </a:rPr>
              <a:t>một kết </a:t>
            </a:r>
            <a:r>
              <a:rPr sz="2400" spc="-5" dirty="0">
                <a:latin typeface="Arial"/>
                <a:cs typeface="Arial"/>
              </a:rPr>
              <a:t>luận </a:t>
            </a:r>
            <a:r>
              <a:rPr sz="2400" dirty="0">
                <a:latin typeface="Arial"/>
                <a:cs typeface="Arial"/>
              </a:rPr>
              <a:t>từ </a:t>
            </a:r>
            <a:r>
              <a:rPr sz="2400" spc="-5" dirty="0">
                <a:latin typeface="Arial"/>
                <a:cs typeface="Arial"/>
              </a:rPr>
              <a:t>một </a:t>
            </a:r>
            <a:r>
              <a:rPr sz="2400" dirty="0">
                <a:latin typeface="Arial"/>
                <a:cs typeface="Arial"/>
              </a:rPr>
              <a:t>hoặc hơn các  </a:t>
            </a:r>
            <a:r>
              <a:rPr sz="2400" spc="-5" dirty="0">
                <a:latin typeface="Arial"/>
                <a:cs typeface="Arial"/>
              </a:rPr>
              <a:t>chứng </a:t>
            </a:r>
            <a:r>
              <a:rPr sz="2400" dirty="0">
                <a:latin typeface="Arial"/>
                <a:cs typeface="Arial"/>
              </a:rPr>
              <a:t>cứ cụ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thể.</a:t>
            </a:r>
            <a:endParaRPr sz="2400">
              <a:latin typeface="Arial"/>
              <a:cs typeface="Arial"/>
            </a:endParaRPr>
          </a:p>
          <a:p>
            <a:pPr marL="287020" marR="5080" indent="-274320">
              <a:lnSpc>
                <a:spcPct val="130000"/>
              </a:lnSpc>
              <a:spcBef>
                <a:spcPts val="60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Các </a:t>
            </a:r>
            <a:r>
              <a:rPr sz="2400" dirty="0">
                <a:latin typeface="Arial"/>
                <a:cs typeface="Arial"/>
              </a:rPr>
              <a:t>kết </a:t>
            </a:r>
            <a:r>
              <a:rPr sz="2400" spc="-5" dirty="0">
                <a:latin typeface="Arial"/>
                <a:cs typeface="Arial"/>
              </a:rPr>
              <a:t>luận này giải thích thực tế, </a:t>
            </a:r>
            <a:r>
              <a:rPr sz="2400" spc="-15" dirty="0">
                <a:latin typeface="Arial"/>
                <a:cs typeface="Arial"/>
              </a:rPr>
              <a:t>và </a:t>
            </a:r>
            <a:r>
              <a:rPr sz="2400" spc="-5" dirty="0">
                <a:latin typeface="Arial"/>
                <a:cs typeface="Arial"/>
              </a:rPr>
              <a:t>thực </a:t>
            </a:r>
            <a:r>
              <a:rPr sz="2400" spc="-10" dirty="0">
                <a:latin typeface="Arial"/>
                <a:cs typeface="Arial"/>
              </a:rPr>
              <a:t>tế </a:t>
            </a:r>
            <a:r>
              <a:rPr sz="2400" dirty="0">
                <a:latin typeface="Arial"/>
                <a:cs typeface="Arial"/>
              </a:rPr>
              <a:t>ủng hộ các  kết </a:t>
            </a:r>
            <a:r>
              <a:rPr sz="2400" spc="-5" dirty="0">
                <a:latin typeface="Arial"/>
                <a:cs typeface="Arial"/>
              </a:rPr>
              <a:t>luận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này.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999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spc="-5" dirty="0"/>
              <a:t>1.G</a:t>
            </a:r>
            <a:r>
              <a:rPr sz="2400" spc="-5" dirty="0"/>
              <a:t>IỚI THIỆU </a:t>
            </a:r>
            <a:r>
              <a:rPr sz="2400" dirty="0"/>
              <a:t>VỀ</a:t>
            </a:r>
            <a:r>
              <a:rPr sz="2400" spc="90" dirty="0"/>
              <a:t> </a:t>
            </a:r>
            <a:r>
              <a:rPr sz="3000" spc="-10" dirty="0"/>
              <a:t>PPNCKH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5599"/>
            <a:ext cx="8227695" cy="403479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7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Ví dụ </a:t>
            </a:r>
            <a:r>
              <a:rPr sz="2400" spc="-15" dirty="0">
                <a:latin typeface="Arial"/>
                <a:cs typeface="Arial"/>
              </a:rPr>
              <a:t>về </a:t>
            </a:r>
            <a:r>
              <a:rPr sz="2400" spc="-5" dirty="0">
                <a:latin typeface="Arial"/>
                <a:cs typeface="Arial"/>
              </a:rPr>
              <a:t>quy</a:t>
            </a:r>
            <a:r>
              <a:rPr sz="2400" dirty="0">
                <a:latin typeface="Arial"/>
                <a:cs typeface="Arial"/>
              </a:rPr>
              <a:t> nạp:</a:t>
            </a:r>
          </a:p>
          <a:p>
            <a:pPr marL="652780" marR="5080" lvl="1" indent="-274320" algn="just">
              <a:lnSpc>
                <a:spcPct val="130200"/>
              </a:lnSpc>
              <a:spcBef>
                <a:spcPts val="55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Một </a:t>
            </a:r>
            <a:r>
              <a:rPr sz="2100" spc="0" dirty="0">
                <a:latin typeface="Arial"/>
                <a:cs typeface="Arial"/>
              </a:rPr>
              <a:t>công </a:t>
            </a:r>
            <a:r>
              <a:rPr sz="2100" spc="-5" dirty="0">
                <a:latin typeface="Arial"/>
                <a:cs typeface="Arial"/>
              </a:rPr>
              <a:t>ty tăng khoản </a:t>
            </a:r>
            <a:r>
              <a:rPr sz="2100" dirty="0">
                <a:latin typeface="Arial"/>
                <a:cs typeface="Arial"/>
              </a:rPr>
              <a:t>tiền </a:t>
            </a:r>
            <a:r>
              <a:rPr sz="2100" spc="-5" dirty="0">
                <a:latin typeface="Arial"/>
                <a:cs typeface="Arial"/>
              </a:rPr>
              <a:t>dành cho chiến </a:t>
            </a:r>
            <a:r>
              <a:rPr sz="2100" dirty="0">
                <a:latin typeface="Arial"/>
                <a:cs typeface="Arial"/>
              </a:rPr>
              <a:t>dịch </a:t>
            </a:r>
            <a:r>
              <a:rPr sz="2100" spc="-5" dirty="0">
                <a:latin typeface="Arial"/>
                <a:cs typeface="Arial"/>
              </a:rPr>
              <a:t>khuyến mại  nhưng </a:t>
            </a:r>
            <a:r>
              <a:rPr sz="2100" spc="-10" dirty="0">
                <a:latin typeface="Arial"/>
                <a:cs typeface="Arial"/>
              </a:rPr>
              <a:t>doanh </a:t>
            </a:r>
            <a:r>
              <a:rPr sz="2100" spc="-5" dirty="0">
                <a:latin typeface="Arial"/>
                <a:cs typeface="Arial"/>
              </a:rPr>
              <a:t>thu vẫn không tăng (thực tế). </a:t>
            </a:r>
            <a:r>
              <a:rPr sz="2100" dirty="0">
                <a:latin typeface="Arial"/>
                <a:cs typeface="Arial"/>
              </a:rPr>
              <a:t>Tại </a:t>
            </a:r>
            <a:r>
              <a:rPr sz="2100" spc="-5" dirty="0">
                <a:latin typeface="Arial"/>
                <a:cs typeface="Arial"/>
              </a:rPr>
              <a:t>sao </a:t>
            </a:r>
            <a:r>
              <a:rPr sz="2100" spc="-10" dirty="0">
                <a:latin typeface="Arial"/>
                <a:cs typeface="Arial"/>
              </a:rPr>
              <a:t>doanh </a:t>
            </a:r>
            <a:r>
              <a:rPr sz="2100" spc="-5" dirty="0">
                <a:latin typeface="Arial"/>
                <a:cs typeface="Arial"/>
              </a:rPr>
              <a:t>thu  </a:t>
            </a:r>
            <a:r>
              <a:rPr sz="2100" dirty="0">
                <a:latin typeface="Arial"/>
                <a:cs typeface="Arial"/>
              </a:rPr>
              <a:t>không </a:t>
            </a:r>
            <a:r>
              <a:rPr sz="2100" spc="-10" dirty="0">
                <a:latin typeface="Arial"/>
                <a:cs typeface="Arial"/>
              </a:rPr>
              <a:t>tăng? </a:t>
            </a:r>
            <a:r>
              <a:rPr sz="2100" spc="-5" dirty="0">
                <a:latin typeface="Arial"/>
                <a:cs typeface="Arial"/>
              </a:rPr>
              <a:t>Kết luận </a:t>
            </a:r>
            <a:r>
              <a:rPr sz="2100" spc="0" dirty="0">
                <a:latin typeface="Arial"/>
                <a:cs typeface="Arial"/>
              </a:rPr>
              <a:t>là </a:t>
            </a:r>
            <a:r>
              <a:rPr sz="2100" spc="-5" dirty="0">
                <a:latin typeface="Arial"/>
                <a:cs typeface="Arial"/>
              </a:rPr>
              <a:t>chiến </a:t>
            </a:r>
            <a:r>
              <a:rPr sz="2100" dirty="0">
                <a:latin typeface="Arial"/>
                <a:cs typeface="Arial"/>
              </a:rPr>
              <a:t>dịch </a:t>
            </a:r>
            <a:r>
              <a:rPr sz="2100" spc="-5" dirty="0">
                <a:latin typeface="Arial"/>
                <a:cs typeface="Arial"/>
              </a:rPr>
              <a:t>khuyến </a:t>
            </a:r>
            <a:r>
              <a:rPr sz="2100" spc="-10" dirty="0">
                <a:latin typeface="Arial"/>
                <a:cs typeface="Arial"/>
              </a:rPr>
              <a:t>mại </a:t>
            </a:r>
            <a:r>
              <a:rPr sz="2100" dirty="0">
                <a:latin typeface="Arial"/>
                <a:cs typeface="Arial"/>
              </a:rPr>
              <a:t>được </a:t>
            </a:r>
            <a:r>
              <a:rPr sz="2100" spc="-5" dirty="0">
                <a:latin typeface="Arial"/>
                <a:cs typeface="Arial"/>
              </a:rPr>
              <a:t>thực </a:t>
            </a:r>
            <a:r>
              <a:rPr sz="2100" spc="-10" dirty="0">
                <a:latin typeface="Arial"/>
                <a:cs typeface="Arial"/>
              </a:rPr>
              <a:t>hiện  </a:t>
            </a:r>
            <a:r>
              <a:rPr sz="2100" spc="0" dirty="0">
                <a:latin typeface="Arial"/>
                <a:cs typeface="Arial"/>
              </a:rPr>
              <a:t>một cách </a:t>
            </a:r>
            <a:r>
              <a:rPr sz="2100" spc="-5" dirty="0">
                <a:latin typeface="Arial"/>
                <a:cs typeface="Arial"/>
              </a:rPr>
              <a:t>tệ</a:t>
            </a:r>
            <a:r>
              <a:rPr sz="2100" spc="-7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hại.</a:t>
            </a:r>
          </a:p>
          <a:p>
            <a:pPr marL="652780" lvl="1" indent="-274320">
              <a:lnSpc>
                <a:spcPct val="100000"/>
              </a:lnSpc>
              <a:spcBef>
                <a:spcPts val="124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Các </a:t>
            </a:r>
            <a:r>
              <a:rPr sz="2100" dirty="0">
                <a:latin typeface="Arial"/>
                <a:cs typeface="Arial"/>
              </a:rPr>
              <a:t>giải </a:t>
            </a:r>
            <a:r>
              <a:rPr sz="2100" spc="-5" dirty="0">
                <a:latin typeface="Arial"/>
                <a:cs typeface="Arial"/>
              </a:rPr>
              <a:t>thích </a:t>
            </a:r>
            <a:r>
              <a:rPr sz="2100" spc="0" dirty="0">
                <a:latin typeface="Arial"/>
                <a:cs typeface="Arial"/>
              </a:rPr>
              <a:t>có </a:t>
            </a:r>
            <a:r>
              <a:rPr sz="2100" spc="-5" dirty="0">
                <a:latin typeface="Arial"/>
                <a:cs typeface="Arial"/>
              </a:rPr>
              <a:t>thể</a:t>
            </a:r>
            <a:r>
              <a:rPr sz="2100" spc="-130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là:</a:t>
            </a:r>
            <a:endParaRPr sz="2100" dirty="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14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5" dirty="0">
                <a:latin typeface="Arial"/>
                <a:cs typeface="Arial"/>
              </a:rPr>
              <a:t>Các </a:t>
            </a:r>
            <a:r>
              <a:rPr sz="1800" dirty="0">
                <a:latin typeface="Arial"/>
                <a:cs typeface="Arial"/>
              </a:rPr>
              <a:t>nhà bán lẻ không có đủ kho </a:t>
            </a:r>
            <a:r>
              <a:rPr sz="1800" spc="-5" dirty="0">
                <a:latin typeface="Arial"/>
                <a:cs typeface="Arial"/>
              </a:rPr>
              <a:t>trữ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hàng.</a:t>
            </a: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15" dirty="0">
                <a:latin typeface="Arial"/>
                <a:cs typeface="Arial"/>
              </a:rPr>
              <a:t>Một </a:t>
            </a:r>
            <a:r>
              <a:rPr sz="1800" dirty="0" err="1">
                <a:latin typeface="Arial"/>
                <a:cs typeface="Arial"/>
              </a:rPr>
              <a:t>cuộc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đ</a:t>
            </a:r>
            <a:r>
              <a:rPr lang="en-US" dirty="0" err="1">
                <a:latin typeface="Arial"/>
                <a:cs typeface="Arial"/>
              </a:rPr>
              <a:t>ì</a:t>
            </a:r>
            <a:r>
              <a:rPr sz="1800" dirty="0" err="1">
                <a:latin typeface="Arial"/>
                <a:cs typeface="Arial"/>
              </a:rPr>
              <a:t>nh</a:t>
            </a:r>
            <a:r>
              <a:rPr sz="1800" dirty="0">
                <a:latin typeface="Arial"/>
                <a:cs typeface="Arial"/>
              </a:rPr>
              <a:t> công </a:t>
            </a:r>
            <a:r>
              <a:rPr sz="1800" spc="-15" dirty="0">
                <a:latin typeface="Arial"/>
                <a:cs typeface="Arial"/>
              </a:rPr>
              <a:t>xảy</a:t>
            </a:r>
            <a:r>
              <a:rPr sz="1800" spc="-5" dirty="0">
                <a:latin typeface="Arial"/>
                <a:cs typeface="Arial"/>
              </a:rPr>
              <a:t> ra.</a:t>
            </a:r>
            <a:endParaRPr sz="1800" dirty="0">
              <a:latin typeface="Arial"/>
              <a:cs typeface="Arial"/>
            </a:endParaRPr>
          </a:p>
          <a:p>
            <a:pPr marL="927100" lvl="2" indent="-182880">
              <a:lnSpc>
                <a:spcPct val="100000"/>
              </a:lnSpc>
              <a:spcBef>
                <a:spcPts val="1080"/>
              </a:spcBef>
              <a:buClr>
                <a:srgbClr val="DF742E"/>
              </a:buClr>
              <a:buSzPct val="58333"/>
              <a:buFont typeface="Wingdings"/>
              <a:buChar char=""/>
              <a:tabLst>
                <a:tab pos="927100" algn="l"/>
              </a:tabLst>
            </a:pPr>
            <a:r>
              <a:rPr sz="1800" spc="-15" dirty="0">
                <a:latin typeface="Arial"/>
                <a:cs typeface="Arial"/>
              </a:rPr>
              <a:t>Một </a:t>
            </a:r>
            <a:r>
              <a:rPr sz="1800" dirty="0">
                <a:latin typeface="Arial"/>
                <a:cs typeface="Arial"/>
              </a:rPr>
              <a:t>cơn bão cấp 8 </a:t>
            </a:r>
            <a:r>
              <a:rPr sz="1800" spc="-15" dirty="0">
                <a:latin typeface="Arial"/>
                <a:cs typeface="Arial"/>
              </a:rPr>
              <a:t>xảy</a:t>
            </a:r>
            <a:r>
              <a:rPr sz="1800" spc="-5" dirty="0">
                <a:latin typeface="Arial"/>
                <a:cs typeface="Arial"/>
              </a:rPr>
              <a:t> ra.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999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spc="-5" dirty="0"/>
              <a:t>1.G</a:t>
            </a:r>
            <a:r>
              <a:rPr sz="2400" spc="-5" dirty="0"/>
              <a:t>IỚI THIỆU </a:t>
            </a:r>
            <a:r>
              <a:rPr sz="2400" dirty="0"/>
              <a:t>VỀ</a:t>
            </a:r>
            <a:r>
              <a:rPr sz="2400" spc="90" dirty="0"/>
              <a:t> </a:t>
            </a:r>
            <a:r>
              <a:rPr sz="3000" spc="-10" dirty="0"/>
              <a:t>PPNCKH</a:t>
            </a:r>
            <a:endParaRPr sz="3000"/>
          </a:p>
        </p:txBody>
      </p:sp>
      <p:sp>
        <p:nvSpPr>
          <p:cNvPr id="10" name="object 10"/>
          <p:cNvSpPr txBox="1"/>
          <p:nvPr/>
        </p:nvSpPr>
        <p:spPr>
          <a:xfrm>
            <a:off x="764540" y="1346707"/>
            <a:ext cx="8227695" cy="160464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400" b="1" dirty="0">
                <a:latin typeface="Arial"/>
                <a:cs typeface="Arial"/>
              </a:rPr>
              <a:t>8. </a:t>
            </a:r>
            <a:r>
              <a:rPr sz="2400" b="1" spc="-5" dirty="0">
                <a:latin typeface="Arial"/>
                <a:cs typeface="Arial"/>
              </a:rPr>
              <a:t>Quy trình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NCKH</a:t>
            </a:r>
            <a:endParaRPr sz="2400">
              <a:latin typeface="Arial"/>
              <a:cs typeface="Arial"/>
            </a:endParaRPr>
          </a:p>
          <a:p>
            <a:pPr marL="287020" marR="5080" indent="-274320">
              <a:lnSpc>
                <a:spcPct val="130000"/>
              </a:lnSpc>
              <a:spcBef>
                <a:spcPts val="60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Quy </a:t>
            </a:r>
            <a:r>
              <a:rPr sz="2400" spc="-5" dirty="0">
                <a:latin typeface="Arial"/>
                <a:cs typeface="Arial"/>
              </a:rPr>
              <a:t>trình nghiên </a:t>
            </a:r>
            <a:r>
              <a:rPr sz="2400" dirty="0">
                <a:latin typeface="Arial"/>
                <a:cs typeface="Arial"/>
              </a:rPr>
              <a:t>cứu bao </a:t>
            </a:r>
            <a:r>
              <a:rPr sz="2400" spc="-5" dirty="0">
                <a:latin typeface="Arial"/>
                <a:cs typeface="Arial"/>
              </a:rPr>
              <a:t>gồm </a:t>
            </a:r>
            <a:r>
              <a:rPr sz="2400" dirty="0">
                <a:latin typeface="Arial"/>
                <a:cs typeface="Arial"/>
              </a:rPr>
              <a:t>một </a:t>
            </a:r>
            <a:r>
              <a:rPr sz="2400" spc="-5" dirty="0">
                <a:latin typeface="Arial"/>
                <a:cs typeface="Arial"/>
              </a:rPr>
              <a:t>loạt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bước </a:t>
            </a:r>
            <a:r>
              <a:rPr sz="2400" dirty="0">
                <a:latin typeface="Arial"/>
                <a:cs typeface="Arial"/>
              </a:rPr>
              <a:t>cần </a:t>
            </a:r>
            <a:r>
              <a:rPr sz="2400" spc="-10" dirty="0">
                <a:latin typeface="Arial"/>
                <a:cs typeface="Arial"/>
              </a:rPr>
              <a:t>thiết  </a:t>
            </a:r>
            <a:r>
              <a:rPr sz="2400" dirty="0">
                <a:latin typeface="Arial"/>
                <a:cs typeface="Arial"/>
              </a:rPr>
              <a:t>để thực </a:t>
            </a:r>
            <a:r>
              <a:rPr sz="2400" spc="-5" dirty="0">
                <a:latin typeface="Arial"/>
                <a:cs typeface="Arial"/>
              </a:rPr>
              <a:t>hiện </a:t>
            </a:r>
            <a:r>
              <a:rPr sz="2400" dirty="0">
                <a:latin typeface="Arial"/>
                <a:cs typeface="Arial"/>
              </a:rPr>
              <a:t>một </a:t>
            </a:r>
            <a:r>
              <a:rPr sz="2400" spc="-5" dirty="0">
                <a:latin typeface="Arial"/>
                <a:cs typeface="Arial"/>
              </a:rPr>
              <a:t>nghiên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cứu.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1150" y="3531854"/>
            <a:ext cx="7046407" cy="30213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999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spc="-5" dirty="0"/>
              <a:t>1.G</a:t>
            </a:r>
            <a:r>
              <a:rPr sz="2400" spc="-5" dirty="0"/>
              <a:t>IỚI THIỆU </a:t>
            </a:r>
            <a:r>
              <a:rPr sz="2400" dirty="0"/>
              <a:t>VỀ</a:t>
            </a:r>
            <a:r>
              <a:rPr sz="2400" spc="90" dirty="0"/>
              <a:t> </a:t>
            </a:r>
            <a:r>
              <a:rPr sz="3000" spc="-10" dirty="0"/>
              <a:t>PPNCKH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449120"/>
            <a:ext cx="8221980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000" b="1" spc="-10" dirty="0">
                <a:latin typeface="Arial"/>
                <a:cs typeface="Arial"/>
              </a:rPr>
              <a:t>Bài giảng 3</a:t>
            </a:r>
            <a:r>
              <a:rPr sz="2000" spc="-10" dirty="0">
                <a:latin typeface="Arial"/>
                <a:cs typeface="Arial"/>
              </a:rPr>
              <a:t>: </a:t>
            </a:r>
            <a:r>
              <a:rPr sz="2000" spc="-5" dirty="0">
                <a:latin typeface="Arial"/>
                <a:cs typeface="Arial"/>
              </a:rPr>
              <a:t>Thảo </a:t>
            </a:r>
            <a:r>
              <a:rPr sz="2000" spc="-10" dirty="0">
                <a:latin typeface="Arial"/>
                <a:cs typeface="Arial"/>
              </a:rPr>
              <a:t>luận </a:t>
            </a:r>
            <a:r>
              <a:rPr sz="2000" spc="-5" dirty="0">
                <a:latin typeface="Arial"/>
                <a:cs typeface="Arial"/>
              </a:rPr>
              <a:t>về </a:t>
            </a:r>
            <a:r>
              <a:rPr sz="2000" spc="-10" dirty="0">
                <a:latin typeface="Arial"/>
                <a:cs typeface="Arial"/>
              </a:rPr>
              <a:t>đối </a:t>
            </a:r>
            <a:r>
              <a:rPr sz="2000" spc="-5" dirty="0">
                <a:latin typeface="Arial"/>
                <a:cs typeface="Arial"/>
              </a:rPr>
              <a:t>tương </a:t>
            </a:r>
            <a:r>
              <a:rPr sz="2000" spc="-10" dirty="0">
                <a:latin typeface="Arial"/>
                <a:cs typeface="Arial"/>
              </a:rPr>
              <a:t>tham </a:t>
            </a:r>
            <a:r>
              <a:rPr sz="2000" spc="-15" dirty="0">
                <a:latin typeface="Arial"/>
                <a:cs typeface="Arial"/>
              </a:rPr>
              <a:t>gia </a:t>
            </a:r>
            <a:r>
              <a:rPr sz="2000" spc="-5" dirty="0">
                <a:latin typeface="Arial"/>
                <a:cs typeface="Arial"/>
              </a:rPr>
              <a:t>nghiên cứu </a:t>
            </a:r>
            <a:r>
              <a:rPr sz="2000" dirty="0">
                <a:latin typeface="Arial"/>
                <a:cs typeface="Arial"/>
              </a:rPr>
              <a:t>khoa </a:t>
            </a:r>
            <a:r>
              <a:rPr sz="2000" spc="-10" dirty="0">
                <a:latin typeface="Arial"/>
                <a:cs typeface="Arial"/>
              </a:rPr>
              <a:t>học </a:t>
            </a:r>
            <a:r>
              <a:rPr sz="2000" spc="-15" dirty="0">
                <a:latin typeface="Arial"/>
                <a:cs typeface="Arial"/>
              </a:rPr>
              <a:t>và  </a:t>
            </a:r>
            <a:r>
              <a:rPr sz="2000" spc="-10" dirty="0">
                <a:latin typeface="Arial"/>
                <a:cs typeface="Arial"/>
              </a:rPr>
              <a:t>quy </a:t>
            </a:r>
            <a:r>
              <a:rPr sz="2000" spc="-5" dirty="0">
                <a:latin typeface="Arial"/>
                <a:cs typeface="Arial"/>
              </a:rPr>
              <a:t>trình </a:t>
            </a:r>
            <a:r>
              <a:rPr sz="2000" spc="-10" dirty="0">
                <a:latin typeface="Arial"/>
                <a:cs typeface="Arial"/>
              </a:rPr>
              <a:t>nghiên </a:t>
            </a:r>
            <a:r>
              <a:rPr sz="2000" spc="-5" dirty="0">
                <a:latin typeface="Arial"/>
                <a:cs typeface="Arial"/>
              </a:rPr>
              <a:t>cứu </a:t>
            </a:r>
            <a:r>
              <a:rPr sz="2000" dirty="0">
                <a:latin typeface="Arial"/>
                <a:cs typeface="Arial"/>
              </a:rPr>
              <a:t>khoa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học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840"/>
              </a:spcBef>
              <a:buClr>
                <a:srgbClr val="FD8536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spc="-10" dirty="0">
                <a:latin typeface="Arial"/>
                <a:cs typeface="Arial"/>
              </a:rPr>
              <a:t>Chương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840"/>
              </a:spcBef>
              <a:buClr>
                <a:srgbClr val="FD8536"/>
              </a:buClr>
              <a:buSzPct val="70000"/>
              <a:buFont typeface="Wingdings"/>
              <a:buChar char=""/>
              <a:tabLst>
                <a:tab pos="287020" algn="l"/>
                <a:tab pos="3669665" algn="l"/>
              </a:tabLst>
            </a:pPr>
            <a:r>
              <a:rPr sz="2000" spc="-20" dirty="0">
                <a:latin typeface="Arial"/>
                <a:cs typeface="Arial"/>
              </a:rPr>
              <a:t>Tiết</a:t>
            </a:r>
            <a:r>
              <a:rPr sz="2000" spc="-5" dirty="0">
                <a:latin typeface="Arial"/>
                <a:cs typeface="Arial"/>
              </a:rPr>
              <a:t> thứ: </a:t>
            </a:r>
            <a:r>
              <a:rPr sz="2000" spc="-10" dirty="0">
                <a:latin typeface="Arial"/>
                <a:cs typeface="Arial"/>
              </a:rPr>
              <a:t>5-6	</a:t>
            </a:r>
            <a:r>
              <a:rPr sz="2000" spc="-20" dirty="0">
                <a:latin typeface="Arial"/>
                <a:cs typeface="Arial"/>
              </a:rPr>
              <a:t>Tuần </a:t>
            </a:r>
            <a:r>
              <a:rPr sz="2000" spc="-5" dirty="0">
                <a:latin typeface="Arial"/>
                <a:cs typeface="Arial"/>
              </a:rPr>
              <a:t>thứ: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840"/>
              </a:spcBef>
              <a:buClr>
                <a:srgbClr val="FD8536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b="1" i="1" spc="-25" dirty="0">
                <a:latin typeface="Arial"/>
                <a:cs typeface="Arial"/>
              </a:rPr>
              <a:t>Mục </a:t>
            </a:r>
            <a:r>
              <a:rPr sz="2000" b="1" i="1" spc="-5" dirty="0">
                <a:latin typeface="Arial"/>
                <a:cs typeface="Arial"/>
              </a:rPr>
              <a:t>đích, </a:t>
            </a:r>
            <a:r>
              <a:rPr sz="2000" b="1" i="1" spc="-10" dirty="0">
                <a:latin typeface="Arial"/>
                <a:cs typeface="Arial"/>
              </a:rPr>
              <a:t>yêu</a:t>
            </a:r>
            <a:r>
              <a:rPr sz="2000" b="1" i="1" spc="75" dirty="0">
                <a:latin typeface="Arial"/>
                <a:cs typeface="Arial"/>
              </a:rPr>
              <a:t> </a:t>
            </a:r>
            <a:r>
              <a:rPr sz="2000" b="1" i="1" spc="-10" dirty="0">
                <a:latin typeface="Arial"/>
                <a:cs typeface="Arial"/>
              </a:rPr>
              <a:t>cầu</a:t>
            </a:r>
            <a:r>
              <a:rPr sz="2000" spc="-1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840"/>
              </a:spcBef>
              <a:buClr>
                <a:srgbClr val="FD8536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spc="-10" dirty="0">
                <a:latin typeface="Arial"/>
                <a:cs typeface="Arial"/>
              </a:rPr>
              <a:t>Nắm được loại hình NCKH: Lý </a:t>
            </a:r>
            <a:r>
              <a:rPr sz="2000" spc="-15" dirty="0">
                <a:latin typeface="Arial"/>
                <a:cs typeface="Arial"/>
              </a:rPr>
              <a:t>thuyết, </a:t>
            </a:r>
            <a:r>
              <a:rPr sz="2000" spc="-10" dirty="0">
                <a:latin typeface="Arial"/>
                <a:cs typeface="Arial"/>
              </a:rPr>
              <a:t>thực</a:t>
            </a:r>
            <a:r>
              <a:rPr sz="2000" spc="2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nghiệm…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840"/>
              </a:spcBef>
              <a:buClr>
                <a:srgbClr val="FD8536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spc="-10" dirty="0">
                <a:latin typeface="Arial"/>
                <a:cs typeface="Arial"/>
              </a:rPr>
              <a:t>Nắm được </a:t>
            </a:r>
            <a:r>
              <a:rPr sz="2000" spc="0" dirty="0">
                <a:latin typeface="Arial"/>
                <a:cs typeface="Arial"/>
              </a:rPr>
              <a:t>một </a:t>
            </a:r>
            <a:r>
              <a:rPr sz="2000" spc="-5" dirty="0">
                <a:latin typeface="Arial"/>
                <a:cs typeface="Arial"/>
              </a:rPr>
              <a:t>số </a:t>
            </a:r>
            <a:r>
              <a:rPr sz="2000" spc="-10" dirty="0">
                <a:latin typeface="Arial"/>
                <a:cs typeface="Arial"/>
              </a:rPr>
              <a:t>phương pháp </a:t>
            </a:r>
            <a:r>
              <a:rPr sz="2000" spc="-5" dirty="0">
                <a:latin typeface="Arial"/>
                <a:cs typeface="Arial"/>
              </a:rPr>
              <a:t>tư </a:t>
            </a:r>
            <a:r>
              <a:rPr sz="2000" spc="-10" dirty="0">
                <a:latin typeface="Arial"/>
                <a:cs typeface="Arial"/>
              </a:rPr>
              <a:t>duy NCKH: </a:t>
            </a:r>
            <a:r>
              <a:rPr sz="2000" spc="-15" dirty="0">
                <a:latin typeface="Arial"/>
                <a:cs typeface="Arial"/>
              </a:rPr>
              <a:t>diễn </a:t>
            </a:r>
            <a:r>
              <a:rPr sz="2000" spc="-10" dirty="0">
                <a:latin typeface="Arial"/>
                <a:cs typeface="Arial"/>
              </a:rPr>
              <a:t>dịch, quy</a:t>
            </a:r>
            <a:r>
              <a:rPr sz="2000" spc="204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nạp…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840"/>
              </a:spcBef>
              <a:buClr>
                <a:srgbClr val="FD8536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spc="-10" dirty="0">
                <a:latin typeface="Arial"/>
                <a:cs typeface="Arial"/>
              </a:rPr>
              <a:t>Nắm được </a:t>
            </a:r>
            <a:r>
              <a:rPr sz="2000" spc="-5" dirty="0">
                <a:latin typeface="Arial"/>
                <a:cs typeface="Arial"/>
              </a:rPr>
              <a:t>sơ </a:t>
            </a:r>
            <a:r>
              <a:rPr sz="2000" spc="-10" dirty="0">
                <a:latin typeface="Arial"/>
                <a:cs typeface="Arial"/>
              </a:rPr>
              <a:t>đồ tổng quát </a:t>
            </a:r>
            <a:r>
              <a:rPr sz="2000" spc="-5" dirty="0">
                <a:latin typeface="Arial"/>
                <a:cs typeface="Arial"/>
              </a:rPr>
              <a:t>của </a:t>
            </a:r>
            <a:r>
              <a:rPr sz="2000" spc="-10" dirty="0">
                <a:latin typeface="Arial"/>
                <a:cs typeface="Arial"/>
              </a:rPr>
              <a:t>quy </a:t>
            </a:r>
            <a:r>
              <a:rPr sz="2000" spc="-5" dirty="0">
                <a:latin typeface="Arial"/>
                <a:cs typeface="Arial"/>
              </a:rPr>
              <a:t>trình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NCKH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buChar char="-"/>
              <a:tabLst>
                <a:tab pos="168275" algn="l"/>
              </a:tabLst>
            </a:pPr>
            <a:r>
              <a:rPr sz="2000" b="1" i="1" spc="-10" dirty="0">
                <a:latin typeface="Arial"/>
                <a:cs typeface="Arial"/>
              </a:rPr>
              <a:t>Hình thức </a:t>
            </a:r>
            <a:r>
              <a:rPr sz="2000" b="1" i="1" spc="-5" dirty="0">
                <a:latin typeface="Arial"/>
                <a:cs typeface="Arial"/>
              </a:rPr>
              <a:t>tổ </a:t>
            </a:r>
            <a:r>
              <a:rPr sz="2000" b="1" i="1" spc="-10" dirty="0">
                <a:latin typeface="Arial"/>
                <a:cs typeface="Arial"/>
              </a:rPr>
              <a:t>chức dạy </a:t>
            </a:r>
            <a:r>
              <a:rPr sz="2000" b="1" i="1" spc="-5" dirty="0">
                <a:latin typeface="Arial"/>
                <a:cs typeface="Arial"/>
              </a:rPr>
              <a:t>học:</a:t>
            </a:r>
            <a:r>
              <a:rPr sz="2000" spc="-5" dirty="0">
                <a:latin typeface="Arial"/>
                <a:cs typeface="Arial"/>
              </a:rPr>
              <a:t>Thảo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luận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buChar char="-"/>
              <a:tabLst>
                <a:tab pos="168275" algn="l"/>
              </a:tabLst>
            </a:pPr>
            <a:r>
              <a:rPr sz="2000" b="1" i="1" spc="-5" dirty="0">
                <a:latin typeface="Arial"/>
                <a:cs typeface="Arial"/>
              </a:rPr>
              <a:t>Thời gian: </a:t>
            </a:r>
            <a:r>
              <a:rPr sz="2000" spc="-5" dirty="0">
                <a:latin typeface="Arial"/>
                <a:cs typeface="Arial"/>
              </a:rPr>
              <a:t>Thảo </a:t>
            </a:r>
            <a:r>
              <a:rPr sz="2000" spc="-15" dirty="0">
                <a:latin typeface="Arial"/>
                <a:cs typeface="Arial"/>
              </a:rPr>
              <a:t>luận: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2t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buChar char="-"/>
              <a:tabLst>
                <a:tab pos="168275" algn="l"/>
              </a:tabLst>
            </a:pPr>
            <a:r>
              <a:rPr sz="2000" b="1" i="1" spc="-10" dirty="0">
                <a:latin typeface="Arial"/>
                <a:cs typeface="Arial"/>
              </a:rPr>
              <a:t>Địa điểm:</a:t>
            </a:r>
            <a:r>
              <a:rPr sz="2000" spc="-10" dirty="0">
                <a:latin typeface="Arial"/>
                <a:cs typeface="Arial"/>
              </a:rPr>
              <a:t>Giảng đường do P2 phân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công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10000"/>
              </a:lnSpc>
              <a:spcBef>
                <a:spcPts val="600"/>
              </a:spcBef>
              <a:buChar char="-"/>
              <a:tabLst>
                <a:tab pos="180340" algn="l"/>
              </a:tabLst>
            </a:pPr>
            <a:r>
              <a:rPr sz="2000" b="1" i="1" spc="-10" dirty="0">
                <a:latin typeface="Arial"/>
                <a:cs typeface="Arial"/>
              </a:rPr>
              <a:t>Nội </a:t>
            </a:r>
            <a:r>
              <a:rPr sz="2000" b="1" i="1" spc="-5" dirty="0">
                <a:latin typeface="Arial"/>
                <a:cs typeface="Arial"/>
              </a:rPr>
              <a:t>dung </a:t>
            </a:r>
            <a:r>
              <a:rPr sz="2000" b="1" i="1" spc="-10" dirty="0">
                <a:latin typeface="Arial"/>
                <a:cs typeface="Arial"/>
              </a:rPr>
              <a:t>chính:</a:t>
            </a:r>
            <a:r>
              <a:rPr sz="2000" spc="-10" dirty="0">
                <a:latin typeface="Arial"/>
                <a:cs typeface="Arial"/>
              </a:rPr>
              <a:t>Thảo luận </a:t>
            </a:r>
            <a:r>
              <a:rPr sz="2000" spc="-5" dirty="0">
                <a:latin typeface="Arial"/>
                <a:cs typeface="Arial"/>
              </a:rPr>
              <a:t>trên </a:t>
            </a:r>
            <a:r>
              <a:rPr sz="2000" spc="-10" dirty="0">
                <a:latin typeface="Arial"/>
                <a:cs typeface="Arial"/>
              </a:rPr>
              <a:t>lớp </a:t>
            </a:r>
            <a:r>
              <a:rPr sz="2000" spc="-5" dirty="0">
                <a:latin typeface="Arial"/>
                <a:cs typeface="Arial"/>
              </a:rPr>
              <a:t>về đối </a:t>
            </a:r>
            <a:r>
              <a:rPr sz="2000" spc="-10" dirty="0">
                <a:latin typeface="Arial"/>
                <a:cs typeface="Arial"/>
              </a:rPr>
              <a:t>tương </a:t>
            </a:r>
            <a:r>
              <a:rPr sz="2000" spc="-5" dirty="0">
                <a:latin typeface="Arial"/>
                <a:cs typeface="Arial"/>
              </a:rPr>
              <a:t>tham </a:t>
            </a:r>
            <a:r>
              <a:rPr sz="2000" spc="-15" dirty="0">
                <a:latin typeface="Arial"/>
                <a:cs typeface="Arial"/>
              </a:rPr>
              <a:t>gia </a:t>
            </a:r>
            <a:r>
              <a:rPr sz="2000" spc="-5" dirty="0">
                <a:latin typeface="Arial"/>
                <a:cs typeface="Arial"/>
              </a:rPr>
              <a:t>nghiên cứu  </a:t>
            </a:r>
            <a:r>
              <a:rPr sz="2000" dirty="0">
                <a:latin typeface="Arial"/>
                <a:cs typeface="Arial"/>
              </a:rPr>
              <a:t>khoa </a:t>
            </a:r>
            <a:r>
              <a:rPr sz="2000" spc="-10" dirty="0">
                <a:latin typeface="Arial"/>
                <a:cs typeface="Arial"/>
              </a:rPr>
              <a:t>học </a:t>
            </a:r>
            <a:r>
              <a:rPr sz="2000" spc="-15" dirty="0">
                <a:latin typeface="Arial"/>
                <a:cs typeface="Arial"/>
              </a:rPr>
              <a:t>và </a:t>
            </a:r>
            <a:r>
              <a:rPr sz="2000" spc="-10" dirty="0">
                <a:latin typeface="Arial"/>
                <a:cs typeface="Arial"/>
              </a:rPr>
              <a:t>quy </a:t>
            </a:r>
            <a:r>
              <a:rPr sz="2000" spc="-5" dirty="0">
                <a:latin typeface="Arial"/>
                <a:cs typeface="Arial"/>
              </a:rPr>
              <a:t>trình </a:t>
            </a:r>
            <a:r>
              <a:rPr sz="2000" spc="-10" dirty="0">
                <a:latin typeface="Arial"/>
                <a:cs typeface="Arial"/>
              </a:rPr>
              <a:t>nghiên </a:t>
            </a:r>
            <a:r>
              <a:rPr sz="2000" spc="-5" dirty="0">
                <a:latin typeface="Arial"/>
                <a:cs typeface="Arial"/>
              </a:rPr>
              <a:t>cứu </a:t>
            </a:r>
            <a:r>
              <a:rPr sz="2000" dirty="0">
                <a:latin typeface="Arial"/>
                <a:cs typeface="Arial"/>
              </a:rPr>
              <a:t>khoa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học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999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spc="-5" dirty="0"/>
              <a:t>1.G</a:t>
            </a:r>
            <a:r>
              <a:rPr sz="2400" spc="-5" dirty="0"/>
              <a:t>IỚI THIỆU </a:t>
            </a:r>
            <a:r>
              <a:rPr sz="2400" dirty="0"/>
              <a:t>VỀ</a:t>
            </a:r>
            <a:r>
              <a:rPr sz="2400" spc="90" dirty="0"/>
              <a:t> </a:t>
            </a:r>
            <a:r>
              <a:rPr sz="3000" spc="-10" dirty="0"/>
              <a:t>PPNCKH</a:t>
            </a:r>
            <a:endParaRPr sz="3000"/>
          </a:p>
        </p:txBody>
      </p:sp>
      <p:sp>
        <p:nvSpPr>
          <p:cNvPr id="11" name="object 11"/>
          <p:cNvSpPr txBox="1"/>
          <p:nvPr/>
        </p:nvSpPr>
        <p:spPr>
          <a:xfrm>
            <a:off x="9146031" y="6865094"/>
            <a:ext cx="14922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6707"/>
            <a:ext cx="8227059" cy="255524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400" b="1" dirty="0">
                <a:latin typeface="Arial"/>
                <a:cs typeface="Arial"/>
              </a:rPr>
              <a:t>1. </a:t>
            </a:r>
            <a:r>
              <a:rPr sz="2400" b="1" spc="-5" dirty="0">
                <a:latin typeface="Arial"/>
                <a:cs typeface="Arial"/>
              </a:rPr>
              <a:t>Nghiên cứu Khoa học </a:t>
            </a:r>
            <a:r>
              <a:rPr sz="2400" b="1" spc="-10" dirty="0">
                <a:latin typeface="Arial"/>
                <a:cs typeface="Arial"/>
              </a:rPr>
              <a:t>(NCKH) </a:t>
            </a:r>
            <a:r>
              <a:rPr sz="2400" b="1" dirty="0">
                <a:latin typeface="Arial"/>
                <a:cs typeface="Arial"/>
              </a:rPr>
              <a:t>là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gì?</a:t>
            </a:r>
            <a:endParaRPr sz="2400">
              <a:latin typeface="Arial"/>
              <a:cs typeface="Arial"/>
            </a:endParaRPr>
          </a:p>
          <a:p>
            <a:pPr marL="287020" marR="5080" indent="-274320" algn="just">
              <a:lnSpc>
                <a:spcPct val="130000"/>
              </a:lnSpc>
              <a:spcBef>
                <a:spcPts val="60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Là </a:t>
            </a:r>
            <a:r>
              <a:rPr sz="2400" spc="-5" dirty="0">
                <a:latin typeface="Arial"/>
                <a:cs typeface="Arial"/>
              </a:rPr>
              <a:t>quá </a:t>
            </a:r>
            <a:r>
              <a:rPr sz="2400" spc="-10" dirty="0">
                <a:latin typeface="Arial"/>
                <a:cs typeface="Arial"/>
              </a:rPr>
              <a:t>trình </a:t>
            </a:r>
            <a:r>
              <a:rPr sz="2400" dirty="0">
                <a:latin typeface="Arial"/>
                <a:cs typeface="Arial"/>
              </a:rPr>
              <a:t>áp dụng các ý </a:t>
            </a:r>
            <a:r>
              <a:rPr sz="2400" spc="-5" dirty="0">
                <a:latin typeface="Arial"/>
                <a:cs typeface="Arial"/>
              </a:rPr>
              <a:t>tưởng, nguyên </a:t>
            </a:r>
            <a:r>
              <a:rPr sz="2400" spc="0" dirty="0">
                <a:latin typeface="Arial"/>
                <a:cs typeface="Arial"/>
              </a:rPr>
              <a:t>lý </a:t>
            </a:r>
            <a:r>
              <a:rPr sz="2400" spc="-15" dirty="0">
                <a:latin typeface="Arial"/>
                <a:cs typeface="Arial"/>
              </a:rPr>
              <a:t>và </a:t>
            </a:r>
            <a:r>
              <a:rPr sz="2400" dirty="0">
                <a:latin typeface="Arial"/>
                <a:cs typeface="Arial"/>
              </a:rPr>
              <a:t>phương  pháp </a:t>
            </a:r>
            <a:r>
              <a:rPr sz="2400" spc="-10" dirty="0">
                <a:latin typeface="Arial"/>
                <a:cs typeface="Arial"/>
              </a:rPr>
              <a:t>khoa </a:t>
            </a:r>
            <a:r>
              <a:rPr sz="2400" dirty="0">
                <a:latin typeface="Arial"/>
                <a:cs typeface="Arial"/>
              </a:rPr>
              <a:t>học để </a:t>
            </a:r>
            <a:r>
              <a:rPr sz="2400" spc="-10" dirty="0">
                <a:latin typeface="Arial"/>
                <a:cs typeface="Arial"/>
              </a:rPr>
              <a:t>tìm </a:t>
            </a:r>
            <a:r>
              <a:rPr sz="2400" spc="-5" dirty="0">
                <a:latin typeface="Arial"/>
                <a:cs typeface="Arial"/>
              </a:rPr>
              <a:t>ra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b="1" spc="-5" dirty="0">
                <a:latin typeface="Arial"/>
                <a:cs typeface="Arial"/>
              </a:rPr>
              <a:t>kiến thức mới </a:t>
            </a:r>
            <a:r>
              <a:rPr sz="2400" dirty="0">
                <a:latin typeface="Arial"/>
                <a:cs typeface="Arial"/>
              </a:rPr>
              <a:t>nhằm </a:t>
            </a:r>
            <a:r>
              <a:rPr sz="2400" spc="-5" dirty="0">
                <a:latin typeface="Arial"/>
                <a:cs typeface="Arial"/>
              </a:rPr>
              <a:t>mô </a:t>
            </a:r>
            <a:r>
              <a:rPr sz="2400" spc="-10" dirty="0">
                <a:latin typeface="Arial"/>
                <a:cs typeface="Arial"/>
              </a:rPr>
              <a:t>tả,  </a:t>
            </a:r>
            <a:r>
              <a:rPr sz="2400" spc="-5" dirty="0">
                <a:latin typeface="Arial"/>
                <a:cs typeface="Arial"/>
              </a:rPr>
              <a:t>giải thích </a:t>
            </a:r>
            <a:r>
              <a:rPr sz="2400" dirty="0">
                <a:latin typeface="Arial"/>
                <a:cs typeface="Arial"/>
              </a:rPr>
              <a:t>hay dự báo các sự </a:t>
            </a:r>
            <a:r>
              <a:rPr sz="2400" spc="-10" dirty="0">
                <a:latin typeface="Arial"/>
                <a:cs typeface="Arial"/>
              </a:rPr>
              <a:t>vật, </a:t>
            </a:r>
            <a:r>
              <a:rPr sz="2400" spc="-5" dirty="0">
                <a:latin typeface="Arial"/>
                <a:cs typeface="Arial"/>
              </a:rPr>
              <a:t>hiện tượng </a:t>
            </a:r>
            <a:r>
              <a:rPr sz="2400" spc="-10" dirty="0">
                <a:latin typeface="Arial"/>
                <a:cs typeface="Arial"/>
              </a:rPr>
              <a:t>trong </a:t>
            </a:r>
            <a:r>
              <a:rPr sz="2400" dirty="0">
                <a:latin typeface="Arial"/>
                <a:cs typeface="Arial"/>
              </a:rPr>
              <a:t>thế </a:t>
            </a:r>
            <a:r>
              <a:rPr sz="2400" spc="-5" dirty="0">
                <a:latin typeface="Arial"/>
                <a:cs typeface="Arial"/>
              </a:rPr>
              <a:t>giới  </a:t>
            </a:r>
            <a:r>
              <a:rPr sz="2400" dirty="0">
                <a:latin typeface="Arial"/>
                <a:cs typeface="Arial"/>
              </a:rPr>
              <a:t>khách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quan.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999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spc="-5" dirty="0"/>
              <a:t>1.G</a:t>
            </a:r>
            <a:r>
              <a:rPr sz="2400" spc="-5" dirty="0"/>
              <a:t>IỚI THIỆU </a:t>
            </a:r>
            <a:r>
              <a:rPr sz="2400" dirty="0"/>
              <a:t>VỀ</a:t>
            </a:r>
            <a:r>
              <a:rPr sz="2400" spc="90" dirty="0"/>
              <a:t> </a:t>
            </a:r>
            <a:r>
              <a:rPr sz="3000" spc="-10" dirty="0"/>
              <a:t>PPNCKH</a:t>
            </a:r>
            <a:endParaRPr sz="3000"/>
          </a:p>
        </p:txBody>
      </p:sp>
      <p:sp>
        <p:nvSpPr>
          <p:cNvPr id="11" name="object 11"/>
          <p:cNvSpPr txBox="1"/>
          <p:nvPr/>
        </p:nvSpPr>
        <p:spPr>
          <a:xfrm>
            <a:off x="9146031" y="6865094"/>
            <a:ext cx="14922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422907"/>
            <a:ext cx="8224520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  <a:buAutoNum type="arabicPeriod" startAt="2"/>
              <a:tabLst>
                <a:tab pos="363220" algn="l"/>
              </a:tabLst>
            </a:pPr>
            <a:r>
              <a:rPr sz="2400" b="1" spc="-5" dirty="0">
                <a:latin typeface="Arial"/>
                <a:cs typeface="Arial"/>
              </a:rPr>
              <a:t>Nghiên cứu Khoa học (NCKH) </a:t>
            </a:r>
            <a:r>
              <a:rPr sz="2400" b="1" dirty="0">
                <a:latin typeface="Arial"/>
                <a:cs typeface="Arial"/>
              </a:rPr>
              <a:t>cần con </a:t>
            </a:r>
            <a:r>
              <a:rPr sz="2400" b="1" spc="-5" dirty="0">
                <a:latin typeface="Arial"/>
                <a:cs typeface="Arial"/>
              </a:rPr>
              <a:t>người như thế  nào?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440"/>
              </a:spcBef>
              <a:buClr>
                <a:srgbClr val="FD8536"/>
              </a:buClr>
              <a:buSzPct val="79166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400" spc="-5" dirty="0">
                <a:latin typeface="Arial"/>
                <a:cs typeface="Arial"/>
              </a:rPr>
              <a:t>Có kiến thức </a:t>
            </a:r>
            <a:r>
              <a:rPr sz="2400" spc="-15" dirty="0">
                <a:latin typeface="Arial"/>
                <a:cs typeface="Arial"/>
              </a:rPr>
              <a:t>về </a:t>
            </a:r>
            <a:r>
              <a:rPr sz="2400" spc="-10" dirty="0">
                <a:latin typeface="Arial"/>
                <a:cs typeface="Arial"/>
              </a:rPr>
              <a:t>lĩnh vực </a:t>
            </a:r>
            <a:r>
              <a:rPr sz="2400" spc="-5" dirty="0">
                <a:latin typeface="Arial"/>
                <a:cs typeface="Arial"/>
              </a:rPr>
              <a:t>nghiên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cứu.</a:t>
            </a:r>
            <a:endParaRPr sz="2400">
              <a:latin typeface="Arial"/>
              <a:cs typeface="Arial"/>
            </a:endParaRPr>
          </a:p>
          <a:p>
            <a:pPr marL="652780" marR="5715" lvl="1" indent="-274320">
              <a:lnSpc>
                <a:spcPct val="130000"/>
              </a:lnSpc>
              <a:spcBef>
                <a:spcPts val="575"/>
              </a:spcBef>
              <a:buClr>
                <a:srgbClr val="FD8536"/>
              </a:buClr>
              <a:buSzPct val="79166"/>
              <a:buFont typeface="Wingdings 2"/>
              <a:buChar char=""/>
              <a:tabLst>
                <a:tab pos="652145" algn="l"/>
                <a:tab pos="652780" algn="l"/>
                <a:tab pos="1170305" algn="l"/>
                <a:tab pos="1892935" algn="l"/>
                <a:tab pos="2447925" algn="l"/>
                <a:tab pos="3493135" algn="l"/>
                <a:tab pos="4231005" algn="l"/>
                <a:tab pos="4953000" algn="l"/>
                <a:tab pos="5742305" algn="l"/>
                <a:tab pos="7702550" algn="l"/>
              </a:tabLst>
            </a:pPr>
            <a:r>
              <a:rPr sz="2400" spc="-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ó	</a:t>
            </a:r>
            <a:r>
              <a:rPr sz="2400" spc="0" dirty="0">
                <a:latin typeface="Arial"/>
                <a:cs typeface="Arial"/>
              </a:rPr>
              <a:t>đa</a:t>
            </a:r>
            <a:r>
              <a:rPr sz="2400" dirty="0">
                <a:latin typeface="Arial"/>
                <a:cs typeface="Arial"/>
              </a:rPr>
              <a:t>m	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ê	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15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ê</a:t>
            </a:r>
            <a:r>
              <a:rPr sz="2400" dirty="0">
                <a:latin typeface="Arial"/>
                <a:cs typeface="Arial"/>
              </a:rPr>
              <a:t>n	</a:t>
            </a:r>
            <a:r>
              <a:rPr sz="2400" spc="-25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ứ</a:t>
            </a:r>
            <a:r>
              <a:rPr sz="2400" spc="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,	</a:t>
            </a:r>
            <a:r>
              <a:rPr sz="2400" spc="0" dirty="0">
                <a:latin typeface="Arial"/>
                <a:cs typeface="Arial"/>
              </a:rPr>
              <a:t>h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m	t</a:t>
            </a:r>
            <a:r>
              <a:rPr sz="2400" spc="0" dirty="0">
                <a:latin typeface="Arial"/>
                <a:cs typeface="Arial"/>
              </a:rPr>
              <a:t>h</a:t>
            </a:r>
            <a:r>
              <a:rPr sz="2400" spc="-20" dirty="0">
                <a:latin typeface="Arial"/>
                <a:cs typeface="Arial"/>
              </a:rPr>
              <a:t>í</a:t>
            </a:r>
            <a:r>
              <a:rPr sz="2400" dirty="0">
                <a:latin typeface="Arial"/>
                <a:cs typeface="Arial"/>
              </a:rPr>
              <a:t>ch	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20" dirty="0">
                <a:latin typeface="Arial"/>
                <a:cs typeface="Arial"/>
              </a:rPr>
              <a:t>ì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3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tò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3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0" dirty="0">
                <a:latin typeface="Arial"/>
                <a:cs typeface="Arial"/>
              </a:rPr>
              <a:t>há</a:t>
            </a:r>
            <a:r>
              <a:rPr sz="2400" dirty="0">
                <a:latin typeface="Arial"/>
                <a:cs typeface="Arial"/>
              </a:rPr>
              <a:t>m	</a:t>
            </a:r>
            <a:r>
              <a:rPr sz="2400" spc="-15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á  cái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mới.</a:t>
            </a:r>
            <a:endParaRPr sz="2400">
              <a:latin typeface="Arial"/>
              <a:cs typeface="Arial"/>
            </a:endParaRPr>
          </a:p>
          <a:p>
            <a:pPr marL="652780" marR="5080" lvl="1" indent="-274320">
              <a:lnSpc>
                <a:spcPct val="130000"/>
              </a:lnSpc>
              <a:spcBef>
                <a:spcPts val="575"/>
              </a:spcBef>
              <a:buClr>
                <a:srgbClr val="FD8536"/>
              </a:buClr>
              <a:buSzPct val="79166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400" spc="-5" dirty="0">
                <a:latin typeface="Arial"/>
                <a:cs typeface="Arial"/>
              </a:rPr>
              <a:t>Có </a:t>
            </a:r>
            <a:r>
              <a:rPr sz="2400" dirty="0">
                <a:latin typeface="Arial"/>
                <a:cs typeface="Arial"/>
              </a:rPr>
              <a:t>sự khách </a:t>
            </a:r>
            <a:r>
              <a:rPr sz="2400" spc="-5" dirty="0">
                <a:latin typeface="Arial"/>
                <a:cs typeface="Arial"/>
              </a:rPr>
              <a:t>quan </a:t>
            </a:r>
            <a:r>
              <a:rPr sz="2400" spc="-15" dirty="0">
                <a:latin typeface="Arial"/>
                <a:cs typeface="Arial"/>
              </a:rPr>
              <a:t>và </a:t>
            </a:r>
            <a:r>
              <a:rPr sz="2400" spc="-5" dirty="0">
                <a:latin typeface="Arial"/>
                <a:cs typeface="Arial"/>
              </a:rPr>
              <a:t>trung </a:t>
            </a:r>
            <a:r>
              <a:rPr sz="2400" dirty="0">
                <a:latin typeface="Arial"/>
                <a:cs typeface="Arial"/>
              </a:rPr>
              <a:t>thực </a:t>
            </a:r>
            <a:r>
              <a:rPr sz="2400" spc="-15" dirty="0">
                <a:latin typeface="Arial"/>
                <a:cs typeface="Arial"/>
              </a:rPr>
              <a:t>về </a:t>
            </a:r>
            <a:r>
              <a:rPr sz="2400" dirty="0">
                <a:latin typeface="Arial"/>
                <a:cs typeface="Arial"/>
              </a:rPr>
              <a:t>khoa </a:t>
            </a:r>
            <a:r>
              <a:rPr sz="2400" spc="-5" dirty="0">
                <a:latin typeface="Arial"/>
                <a:cs typeface="Arial"/>
              </a:rPr>
              <a:t>học (đạo đức  </a:t>
            </a:r>
            <a:r>
              <a:rPr sz="2400" dirty="0">
                <a:latin typeface="Arial"/>
                <a:cs typeface="Arial"/>
              </a:rPr>
              <a:t>khoa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học).</a:t>
            </a:r>
            <a:endParaRPr sz="240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440"/>
              </a:spcBef>
              <a:buClr>
                <a:srgbClr val="FD8536"/>
              </a:buClr>
              <a:buSzPct val="79166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400" spc="-5" dirty="0">
                <a:latin typeface="Arial"/>
                <a:cs typeface="Arial"/>
              </a:rPr>
              <a:t>Biết </a:t>
            </a:r>
            <a:r>
              <a:rPr sz="2400" dirty="0">
                <a:latin typeface="Arial"/>
                <a:cs typeface="Arial"/>
              </a:rPr>
              <a:t>cách </a:t>
            </a:r>
            <a:r>
              <a:rPr sz="2400" spc="-5" dirty="0">
                <a:latin typeface="Arial"/>
                <a:cs typeface="Arial"/>
              </a:rPr>
              <a:t>làm </a:t>
            </a:r>
            <a:r>
              <a:rPr sz="2400" spc="-10" dirty="0">
                <a:latin typeface="Arial"/>
                <a:cs typeface="Arial"/>
              </a:rPr>
              <a:t>việc </a:t>
            </a:r>
            <a:r>
              <a:rPr sz="2400" dirty="0">
                <a:latin typeface="Arial"/>
                <a:cs typeface="Arial"/>
              </a:rPr>
              <a:t>độc </a:t>
            </a:r>
            <a:r>
              <a:rPr sz="2400" spc="-5" dirty="0">
                <a:latin typeface="Arial"/>
                <a:cs typeface="Arial"/>
              </a:rPr>
              <a:t>lập, </a:t>
            </a:r>
            <a:r>
              <a:rPr sz="2400" dirty="0">
                <a:latin typeface="Arial"/>
                <a:cs typeface="Arial"/>
              </a:rPr>
              <a:t>tập thể </a:t>
            </a:r>
            <a:r>
              <a:rPr sz="2400" spc="-15" dirty="0">
                <a:latin typeface="Arial"/>
                <a:cs typeface="Arial"/>
              </a:rPr>
              <a:t>và </a:t>
            </a:r>
            <a:r>
              <a:rPr sz="2400" dirty="0">
                <a:latin typeface="Arial"/>
                <a:cs typeface="Arial"/>
              </a:rPr>
              <a:t>có phương</a:t>
            </a:r>
            <a:r>
              <a:rPr sz="2400" spc="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pháp.</a:t>
            </a:r>
            <a:endParaRPr sz="2400">
              <a:latin typeface="Arial"/>
              <a:cs typeface="Arial"/>
            </a:endParaRPr>
          </a:p>
          <a:p>
            <a:pPr marL="652780" marR="5715" lvl="1" indent="-274320">
              <a:lnSpc>
                <a:spcPct val="130000"/>
              </a:lnSpc>
              <a:spcBef>
                <a:spcPts val="575"/>
              </a:spcBef>
              <a:buClr>
                <a:srgbClr val="FD8536"/>
              </a:buClr>
              <a:buSzPct val="79166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400" spc="-5" dirty="0">
                <a:latin typeface="Arial"/>
                <a:cs typeface="Arial"/>
              </a:rPr>
              <a:t>Liên </a:t>
            </a:r>
            <a:r>
              <a:rPr sz="2400" dirty="0">
                <a:latin typeface="Arial"/>
                <a:cs typeface="Arial"/>
              </a:rPr>
              <a:t>tục </a:t>
            </a:r>
            <a:r>
              <a:rPr sz="2400" spc="-5" dirty="0">
                <a:latin typeface="Arial"/>
                <a:cs typeface="Arial"/>
              </a:rPr>
              <a:t>rèn </a:t>
            </a:r>
            <a:r>
              <a:rPr sz="2400" spc="-10" dirty="0">
                <a:latin typeface="Arial"/>
                <a:cs typeface="Arial"/>
              </a:rPr>
              <a:t>luyện </a:t>
            </a:r>
            <a:r>
              <a:rPr sz="2400" spc="-5" dirty="0">
                <a:latin typeface="Arial"/>
                <a:cs typeface="Arial"/>
              </a:rPr>
              <a:t>năng lực </a:t>
            </a:r>
            <a:r>
              <a:rPr sz="2400" dirty="0">
                <a:latin typeface="Arial"/>
                <a:cs typeface="Arial"/>
              </a:rPr>
              <a:t>nghiên cứu từ </a:t>
            </a:r>
            <a:r>
              <a:rPr sz="2400" spc="-5" dirty="0">
                <a:latin typeface="Arial"/>
                <a:cs typeface="Arial"/>
              </a:rPr>
              <a:t>lúc là sinh  </a:t>
            </a:r>
            <a:r>
              <a:rPr sz="2400" spc="-10" dirty="0">
                <a:latin typeface="Arial"/>
                <a:cs typeface="Arial"/>
              </a:rPr>
              <a:t>viên.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999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spc="-5" dirty="0"/>
              <a:t>1.G</a:t>
            </a:r>
            <a:r>
              <a:rPr sz="2400" spc="-5" dirty="0"/>
              <a:t>IỚI THIỆU </a:t>
            </a:r>
            <a:r>
              <a:rPr sz="2400" dirty="0"/>
              <a:t>VỀ</a:t>
            </a:r>
            <a:r>
              <a:rPr sz="2400" spc="90" dirty="0"/>
              <a:t> </a:t>
            </a:r>
            <a:r>
              <a:rPr sz="3000" spc="-10" dirty="0"/>
              <a:t>PPNCKH</a:t>
            </a:r>
            <a:endParaRPr sz="3000"/>
          </a:p>
        </p:txBody>
      </p:sp>
      <p:sp>
        <p:nvSpPr>
          <p:cNvPr id="11" name="object 11"/>
          <p:cNvSpPr txBox="1"/>
          <p:nvPr/>
        </p:nvSpPr>
        <p:spPr>
          <a:xfrm>
            <a:off x="9146031" y="6865094"/>
            <a:ext cx="14922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5599"/>
            <a:ext cx="8225790" cy="3861826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1570"/>
              </a:spcBef>
              <a:buAutoNum type="arabicPeriod" startAt="3"/>
              <a:tabLst>
                <a:tab pos="339090" algn="l"/>
              </a:tabLst>
            </a:pPr>
            <a:r>
              <a:rPr sz="2400" b="1" spc="-40" dirty="0">
                <a:latin typeface="Arial"/>
                <a:cs typeface="Arial"/>
              </a:rPr>
              <a:t>Ai </a:t>
            </a:r>
            <a:r>
              <a:rPr sz="2400" b="1" dirty="0">
                <a:latin typeface="Arial"/>
                <a:cs typeface="Arial"/>
              </a:rPr>
              <a:t>là </a:t>
            </a:r>
            <a:r>
              <a:rPr sz="2400" b="1" spc="-5" dirty="0">
                <a:latin typeface="Arial"/>
                <a:cs typeface="Arial"/>
              </a:rPr>
              <a:t>người nghiên cứu Khoa</a:t>
            </a:r>
            <a:r>
              <a:rPr sz="2400" b="1" spc="8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học?</a:t>
            </a:r>
            <a:endParaRPr sz="2400" dirty="0">
              <a:latin typeface="Arial"/>
              <a:cs typeface="Arial"/>
            </a:endParaRPr>
          </a:p>
          <a:p>
            <a:pPr marL="652780" marR="5080" lvl="1" indent="-274320">
              <a:lnSpc>
                <a:spcPct val="130500"/>
              </a:lnSpc>
              <a:spcBef>
                <a:spcPts val="54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Các </a:t>
            </a:r>
            <a:r>
              <a:rPr sz="2100" spc="-5" dirty="0">
                <a:latin typeface="Arial"/>
                <a:cs typeface="Arial"/>
              </a:rPr>
              <a:t>nhà nghiên cứu </a:t>
            </a:r>
            <a:r>
              <a:rPr sz="2100" spc="0" dirty="0">
                <a:latin typeface="Arial"/>
                <a:cs typeface="Arial"/>
              </a:rPr>
              <a:t>ở </a:t>
            </a:r>
            <a:r>
              <a:rPr sz="2100" spc="-5" dirty="0">
                <a:latin typeface="Arial"/>
                <a:cs typeface="Arial"/>
              </a:rPr>
              <a:t>nhiều lĩnh vực </a:t>
            </a:r>
            <a:r>
              <a:rPr sz="2100" dirty="0">
                <a:latin typeface="Arial"/>
                <a:cs typeface="Arial"/>
              </a:rPr>
              <a:t>khác </a:t>
            </a:r>
            <a:r>
              <a:rPr sz="2100" spc="-10" dirty="0">
                <a:latin typeface="Arial"/>
                <a:cs typeface="Arial"/>
              </a:rPr>
              <a:t>nhau </a:t>
            </a:r>
            <a:r>
              <a:rPr sz="2100" spc="0" dirty="0">
                <a:latin typeface="Arial"/>
                <a:cs typeface="Arial"/>
              </a:rPr>
              <a:t>ở các </a:t>
            </a:r>
            <a:r>
              <a:rPr sz="2100" spc="-10" dirty="0">
                <a:latin typeface="Arial"/>
                <a:cs typeface="Arial"/>
              </a:rPr>
              <a:t>Viện,  </a:t>
            </a:r>
            <a:r>
              <a:rPr sz="2100" spc="-15" dirty="0">
                <a:latin typeface="Arial"/>
                <a:cs typeface="Arial"/>
              </a:rPr>
              <a:t>Trung </a:t>
            </a:r>
            <a:r>
              <a:rPr sz="2100" dirty="0">
                <a:latin typeface="Arial"/>
                <a:cs typeface="Arial"/>
              </a:rPr>
              <a:t>tâm Nghiên</a:t>
            </a:r>
            <a:r>
              <a:rPr sz="2100" spc="-110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cứu.</a:t>
            </a:r>
            <a:endParaRPr sz="2100" dirty="0">
              <a:latin typeface="Arial"/>
              <a:cs typeface="Arial"/>
            </a:endParaRPr>
          </a:p>
          <a:p>
            <a:pPr marL="652780" marR="5080" lvl="1" indent="-274320">
              <a:lnSpc>
                <a:spcPct val="130500"/>
              </a:lnSpc>
              <a:spcBef>
                <a:spcPts val="48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 err="1">
                <a:latin typeface="Arial"/>
                <a:cs typeface="Arial"/>
              </a:rPr>
              <a:t>Các</a:t>
            </a:r>
            <a:r>
              <a:rPr sz="2100" dirty="0">
                <a:latin typeface="Arial"/>
                <a:cs typeface="Arial"/>
              </a:rPr>
              <a:t> </a:t>
            </a:r>
            <a:r>
              <a:rPr sz="2100" spc="-5" dirty="0" err="1">
                <a:latin typeface="Arial"/>
                <a:cs typeface="Arial"/>
              </a:rPr>
              <a:t>giảng</a:t>
            </a:r>
            <a:r>
              <a:rPr sz="2100" spc="-5" dirty="0">
                <a:latin typeface="Arial"/>
                <a:cs typeface="Arial"/>
              </a:rPr>
              <a:t> viên </a:t>
            </a:r>
            <a:r>
              <a:rPr sz="2100" spc="0" dirty="0">
                <a:latin typeface="Arial"/>
                <a:cs typeface="Arial"/>
              </a:rPr>
              <a:t>ở các </a:t>
            </a:r>
            <a:r>
              <a:rPr sz="2100" spc="-5" dirty="0">
                <a:latin typeface="Arial"/>
                <a:cs typeface="Arial"/>
              </a:rPr>
              <a:t>trường </a:t>
            </a:r>
            <a:r>
              <a:rPr sz="2100" spc="-10" dirty="0">
                <a:latin typeface="Arial"/>
                <a:cs typeface="Arial"/>
              </a:rPr>
              <a:t>Đại </a:t>
            </a:r>
            <a:r>
              <a:rPr sz="2100" dirty="0">
                <a:latin typeface="Arial"/>
                <a:cs typeface="Arial"/>
              </a:rPr>
              <a:t>học </a:t>
            </a:r>
            <a:r>
              <a:rPr sz="2100" spc="0" dirty="0">
                <a:latin typeface="Arial"/>
                <a:cs typeface="Arial"/>
              </a:rPr>
              <a:t>– </a:t>
            </a:r>
            <a:r>
              <a:rPr sz="2100" dirty="0">
                <a:latin typeface="Arial"/>
                <a:cs typeface="Arial"/>
              </a:rPr>
              <a:t>Cao </a:t>
            </a:r>
            <a:r>
              <a:rPr sz="2100" spc="-5" dirty="0">
                <a:latin typeface="Arial"/>
                <a:cs typeface="Arial"/>
              </a:rPr>
              <a:t>Đẳng,  </a:t>
            </a:r>
            <a:r>
              <a:rPr sz="2100" spc="-15" dirty="0">
                <a:latin typeface="Arial"/>
                <a:cs typeface="Arial"/>
              </a:rPr>
              <a:t>Trung </a:t>
            </a:r>
            <a:r>
              <a:rPr sz="2100" dirty="0">
                <a:latin typeface="Arial"/>
                <a:cs typeface="Arial"/>
              </a:rPr>
              <a:t>học Chuyên</a:t>
            </a:r>
            <a:r>
              <a:rPr sz="2100" spc="-12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nghiệp.</a:t>
            </a:r>
          </a:p>
          <a:p>
            <a:pPr marL="652780" lvl="1" indent="-274320">
              <a:lnSpc>
                <a:spcPct val="100000"/>
              </a:lnSpc>
              <a:spcBef>
                <a:spcPts val="125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Các </a:t>
            </a:r>
            <a:r>
              <a:rPr sz="2100" dirty="0">
                <a:latin typeface="Arial"/>
                <a:cs typeface="Arial"/>
              </a:rPr>
              <a:t>chuyên </a:t>
            </a:r>
            <a:r>
              <a:rPr sz="2100" spc="0" dirty="0">
                <a:latin typeface="Arial"/>
                <a:cs typeface="Arial"/>
              </a:rPr>
              <a:t>gia ở các cơ </a:t>
            </a:r>
            <a:r>
              <a:rPr sz="2100" dirty="0">
                <a:latin typeface="Arial"/>
                <a:cs typeface="Arial"/>
              </a:rPr>
              <a:t>quan quản </a:t>
            </a:r>
            <a:r>
              <a:rPr sz="2100" spc="0" dirty="0">
                <a:latin typeface="Arial"/>
                <a:cs typeface="Arial"/>
              </a:rPr>
              <a:t>lý Nhà</a:t>
            </a:r>
            <a:r>
              <a:rPr sz="2100" spc="-360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nước.</a:t>
            </a:r>
            <a:endParaRPr sz="2100" dirty="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7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Các Công </a:t>
            </a:r>
            <a:r>
              <a:rPr sz="2100" spc="-70" dirty="0">
                <a:latin typeface="Arial"/>
                <a:cs typeface="Arial"/>
              </a:rPr>
              <a:t>ty, </a:t>
            </a:r>
            <a:r>
              <a:rPr sz="2100" spc="-10" dirty="0">
                <a:latin typeface="Arial"/>
                <a:cs typeface="Arial"/>
              </a:rPr>
              <a:t>Viện </a:t>
            </a:r>
            <a:r>
              <a:rPr sz="2100" dirty="0">
                <a:latin typeface="Arial"/>
                <a:cs typeface="Arial"/>
              </a:rPr>
              <a:t>nghiên </a:t>
            </a:r>
            <a:r>
              <a:rPr sz="2100" spc="0" dirty="0">
                <a:latin typeface="Arial"/>
                <a:cs typeface="Arial"/>
              </a:rPr>
              <a:t>cứu </a:t>
            </a:r>
            <a:r>
              <a:rPr sz="2100" spc="-5" dirty="0">
                <a:latin typeface="Arial"/>
                <a:cs typeface="Arial"/>
              </a:rPr>
              <a:t>tư</a:t>
            </a:r>
            <a:r>
              <a:rPr sz="2100" spc="-13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nhân.</a:t>
            </a:r>
          </a:p>
          <a:p>
            <a:pPr marL="652780" lvl="1" indent="-274320">
              <a:lnSpc>
                <a:spcPct val="100000"/>
              </a:lnSpc>
              <a:spcBef>
                <a:spcPts val="125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Các Sinh </a:t>
            </a:r>
            <a:r>
              <a:rPr sz="2100" spc="-5" dirty="0">
                <a:latin typeface="Arial"/>
                <a:cs typeface="Arial"/>
              </a:rPr>
              <a:t>viên </a:t>
            </a:r>
            <a:r>
              <a:rPr sz="2100" dirty="0">
                <a:latin typeface="Arial"/>
                <a:cs typeface="Arial"/>
              </a:rPr>
              <a:t>ham </a:t>
            </a:r>
            <a:r>
              <a:rPr sz="2100" spc="-5" dirty="0">
                <a:latin typeface="Arial"/>
                <a:cs typeface="Arial"/>
              </a:rPr>
              <a:t>thích </a:t>
            </a:r>
            <a:r>
              <a:rPr sz="2100" spc="5" dirty="0">
                <a:latin typeface="Arial"/>
                <a:cs typeface="Arial"/>
              </a:rPr>
              <a:t>NCKH </a:t>
            </a:r>
            <a:r>
              <a:rPr sz="2100" spc="0" dirty="0">
                <a:latin typeface="Arial"/>
                <a:cs typeface="Arial"/>
              </a:rPr>
              <a:t>ở các </a:t>
            </a:r>
            <a:r>
              <a:rPr sz="2100" dirty="0">
                <a:latin typeface="Arial"/>
                <a:cs typeface="Arial"/>
              </a:rPr>
              <a:t>trường </a:t>
            </a:r>
            <a:r>
              <a:rPr sz="2100" spc="0" dirty="0">
                <a:latin typeface="Arial"/>
                <a:cs typeface="Arial"/>
              </a:rPr>
              <a:t>Đại</a:t>
            </a:r>
            <a:r>
              <a:rPr sz="2100" spc="-35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học.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999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spc="-5" dirty="0"/>
              <a:t>1.G</a:t>
            </a:r>
            <a:r>
              <a:rPr sz="2400" spc="-5" dirty="0"/>
              <a:t>IỚI THIỆU </a:t>
            </a:r>
            <a:r>
              <a:rPr sz="2400" dirty="0"/>
              <a:t>VỀ</a:t>
            </a:r>
            <a:r>
              <a:rPr sz="2400" spc="90" dirty="0"/>
              <a:t> </a:t>
            </a:r>
            <a:r>
              <a:rPr sz="3000" spc="-10" dirty="0"/>
              <a:t>PPNCKH</a:t>
            </a:r>
            <a:endParaRPr sz="3000"/>
          </a:p>
        </p:txBody>
      </p:sp>
      <p:sp>
        <p:nvSpPr>
          <p:cNvPr id="11" name="object 11"/>
          <p:cNvSpPr txBox="1"/>
          <p:nvPr/>
        </p:nvSpPr>
        <p:spPr>
          <a:xfrm>
            <a:off x="9146031" y="6865094"/>
            <a:ext cx="14922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6707"/>
            <a:ext cx="8227695" cy="436816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400" b="1" dirty="0">
                <a:latin typeface="Arial"/>
                <a:cs typeface="Arial"/>
              </a:rPr>
              <a:t>4. </a:t>
            </a:r>
            <a:r>
              <a:rPr sz="2400" b="1" spc="-5" dirty="0">
                <a:latin typeface="Arial"/>
                <a:cs typeface="Arial"/>
              </a:rPr>
              <a:t>Các hình thức tổ chức nghiên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cứu?</a:t>
            </a:r>
            <a:endParaRPr sz="24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46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Khái </a:t>
            </a:r>
            <a:r>
              <a:rPr sz="2400" spc="-5" dirty="0">
                <a:latin typeface="Arial"/>
                <a:cs typeface="Arial"/>
              </a:rPr>
              <a:t>niệm </a:t>
            </a:r>
            <a:r>
              <a:rPr sz="2400" spc="-15" dirty="0">
                <a:latin typeface="Arial"/>
                <a:cs typeface="Arial"/>
              </a:rPr>
              <a:t>về </a:t>
            </a:r>
            <a:r>
              <a:rPr sz="2400" spc="0" dirty="0">
                <a:latin typeface="Arial"/>
                <a:cs typeface="Arial"/>
              </a:rPr>
              <a:t>Tổ </a:t>
            </a:r>
            <a:r>
              <a:rPr sz="2400" spc="-5" dirty="0">
                <a:latin typeface="Arial"/>
                <a:cs typeface="Arial"/>
              </a:rPr>
              <a:t>chức nghiên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cứu:</a:t>
            </a:r>
          </a:p>
          <a:p>
            <a:pPr marL="652780" lvl="1" indent="-27432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Tổ chức công </a:t>
            </a:r>
            <a:r>
              <a:rPr sz="2100" spc="-5" dirty="0">
                <a:latin typeface="Arial"/>
                <a:cs typeface="Arial"/>
              </a:rPr>
              <a:t>việc </a:t>
            </a:r>
            <a:r>
              <a:rPr sz="2100" dirty="0">
                <a:latin typeface="Arial"/>
                <a:cs typeface="Arial"/>
              </a:rPr>
              <a:t>thực hiện nghiên </a:t>
            </a:r>
            <a:r>
              <a:rPr sz="2100" spc="0" dirty="0">
                <a:latin typeface="Arial"/>
                <a:cs typeface="Arial"/>
              </a:rPr>
              <a:t>cứu</a:t>
            </a:r>
            <a:r>
              <a:rPr sz="2100" spc="-300" dirty="0">
                <a:latin typeface="Arial"/>
                <a:cs typeface="Arial"/>
              </a:rPr>
              <a:t> </a:t>
            </a:r>
            <a:r>
              <a:rPr sz="2100" spc="0" dirty="0">
                <a:latin typeface="Arial"/>
                <a:cs typeface="Arial"/>
              </a:rPr>
              <a:t>chung;</a:t>
            </a:r>
            <a:endParaRPr sz="2100" dirty="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7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spc="0" dirty="0">
                <a:latin typeface="Arial"/>
                <a:cs typeface="Arial"/>
              </a:rPr>
              <a:t>Tổ chức công </a:t>
            </a:r>
            <a:r>
              <a:rPr sz="2100" spc="-5" dirty="0">
                <a:latin typeface="Arial"/>
                <a:cs typeface="Arial"/>
              </a:rPr>
              <a:t>việc </a:t>
            </a:r>
            <a:r>
              <a:rPr sz="2100" dirty="0">
                <a:latin typeface="Arial"/>
                <a:cs typeface="Arial"/>
              </a:rPr>
              <a:t>thực hiện nghiên </a:t>
            </a:r>
            <a:r>
              <a:rPr sz="2100" spc="0" dirty="0">
                <a:latin typeface="Arial"/>
                <a:cs typeface="Arial"/>
              </a:rPr>
              <a:t>cứu cá</a:t>
            </a:r>
            <a:r>
              <a:rPr sz="2100" spc="-31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nhân;</a:t>
            </a:r>
          </a:p>
          <a:p>
            <a:pPr marL="652780" marR="5080" lvl="1" indent="-274320">
              <a:lnSpc>
                <a:spcPct val="130500"/>
              </a:lnSpc>
              <a:spcBef>
                <a:spcPts val="48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Quản </a:t>
            </a:r>
            <a:r>
              <a:rPr sz="2100" spc="0" dirty="0">
                <a:latin typeface="Arial"/>
                <a:cs typeface="Arial"/>
              </a:rPr>
              <a:t>lý, </a:t>
            </a:r>
            <a:r>
              <a:rPr sz="2100" spc="-5" dirty="0">
                <a:latin typeface="Arial"/>
                <a:cs typeface="Arial"/>
              </a:rPr>
              <a:t>điều hòa, phối hợp </a:t>
            </a:r>
            <a:r>
              <a:rPr sz="2100" spc="0" dirty="0">
                <a:latin typeface="Arial"/>
                <a:cs typeface="Arial"/>
              </a:rPr>
              <a:t>các </a:t>
            </a:r>
            <a:r>
              <a:rPr sz="2100" spc="-5" dirty="0">
                <a:latin typeface="Arial"/>
                <a:cs typeface="Arial"/>
              </a:rPr>
              <a:t>hoạt động thực hiện </a:t>
            </a:r>
            <a:r>
              <a:rPr sz="2100" spc="-10" dirty="0">
                <a:latin typeface="Arial"/>
                <a:cs typeface="Arial"/>
              </a:rPr>
              <a:t>nghiên  </a:t>
            </a:r>
            <a:r>
              <a:rPr sz="2100" spc="0" dirty="0">
                <a:latin typeface="Arial"/>
                <a:cs typeface="Arial"/>
              </a:rPr>
              <a:t>cứu</a:t>
            </a:r>
            <a:endParaRPr sz="2100" dirty="0">
              <a:latin typeface="Arial"/>
              <a:cs typeface="Arial"/>
            </a:endParaRPr>
          </a:p>
          <a:p>
            <a:pPr marL="652780" marR="5080" lvl="1" indent="-274320">
              <a:lnSpc>
                <a:spcPct val="130500"/>
              </a:lnSpc>
              <a:spcBef>
                <a:spcPts val="48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Xây dựng </a:t>
            </a:r>
            <a:r>
              <a:rPr sz="2100" spc="-5" dirty="0">
                <a:latin typeface="Arial"/>
                <a:cs typeface="Arial"/>
              </a:rPr>
              <a:t>các </a:t>
            </a:r>
            <a:r>
              <a:rPr sz="2100" dirty="0">
                <a:latin typeface="Arial"/>
                <a:cs typeface="Arial"/>
              </a:rPr>
              <a:t>dự </a:t>
            </a:r>
            <a:r>
              <a:rPr sz="2100" spc="-5" dirty="0">
                <a:latin typeface="Arial"/>
                <a:cs typeface="Arial"/>
              </a:rPr>
              <a:t>án, </a:t>
            </a:r>
            <a:r>
              <a:rPr sz="2100" dirty="0">
                <a:latin typeface="Arial"/>
                <a:cs typeface="Arial"/>
              </a:rPr>
              <a:t>đề </a:t>
            </a:r>
            <a:r>
              <a:rPr sz="2100" spc="-5" dirty="0">
                <a:latin typeface="Arial"/>
                <a:cs typeface="Arial"/>
              </a:rPr>
              <a:t>tài </a:t>
            </a:r>
            <a:r>
              <a:rPr sz="2100" dirty="0">
                <a:latin typeface="Arial"/>
                <a:cs typeface="Arial"/>
              </a:rPr>
              <a:t>NCKH </a:t>
            </a:r>
            <a:r>
              <a:rPr sz="2100" spc="-10" dirty="0">
                <a:latin typeface="Arial"/>
                <a:cs typeface="Arial"/>
              </a:rPr>
              <a:t>và </a:t>
            </a:r>
            <a:r>
              <a:rPr sz="2100" spc="-5" dirty="0">
                <a:latin typeface="Arial"/>
                <a:cs typeface="Arial"/>
              </a:rPr>
              <a:t>tìm </a:t>
            </a:r>
            <a:r>
              <a:rPr sz="2100" dirty="0">
                <a:latin typeface="Arial"/>
                <a:cs typeface="Arial"/>
              </a:rPr>
              <a:t>kiếm </a:t>
            </a:r>
            <a:r>
              <a:rPr sz="2100" spc="0" dirty="0">
                <a:latin typeface="Arial"/>
                <a:cs typeface="Arial"/>
              </a:rPr>
              <a:t>cơ </a:t>
            </a:r>
            <a:r>
              <a:rPr sz="2100" spc="-5" dirty="0">
                <a:latin typeface="Arial"/>
                <a:cs typeface="Arial"/>
              </a:rPr>
              <a:t>quan, </a:t>
            </a:r>
            <a:r>
              <a:rPr sz="2100" spc="0" dirty="0">
                <a:latin typeface="Arial"/>
                <a:cs typeface="Arial"/>
              </a:rPr>
              <a:t>cá  </a:t>
            </a:r>
            <a:r>
              <a:rPr sz="2100" dirty="0">
                <a:latin typeface="Arial"/>
                <a:cs typeface="Arial"/>
              </a:rPr>
              <a:t>nhân </a:t>
            </a:r>
            <a:r>
              <a:rPr sz="2100" spc="-5" dirty="0">
                <a:latin typeface="Arial"/>
                <a:cs typeface="Arial"/>
              </a:rPr>
              <a:t>tài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trợ;</a:t>
            </a:r>
            <a:endParaRPr sz="2100" dirty="0">
              <a:latin typeface="Arial"/>
              <a:cs typeface="Arial"/>
            </a:endParaRPr>
          </a:p>
          <a:p>
            <a:pPr marL="652780" lvl="1" indent="-274320">
              <a:lnSpc>
                <a:spcPct val="100000"/>
              </a:lnSpc>
              <a:spcBef>
                <a:spcPts val="125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Làm </a:t>
            </a:r>
            <a:r>
              <a:rPr sz="2100" spc="-5" dirty="0">
                <a:latin typeface="Arial"/>
                <a:cs typeface="Arial"/>
              </a:rPr>
              <a:t>việc với </a:t>
            </a:r>
            <a:r>
              <a:rPr sz="2100" spc="0" dirty="0">
                <a:latin typeface="Arial"/>
                <a:cs typeface="Arial"/>
              </a:rPr>
              <a:t>các cơ </a:t>
            </a:r>
            <a:r>
              <a:rPr sz="2100" dirty="0">
                <a:latin typeface="Arial"/>
                <a:cs typeface="Arial"/>
              </a:rPr>
              <a:t>quan quản </a:t>
            </a:r>
            <a:r>
              <a:rPr sz="2100" spc="0" dirty="0">
                <a:latin typeface="Arial"/>
                <a:cs typeface="Arial"/>
              </a:rPr>
              <a:t>lý, </a:t>
            </a:r>
            <a:r>
              <a:rPr sz="2100" spc="-5" dirty="0">
                <a:latin typeface="Arial"/>
                <a:cs typeface="Arial"/>
              </a:rPr>
              <a:t>tài</a:t>
            </a:r>
            <a:r>
              <a:rPr sz="2100" spc="-21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trợ.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999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spc="-5" dirty="0"/>
              <a:t>1.G</a:t>
            </a:r>
            <a:r>
              <a:rPr sz="2400" spc="-5" dirty="0"/>
              <a:t>IỚI THIỆU </a:t>
            </a:r>
            <a:r>
              <a:rPr sz="2400" dirty="0"/>
              <a:t>VỀ</a:t>
            </a:r>
            <a:r>
              <a:rPr sz="2400" spc="90" dirty="0"/>
              <a:t> </a:t>
            </a:r>
            <a:r>
              <a:rPr sz="3000" spc="-10" dirty="0"/>
              <a:t>PPNCKH</a:t>
            </a:r>
            <a:endParaRPr sz="3000"/>
          </a:p>
        </p:txBody>
      </p:sp>
      <p:sp>
        <p:nvSpPr>
          <p:cNvPr id="11" name="object 11"/>
          <p:cNvSpPr txBox="1"/>
          <p:nvPr/>
        </p:nvSpPr>
        <p:spPr>
          <a:xfrm>
            <a:off x="9146031" y="6865094"/>
            <a:ext cx="14922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6707"/>
            <a:ext cx="5539740" cy="305752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400" b="1" dirty="0">
                <a:latin typeface="Arial"/>
                <a:cs typeface="Arial"/>
              </a:rPr>
              <a:t>4. </a:t>
            </a:r>
            <a:r>
              <a:rPr sz="2400" b="1" spc="-5" dirty="0">
                <a:latin typeface="Arial"/>
                <a:cs typeface="Arial"/>
              </a:rPr>
              <a:t>Các hình thức tổ chức nghiên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cứu?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460"/>
              </a:spcBef>
              <a:buClr>
                <a:srgbClr val="FD8536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Khái </a:t>
            </a:r>
            <a:r>
              <a:rPr sz="2400" spc="-5" dirty="0">
                <a:latin typeface="Arial"/>
                <a:cs typeface="Arial"/>
              </a:rPr>
              <a:t>niệm </a:t>
            </a:r>
            <a:r>
              <a:rPr sz="2400" spc="-15" dirty="0">
                <a:latin typeface="Arial"/>
                <a:cs typeface="Arial"/>
              </a:rPr>
              <a:t>về </a:t>
            </a:r>
            <a:r>
              <a:rPr sz="2400" spc="-5" dirty="0">
                <a:latin typeface="Arial"/>
                <a:cs typeface="Arial"/>
              </a:rPr>
              <a:t>loại hình nghiên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cứu:</a:t>
            </a:r>
            <a:endParaRPr sz="2400">
              <a:latin typeface="Arial"/>
              <a:cs typeface="Arial"/>
            </a:endParaRPr>
          </a:p>
          <a:p>
            <a:pPr marL="835660" lvl="1" indent="-457200">
              <a:lnSpc>
                <a:spcPct val="100000"/>
              </a:lnSpc>
              <a:spcBef>
                <a:spcPts val="1310"/>
              </a:spcBef>
              <a:buClr>
                <a:srgbClr val="FD8536"/>
              </a:buClr>
              <a:buSzPct val="78571"/>
              <a:buAutoNum type="alphaLcParenR"/>
              <a:tabLst>
                <a:tab pos="835025" algn="l"/>
                <a:tab pos="835660" algn="l"/>
              </a:tabLst>
            </a:pPr>
            <a:r>
              <a:rPr sz="2100" spc="5" dirty="0">
                <a:latin typeface="Arial"/>
                <a:cs typeface="Arial"/>
              </a:rPr>
              <a:t>Đề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tài;</a:t>
            </a:r>
            <a:endParaRPr sz="2100">
              <a:latin typeface="Arial"/>
              <a:cs typeface="Arial"/>
            </a:endParaRPr>
          </a:p>
          <a:p>
            <a:pPr marL="835660" lvl="1" indent="-457200">
              <a:lnSpc>
                <a:spcPct val="100000"/>
              </a:lnSpc>
              <a:spcBef>
                <a:spcPts val="1270"/>
              </a:spcBef>
              <a:buClr>
                <a:srgbClr val="FD8536"/>
              </a:buClr>
              <a:buSzPct val="78571"/>
              <a:buAutoNum type="alphaLcParenR"/>
              <a:tabLst>
                <a:tab pos="835025" algn="l"/>
                <a:tab pos="835660" algn="l"/>
              </a:tabLst>
            </a:pPr>
            <a:r>
              <a:rPr sz="2100" spc="5" dirty="0">
                <a:latin typeface="Arial"/>
                <a:cs typeface="Arial"/>
              </a:rPr>
              <a:t>Dự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án;</a:t>
            </a:r>
            <a:endParaRPr sz="2100">
              <a:latin typeface="Arial"/>
              <a:cs typeface="Arial"/>
            </a:endParaRPr>
          </a:p>
          <a:p>
            <a:pPr marL="835660" lvl="1" indent="-457200">
              <a:lnSpc>
                <a:spcPct val="100000"/>
              </a:lnSpc>
              <a:spcBef>
                <a:spcPts val="1250"/>
              </a:spcBef>
              <a:buClr>
                <a:srgbClr val="FD8536"/>
              </a:buClr>
              <a:buSzPct val="78571"/>
              <a:buAutoNum type="alphaLcParenR"/>
              <a:tabLst>
                <a:tab pos="835025" algn="l"/>
                <a:tab pos="835660" algn="l"/>
              </a:tabLst>
            </a:pPr>
            <a:r>
              <a:rPr sz="2100" spc="0" dirty="0">
                <a:latin typeface="Arial"/>
                <a:cs typeface="Arial"/>
              </a:rPr>
              <a:t>Chương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trình;</a:t>
            </a:r>
            <a:endParaRPr sz="2100">
              <a:latin typeface="Arial"/>
              <a:cs typeface="Arial"/>
            </a:endParaRPr>
          </a:p>
          <a:p>
            <a:pPr marL="835660" lvl="1" indent="-457200">
              <a:lnSpc>
                <a:spcPct val="100000"/>
              </a:lnSpc>
              <a:spcBef>
                <a:spcPts val="1270"/>
              </a:spcBef>
              <a:buClr>
                <a:srgbClr val="FD8536"/>
              </a:buClr>
              <a:buSzPct val="78571"/>
              <a:buAutoNum type="alphaLcParenR"/>
              <a:tabLst>
                <a:tab pos="835025" algn="l"/>
                <a:tab pos="835660" algn="l"/>
              </a:tabLst>
            </a:pPr>
            <a:r>
              <a:rPr sz="2100" spc="5" dirty="0">
                <a:latin typeface="Arial"/>
                <a:cs typeface="Arial"/>
              </a:rPr>
              <a:t>Đề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án.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1911" y="457200"/>
            <a:ext cx="396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116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33528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06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12191">
            <a:solidFill>
              <a:srgbClr val="FDC2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400" y="45720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6400" y="457200"/>
            <a:ext cx="3048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4123" y="45720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FD85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42831" y="669035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225577" y="4490"/>
                </a:lnTo>
                <a:lnTo>
                  <a:pt x="179468" y="17409"/>
                </a:lnTo>
                <a:lnTo>
                  <a:pt x="136821" y="37930"/>
                </a:lnTo>
                <a:lnTo>
                  <a:pt x="98464" y="65224"/>
                </a:lnTo>
                <a:lnTo>
                  <a:pt x="65224" y="98464"/>
                </a:lnTo>
                <a:lnTo>
                  <a:pt x="37930" y="136821"/>
                </a:lnTo>
                <a:lnTo>
                  <a:pt x="17409" y="179468"/>
                </a:lnTo>
                <a:lnTo>
                  <a:pt x="4490" y="225577"/>
                </a:lnTo>
                <a:lnTo>
                  <a:pt x="0" y="274320"/>
                </a:lnTo>
                <a:lnTo>
                  <a:pt x="4490" y="323865"/>
                </a:lnTo>
                <a:lnTo>
                  <a:pt x="17409" y="370400"/>
                </a:lnTo>
                <a:lnTo>
                  <a:pt x="37930" y="413173"/>
                </a:lnTo>
                <a:lnTo>
                  <a:pt x="65224" y="451430"/>
                </a:lnTo>
                <a:lnTo>
                  <a:pt x="98464" y="484418"/>
                </a:lnTo>
                <a:lnTo>
                  <a:pt x="136821" y="511386"/>
                </a:lnTo>
                <a:lnTo>
                  <a:pt x="179468" y="531581"/>
                </a:lnTo>
                <a:lnTo>
                  <a:pt x="225577" y="544249"/>
                </a:lnTo>
                <a:lnTo>
                  <a:pt x="274320" y="548640"/>
                </a:lnTo>
                <a:lnTo>
                  <a:pt x="323865" y="544249"/>
                </a:lnTo>
                <a:lnTo>
                  <a:pt x="370400" y="531581"/>
                </a:lnTo>
                <a:lnTo>
                  <a:pt x="413173" y="511386"/>
                </a:lnTo>
                <a:lnTo>
                  <a:pt x="451430" y="484418"/>
                </a:lnTo>
                <a:lnTo>
                  <a:pt x="484418" y="451430"/>
                </a:lnTo>
                <a:lnTo>
                  <a:pt x="511386" y="413173"/>
                </a:lnTo>
                <a:lnTo>
                  <a:pt x="531581" y="370400"/>
                </a:lnTo>
                <a:lnTo>
                  <a:pt x="544249" y="323865"/>
                </a:lnTo>
                <a:lnTo>
                  <a:pt x="548640" y="274320"/>
                </a:lnTo>
                <a:lnTo>
                  <a:pt x="544249" y="225577"/>
                </a:lnTo>
                <a:lnTo>
                  <a:pt x="531581" y="179468"/>
                </a:lnTo>
                <a:lnTo>
                  <a:pt x="511386" y="136821"/>
                </a:lnTo>
                <a:lnTo>
                  <a:pt x="484418" y="98464"/>
                </a:lnTo>
                <a:lnTo>
                  <a:pt x="451430" y="65224"/>
                </a:lnTo>
                <a:lnTo>
                  <a:pt x="413173" y="37930"/>
                </a:lnTo>
                <a:lnTo>
                  <a:pt x="370400" y="17409"/>
                </a:lnTo>
                <a:lnTo>
                  <a:pt x="323865" y="4490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64540"/>
            <a:ext cx="4999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B</a:t>
            </a:r>
            <a:r>
              <a:rPr sz="2400" spc="-30" dirty="0"/>
              <a:t>ÀI </a:t>
            </a:r>
            <a:r>
              <a:rPr sz="3000" spc="-5" dirty="0"/>
              <a:t>1.G</a:t>
            </a:r>
            <a:r>
              <a:rPr sz="2400" spc="-5" dirty="0"/>
              <a:t>IỚI THIỆU </a:t>
            </a:r>
            <a:r>
              <a:rPr sz="2400" dirty="0"/>
              <a:t>VỀ</a:t>
            </a:r>
            <a:r>
              <a:rPr sz="2400" spc="90" dirty="0"/>
              <a:t> </a:t>
            </a:r>
            <a:r>
              <a:rPr sz="3000" spc="-10" dirty="0"/>
              <a:t>PPNCKH</a:t>
            </a:r>
            <a:endParaRPr sz="3000"/>
          </a:p>
        </p:txBody>
      </p:sp>
      <p:sp>
        <p:nvSpPr>
          <p:cNvPr id="11" name="object 11"/>
          <p:cNvSpPr txBox="1"/>
          <p:nvPr/>
        </p:nvSpPr>
        <p:spPr>
          <a:xfrm>
            <a:off x="9146031" y="6865094"/>
            <a:ext cx="14922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9"/>
              </a:lnSpc>
            </a:pPr>
            <a:fld id="{81D60167-4931-47E6-BA6A-407CBD079E47}" type="slidenum"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PP </a:t>
            </a:r>
            <a:r>
              <a:rPr dirty="0"/>
              <a:t>nghiên</a:t>
            </a:r>
            <a:r>
              <a:rPr spc="-140" dirty="0"/>
              <a:t> </a:t>
            </a:r>
            <a:r>
              <a:rPr spc="-5" dirty="0"/>
              <a:t>cứu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345599"/>
            <a:ext cx="8227695" cy="452120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570"/>
              </a:spcBef>
              <a:buAutoNum type="alphaLcPeriod"/>
              <a:tabLst>
                <a:tab pos="351155" algn="l"/>
              </a:tabLst>
            </a:pPr>
            <a:r>
              <a:rPr sz="2400" b="1" spc="-5" dirty="0">
                <a:latin typeface="Arial"/>
                <a:cs typeface="Arial"/>
              </a:rPr>
              <a:t>Đề tài nghiên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cứu</a:t>
            </a:r>
            <a:endParaRPr sz="2400">
              <a:latin typeface="Arial"/>
              <a:cs typeface="Arial"/>
            </a:endParaRPr>
          </a:p>
          <a:p>
            <a:pPr marL="652780" marR="6350" lvl="1" indent="-274320" algn="just">
              <a:lnSpc>
                <a:spcPct val="130500"/>
              </a:lnSpc>
              <a:spcBef>
                <a:spcPts val="54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Là một </a:t>
            </a:r>
            <a:r>
              <a:rPr sz="2100" spc="-5" dirty="0">
                <a:latin typeface="Arial"/>
                <a:cs typeface="Arial"/>
              </a:rPr>
              <a:t>hình thức tổ </a:t>
            </a:r>
            <a:r>
              <a:rPr sz="2100" dirty="0">
                <a:latin typeface="Arial"/>
                <a:cs typeface="Arial"/>
              </a:rPr>
              <a:t>chức </a:t>
            </a:r>
            <a:r>
              <a:rPr sz="2100" spc="-5" dirty="0">
                <a:latin typeface="Arial"/>
                <a:cs typeface="Arial"/>
              </a:rPr>
              <a:t>NCKH; </a:t>
            </a:r>
            <a:r>
              <a:rPr sz="2100" spc="0" dirty="0">
                <a:latin typeface="Arial"/>
                <a:cs typeface="Arial"/>
              </a:rPr>
              <a:t>có một </a:t>
            </a:r>
            <a:r>
              <a:rPr sz="2100" spc="-10" dirty="0">
                <a:latin typeface="Arial"/>
                <a:cs typeface="Arial"/>
              </a:rPr>
              <a:t>nhiệm vụ nghiên </a:t>
            </a:r>
            <a:r>
              <a:rPr sz="2100" spc="-5" dirty="0">
                <a:latin typeface="Arial"/>
                <a:cs typeface="Arial"/>
              </a:rPr>
              <a:t>cứu;  </a:t>
            </a:r>
            <a:r>
              <a:rPr sz="2100" dirty="0">
                <a:latin typeface="Arial"/>
                <a:cs typeface="Arial"/>
              </a:rPr>
              <a:t>do </a:t>
            </a:r>
            <a:r>
              <a:rPr sz="2100" spc="0" dirty="0">
                <a:latin typeface="Arial"/>
                <a:cs typeface="Arial"/>
              </a:rPr>
              <a:t>một cá </a:t>
            </a:r>
            <a:r>
              <a:rPr sz="2100" dirty="0">
                <a:latin typeface="Arial"/>
                <a:cs typeface="Arial"/>
              </a:rPr>
              <a:t>nhân hay </a:t>
            </a:r>
            <a:r>
              <a:rPr sz="2100" spc="0" dirty="0">
                <a:latin typeface="Arial"/>
                <a:cs typeface="Arial"/>
              </a:rPr>
              <a:t>một </a:t>
            </a:r>
            <a:r>
              <a:rPr sz="2100" dirty="0">
                <a:latin typeface="Arial"/>
                <a:cs typeface="Arial"/>
              </a:rPr>
              <a:t>nhóm người thực</a:t>
            </a:r>
            <a:r>
              <a:rPr sz="2100" spc="-32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hiện.</a:t>
            </a:r>
            <a:endParaRPr sz="2100">
              <a:latin typeface="Arial"/>
              <a:cs typeface="Arial"/>
            </a:endParaRPr>
          </a:p>
          <a:p>
            <a:pPr marL="652780" marR="5080" lvl="1" indent="-274320" algn="just">
              <a:lnSpc>
                <a:spcPct val="130000"/>
              </a:lnSpc>
              <a:spcBef>
                <a:spcPts val="495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-5" dirty="0">
                <a:latin typeface="Arial"/>
                <a:cs typeface="Arial"/>
              </a:rPr>
              <a:t>Nhằm </a:t>
            </a:r>
            <a:r>
              <a:rPr sz="2100" spc="-10" dirty="0">
                <a:latin typeface="Arial"/>
                <a:cs typeface="Arial"/>
              </a:rPr>
              <a:t>vào: </a:t>
            </a:r>
            <a:r>
              <a:rPr sz="2100" spc="-5" dirty="0">
                <a:latin typeface="Arial"/>
                <a:cs typeface="Arial"/>
              </a:rPr>
              <a:t>trả lời những câu hỏi mang tính học </a:t>
            </a:r>
            <a:r>
              <a:rPr sz="2100" spc="-15" dirty="0">
                <a:latin typeface="Arial"/>
                <a:cs typeface="Arial"/>
              </a:rPr>
              <a:t>thuật </a:t>
            </a:r>
            <a:r>
              <a:rPr sz="2100" dirty="0">
                <a:latin typeface="Arial"/>
                <a:cs typeface="Arial"/>
              </a:rPr>
              <a:t>hoặc </a:t>
            </a:r>
            <a:r>
              <a:rPr sz="2100" spc="-5" dirty="0">
                <a:latin typeface="Arial"/>
                <a:cs typeface="Arial"/>
              </a:rPr>
              <a:t>thực  </a:t>
            </a:r>
            <a:r>
              <a:rPr sz="2100" dirty="0">
                <a:latin typeface="Arial"/>
                <a:cs typeface="Arial"/>
              </a:rPr>
              <a:t>tiễn; </a:t>
            </a:r>
            <a:r>
              <a:rPr sz="2100" spc="-10" dirty="0">
                <a:latin typeface="Arial"/>
                <a:cs typeface="Arial"/>
              </a:rPr>
              <a:t>làm </a:t>
            </a:r>
            <a:r>
              <a:rPr sz="2100" spc="-5" dirty="0">
                <a:latin typeface="Arial"/>
                <a:cs typeface="Arial"/>
              </a:rPr>
              <a:t>hoàn </a:t>
            </a:r>
            <a:r>
              <a:rPr sz="2100" spc="-10" dirty="0">
                <a:latin typeface="Arial"/>
                <a:cs typeface="Arial"/>
              </a:rPr>
              <a:t>thiện và </a:t>
            </a:r>
            <a:r>
              <a:rPr sz="2100" spc="-5" dirty="0">
                <a:latin typeface="Arial"/>
                <a:cs typeface="Arial"/>
              </a:rPr>
              <a:t>phong phú thêm các tri </a:t>
            </a:r>
            <a:r>
              <a:rPr sz="2100" dirty="0">
                <a:latin typeface="Arial"/>
                <a:cs typeface="Arial"/>
              </a:rPr>
              <a:t>thức khoa </a:t>
            </a:r>
            <a:r>
              <a:rPr sz="2100" spc="-5" dirty="0">
                <a:latin typeface="Arial"/>
                <a:cs typeface="Arial"/>
              </a:rPr>
              <a:t>học;  </a:t>
            </a:r>
            <a:r>
              <a:rPr sz="2100" spc="0" dirty="0">
                <a:latin typeface="Arial"/>
                <a:cs typeface="Arial"/>
              </a:rPr>
              <a:t>đưa </a:t>
            </a:r>
            <a:r>
              <a:rPr sz="2100" dirty="0">
                <a:latin typeface="Arial"/>
                <a:cs typeface="Arial"/>
              </a:rPr>
              <a:t>ra </a:t>
            </a:r>
            <a:r>
              <a:rPr sz="2100" spc="0" dirty="0">
                <a:latin typeface="Arial"/>
                <a:cs typeface="Arial"/>
              </a:rPr>
              <a:t>các câu </a:t>
            </a:r>
            <a:r>
              <a:rPr sz="2100" spc="-5" dirty="0">
                <a:latin typeface="Arial"/>
                <a:cs typeface="Arial"/>
              </a:rPr>
              <a:t>trả </a:t>
            </a:r>
            <a:r>
              <a:rPr sz="2100" spc="0" dirty="0">
                <a:latin typeface="Arial"/>
                <a:cs typeface="Arial"/>
              </a:rPr>
              <a:t>lời </a:t>
            </a:r>
            <a:r>
              <a:rPr sz="2100" dirty="0">
                <a:latin typeface="Arial"/>
                <a:cs typeface="Arial"/>
              </a:rPr>
              <a:t>để giải </a:t>
            </a:r>
            <a:r>
              <a:rPr sz="2100" spc="-5" dirty="0">
                <a:latin typeface="Arial"/>
                <a:cs typeface="Arial"/>
              </a:rPr>
              <a:t>quyết </a:t>
            </a:r>
            <a:r>
              <a:rPr sz="2100" dirty="0">
                <a:latin typeface="Arial"/>
                <a:cs typeface="Arial"/>
              </a:rPr>
              <a:t>thực</a:t>
            </a:r>
            <a:r>
              <a:rPr sz="2100" spc="-24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tiễn.</a:t>
            </a:r>
            <a:endParaRPr sz="2100">
              <a:latin typeface="Arial"/>
              <a:cs typeface="Arial"/>
            </a:endParaRPr>
          </a:p>
          <a:p>
            <a:pPr marL="652780" marR="5080" lvl="1" indent="-274320" algn="just">
              <a:lnSpc>
                <a:spcPct val="129800"/>
              </a:lnSpc>
              <a:spcBef>
                <a:spcPts val="520"/>
              </a:spcBef>
              <a:buClr>
                <a:srgbClr val="FD8536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dirty="0">
                <a:latin typeface="Arial"/>
                <a:cs typeface="Arial"/>
              </a:rPr>
              <a:t>Đề </a:t>
            </a:r>
            <a:r>
              <a:rPr sz="2100" spc="-5" dirty="0">
                <a:latin typeface="Arial"/>
                <a:cs typeface="Arial"/>
              </a:rPr>
              <a:t>tài </a:t>
            </a:r>
            <a:r>
              <a:rPr sz="2100" spc="-10" dirty="0">
                <a:latin typeface="Arial"/>
                <a:cs typeface="Arial"/>
              </a:rPr>
              <a:t>nghiên </a:t>
            </a:r>
            <a:r>
              <a:rPr sz="2100" spc="0" dirty="0">
                <a:latin typeface="Arial"/>
                <a:cs typeface="Arial"/>
              </a:rPr>
              <a:t>cứu </a:t>
            </a:r>
            <a:r>
              <a:rPr sz="2100" spc="-5" dirty="0">
                <a:latin typeface="Arial"/>
                <a:cs typeface="Arial"/>
              </a:rPr>
              <a:t>khoa </a:t>
            </a:r>
            <a:r>
              <a:rPr sz="2100" dirty="0">
                <a:latin typeface="Arial"/>
                <a:cs typeface="Arial"/>
              </a:rPr>
              <a:t>học </a:t>
            </a:r>
            <a:r>
              <a:rPr sz="2100" spc="0" dirty="0">
                <a:latin typeface="Arial"/>
                <a:cs typeface="Arial"/>
              </a:rPr>
              <a:t>là một </a:t>
            </a:r>
            <a:r>
              <a:rPr sz="2100" spc="-10" dirty="0">
                <a:latin typeface="Arial"/>
                <a:cs typeface="Arial"/>
              </a:rPr>
              <a:t>nghiên </a:t>
            </a:r>
            <a:r>
              <a:rPr sz="2100" dirty="0">
                <a:latin typeface="Arial"/>
                <a:cs typeface="Arial"/>
              </a:rPr>
              <a:t>cứu </a:t>
            </a:r>
            <a:r>
              <a:rPr sz="2100" spc="0" dirty="0">
                <a:latin typeface="Arial"/>
                <a:cs typeface="Arial"/>
              </a:rPr>
              <a:t>cụ </a:t>
            </a:r>
            <a:r>
              <a:rPr sz="2100" spc="-5" dirty="0">
                <a:latin typeface="Arial"/>
                <a:cs typeface="Arial"/>
              </a:rPr>
              <a:t>thể </a:t>
            </a:r>
            <a:r>
              <a:rPr sz="2100" spc="0" dirty="0">
                <a:latin typeface="Arial"/>
                <a:cs typeface="Arial"/>
              </a:rPr>
              <a:t>có </a:t>
            </a:r>
            <a:r>
              <a:rPr sz="2100" dirty="0">
                <a:latin typeface="Arial"/>
                <a:cs typeface="Arial"/>
              </a:rPr>
              <a:t>mục  tiêu, </a:t>
            </a:r>
            <a:r>
              <a:rPr sz="2100" spc="-15" dirty="0">
                <a:latin typeface="Arial"/>
                <a:cs typeface="Arial"/>
              </a:rPr>
              <a:t>nội </a:t>
            </a:r>
            <a:r>
              <a:rPr sz="2100" spc="-5" dirty="0">
                <a:latin typeface="Arial"/>
                <a:cs typeface="Arial"/>
              </a:rPr>
              <a:t>dung, </a:t>
            </a:r>
            <a:r>
              <a:rPr sz="2100" spc="-10" dirty="0">
                <a:latin typeface="Arial"/>
                <a:cs typeface="Arial"/>
              </a:rPr>
              <a:t>phương pháp </a:t>
            </a:r>
            <a:r>
              <a:rPr sz="2100" dirty="0">
                <a:latin typeface="Arial"/>
                <a:cs typeface="Arial"/>
              </a:rPr>
              <a:t>rõ </a:t>
            </a:r>
            <a:r>
              <a:rPr sz="2100" spc="-5" dirty="0">
                <a:latin typeface="Arial"/>
                <a:cs typeface="Arial"/>
              </a:rPr>
              <a:t>ràng </a:t>
            </a:r>
            <a:r>
              <a:rPr sz="2100" spc="-10" dirty="0">
                <a:latin typeface="Arial"/>
                <a:cs typeface="Arial"/>
              </a:rPr>
              <a:t>nhằm </a:t>
            </a:r>
            <a:r>
              <a:rPr sz="2100" spc="-5" dirty="0">
                <a:latin typeface="Arial"/>
                <a:cs typeface="Arial"/>
              </a:rPr>
              <a:t>tạo </a:t>
            </a:r>
            <a:r>
              <a:rPr sz="2100" spc="-10" dirty="0">
                <a:latin typeface="Arial"/>
                <a:cs typeface="Arial"/>
              </a:rPr>
              <a:t>ra </a:t>
            </a:r>
            <a:r>
              <a:rPr sz="2100" spc="0" dirty="0">
                <a:latin typeface="Arial"/>
                <a:cs typeface="Arial"/>
              </a:rPr>
              <a:t>các kết </a:t>
            </a:r>
            <a:r>
              <a:rPr sz="2100" spc="-5" dirty="0">
                <a:latin typeface="Arial"/>
                <a:cs typeface="Arial"/>
              </a:rPr>
              <a:t>quả  mới đáp ứng yêu cầu của </a:t>
            </a:r>
            <a:r>
              <a:rPr sz="2100" dirty="0">
                <a:latin typeface="Arial"/>
                <a:cs typeface="Arial"/>
              </a:rPr>
              <a:t>thực </a:t>
            </a:r>
            <a:r>
              <a:rPr sz="2100" spc="-5" dirty="0">
                <a:latin typeface="Arial"/>
                <a:cs typeface="Arial"/>
              </a:rPr>
              <a:t>tiễn sản xuất </a:t>
            </a:r>
            <a:r>
              <a:rPr sz="2100" spc="-10" dirty="0">
                <a:latin typeface="Arial"/>
                <a:cs typeface="Arial"/>
              </a:rPr>
              <a:t>hoặc làm luận cứ  </a:t>
            </a:r>
            <a:r>
              <a:rPr sz="2100" spc="0" dirty="0">
                <a:latin typeface="Arial"/>
                <a:cs typeface="Arial"/>
              </a:rPr>
              <a:t>xây </a:t>
            </a:r>
            <a:r>
              <a:rPr sz="2100" dirty="0">
                <a:latin typeface="Arial"/>
                <a:cs typeface="Arial"/>
              </a:rPr>
              <a:t>dựng chính </a:t>
            </a:r>
            <a:r>
              <a:rPr sz="2100" spc="0" dirty="0">
                <a:latin typeface="Arial"/>
                <a:cs typeface="Arial"/>
              </a:rPr>
              <a:t>sách </a:t>
            </a:r>
            <a:r>
              <a:rPr sz="2100" dirty="0">
                <a:latin typeface="Arial"/>
                <a:cs typeface="Arial"/>
              </a:rPr>
              <a:t>hay </a:t>
            </a:r>
            <a:r>
              <a:rPr sz="2100" spc="0" dirty="0">
                <a:latin typeface="Arial"/>
                <a:cs typeface="Arial"/>
              </a:rPr>
              <a:t>cơ sở cho các </a:t>
            </a:r>
            <a:r>
              <a:rPr sz="2100" dirty="0">
                <a:latin typeface="Arial"/>
                <a:cs typeface="Arial"/>
              </a:rPr>
              <a:t>nghiên </a:t>
            </a:r>
            <a:r>
              <a:rPr sz="2100" spc="0" dirty="0">
                <a:latin typeface="Arial"/>
                <a:cs typeface="Arial"/>
              </a:rPr>
              <a:t>cứu </a:t>
            </a:r>
            <a:r>
              <a:rPr sz="2100" dirty="0">
                <a:latin typeface="Arial"/>
                <a:cs typeface="Arial"/>
              </a:rPr>
              <a:t>tiếp</a:t>
            </a:r>
            <a:r>
              <a:rPr sz="2100" spc="-42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theo.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2650</Words>
  <Application>Microsoft Office PowerPoint</Application>
  <PresentationFormat>Custom</PresentationFormat>
  <Paragraphs>256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Wingdings</vt:lpstr>
      <vt:lpstr>Wingdings 2</vt:lpstr>
      <vt:lpstr>Office Theme</vt:lpstr>
      <vt:lpstr>PowerPoint Presentation</vt:lpstr>
      <vt:lpstr>CẤU TRÚC MÔN HỌC</vt:lpstr>
      <vt:lpstr>BÀI GIẢNG 1: GIỚI THIỆU CHUNG VỀ NCKH</vt:lpstr>
      <vt:lpstr>BÀI 1.GIỚI THIỆU VỀ PPNCKH</vt:lpstr>
      <vt:lpstr>BÀI 1.GIỚI THIỆU VỀ PPNCKH</vt:lpstr>
      <vt:lpstr>BÀI 1.GIỚI THIỆU VỀ PPNCKH</vt:lpstr>
      <vt:lpstr>BÀI 1.GIỚI THIỆU VỀ PPNCKH</vt:lpstr>
      <vt:lpstr>BÀI 1.GIỚI THIỆU VỀ PPNCKH</vt:lpstr>
      <vt:lpstr>BÀI 1.GIỚI THIỆU VỀ PPNCKH</vt:lpstr>
      <vt:lpstr>BÀI 1.GIỚI THIỆU VỀ PPNCKH</vt:lpstr>
      <vt:lpstr>BÀI 1.GIỚI THIỆU VỀ PPNCKH</vt:lpstr>
      <vt:lpstr>BÀI 1.GIỚI THIỆU VỀ PPNCKH</vt:lpstr>
      <vt:lpstr>BÀI 1.GIỚI THIỆU VỀ PPNCKH</vt:lpstr>
      <vt:lpstr>BÀI 1.GIỚI THIỆU VỀ PPNCKH</vt:lpstr>
      <vt:lpstr>BÀI 1.GIỚI THIỆU VỀ PPNCKH</vt:lpstr>
      <vt:lpstr>BÀI 1.GIỚI THIỆU VỀ PPNCKH</vt:lpstr>
      <vt:lpstr>BÀI 1.GIỚI THIỆU VỀ PPNCKH</vt:lpstr>
      <vt:lpstr>BÀI 1.GIỚI THIỆU VỀ PPNCKH</vt:lpstr>
      <vt:lpstr>BÀI 1.GIỚI THIỆU VỀ PPNCKH</vt:lpstr>
      <vt:lpstr>BÀI 1.GIỚI THIỆU VỀ PPNCKH</vt:lpstr>
      <vt:lpstr>BÀI 1.GIỚI THIỆU VỀ PPNCKH</vt:lpstr>
      <vt:lpstr>BÀI 1.GIỚI THIỆU VỀ PPNCKH</vt:lpstr>
      <vt:lpstr>BÀI 1.GIỚI THIỆU VỀ PPNCKH</vt:lpstr>
      <vt:lpstr>BÀI 1.GIỚI THIỆU VỀ PPNCKH</vt:lpstr>
      <vt:lpstr>BÀI 1.GIỚI THIỆU VỀ PPNCKH</vt:lpstr>
      <vt:lpstr>BÀI 1.GIỚI THIỆU VỀ PPNCKH</vt:lpstr>
      <vt:lpstr>BÀI 1.GIỚI THIỆU VỀ PPNCKH</vt:lpstr>
      <vt:lpstr>BÀI 1.GIỚI THIỆU VỀ PPNCKH</vt:lpstr>
      <vt:lpstr>BÀI 1.GIỚI THIỆU VỀ PPNCKH</vt:lpstr>
      <vt:lpstr>BÀI 1.GIỚI THIỆU VỀ PPNCKH</vt:lpstr>
      <vt:lpstr>BÀI 1.GIỚI THIỆU VỀ PPNCKH</vt:lpstr>
      <vt:lpstr>BÀI 1.GIỚI THIỆU VỀ PPNCKH</vt:lpstr>
      <vt:lpstr>BÀI 1.GIỚI THIỆU VỀ PPNCKH</vt:lpstr>
      <vt:lpstr>BÀI 1.GIỚI THIỆU VỀ PPNCKH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Thong</cp:lastModifiedBy>
  <cp:revision>6</cp:revision>
  <dcterms:created xsi:type="dcterms:W3CDTF">2021-02-24T13:30:33Z</dcterms:created>
  <dcterms:modified xsi:type="dcterms:W3CDTF">2021-02-24T13:55:26Z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2013-08-11T00:00:00Z</vt:filetime>
  </property>
  <property fmtid="{D5CDD505-2E9C-101B-9397-08002B2CF9AE}" pid="3" name="LastSaved">
    <vt:filetime>2013-08-11T00:00:00Z</vt:filetime>
  </property>
</Properties>
</file>