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201911" y="457200"/>
            <a:ext cx="40005" cy="6858000"/>
          </a:xfrm>
          <a:custGeom>
            <a:avLst/>
            <a:gdLst/>
            <a:ahLst/>
            <a:cxnLst/>
            <a:rect l="l" t="t" r="r" b="b"/>
            <a:pathLst>
              <a:path w="40004" h="6858000">
                <a:moveTo>
                  <a:pt x="0" y="6858000"/>
                </a:moveTo>
                <a:lnTo>
                  <a:pt x="39623" y="6858000"/>
                </a:lnTo>
                <a:lnTo>
                  <a:pt x="3962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481076"/>
            <a:ext cx="746442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345599"/>
            <a:ext cx="8227695" cy="401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93139" y="6948128"/>
            <a:ext cx="10274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97264" y="6865094"/>
            <a:ext cx="247015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60118"/>
            <a:ext cx="8228330" cy="2716834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00" b="1" spc="-5" dirty="0">
                <a:latin typeface="Arial"/>
                <a:cs typeface="Arial"/>
              </a:rPr>
              <a:t>Bài </a:t>
            </a:r>
            <a:r>
              <a:rPr sz="2200" b="1" dirty="0">
                <a:latin typeface="Arial"/>
                <a:cs typeface="Arial"/>
              </a:rPr>
              <a:t>giảng 4</a:t>
            </a:r>
            <a:r>
              <a:rPr sz="2200" dirty="0">
                <a:latin typeface="Arial"/>
                <a:cs typeface="Arial"/>
              </a:rPr>
              <a:t>: Quy </a:t>
            </a:r>
            <a:r>
              <a:rPr sz="2200" spc="-10" dirty="0">
                <a:latin typeface="Arial"/>
                <a:cs typeface="Arial"/>
              </a:rPr>
              <a:t>trình </a:t>
            </a:r>
            <a:r>
              <a:rPr sz="2200" spc="-5" dirty="0">
                <a:latin typeface="Arial"/>
                <a:cs typeface="Arial"/>
              </a:rPr>
              <a:t>nhiên </a:t>
            </a:r>
            <a:r>
              <a:rPr sz="2200" dirty="0">
                <a:latin typeface="Arial"/>
                <a:cs typeface="Arial"/>
              </a:rPr>
              <a:t>cứu </a:t>
            </a:r>
            <a:r>
              <a:rPr sz="2200" spc="0" dirty="0">
                <a:latin typeface="Arial"/>
                <a:cs typeface="Arial"/>
              </a:rPr>
              <a:t>khoa </a:t>
            </a:r>
            <a:r>
              <a:rPr sz="2200" dirty="0">
                <a:latin typeface="Arial"/>
                <a:cs typeface="Arial"/>
              </a:rPr>
              <a:t>học ngành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IT</a:t>
            </a: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b="1" i="1" dirty="0" err="1">
                <a:latin typeface="Arial"/>
                <a:cs typeface="Arial"/>
              </a:rPr>
              <a:t>Mục</a:t>
            </a:r>
            <a:r>
              <a:rPr sz="2200" b="1" i="1" dirty="0">
                <a:latin typeface="Arial"/>
                <a:cs typeface="Arial"/>
              </a:rPr>
              <a:t> đích, yêu</a:t>
            </a:r>
            <a:r>
              <a:rPr sz="2200" b="1" i="1" spc="-20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cầu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287020" marR="5080" indent="-274320">
              <a:lnSpc>
                <a:spcPct val="120000"/>
              </a:lnSpc>
              <a:spcBef>
                <a:spcPts val="600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dirty="0">
                <a:latin typeface="Arial"/>
                <a:cs typeface="Arial"/>
              </a:rPr>
              <a:t>Nắm </a:t>
            </a:r>
            <a:r>
              <a:rPr sz="2200" spc="-5" dirty="0">
                <a:latin typeface="Arial"/>
                <a:cs typeface="Arial"/>
              </a:rPr>
              <a:t>được </a:t>
            </a:r>
            <a:r>
              <a:rPr sz="2200" dirty="0">
                <a:latin typeface="Arial"/>
                <a:cs typeface="Arial"/>
              </a:rPr>
              <a:t>đặc </a:t>
            </a:r>
            <a:r>
              <a:rPr sz="2200" spc="-5" dirty="0">
                <a:latin typeface="Arial"/>
                <a:cs typeface="Arial"/>
              </a:rPr>
              <a:t>điểm </a:t>
            </a:r>
            <a:r>
              <a:rPr sz="2200" spc="-10" dirty="0">
                <a:latin typeface="Arial"/>
                <a:cs typeface="Arial"/>
              </a:rPr>
              <a:t>cơ </a:t>
            </a:r>
            <a:r>
              <a:rPr sz="2200" dirty="0">
                <a:latin typeface="Arial"/>
                <a:cs typeface="Arial"/>
              </a:rPr>
              <a:t>bản </a:t>
            </a:r>
            <a:r>
              <a:rPr sz="2200" spc="-5" dirty="0">
                <a:latin typeface="Arial"/>
                <a:cs typeface="Arial"/>
              </a:rPr>
              <a:t>trong </a:t>
            </a:r>
            <a:r>
              <a:rPr sz="2200" dirty="0">
                <a:latin typeface="Arial"/>
                <a:cs typeface="Arial"/>
              </a:rPr>
              <a:t>nghiên cứu </a:t>
            </a:r>
            <a:r>
              <a:rPr sz="2200" spc="0" dirty="0">
                <a:latin typeface="Arial"/>
                <a:cs typeface="Arial"/>
              </a:rPr>
              <a:t>khoa </a:t>
            </a:r>
            <a:r>
              <a:rPr sz="2200" dirty="0">
                <a:latin typeface="Arial"/>
                <a:cs typeface="Arial"/>
              </a:rPr>
              <a:t>học của  ngành </a:t>
            </a:r>
            <a:r>
              <a:rPr sz="2200" spc="-5" dirty="0">
                <a:latin typeface="Arial"/>
                <a:cs typeface="Arial"/>
              </a:rPr>
              <a:t>Công </a:t>
            </a:r>
            <a:r>
              <a:rPr sz="2200" dirty="0">
                <a:latin typeface="Arial"/>
                <a:cs typeface="Arial"/>
              </a:rPr>
              <a:t>nghệ thông </a:t>
            </a:r>
            <a:r>
              <a:rPr sz="2200" spc="-5" dirty="0">
                <a:latin typeface="Arial"/>
                <a:cs typeface="Arial"/>
              </a:rPr>
              <a:t>tin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0" dirty="0">
                <a:latin typeface="Arial"/>
                <a:cs typeface="Arial"/>
              </a:rPr>
              <a:t>…</a:t>
            </a:r>
            <a:endParaRPr sz="2200" dirty="0">
              <a:latin typeface="Arial"/>
              <a:cs typeface="Arial"/>
            </a:endParaRPr>
          </a:p>
          <a:p>
            <a:pPr marL="287020" marR="10795" indent="-274320">
              <a:lnSpc>
                <a:spcPct val="120000"/>
              </a:lnSpc>
              <a:spcBef>
                <a:spcPts val="600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dirty="0">
                <a:latin typeface="Arial"/>
                <a:cs typeface="Arial"/>
              </a:rPr>
              <a:t>Nắm </a:t>
            </a:r>
            <a:r>
              <a:rPr sz="2200" spc="-10" dirty="0">
                <a:latin typeface="Arial"/>
                <a:cs typeface="Arial"/>
              </a:rPr>
              <a:t>được </a:t>
            </a:r>
            <a:r>
              <a:rPr sz="2200" dirty="0">
                <a:latin typeface="Arial"/>
                <a:cs typeface="Arial"/>
              </a:rPr>
              <a:t>Quy </a:t>
            </a:r>
            <a:r>
              <a:rPr sz="2200" spc="-10" dirty="0">
                <a:latin typeface="Arial"/>
                <a:cs typeface="Arial"/>
              </a:rPr>
              <a:t>trình </a:t>
            </a:r>
            <a:r>
              <a:rPr sz="2200" spc="-5" dirty="0">
                <a:latin typeface="Arial"/>
                <a:cs typeface="Arial"/>
              </a:rPr>
              <a:t>nghiên </a:t>
            </a:r>
            <a:r>
              <a:rPr sz="2200" dirty="0">
                <a:latin typeface="Arial"/>
                <a:cs typeface="Arial"/>
              </a:rPr>
              <a:t>cứu </a:t>
            </a:r>
            <a:r>
              <a:rPr sz="2200" spc="0" dirty="0">
                <a:latin typeface="Arial"/>
                <a:cs typeface="Arial"/>
              </a:rPr>
              <a:t>khoa </a:t>
            </a:r>
            <a:r>
              <a:rPr sz="2200" dirty="0">
                <a:latin typeface="Arial"/>
                <a:cs typeface="Arial"/>
              </a:rPr>
              <a:t>học </a:t>
            </a:r>
            <a:r>
              <a:rPr sz="2200" spc="-10" dirty="0">
                <a:latin typeface="Arial"/>
                <a:cs typeface="Arial"/>
              </a:rPr>
              <a:t>trong </a:t>
            </a:r>
            <a:r>
              <a:rPr sz="2200" spc="-5" dirty="0">
                <a:latin typeface="Arial"/>
                <a:cs typeface="Arial"/>
              </a:rPr>
              <a:t>ngành công  </a:t>
            </a:r>
            <a:r>
              <a:rPr sz="2200" dirty="0">
                <a:latin typeface="Arial"/>
                <a:cs typeface="Arial"/>
              </a:rPr>
              <a:t>nghệ </a:t>
            </a:r>
            <a:r>
              <a:rPr sz="2200" dirty="0" err="1">
                <a:latin typeface="Arial"/>
                <a:cs typeface="Arial"/>
              </a:rPr>
              <a:t>thông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tin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059" cy="266319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1: </a:t>
            </a:r>
            <a:r>
              <a:rPr sz="2400" spc="-5" dirty="0">
                <a:latin typeface="Arial"/>
                <a:cs typeface="Arial"/>
              </a:rPr>
              <a:t>Xác định </a:t>
            </a:r>
            <a:r>
              <a:rPr sz="2400" spc="-10" dirty="0">
                <a:latin typeface="Arial"/>
                <a:cs typeface="Arial"/>
              </a:rPr>
              <a:t>vấn </a:t>
            </a:r>
            <a:r>
              <a:rPr sz="2400" dirty="0">
                <a:latin typeface="Arial"/>
                <a:cs typeface="Arial"/>
              </a:rPr>
              <a:t>đề: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b="1" spc="0" dirty="0">
                <a:latin typeface="Arial"/>
                <a:cs typeface="Arial"/>
              </a:rPr>
              <a:t>Lưu ý </a:t>
            </a:r>
            <a:r>
              <a:rPr sz="2100" b="1" dirty="0">
                <a:latin typeface="Arial"/>
                <a:cs typeface="Arial"/>
              </a:rPr>
              <a:t>khi lựa </a:t>
            </a:r>
            <a:r>
              <a:rPr sz="2100" b="1" spc="0" dirty="0">
                <a:latin typeface="Arial"/>
                <a:cs typeface="Arial"/>
              </a:rPr>
              <a:t>chọn </a:t>
            </a:r>
            <a:r>
              <a:rPr sz="2100" b="1" spc="-5" dirty="0">
                <a:latin typeface="Arial"/>
                <a:cs typeface="Arial"/>
              </a:rPr>
              <a:t>vấn </a:t>
            </a:r>
            <a:r>
              <a:rPr sz="2100" b="1" spc="0" dirty="0">
                <a:latin typeface="Arial"/>
                <a:cs typeface="Arial"/>
              </a:rPr>
              <a:t>đề </a:t>
            </a:r>
            <a:r>
              <a:rPr sz="2100" b="1" dirty="0">
                <a:latin typeface="Arial"/>
                <a:cs typeface="Arial"/>
              </a:rPr>
              <a:t>nghiên</a:t>
            </a:r>
            <a:r>
              <a:rPr sz="2100" b="1" spc="-140" dirty="0">
                <a:latin typeface="Arial"/>
                <a:cs typeface="Arial"/>
              </a:rPr>
              <a:t> </a:t>
            </a:r>
            <a:r>
              <a:rPr sz="2100" b="1" spc="0" dirty="0">
                <a:latin typeface="Arial"/>
                <a:cs typeface="Arial"/>
              </a:rPr>
              <a:t>cứu: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Bạn cần phải thích thú </a:t>
            </a:r>
            <a:r>
              <a:rPr sz="1800" spc="-10" dirty="0">
                <a:latin typeface="Arial"/>
                <a:cs typeface="Arial"/>
              </a:rPr>
              <a:t>với </a:t>
            </a:r>
            <a:r>
              <a:rPr sz="1800" spc="-5" dirty="0">
                <a:latin typeface="Arial"/>
                <a:cs typeface="Arial"/>
              </a:rPr>
              <a:t>vấn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đề.</a:t>
            </a:r>
            <a:endParaRPr sz="1800">
              <a:latin typeface="Arial"/>
              <a:cs typeface="Arial"/>
            </a:endParaRPr>
          </a:p>
          <a:p>
            <a:pPr marL="927100" marR="5080" lvl="2" indent="-182880">
              <a:lnSpc>
                <a:spcPct val="130000"/>
              </a:lnSpc>
              <a:spcBef>
                <a:spcPts val="43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Vấn </a:t>
            </a:r>
            <a:r>
              <a:rPr sz="1800" spc="-10" dirty="0">
                <a:latin typeface="Arial"/>
                <a:cs typeface="Arial"/>
              </a:rPr>
              <a:t>đề </a:t>
            </a:r>
            <a:r>
              <a:rPr sz="1800" spc="-5" dirty="0">
                <a:latin typeface="Arial"/>
                <a:cs typeface="Arial"/>
              </a:rPr>
              <a:t>phải </a:t>
            </a:r>
            <a:r>
              <a:rPr sz="1800" dirty="0">
                <a:latin typeface="Arial"/>
                <a:cs typeface="Arial"/>
              </a:rPr>
              <a:t>có ý </a:t>
            </a:r>
            <a:r>
              <a:rPr sz="1800" spc="-5" dirty="0">
                <a:latin typeface="Arial"/>
                <a:cs typeface="Arial"/>
              </a:rPr>
              <a:t>nghĩa thực </a:t>
            </a:r>
            <a:r>
              <a:rPr sz="1800" dirty="0">
                <a:latin typeface="Arial"/>
                <a:cs typeface="Arial"/>
              </a:rPr>
              <a:t>tiễn </a:t>
            </a:r>
            <a:r>
              <a:rPr sz="1800" spc="-10" dirty="0">
                <a:latin typeface="Arial"/>
                <a:cs typeface="Arial"/>
              </a:rPr>
              <a:t>và </a:t>
            </a:r>
            <a:r>
              <a:rPr sz="1800" spc="-5" dirty="0">
                <a:latin typeface="Arial"/>
                <a:cs typeface="Arial"/>
              </a:rPr>
              <a:t>phải </a:t>
            </a:r>
            <a:r>
              <a:rPr sz="1800" dirty="0">
                <a:latin typeface="Arial"/>
                <a:cs typeface="Arial"/>
              </a:rPr>
              <a:t>có </a:t>
            </a:r>
            <a:r>
              <a:rPr sz="1800" spc="-5" dirty="0">
                <a:latin typeface="Arial"/>
                <a:cs typeface="Arial"/>
              </a:rPr>
              <a:t>đóng </a:t>
            </a:r>
            <a:r>
              <a:rPr sz="1800" dirty="0">
                <a:latin typeface="Arial"/>
                <a:cs typeface="Arial"/>
              </a:rPr>
              <a:t>góp, </a:t>
            </a:r>
            <a:r>
              <a:rPr sz="1800" spc="-5" dirty="0">
                <a:latin typeface="Arial"/>
                <a:cs typeface="Arial"/>
              </a:rPr>
              <a:t>hoặc </a:t>
            </a:r>
            <a:r>
              <a:rPr sz="1800" spc="-10" dirty="0">
                <a:latin typeface="Arial"/>
                <a:cs typeface="Arial"/>
              </a:rPr>
              <a:t>đem </a:t>
            </a:r>
            <a:r>
              <a:rPr sz="1800" spc="-5" dirty="0">
                <a:latin typeface="Arial"/>
                <a:cs typeface="Arial"/>
              </a:rPr>
              <a:t>lại  những </a:t>
            </a:r>
            <a:r>
              <a:rPr sz="1800" dirty="0">
                <a:latin typeface="Arial"/>
                <a:cs typeface="Arial"/>
              </a:rPr>
              <a:t>hiểu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biết.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Vấn đề của bạn phải cụ thể, không quá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rộng.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059" cy="266319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1: </a:t>
            </a:r>
            <a:r>
              <a:rPr sz="2400" spc="-5" dirty="0">
                <a:latin typeface="Arial"/>
                <a:cs typeface="Arial"/>
              </a:rPr>
              <a:t>Xác định </a:t>
            </a:r>
            <a:r>
              <a:rPr sz="2400" spc="-10" dirty="0">
                <a:latin typeface="Arial"/>
                <a:cs typeface="Arial"/>
              </a:rPr>
              <a:t>vấn </a:t>
            </a:r>
            <a:r>
              <a:rPr sz="2400" dirty="0">
                <a:latin typeface="Arial"/>
                <a:cs typeface="Arial"/>
              </a:rPr>
              <a:t>đề: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b="1" spc="0" dirty="0">
                <a:latin typeface="Arial"/>
                <a:cs typeface="Arial"/>
              </a:rPr>
              <a:t>Lưu ý </a:t>
            </a:r>
            <a:r>
              <a:rPr sz="2100" b="1" dirty="0">
                <a:latin typeface="Arial"/>
                <a:cs typeface="Arial"/>
              </a:rPr>
              <a:t>khi lựa </a:t>
            </a:r>
            <a:r>
              <a:rPr sz="2100" b="1" spc="0" dirty="0">
                <a:latin typeface="Arial"/>
                <a:cs typeface="Arial"/>
              </a:rPr>
              <a:t>chọn </a:t>
            </a:r>
            <a:r>
              <a:rPr sz="2100" b="1" spc="-5" dirty="0">
                <a:latin typeface="Arial"/>
                <a:cs typeface="Arial"/>
              </a:rPr>
              <a:t>vấn </a:t>
            </a:r>
            <a:r>
              <a:rPr sz="2100" b="1" spc="0" dirty="0">
                <a:latin typeface="Arial"/>
                <a:cs typeface="Arial"/>
              </a:rPr>
              <a:t>đề </a:t>
            </a:r>
            <a:r>
              <a:rPr sz="2100" b="1" dirty="0">
                <a:latin typeface="Arial"/>
                <a:cs typeface="Arial"/>
              </a:rPr>
              <a:t>nghiên</a:t>
            </a:r>
            <a:r>
              <a:rPr sz="2100" b="1" spc="-140" dirty="0">
                <a:latin typeface="Arial"/>
                <a:cs typeface="Arial"/>
              </a:rPr>
              <a:t> </a:t>
            </a:r>
            <a:r>
              <a:rPr sz="2100" b="1" spc="0" dirty="0">
                <a:latin typeface="Arial"/>
                <a:cs typeface="Arial"/>
              </a:rPr>
              <a:t>cứu:</a:t>
            </a:r>
            <a:endParaRPr sz="2100">
              <a:latin typeface="Arial"/>
              <a:cs typeface="Arial"/>
            </a:endParaRPr>
          </a:p>
          <a:p>
            <a:pPr marL="927100" marR="5080" lvl="2" indent="-182880">
              <a:lnSpc>
                <a:spcPct val="130000"/>
              </a:lnSpc>
              <a:spcBef>
                <a:spcPts val="49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Cần phải </a:t>
            </a:r>
            <a:r>
              <a:rPr sz="1800" spc="-10" dirty="0">
                <a:latin typeface="Arial"/>
                <a:cs typeface="Arial"/>
              </a:rPr>
              <a:t>bảo đảm </a:t>
            </a:r>
            <a:r>
              <a:rPr sz="1800" dirty="0">
                <a:latin typeface="Arial"/>
                <a:cs typeface="Arial"/>
              </a:rPr>
              <a:t>có </a:t>
            </a:r>
            <a:r>
              <a:rPr sz="1800" spc="-10" dirty="0">
                <a:latin typeface="Arial"/>
                <a:cs typeface="Arial"/>
              </a:rPr>
              <a:t>thể </a:t>
            </a:r>
            <a:r>
              <a:rPr sz="1800" dirty="0">
                <a:latin typeface="Arial"/>
                <a:cs typeface="Arial"/>
              </a:rPr>
              <a:t>thu </a:t>
            </a:r>
            <a:r>
              <a:rPr sz="1800" spc="-5" dirty="0">
                <a:latin typeface="Arial"/>
                <a:cs typeface="Arial"/>
              </a:rPr>
              <a:t>thập được những thông </a:t>
            </a:r>
            <a:r>
              <a:rPr sz="1800" spc="-10" dirty="0">
                <a:latin typeface="Arial"/>
                <a:cs typeface="Arial"/>
              </a:rPr>
              <a:t>tin/dữ </a:t>
            </a:r>
            <a:r>
              <a:rPr sz="1800" spc="-5" dirty="0">
                <a:latin typeface="Arial"/>
                <a:cs typeface="Arial"/>
              </a:rPr>
              <a:t>liệu cần  </a:t>
            </a:r>
            <a:r>
              <a:rPr sz="1800" dirty="0">
                <a:latin typeface="Arial"/>
                <a:cs typeface="Arial"/>
              </a:rPr>
              <a:t>thiết để tiến hành đề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tài.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Phải bảo đảm là có thể </a:t>
            </a:r>
            <a:r>
              <a:rPr sz="1800" spc="-5" dirty="0">
                <a:latin typeface="Arial"/>
                <a:cs typeface="Arial"/>
              </a:rPr>
              <a:t>rút ra </a:t>
            </a:r>
            <a:r>
              <a:rPr sz="1800" dirty="0">
                <a:latin typeface="Arial"/>
                <a:cs typeface="Arial"/>
              </a:rPr>
              <a:t>kết luận/bài học từ nghiên cứu của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mình.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Bạn phải </a:t>
            </a:r>
            <a:r>
              <a:rPr sz="1800" spc="-5" dirty="0">
                <a:latin typeface="Arial"/>
                <a:cs typeface="Arial"/>
              </a:rPr>
              <a:t>trình </a:t>
            </a:r>
            <a:r>
              <a:rPr sz="1800" dirty="0">
                <a:latin typeface="Arial"/>
                <a:cs typeface="Arial"/>
              </a:rPr>
              <a:t>bày </a:t>
            </a:r>
            <a:r>
              <a:rPr sz="1800" spc="-5" dirty="0">
                <a:latin typeface="Arial"/>
                <a:cs typeface="Arial"/>
              </a:rPr>
              <a:t>vấn </a:t>
            </a:r>
            <a:r>
              <a:rPr sz="1800" dirty="0">
                <a:latin typeface="Arial"/>
                <a:cs typeface="Arial"/>
              </a:rPr>
              <a:t>đề một cách </a:t>
            </a:r>
            <a:r>
              <a:rPr sz="1800" spc="-5" dirty="0">
                <a:latin typeface="Arial"/>
                <a:cs typeface="Arial"/>
              </a:rPr>
              <a:t>rõ ràng, </a:t>
            </a:r>
            <a:r>
              <a:rPr sz="1800" dirty="0">
                <a:latin typeface="Arial"/>
                <a:cs typeface="Arial"/>
              </a:rPr>
              <a:t>chính </a:t>
            </a:r>
            <a:r>
              <a:rPr sz="1800" spc="-15" dirty="0">
                <a:latin typeface="Arial"/>
                <a:cs typeface="Arial"/>
              </a:rPr>
              <a:t>xác </a:t>
            </a:r>
            <a:r>
              <a:rPr sz="1800" spc="-10" dirty="0">
                <a:latin typeface="Arial"/>
                <a:cs typeface="Arial"/>
              </a:rPr>
              <a:t>và </a:t>
            </a:r>
            <a:r>
              <a:rPr sz="1800" dirty="0">
                <a:latin typeface="Arial"/>
                <a:cs typeface="Arial"/>
              </a:rPr>
              <a:t>ngắn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gọn.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422907"/>
            <a:ext cx="8224520" cy="4151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8890" indent="-274320">
              <a:lnSpc>
                <a:spcPct val="130000"/>
              </a:lnSpc>
              <a:spcBef>
                <a:spcPts val="1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spc="-10" dirty="0">
                <a:latin typeface="Arial"/>
                <a:cs typeface="Arial"/>
              </a:rPr>
              <a:t>2: </a:t>
            </a:r>
            <a:r>
              <a:rPr sz="2400" spc="-5" dirty="0">
                <a:latin typeface="Arial"/>
                <a:cs typeface="Arial"/>
              </a:rPr>
              <a:t>Tìm hiểu </a:t>
            </a:r>
            <a:r>
              <a:rPr sz="2400" spc="-10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khái </a:t>
            </a:r>
            <a:r>
              <a:rPr sz="2400" spc="-5" dirty="0">
                <a:latin typeface="Arial"/>
                <a:cs typeface="Arial"/>
              </a:rPr>
              <a:t>niệm, lý thuyết </a:t>
            </a:r>
            <a:r>
              <a:rPr sz="2400" spc="-15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nghiên  </a:t>
            </a:r>
            <a:r>
              <a:rPr sz="2400" dirty="0">
                <a:latin typeface="Arial"/>
                <a:cs typeface="Arial"/>
              </a:rPr>
              <a:t>cứu </a:t>
            </a:r>
            <a:r>
              <a:rPr sz="2400" spc="-5" dirty="0">
                <a:latin typeface="Arial"/>
                <a:cs typeface="Arial"/>
              </a:rPr>
              <a:t>liên quan:</a:t>
            </a:r>
            <a:endParaRPr sz="2400">
              <a:latin typeface="Arial"/>
              <a:cs typeface="Arial"/>
            </a:endParaRPr>
          </a:p>
          <a:p>
            <a:pPr marL="652780" marR="5080" lvl="1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Tóm tắt </a:t>
            </a:r>
            <a:r>
              <a:rPr sz="2100" dirty="0">
                <a:latin typeface="Arial"/>
                <a:cs typeface="Arial"/>
              </a:rPr>
              <a:t>lại </a:t>
            </a:r>
            <a:r>
              <a:rPr sz="2100" spc="-5" dirty="0">
                <a:latin typeface="Arial"/>
                <a:cs typeface="Arial"/>
              </a:rPr>
              <a:t>tất </a:t>
            </a:r>
            <a:r>
              <a:rPr sz="2100" spc="0" dirty="0">
                <a:latin typeface="Arial"/>
                <a:cs typeface="Arial"/>
              </a:rPr>
              <a:t>cả </a:t>
            </a:r>
            <a:r>
              <a:rPr sz="2100" spc="-5" dirty="0">
                <a:latin typeface="Arial"/>
                <a:cs typeface="Arial"/>
              </a:rPr>
              <a:t>những </a:t>
            </a:r>
            <a:r>
              <a:rPr sz="2100" spc="0" dirty="0">
                <a:latin typeface="Arial"/>
                <a:cs typeface="Arial"/>
              </a:rPr>
              <a:t>lý </a:t>
            </a:r>
            <a:r>
              <a:rPr sz="2100" spc="-5" dirty="0">
                <a:latin typeface="Arial"/>
                <a:cs typeface="Arial"/>
              </a:rPr>
              <a:t>thuyết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-5" dirty="0">
                <a:latin typeface="Arial"/>
                <a:cs typeface="Arial"/>
              </a:rPr>
              <a:t>nghiên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spc="-5" dirty="0">
                <a:latin typeface="Arial"/>
                <a:cs typeface="Arial"/>
              </a:rPr>
              <a:t>trước </a:t>
            </a:r>
            <a:r>
              <a:rPr sz="2100" dirty="0">
                <a:latin typeface="Arial"/>
                <a:cs typeface="Arial"/>
              </a:rPr>
              <a:t>đây </a:t>
            </a:r>
            <a:r>
              <a:rPr sz="2100" spc="0" dirty="0">
                <a:latin typeface="Arial"/>
                <a:cs typeface="Arial"/>
              </a:rPr>
              <a:t>có  liên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quan;</a:t>
            </a:r>
            <a:endParaRPr sz="2100">
              <a:latin typeface="Arial"/>
              <a:cs typeface="Arial"/>
            </a:endParaRPr>
          </a:p>
          <a:p>
            <a:pPr marL="652780" marR="5080" lvl="1" indent="-274320">
              <a:lnSpc>
                <a:spcPct val="130500"/>
              </a:lnSpc>
              <a:spcBef>
                <a:spcPts val="47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Chỉ </a:t>
            </a:r>
            <a:r>
              <a:rPr sz="2100" spc="0" dirty="0">
                <a:latin typeface="Arial"/>
                <a:cs typeface="Arial"/>
              </a:rPr>
              <a:t>sử </a:t>
            </a:r>
            <a:r>
              <a:rPr sz="2100" spc="-10" dirty="0">
                <a:latin typeface="Arial"/>
                <a:cs typeface="Arial"/>
              </a:rPr>
              <a:t>dụng </a:t>
            </a:r>
            <a:r>
              <a:rPr sz="2100" spc="-5" dirty="0">
                <a:latin typeface="Arial"/>
                <a:cs typeface="Arial"/>
              </a:rPr>
              <a:t>những </a:t>
            </a:r>
            <a:r>
              <a:rPr sz="2100" spc="0" dirty="0">
                <a:latin typeface="Arial"/>
                <a:cs typeface="Arial"/>
              </a:rPr>
              <a:t>lý </a:t>
            </a:r>
            <a:r>
              <a:rPr sz="2100" spc="-10" dirty="0">
                <a:latin typeface="Arial"/>
                <a:cs typeface="Arial"/>
              </a:rPr>
              <a:t>thuyết </a:t>
            </a:r>
            <a:r>
              <a:rPr sz="2100" spc="-5" dirty="0">
                <a:latin typeface="Arial"/>
                <a:cs typeface="Arial"/>
              </a:rPr>
              <a:t>thật </a:t>
            </a:r>
            <a:r>
              <a:rPr sz="2100" spc="0" dirty="0">
                <a:latin typeface="Arial"/>
                <a:cs typeface="Arial"/>
              </a:rPr>
              <a:t>sự liên </a:t>
            </a:r>
            <a:r>
              <a:rPr sz="2100" spc="-10" dirty="0">
                <a:latin typeface="Arial"/>
                <a:cs typeface="Arial"/>
              </a:rPr>
              <a:t>quan và </a:t>
            </a:r>
            <a:r>
              <a:rPr sz="2100" dirty="0">
                <a:latin typeface="Arial"/>
                <a:cs typeface="Arial"/>
              </a:rPr>
              <a:t>phù </a:t>
            </a:r>
            <a:r>
              <a:rPr sz="2100" spc="-5" dirty="0">
                <a:latin typeface="Arial"/>
                <a:cs typeface="Arial"/>
              </a:rPr>
              <a:t>hợp </a:t>
            </a:r>
            <a:r>
              <a:rPr sz="2100" spc="0" dirty="0">
                <a:latin typeface="Arial"/>
                <a:cs typeface="Arial"/>
              </a:rPr>
              <a:t>có  </a:t>
            </a:r>
            <a:r>
              <a:rPr sz="2100" spc="-5" dirty="0">
                <a:latin typeface="Arial"/>
                <a:cs typeface="Arial"/>
              </a:rPr>
              <a:t>thể </a:t>
            </a:r>
            <a:r>
              <a:rPr sz="2100" dirty="0">
                <a:latin typeface="Arial"/>
                <a:cs typeface="Arial"/>
              </a:rPr>
              <a:t>giúp giải </a:t>
            </a:r>
            <a:r>
              <a:rPr sz="2100" spc="-5" dirty="0">
                <a:latin typeface="Arial"/>
                <a:cs typeface="Arial"/>
              </a:rPr>
              <a:t>quyết vấn </a:t>
            </a:r>
            <a:r>
              <a:rPr sz="2100" dirty="0">
                <a:latin typeface="Arial"/>
                <a:cs typeface="Arial"/>
              </a:rPr>
              <a:t>đề nghiên</a:t>
            </a:r>
            <a:r>
              <a:rPr sz="2100" spc="-22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cứu;</a:t>
            </a:r>
            <a:endParaRPr sz="2100">
              <a:latin typeface="Arial"/>
              <a:cs typeface="Arial"/>
            </a:endParaRPr>
          </a:p>
          <a:p>
            <a:pPr marL="652780" marR="5080" lvl="1" indent="-274320">
              <a:lnSpc>
                <a:spcPct val="130500"/>
              </a:lnSpc>
              <a:spcBef>
                <a:spcPts val="48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Đánh giá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-5" dirty="0">
                <a:latin typeface="Arial"/>
                <a:cs typeface="Arial"/>
              </a:rPr>
              <a:t>rút </a:t>
            </a:r>
            <a:r>
              <a:rPr sz="2100" dirty="0">
                <a:latin typeface="Arial"/>
                <a:cs typeface="Arial"/>
              </a:rPr>
              <a:t>bài </a:t>
            </a:r>
            <a:r>
              <a:rPr sz="2100" spc="-5" dirty="0">
                <a:latin typeface="Arial"/>
                <a:cs typeface="Arial"/>
              </a:rPr>
              <a:t>học </a:t>
            </a:r>
            <a:r>
              <a:rPr sz="2100" dirty="0">
                <a:latin typeface="Arial"/>
                <a:cs typeface="Arial"/>
              </a:rPr>
              <a:t>kinh </a:t>
            </a:r>
            <a:r>
              <a:rPr sz="2100" spc="-10" dirty="0">
                <a:latin typeface="Arial"/>
                <a:cs typeface="Arial"/>
              </a:rPr>
              <a:t>nghiệm về </a:t>
            </a:r>
            <a:r>
              <a:rPr sz="2100" spc="-5" dirty="0">
                <a:latin typeface="Arial"/>
                <a:cs typeface="Arial"/>
              </a:rPr>
              <a:t>phương pháp </a:t>
            </a:r>
            <a:r>
              <a:rPr sz="2100" spc="-10" dirty="0">
                <a:latin typeface="Arial"/>
                <a:cs typeface="Arial"/>
              </a:rPr>
              <a:t>nghiên 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spc="-5" dirty="0">
                <a:latin typeface="Arial"/>
                <a:cs typeface="Arial"/>
              </a:rPr>
              <a:t>từ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nghiên </a:t>
            </a:r>
            <a:r>
              <a:rPr sz="2100" spc="0" dirty="0">
                <a:latin typeface="Arial"/>
                <a:cs typeface="Arial"/>
              </a:rPr>
              <a:t>cứu</a:t>
            </a:r>
            <a:r>
              <a:rPr sz="2100" spc="-11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trước;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Cần </a:t>
            </a:r>
            <a:r>
              <a:rPr sz="2100" dirty="0">
                <a:latin typeface="Arial"/>
                <a:cs typeface="Arial"/>
              </a:rPr>
              <a:t>biết ngoại ngữ để </a:t>
            </a:r>
            <a:r>
              <a:rPr sz="2100" spc="-5" dirty="0">
                <a:latin typeface="Arial"/>
                <a:cs typeface="Arial"/>
              </a:rPr>
              <a:t>tăng </a:t>
            </a:r>
            <a:r>
              <a:rPr sz="2100" spc="0" dirty="0">
                <a:latin typeface="Arial"/>
                <a:cs typeface="Arial"/>
              </a:rPr>
              <a:t>khả </a:t>
            </a:r>
            <a:r>
              <a:rPr sz="2100" dirty="0">
                <a:latin typeface="Arial"/>
                <a:cs typeface="Arial"/>
              </a:rPr>
              <a:t>năng </a:t>
            </a:r>
            <a:r>
              <a:rPr sz="2100" spc="-5" dirty="0">
                <a:latin typeface="Arial"/>
                <a:cs typeface="Arial"/>
              </a:rPr>
              <a:t>tổng </a:t>
            </a:r>
            <a:r>
              <a:rPr sz="2100" dirty="0">
                <a:latin typeface="Arial"/>
                <a:cs typeface="Arial"/>
              </a:rPr>
              <a:t>quan </a:t>
            </a:r>
            <a:r>
              <a:rPr sz="2100" spc="-5" dirty="0">
                <a:latin typeface="Arial"/>
                <a:cs typeface="Arial"/>
              </a:rPr>
              <a:t>tài</a:t>
            </a:r>
            <a:r>
              <a:rPr sz="2100" spc="-36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liệu.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477773"/>
            <a:ext cx="65455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Bài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giảng 5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Quy </a:t>
            </a:r>
            <a:r>
              <a:rPr sz="2200" spc="-10" dirty="0">
                <a:latin typeface="Arial"/>
                <a:cs typeface="Arial"/>
              </a:rPr>
              <a:t>trình </a:t>
            </a:r>
            <a:r>
              <a:rPr sz="2200" spc="-5" dirty="0">
                <a:latin typeface="Arial"/>
                <a:cs typeface="Arial"/>
              </a:rPr>
              <a:t>nhiên </a:t>
            </a:r>
            <a:r>
              <a:rPr sz="2200" dirty="0">
                <a:latin typeface="Arial"/>
                <a:cs typeface="Arial"/>
              </a:rPr>
              <a:t>cứu </a:t>
            </a:r>
            <a:r>
              <a:rPr sz="2200" spc="0" dirty="0">
                <a:latin typeface="Arial"/>
                <a:cs typeface="Arial"/>
              </a:rPr>
              <a:t>khoa </a:t>
            </a:r>
            <a:r>
              <a:rPr sz="2200" dirty="0">
                <a:latin typeface="Arial"/>
                <a:cs typeface="Arial"/>
              </a:rPr>
              <a:t>học ngành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079740" y="1477773"/>
            <a:ext cx="66484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Arial"/>
                <a:cs typeface="Arial"/>
              </a:rPr>
              <a:t>(tiếp)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6865" y="2770887"/>
            <a:ext cx="3439795" cy="46166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00" b="1" i="1" dirty="0" err="1">
                <a:latin typeface="Arial"/>
                <a:cs typeface="Arial"/>
              </a:rPr>
              <a:t>Mục</a:t>
            </a:r>
            <a:r>
              <a:rPr sz="2200" b="1" i="1" dirty="0">
                <a:latin typeface="Arial"/>
                <a:cs typeface="Arial"/>
              </a:rPr>
              <a:t> đích, yêu</a:t>
            </a:r>
            <a:r>
              <a:rPr sz="2200" b="1" i="1" spc="-30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cầu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540" y="3594303"/>
            <a:ext cx="8228330" cy="1549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10000"/>
              </a:lnSpc>
              <a:spcBef>
                <a:spcPts val="95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  <a:tab pos="1005840" algn="l"/>
                <a:tab pos="2920365" algn="l"/>
                <a:tab pos="4029710" algn="l"/>
                <a:tab pos="5528945" algn="l"/>
                <a:tab pos="6327775" algn="l"/>
                <a:tab pos="6763384" algn="l"/>
              </a:tabLst>
            </a:pPr>
            <a:r>
              <a:rPr sz="2200" dirty="0">
                <a:latin typeface="Arial"/>
                <a:cs typeface="Arial"/>
              </a:rPr>
              <a:t>Nắm	được</a:t>
            </a:r>
            <a:r>
              <a:rPr sz="2200" spc="3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phương	</a:t>
            </a:r>
            <a:r>
              <a:rPr sz="2200" spc="-10" dirty="0">
                <a:latin typeface="Arial"/>
                <a:cs typeface="Arial"/>
              </a:rPr>
              <a:t>pháp</a:t>
            </a:r>
            <a:r>
              <a:rPr sz="2200" spc="4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tổ	</a:t>
            </a:r>
            <a:r>
              <a:rPr sz="2200" spc="-5" dirty="0">
                <a:latin typeface="Arial"/>
                <a:cs typeface="Arial"/>
              </a:rPr>
              <a:t>chức</a:t>
            </a:r>
            <a:r>
              <a:rPr sz="2200" spc="3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quản	</a:t>
            </a:r>
            <a:r>
              <a:rPr sz="2200" spc="-5" dirty="0">
                <a:latin typeface="Arial"/>
                <a:cs typeface="Arial"/>
              </a:rPr>
              <a:t>lý</a:t>
            </a:r>
            <a:r>
              <a:rPr sz="2200" spc="3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dự	</a:t>
            </a:r>
            <a:r>
              <a:rPr sz="2200" spc="-15" dirty="0">
                <a:latin typeface="Arial"/>
                <a:cs typeface="Arial"/>
              </a:rPr>
              <a:t>án	</a:t>
            </a:r>
            <a:r>
              <a:rPr sz="2200" dirty="0">
                <a:latin typeface="Arial"/>
                <a:cs typeface="Arial"/>
              </a:rPr>
              <a:t>nghiên </a:t>
            </a:r>
            <a:r>
              <a:rPr sz="2200" spc="-5" dirty="0">
                <a:latin typeface="Arial"/>
                <a:cs typeface="Arial"/>
              </a:rPr>
              <a:t>cứu  </a:t>
            </a:r>
            <a:r>
              <a:rPr sz="2200" dirty="0">
                <a:latin typeface="Arial"/>
                <a:cs typeface="Arial"/>
              </a:rPr>
              <a:t>CNTT</a:t>
            </a:r>
          </a:p>
          <a:p>
            <a:pPr marL="287020" marR="6350" indent="-274320">
              <a:lnSpc>
                <a:spcPct val="110000"/>
              </a:lnSpc>
              <a:spcBef>
                <a:spcPts val="600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dirty="0">
                <a:latin typeface="Arial"/>
                <a:cs typeface="Arial"/>
              </a:rPr>
              <a:t>Nắm được các </a:t>
            </a:r>
            <a:r>
              <a:rPr sz="2200" spc="-5" dirty="0">
                <a:latin typeface="Arial"/>
                <a:cs typeface="Arial"/>
              </a:rPr>
              <a:t>tiêu </a:t>
            </a:r>
            <a:r>
              <a:rPr sz="2200" dirty="0">
                <a:latin typeface="Arial"/>
                <a:cs typeface="Arial"/>
              </a:rPr>
              <a:t>chí đánh giá </a:t>
            </a:r>
            <a:r>
              <a:rPr sz="2200" spc="0" dirty="0">
                <a:latin typeface="Arial"/>
                <a:cs typeface="Arial"/>
              </a:rPr>
              <a:t>mức </a:t>
            </a:r>
            <a:r>
              <a:rPr sz="2200" dirty="0">
                <a:latin typeface="Arial"/>
                <a:cs typeface="Arial"/>
              </a:rPr>
              <a:t>độ hoàn thành các kết  </a:t>
            </a:r>
            <a:r>
              <a:rPr sz="2200" spc="0" dirty="0">
                <a:latin typeface="Arial"/>
                <a:cs typeface="Arial"/>
              </a:rPr>
              <a:t>quả </a:t>
            </a:r>
            <a:r>
              <a:rPr sz="2200" dirty="0">
                <a:latin typeface="Arial"/>
                <a:cs typeface="Arial"/>
              </a:rPr>
              <a:t>nghiên </a:t>
            </a:r>
            <a:r>
              <a:rPr sz="2200" dirty="0" err="1">
                <a:latin typeface="Arial"/>
                <a:cs typeface="Arial"/>
              </a:rPr>
              <a:t>cứu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CNTT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059" cy="378777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3: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spc="-10" dirty="0">
                <a:latin typeface="Arial"/>
                <a:cs typeface="Arial"/>
              </a:rPr>
              <a:t>giả </a:t>
            </a:r>
            <a:r>
              <a:rPr sz="2400" spc="-5" dirty="0">
                <a:latin typeface="Arial"/>
                <a:cs typeface="Arial"/>
              </a:rPr>
              <a:t>thiết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NC: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b="1" spc="-5" dirty="0">
                <a:latin typeface="Arial"/>
                <a:cs typeface="Arial"/>
              </a:rPr>
              <a:t>Giả thiết </a:t>
            </a:r>
            <a:r>
              <a:rPr sz="2100" b="1" dirty="0">
                <a:latin typeface="Arial"/>
                <a:cs typeface="Arial"/>
              </a:rPr>
              <a:t>nghiên </a:t>
            </a:r>
            <a:r>
              <a:rPr sz="2100" b="1" spc="0" dirty="0">
                <a:latin typeface="Arial"/>
                <a:cs typeface="Arial"/>
              </a:rPr>
              <a:t>cứu </a:t>
            </a:r>
            <a:r>
              <a:rPr sz="2100" b="1" spc="-5" dirty="0">
                <a:latin typeface="Arial"/>
                <a:cs typeface="Arial"/>
              </a:rPr>
              <a:t>là</a:t>
            </a:r>
            <a:r>
              <a:rPr sz="2100" b="1" spc="-6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gì?</a:t>
            </a:r>
            <a:endParaRPr sz="2100">
              <a:latin typeface="Arial"/>
              <a:cs typeface="Arial"/>
            </a:endParaRPr>
          </a:p>
          <a:p>
            <a:pPr marL="927100" marR="7620" lvl="2" indent="-182880">
              <a:lnSpc>
                <a:spcPct val="130000"/>
              </a:lnSpc>
              <a:spcBef>
                <a:spcPts val="49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một </a:t>
            </a:r>
            <a:r>
              <a:rPr sz="1800" spc="-5" dirty="0">
                <a:latin typeface="Arial"/>
                <a:cs typeface="Arial"/>
              </a:rPr>
              <a:t>giả định </a:t>
            </a:r>
            <a:r>
              <a:rPr sz="1800" spc="-10" dirty="0">
                <a:latin typeface="Arial"/>
                <a:cs typeface="Arial"/>
              </a:rPr>
              <a:t>được </a:t>
            </a:r>
            <a:r>
              <a:rPr sz="1800" spc="-15" dirty="0">
                <a:latin typeface="Arial"/>
                <a:cs typeface="Arial"/>
              </a:rPr>
              <a:t>xây </a:t>
            </a:r>
            <a:r>
              <a:rPr sz="1800" spc="-5" dirty="0">
                <a:latin typeface="Arial"/>
                <a:cs typeface="Arial"/>
              </a:rPr>
              <a:t>dựng trên </a:t>
            </a:r>
            <a:r>
              <a:rPr sz="1800" dirty="0">
                <a:latin typeface="Arial"/>
                <a:cs typeface="Arial"/>
              </a:rPr>
              <a:t>cơ sở của </a:t>
            </a:r>
            <a:r>
              <a:rPr sz="1800" spc="-5" dirty="0">
                <a:latin typeface="Arial"/>
                <a:cs typeface="Arial"/>
              </a:rPr>
              <a:t>vấn </a:t>
            </a:r>
            <a:r>
              <a:rPr sz="1800" spc="-10" dirty="0">
                <a:latin typeface="Arial"/>
                <a:cs typeface="Arial"/>
              </a:rPr>
              <a:t>đề nghiên </a:t>
            </a:r>
            <a:r>
              <a:rPr sz="1800" dirty="0">
                <a:latin typeface="Arial"/>
                <a:cs typeface="Arial"/>
              </a:rPr>
              <a:t>cứu </a:t>
            </a:r>
            <a:r>
              <a:rPr sz="1800" spc="-10" dirty="0">
                <a:latin typeface="Arial"/>
                <a:cs typeface="Arial"/>
              </a:rPr>
              <a:t>và  </a:t>
            </a:r>
            <a:r>
              <a:rPr sz="1800" spc="-5" dirty="0">
                <a:latin typeface="Arial"/>
                <a:cs typeface="Arial"/>
              </a:rPr>
              <a:t>những </a:t>
            </a:r>
            <a:r>
              <a:rPr sz="1800" dirty="0">
                <a:latin typeface="Arial"/>
                <a:cs typeface="Arial"/>
              </a:rPr>
              <a:t>lý </a:t>
            </a:r>
            <a:r>
              <a:rPr sz="1800" spc="-5" dirty="0">
                <a:latin typeface="Arial"/>
                <a:cs typeface="Arial"/>
              </a:rPr>
              <a:t>thuyết </a:t>
            </a:r>
            <a:r>
              <a:rPr sz="1800" dirty="0">
                <a:latin typeface="Arial"/>
                <a:cs typeface="Arial"/>
              </a:rPr>
              <a:t>liên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quan;</a:t>
            </a:r>
            <a:endParaRPr sz="1800">
              <a:latin typeface="Arial"/>
              <a:cs typeface="Arial"/>
            </a:endParaRPr>
          </a:p>
          <a:p>
            <a:pPr marL="927100" marR="7620" lvl="2" indent="-182880">
              <a:lnSpc>
                <a:spcPct val="130000"/>
              </a:lnSpc>
              <a:spcBef>
                <a:spcPts val="434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thông qua </a:t>
            </a:r>
            <a:r>
              <a:rPr sz="1800" spc="-10" dirty="0">
                <a:latin typeface="Arial"/>
                <a:cs typeface="Arial"/>
              </a:rPr>
              <a:t>nghiên </a:t>
            </a:r>
            <a:r>
              <a:rPr sz="1800" dirty="0">
                <a:latin typeface="Arial"/>
                <a:cs typeface="Arial"/>
              </a:rPr>
              <a:t>cứu có thể </a:t>
            </a:r>
            <a:r>
              <a:rPr sz="1800" spc="-5" dirty="0">
                <a:latin typeface="Arial"/>
                <a:cs typeface="Arial"/>
              </a:rPr>
              <a:t>kiểm định tính </a:t>
            </a:r>
            <a:r>
              <a:rPr sz="1800" spc="-10" dirty="0">
                <a:latin typeface="Arial"/>
                <a:cs typeface="Arial"/>
              </a:rPr>
              <a:t>hợp </a:t>
            </a:r>
            <a:r>
              <a:rPr sz="1800" dirty="0">
                <a:latin typeface="Arial"/>
                <a:cs typeface="Arial"/>
              </a:rPr>
              <a:t>lý </a:t>
            </a:r>
            <a:r>
              <a:rPr sz="1800" spc="-5" dirty="0">
                <a:latin typeface="Arial"/>
                <a:cs typeface="Arial"/>
              </a:rPr>
              <a:t>hoặc </a:t>
            </a:r>
            <a:r>
              <a:rPr sz="1800" spc="-10" dirty="0">
                <a:latin typeface="Arial"/>
                <a:cs typeface="Arial"/>
              </a:rPr>
              <a:t>những </a:t>
            </a:r>
            <a:r>
              <a:rPr sz="1800" dirty="0">
                <a:latin typeface="Arial"/>
                <a:cs typeface="Arial"/>
              </a:rPr>
              <a:t>hệ </a:t>
            </a:r>
            <a:r>
              <a:rPr sz="1800" spc="-10" dirty="0">
                <a:latin typeface="Arial"/>
                <a:cs typeface="Arial"/>
              </a:rPr>
              <a:t>quả 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nó;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giúp </a:t>
            </a:r>
            <a:r>
              <a:rPr sz="1800" spc="-15" dirty="0">
                <a:latin typeface="Arial"/>
                <a:cs typeface="Arial"/>
              </a:rPr>
              <a:t>xác </a:t>
            </a:r>
            <a:r>
              <a:rPr sz="1800" dirty="0">
                <a:latin typeface="Arial"/>
                <a:cs typeface="Arial"/>
              </a:rPr>
              <a:t>định tiêu điểm của </a:t>
            </a:r>
            <a:r>
              <a:rPr sz="1800" spc="-5" dirty="0">
                <a:latin typeface="Arial"/>
                <a:cs typeface="Arial"/>
              </a:rPr>
              <a:t>vấn </a:t>
            </a:r>
            <a:r>
              <a:rPr sz="1800" dirty="0">
                <a:latin typeface="Arial"/>
                <a:cs typeface="Arial"/>
              </a:rPr>
              <a:t>đề nghiên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cứu;</a:t>
            </a:r>
            <a:endParaRPr sz="1800">
              <a:latin typeface="Arial"/>
              <a:cs typeface="Arial"/>
            </a:endParaRPr>
          </a:p>
          <a:p>
            <a:pPr marL="927100" marR="5080" lvl="2" indent="-182880">
              <a:lnSpc>
                <a:spcPct val="130000"/>
              </a:lnSpc>
              <a:spcBef>
                <a:spcPts val="43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mục </a:t>
            </a:r>
            <a:r>
              <a:rPr sz="1800" spc="-5" dirty="0">
                <a:latin typeface="Arial"/>
                <a:cs typeface="Arial"/>
              </a:rPr>
              <a:t>đích của </a:t>
            </a:r>
            <a:r>
              <a:rPr sz="1800" dirty="0">
                <a:latin typeface="Arial"/>
                <a:cs typeface="Arial"/>
              </a:rPr>
              <a:t>cả </a:t>
            </a:r>
            <a:r>
              <a:rPr sz="1800" spc="-10" dirty="0">
                <a:latin typeface="Arial"/>
                <a:cs typeface="Arial"/>
              </a:rPr>
              <a:t>quá </a:t>
            </a:r>
            <a:r>
              <a:rPr sz="1800" spc="-5" dirty="0">
                <a:latin typeface="Arial"/>
                <a:cs typeface="Arial"/>
              </a:rPr>
              <a:t>trình nghiên </a:t>
            </a:r>
            <a:r>
              <a:rPr sz="1800" dirty="0">
                <a:latin typeface="Arial"/>
                <a:cs typeface="Arial"/>
              </a:rPr>
              <a:t>cứu </a:t>
            </a:r>
            <a:r>
              <a:rPr sz="1800" spc="-10" dirty="0">
                <a:latin typeface="Arial"/>
                <a:cs typeface="Arial"/>
              </a:rPr>
              <a:t>sẽ </a:t>
            </a:r>
            <a:r>
              <a:rPr sz="1800" dirty="0">
                <a:latin typeface="Arial"/>
                <a:cs typeface="Arial"/>
              </a:rPr>
              <a:t>là </a:t>
            </a:r>
            <a:r>
              <a:rPr sz="1800" spc="-5" dirty="0">
                <a:latin typeface="Arial"/>
                <a:cs typeface="Arial"/>
              </a:rPr>
              <a:t>kiểm định tính hợp </a:t>
            </a:r>
            <a:r>
              <a:rPr sz="1800" dirty="0">
                <a:latin typeface="Arial"/>
                <a:cs typeface="Arial"/>
              </a:rPr>
              <a:t>lý của  giả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thiết.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3884" cy="307467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3: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spc="-10" dirty="0">
                <a:latin typeface="Arial"/>
                <a:cs typeface="Arial"/>
              </a:rPr>
              <a:t>giả </a:t>
            </a:r>
            <a:r>
              <a:rPr sz="2400" spc="-5" dirty="0">
                <a:latin typeface="Arial"/>
                <a:cs typeface="Arial"/>
              </a:rPr>
              <a:t>thiết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NC: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b="1" spc="-35" dirty="0">
                <a:latin typeface="Arial"/>
                <a:cs typeface="Arial"/>
              </a:rPr>
              <a:t>Vai </a:t>
            </a:r>
            <a:r>
              <a:rPr sz="2100" b="1" dirty="0">
                <a:latin typeface="Arial"/>
                <a:cs typeface="Arial"/>
              </a:rPr>
              <a:t>trò </a:t>
            </a:r>
            <a:r>
              <a:rPr sz="2100" b="1" spc="0" dirty="0">
                <a:latin typeface="Arial"/>
                <a:cs typeface="Arial"/>
              </a:rPr>
              <a:t>của </a:t>
            </a:r>
            <a:r>
              <a:rPr sz="2100" b="1" spc="-5" dirty="0">
                <a:latin typeface="Arial"/>
                <a:cs typeface="Arial"/>
              </a:rPr>
              <a:t>Giả thiết </a:t>
            </a:r>
            <a:r>
              <a:rPr sz="2100" b="1" dirty="0">
                <a:latin typeface="Arial"/>
                <a:cs typeface="Arial"/>
              </a:rPr>
              <a:t>nghiên </a:t>
            </a:r>
            <a:r>
              <a:rPr sz="2100" b="1" spc="0" dirty="0">
                <a:latin typeface="Arial"/>
                <a:cs typeface="Arial"/>
              </a:rPr>
              <a:t>cứu </a:t>
            </a:r>
            <a:r>
              <a:rPr sz="2100" b="1" spc="-5" dirty="0">
                <a:latin typeface="Arial"/>
                <a:cs typeface="Arial"/>
              </a:rPr>
              <a:t>là</a:t>
            </a:r>
            <a:r>
              <a:rPr sz="2100" b="1" spc="-6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gì?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Hướng </a:t>
            </a:r>
            <a:r>
              <a:rPr sz="1800" dirty="0">
                <a:latin typeface="Arial"/>
                <a:cs typeface="Arial"/>
              </a:rPr>
              <a:t>dẫn, định </a:t>
            </a:r>
            <a:r>
              <a:rPr sz="1800" spc="-5" dirty="0">
                <a:latin typeface="Arial"/>
                <a:cs typeface="Arial"/>
              </a:rPr>
              <a:t>hướng </a:t>
            </a:r>
            <a:r>
              <a:rPr sz="1800" dirty="0">
                <a:latin typeface="Arial"/>
                <a:cs typeface="Arial"/>
              </a:rPr>
              <a:t>nghiên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cứu.</a:t>
            </a:r>
            <a:endParaRPr sz="1800">
              <a:latin typeface="Arial"/>
              <a:cs typeface="Arial"/>
            </a:endParaRPr>
          </a:p>
          <a:p>
            <a:pPr marL="927100" marR="5080" lvl="2" indent="-182880">
              <a:lnSpc>
                <a:spcPct val="130000"/>
              </a:lnSpc>
              <a:spcBef>
                <a:spcPts val="43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10" dirty="0">
                <a:latin typeface="Arial"/>
                <a:cs typeface="Arial"/>
              </a:rPr>
              <a:t>Xác </a:t>
            </a:r>
            <a:r>
              <a:rPr sz="1800" spc="-5" dirty="0">
                <a:latin typeface="Arial"/>
                <a:cs typeface="Arial"/>
              </a:rPr>
              <a:t>minh các </a:t>
            </a:r>
            <a:r>
              <a:rPr sz="1800" dirty="0">
                <a:latin typeface="Arial"/>
                <a:cs typeface="Arial"/>
              </a:rPr>
              <a:t>sự </a:t>
            </a:r>
            <a:r>
              <a:rPr sz="1800" spc="-5" dirty="0">
                <a:latin typeface="Arial"/>
                <a:cs typeface="Arial"/>
              </a:rPr>
              <a:t>kiện </a:t>
            </a:r>
            <a:r>
              <a:rPr sz="1800" spc="-10" dirty="0">
                <a:latin typeface="Arial"/>
                <a:cs typeface="Arial"/>
              </a:rPr>
              <a:t>nào là phù hợp, và không </a:t>
            </a:r>
            <a:r>
              <a:rPr sz="1800" dirty="0">
                <a:latin typeface="Arial"/>
                <a:cs typeface="Arial"/>
              </a:rPr>
              <a:t>phù </a:t>
            </a:r>
            <a:r>
              <a:rPr sz="1800" spc="-10" dirty="0">
                <a:latin typeface="Arial"/>
                <a:cs typeface="Arial"/>
              </a:rPr>
              <a:t>hợp với nghiên  </a:t>
            </a:r>
            <a:r>
              <a:rPr sz="1800" dirty="0">
                <a:latin typeface="Arial"/>
                <a:cs typeface="Arial"/>
              </a:rPr>
              <a:t>cứu.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Đề </a:t>
            </a:r>
            <a:r>
              <a:rPr sz="1800" spc="-10" dirty="0">
                <a:latin typeface="Arial"/>
                <a:cs typeface="Arial"/>
              </a:rPr>
              <a:t>xuất </a:t>
            </a:r>
            <a:r>
              <a:rPr sz="1800" dirty="0">
                <a:latin typeface="Arial"/>
                <a:cs typeface="Arial"/>
              </a:rPr>
              <a:t>các dạng nghiên cứu thích </a:t>
            </a:r>
            <a:r>
              <a:rPr sz="1800" spc="-5" dirty="0">
                <a:latin typeface="Arial"/>
                <a:cs typeface="Arial"/>
              </a:rPr>
              <a:t>hợp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nhất.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Cung </a:t>
            </a:r>
            <a:r>
              <a:rPr sz="1800" dirty="0">
                <a:latin typeface="Arial"/>
                <a:cs typeface="Arial"/>
              </a:rPr>
              <a:t>cấp khung </a:t>
            </a:r>
            <a:r>
              <a:rPr sz="1800" spc="-5" dirty="0">
                <a:latin typeface="Arial"/>
                <a:cs typeface="Arial"/>
              </a:rPr>
              <a:t>sườn </a:t>
            </a:r>
            <a:r>
              <a:rPr sz="1800" dirty="0">
                <a:latin typeface="Arial"/>
                <a:cs typeface="Arial"/>
              </a:rPr>
              <a:t>để định </a:t>
            </a:r>
            <a:r>
              <a:rPr sz="1800" spc="-5" dirty="0">
                <a:latin typeface="Arial"/>
                <a:cs typeface="Arial"/>
              </a:rPr>
              <a:t>ra </a:t>
            </a:r>
            <a:r>
              <a:rPr sz="1800" dirty="0">
                <a:latin typeface="Arial"/>
                <a:cs typeface="Arial"/>
              </a:rPr>
              <a:t>các kết luận </a:t>
            </a:r>
            <a:r>
              <a:rPr sz="1800" spc="-10" dirty="0">
                <a:latin typeface="Arial"/>
                <a:cs typeface="Arial"/>
              </a:rPr>
              <a:t>về </a:t>
            </a:r>
            <a:r>
              <a:rPr sz="1800" dirty="0">
                <a:latin typeface="Arial"/>
                <a:cs typeface="Arial"/>
              </a:rPr>
              <a:t>kết quả nghiên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cứu.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4520" cy="266319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3: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spc="-10" dirty="0">
                <a:latin typeface="Arial"/>
                <a:cs typeface="Arial"/>
              </a:rPr>
              <a:t>giả </a:t>
            </a:r>
            <a:r>
              <a:rPr sz="2400" spc="-5" dirty="0">
                <a:latin typeface="Arial"/>
                <a:cs typeface="Arial"/>
              </a:rPr>
              <a:t>thiết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NC: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b="1" spc="-5" dirty="0">
                <a:latin typeface="Arial"/>
                <a:cs typeface="Arial"/>
              </a:rPr>
              <a:t>Giả thiết </a:t>
            </a:r>
            <a:r>
              <a:rPr sz="2100" b="1" dirty="0">
                <a:latin typeface="Arial"/>
                <a:cs typeface="Arial"/>
              </a:rPr>
              <a:t>nghiên </a:t>
            </a:r>
            <a:r>
              <a:rPr sz="2100" b="1" spc="0" dirty="0">
                <a:latin typeface="Arial"/>
                <a:cs typeface="Arial"/>
              </a:rPr>
              <a:t>cứu, </a:t>
            </a:r>
            <a:r>
              <a:rPr sz="2100" b="1" spc="-10" dirty="0">
                <a:latin typeface="Arial"/>
                <a:cs typeface="Arial"/>
              </a:rPr>
              <a:t>ví </a:t>
            </a:r>
            <a:r>
              <a:rPr sz="2100" b="1" spc="0" dirty="0">
                <a:latin typeface="Arial"/>
                <a:cs typeface="Arial"/>
              </a:rPr>
              <a:t>dụ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0" dirty="0">
                <a:latin typeface="Arial"/>
                <a:cs typeface="Arial"/>
              </a:rPr>
              <a:t>1: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Không có sự khác biệt </a:t>
            </a:r>
            <a:r>
              <a:rPr sz="1800" spc="-5" dirty="0">
                <a:latin typeface="Arial"/>
                <a:cs typeface="Arial"/>
              </a:rPr>
              <a:t>trong lựa </a:t>
            </a:r>
            <a:r>
              <a:rPr sz="1800" dirty="0">
                <a:latin typeface="Arial"/>
                <a:cs typeface="Arial"/>
              </a:rPr>
              <a:t>chọn các nhãn hiệu laptop </a:t>
            </a:r>
            <a:r>
              <a:rPr sz="1800" spc="-5" dirty="0">
                <a:latin typeface="Arial"/>
                <a:cs typeface="Arial"/>
              </a:rPr>
              <a:t>trong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SV.</a:t>
            </a:r>
            <a:endParaRPr sz="1800">
              <a:latin typeface="Arial"/>
              <a:cs typeface="Arial"/>
            </a:endParaRPr>
          </a:p>
          <a:p>
            <a:pPr marL="927100" marR="5080" lvl="2" indent="-182880">
              <a:lnSpc>
                <a:spcPct val="130000"/>
              </a:lnSpc>
              <a:spcBef>
                <a:spcPts val="43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10" dirty="0">
                <a:latin typeface="Arial"/>
                <a:cs typeface="Arial"/>
              </a:rPr>
              <a:t>Thời </a:t>
            </a:r>
            <a:r>
              <a:rPr sz="1800" dirty="0">
                <a:latin typeface="Arial"/>
                <a:cs typeface="Arial"/>
              </a:rPr>
              <a:t>gian SV sử </a:t>
            </a:r>
            <a:r>
              <a:rPr sz="1800" spc="-5" dirty="0">
                <a:latin typeface="Arial"/>
                <a:cs typeface="Arial"/>
              </a:rPr>
              <a:t>dụng laptop </a:t>
            </a:r>
            <a:r>
              <a:rPr sz="1800" dirty="0">
                <a:latin typeface="Arial"/>
                <a:cs typeface="Arial"/>
              </a:rPr>
              <a:t>cho </a:t>
            </a:r>
            <a:r>
              <a:rPr sz="1800" spc="-10" dirty="0">
                <a:latin typeface="Arial"/>
                <a:cs typeface="Arial"/>
              </a:rPr>
              <a:t>học tập và </a:t>
            </a:r>
            <a:r>
              <a:rPr sz="1800" spc="-5" dirty="0">
                <a:latin typeface="Arial"/>
                <a:cs typeface="Arial"/>
              </a:rPr>
              <a:t>giải trí </a:t>
            </a:r>
            <a:r>
              <a:rPr sz="1800" spc="-10" dirty="0">
                <a:latin typeface="Arial"/>
                <a:cs typeface="Arial"/>
              </a:rPr>
              <a:t>không </a:t>
            </a:r>
            <a:r>
              <a:rPr sz="1800" spc="-5" dirty="0">
                <a:latin typeface="Arial"/>
                <a:cs typeface="Arial"/>
              </a:rPr>
              <a:t>khác biệt  </a:t>
            </a:r>
            <a:r>
              <a:rPr sz="1800" dirty="0">
                <a:latin typeface="Arial"/>
                <a:cs typeface="Arial"/>
              </a:rPr>
              <a:t>nhau.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Không có sự khác biệt </a:t>
            </a:r>
            <a:r>
              <a:rPr sz="1800" spc="-5" dirty="0">
                <a:latin typeface="Arial"/>
                <a:cs typeface="Arial"/>
              </a:rPr>
              <a:t>giữa </a:t>
            </a:r>
            <a:r>
              <a:rPr sz="1800" dirty="0">
                <a:latin typeface="Arial"/>
                <a:cs typeface="Arial"/>
              </a:rPr>
              <a:t>SV nam </a:t>
            </a:r>
            <a:r>
              <a:rPr sz="1800" spc="-10" dirty="0">
                <a:latin typeface="Arial"/>
                <a:cs typeface="Arial"/>
              </a:rPr>
              <a:t>và </a:t>
            </a:r>
            <a:r>
              <a:rPr sz="1800" dirty="0">
                <a:latin typeface="Arial"/>
                <a:cs typeface="Arial"/>
              </a:rPr>
              <a:t>nữ </a:t>
            </a:r>
            <a:r>
              <a:rPr sz="1800" spc="-5" dirty="0">
                <a:latin typeface="Arial"/>
                <a:cs typeface="Arial"/>
              </a:rPr>
              <a:t>trong việc </a:t>
            </a:r>
            <a:r>
              <a:rPr sz="1800" dirty="0">
                <a:latin typeface="Arial"/>
                <a:cs typeface="Arial"/>
              </a:rPr>
              <a:t>sử dụng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laptop.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059" cy="266319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3: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spc="-10" dirty="0">
                <a:latin typeface="Arial"/>
                <a:cs typeface="Arial"/>
              </a:rPr>
              <a:t>giả </a:t>
            </a:r>
            <a:r>
              <a:rPr sz="2400" spc="-5" dirty="0">
                <a:latin typeface="Arial"/>
                <a:cs typeface="Arial"/>
              </a:rPr>
              <a:t>thiết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NC: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b="1" spc="-5" dirty="0">
                <a:latin typeface="Arial"/>
                <a:cs typeface="Arial"/>
              </a:rPr>
              <a:t>Giả thiết </a:t>
            </a:r>
            <a:r>
              <a:rPr sz="2100" b="1" dirty="0">
                <a:latin typeface="Arial"/>
                <a:cs typeface="Arial"/>
              </a:rPr>
              <a:t>nghiên </a:t>
            </a:r>
            <a:r>
              <a:rPr sz="2100" b="1" spc="0" dirty="0">
                <a:latin typeface="Arial"/>
                <a:cs typeface="Arial"/>
              </a:rPr>
              <a:t>cứu, </a:t>
            </a:r>
            <a:r>
              <a:rPr sz="2100" b="1" spc="-10" dirty="0">
                <a:latin typeface="Arial"/>
                <a:cs typeface="Arial"/>
              </a:rPr>
              <a:t>ví </a:t>
            </a:r>
            <a:r>
              <a:rPr sz="2100" b="1" spc="0" dirty="0">
                <a:latin typeface="Arial"/>
                <a:cs typeface="Arial"/>
              </a:rPr>
              <a:t>dụ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0" dirty="0">
                <a:latin typeface="Arial"/>
                <a:cs typeface="Arial"/>
              </a:rPr>
              <a:t>2: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Phần </a:t>
            </a:r>
            <a:r>
              <a:rPr sz="1800" spc="-5" dirty="0">
                <a:latin typeface="Arial"/>
                <a:cs typeface="Arial"/>
              </a:rPr>
              <a:t>lớn </a:t>
            </a:r>
            <a:r>
              <a:rPr sz="1800" dirty="0">
                <a:latin typeface="Arial"/>
                <a:cs typeface="Arial"/>
              </a:rPr>
              <a:t>SV có tham gia các hoạt động ngoại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khóa.</a:t>
            </a:r>
            <a:endParaRPr sz="1800">
              <a:latin typeface="Arial"/>
              <a:cs typeface="Arial"/>
            </a:endParaRPr>
          </a:p>
          <a:p>
            <a:pPr marL="927100" marR="5080" lvl="2" indent="-182880">
              <a:lnSpc>
                <a:spcPct val="130000"/>
              </a:lnSpc>
              <a:spcBef>
                <a:spcPts val="43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Không </a:t>
            </a:r>
            <a:r>
              <a:rPr sz="1800" spc="-10" dirty="0">
                <a:latin typeface="Arial"/>
                <a:cs typeface="Arial"/>
              </a:rPr>
              <a:t>có </a:t>
            </a:r>
            <a:r>
              <a:rPr sz="1800" dirty="0">
                <a:latin typeface="Arial"/>
                <a:cs typeface="Arial"/>
              </a:rPr>
              <a:t>sự </a:t>
            </a:r>
            <a:r>
              <a:rPr sz="1800" spc="-10" dirty="0">
                <a:latin typeface="Arial"/>
                <a:cs typeface="Arial"/>
              </a:rPr>
              <a:t>khác </a:t>
            </a:r>
            <a:r>
              <a:rPr sz="1800" spc="-5" dirty="0">
                <a:latin typeface="Arial"/>
                <a:cs typeface="Arial"/>
              </a:rPr>
              <a:t>biệt trong </a:t>
            </a:r>
            <a:r>
              <a:rPr sz="1800" dirty="0">
                <a:latin typeface="Arial"/>
                <a:cs typeface="Arial"/>
              </a:rPr>
              <a:t>SV </a:t>
            </a:r>
            <a:r>
              <a:rPr sz="1800" spc="-10" dirty="0">
                <a:latin typeface="Arial"/>
                <a:cs typeface="Arial"/>
              </a:rPr>
              <a:t>về </a:t>
            </a:r>
            <a:r>
              <a:rPr sz="1800" spc="-5" dirty="0">
                <a:latin typeface="Arial"/>
                <a:cs typeface="Arial"/>
              </a:rPr>
              <a:t>việc lựa chọn các hình </a:t>
            </a:r>
            <a:r>
              <a:rPr sz="1800" spc="-10" dirty="0">
                <a:latin typeface="Arial"/>
                <a:cs typeface="Arial"/>
              </a:rPr>
              <a:t>thức </a:t>
            </a:r>
            <a:r>
              <a:rPr sz="1800" spc="-5" dirty="0">
                <a:latin typeface="Arial"/>
                <a:cs typeface="Arial"/>
              </a:rPr>
              <a:t>hoạt  </a:t>
            </a:r>
            <a:r>
              <a:rPr sz="1800" dirty="0">
                <a:latin typeface="Arial"/>
                <a:cs typeface="Arial"/>
              </a:rPr>
              <a:t>động ngoại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khóa.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Các </a:t>
            </a:r>
            <a:r>
              <a:rPr sz="1800" dirty="0">
                <a:latin typeface="Arial"/>
                <a:cs typeface="Arial"/>
              </a:rPr>
              <a:t>hoạt động ngoại khóa mang lại nhiều </a:t>
            </a:r>
            <a:r>
              <a:rPr sz="1800" spc="-5" dirty="0">
                <a:latin typeface="Arial"/>
                <a:cs typeface="Arial"/>
              </a:rPr>
              <a:t>lợi </a:t>
            </a:r>
            <a:r>
              <a:rPr sz="1800" dirty="0">
                <a:latin typeface="Arial"/>
                <a:cs typeface="Arial"/>
              </a:rPr>
              <a:t>ích cho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SV.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3884" cy="225171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3: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spc="-10" dirty="0">
                <a:latin typeface="Arial"/>
                <a:cs typeface="Arial"/>
              </a:rPr>
              <a:t>giả </a:t>
            </a:r>
            <a:r>
              <a:rPr sz="2400" spc="-5" dirty="0">
                <a:latin typeface="Arial"/>
                <a:cs typeface="Arial"/>
              </a:rPr>
              <a:t>thiết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NC: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b="1" spc="-5" dirty="0">
                <a:latin typeface="Arial"/>
                <a:cs typeface="Arial"/>
              </a:rPr>
              <a:t>Giả thiết </a:t>
            </a:r>
            <a:r>
              <a:rPr sz="2100" b="1" dirty="0">
                <a:latin typeface="Arial"/>
                <a:cs typeface="Arial"/>
              </a:rPr>
              <a:t>nghiên </a:t>
            </a:r>
            <a:r>
              <a:rPr sz="2100" b="1" spc="0" dirty="0">
                <a:latin typeface="Arial"/>
                <a:cs typeface="Arial"/>
              </a:rPr>
              <a:t>cứu, </a:t>
            </a:r>
            <a:r>
              <a:rPr sz="2100" b="1" spc="-10" dirty="0">
                <a:latin typeface="Arial"/>
                <a:cs typeface="Arial"/>
              </a:rPr>
              <a:t>ví </a:t>
            </a:r>
            <a:r>
              <a:rPr sz="2100" b="1" spc="0" dirty="0">
                <a:latin typeface="Arial"/>
                <a:cs typeface="Arial"/>
              </a:rPr>
              <a:t>dụ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0" dirty="0">
                <a:latin typeface="Arial"/>
                <a:cs typeface="Arial"/>
              </a:rPr>
              <a:t>3: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Chất lượng </a:t>
            </a:r>
            <a:r>
              <a:rPr sz="1800" dirty="0">
                <a:latin typeface="Arial"/>
                <a:cs typeface="Arial"/>
              </a:rPr>
              <a:t>các dịch </a:t>
            </a:r>
            <a:r>
              <a:rPr sz="1800" spc="-10" dirty="0">
                <a:latin typeface="Arial"/>
                <a:cs typeface="Arial"/>
              </a:rPr>
              <a:t>vụ </a:t>
            </a:r>
            <a:r>
              <a:rPr sz="1800" dirty="0">
                <a:latin typeface="Arial"/>
                <a:cs typeface="Arial"/>
              </a:rPr>
              <a:t>ở căn-tin là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tốt.</a:t>
            </a:r>
            <a:endParaRPr sz="1800">
              <a:latin typeface="Arial"/>
              <a:cs typeface="Arial"/>
            </a:endParaRPr>
          </a:p>
          <a:p>
            <a:pPr marL="927100" marR="5080" lvl="2" indent="-182880">
              <a:lnSpc>
                <a:spcPct val="130000"/>
              </a:lnSpc>
              <a:spcBef>
                <a:spcPts val="43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Giá </a:t>
            </a:r>
            <a:r>
              <a:rPr sz="1800" spc="-10" dirty="0">
                <a:latin typeface="Arial"/>
                <a:cs typeface="Arial"/>
              </a:rPr>
              <a:t>cả </a:t>
            </a:r>
            <a:r>
              <a:rPr sz="1800" spc="-5" dirty="0">
                <a:latin typeface="Arial"/>
                <a:cs typeface="Arial"/>
              </a:rPr>
              <a:t>của các dịch </a:t>
            </a:r>
            <a:r>
              <a:rPr sz="1800" spc="-10" dirty="0">
                <a:latin typeface="Arial"/>
                <a:cs typeface="Arial"/>
              </a:rPr>
              <a:t>vụ </a:t>
            </a:r>
            <a:r>
              <a:rPr sz="1800" dirty="0">
                <a:latin typeface="Arial"/>
                <a:cs typeface="Arial"/>
              </a:rPr>
              <a:t>ở </a:t>
            </a:r>
            <a:r>
              <a:rPr sz="1800" spc="-5" dirty="0">
                <a:latin typeface="Arial"/>
                <a:cs typeface="Arial"/>
              </a:rPr>
              <a:t>căn-tin </a:t>
            </a:r>
            <a:r>
              <a:rPr sz="1800" dirty="0">
                <a:latin typeface="Arial"/>
                <a:cs typeface="Arial"/>
              </a:rPr>
              <a:t>là </a:t>
            </a:r>
            <a:r>
              <a:rPr sz="1800" spc="-10" dirty="0">
                <a:latin typeface="Arial"/>
                <a:cs typeface="Arial"/>
              </a:rPr>
              <a:t>phù </a:t>
            </a:r>
            <a:r>
              <a:rPr sz="1800" spc="-5" dirty="0">
                <a:latin typeface="Arial"/>
                <a:cs typeface="Arial"/>
              </a:rPr>
              <a:t>hợp </a:t>
            </a:r>
            <a:r>
              <a:rPr sz="1800" spc="-10" dirty="0">
                <a:latin typeface="Arial"/>
                <a:cs typeface="Arial"/>
              </a:rPr>
              <a:t>với </a:t>
            </a:r>
            <a:r>
              <a:rPr sz="1800" dirty="0">
                <a:latin typeface="Arial"/>
                <a:cs typeface="Arial"/>
              </a:rPr>
              <a:t>khả </a:t>
            </a:r>
            <a:r>
              <a:rPr sz="1800" spc="-5" dirty="0">
                <a:latin typeface="Arial"/>
                <a:cs typeface="Arial"/>
              </a:rPr>
              <a:t>năng </a:t>
            </a:r>
            <a:r>
              <a:rPr sz="1800" dirty="0">
                <a:latin typeface="Arial"/>
                <a:cs typeface="Arial"/>
              </a:rPr>
              <a:t>chi </a:t>
            </a:r>
            <a:r>
              <a:rPr sz="1800" spc="-5" dirty="0">
                <a:latin typeface="Arial"/>
                <a:cs typeface="Arial"/>
              </a:rPr>
              <a:t>tiêu của  </a:t>
            </a:r>
            <a:r>
              <a:rPr sz="1800" spc="-60" dirty="0">
                <a:latin typeface="Arial"/>
                <a:cs typeface="Arial"/>
              </a:rPr>
              <a:t>SV.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7695" cy="340804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65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3: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spc="-10" dirty="0">
                <a:latin typeface="Arial"/>
                <a:cs typeface="Arial"/>
              </a:rPr>
              <a:t>giả </a:t>
            </a:r>
            <a:r>
              <a:rPr sz="2400" spc="-5" dirty="0">
                <a:latin typeface="Arial"/>
                <a:cs typeface="Arial"/>
              </a:rPr>
              <a:t>thiết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NC: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Phân loại </a:t>
            </a:r>
            <a:r>
              <a:rPr sz="2400" b="1" dirty="0">
                <a:latin typeface="Arial"/>
                <a:cs typeface="Arial"/>
              </a:rPr>
              <a:t>Giả </a:t>
            </a:r>
            <a:r>
              <a:rPr sz="2400" b="1" spc="-5" dirty="0">
                <a:latin typeface="Arial"/>
                <a:cs typeface="Arial"/>
              </a:rPr>
              <a:t>thiết nghiên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652780" marR="5080" lvl="1" indent="-274320" algn="just">
              <a:lnSpc>
                <a:spcPct val="130000"/>
              </a:lnSpc>
              <a:spcBef>
                <a:spcPts val="55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b="1" i="1" spc="-5" dirty="0">
                <a:latin typeface="Arial"/>
                <a:cs typeface="Arial"/>
              </a:rPr>
              <a:t>Giả thiết </a:t>
            </a:r>
            <a:r>
              <a:rPr sz="2100" b="1" i="1" spc="0" dirty="0">
                <a:latin typeface="Arial"/>
                <a:cs typeface="Arial"/>
              </a:rPr>
              <a:t>mô </a:t>
            </a:r>
            <a:r>
              <a:rPr sz="2100" b="1" i="1" dirty="0">
                <a:latin typeface="Arial"/>
                <a:cs typeface="Arial"/>
              </a:rPr>
              <a:t>tả </a:t>
            </a:r>
            <a:r>
              <a:rPr sz="2100" b="1" i="1" spc="-10" dirty="0">
                <a:latin typeface="Arial"/>
                <a:cs typeface="Arial"/>
              </a:rPr>
              <a:t>(Descriptive </a:t>
            </a:r>
            <a:r>
              <a:rPr sz="2100" b="1" i="1" spc="-5" dirty="0">
                <a:latin typeface="Arial"/>
                <a:cs typeface="Arial"/>
              </a:rPr>
              <a:t>Hypotheses) </a:t>
            </a:r>
            <a:r>
              <a:rPr sz="2100" spc="-5" dirty="0">
                <a:latin typeface="Arial"/>
                <a:cs typeface="Arial"/>
              </a:rPr>
              <a:t>phát </a:t>
            </a:r>
            <a:r>
              <a:rPr sz="2100" spc="-10" dirty="0">
                <a:latin typeface="Arial"/>
                <a:cs typeface="Arial"/>
              </a:rPr>
              <a:t>biểu về </a:t>
            </a:r>
            <a:r>
              <a:rPr sz="2100" spc="0" dirty="0">
                <a:latin typeface="Arial"/>
                <a:cs typeface="Arial"/>
              </a:rPr>
              <a:t>sự </a:t>
            </a:r>
            <a:r>
              <a:rPr sz="2100" spc="-10" dirty="0">
                <a:latin typeface="Arial"/>
                <a:cs typeface="Arial"/>
              </a:rPr>
              <a:t>tồn  </a:t>
            </a:r>
            <a:r>
              <a:rPr sz="2100" dirty="0">
                <a:latin typeface="Arial"/>
                <a:cs typeface="Arial"/>
              </a:rPr>
              <a:t>tại, </a:t>
            </a:r>
            <a:r>
              <a:rPr sz="2100" spc="0" dirty="0">
                <a:latin typeface="Arial"/>
                <a:cs typeface="Arial"/>
              </a:rPr>
              <a:t>kích </a:t>
            </a:r>
            <a:r>
              <a:rPr sz="2100" spc="-5" dirty="0">
                <a:latin typeface="Arial"/>
                <a:cs typeface="Arial"/>
              </a:rPr>
              <a:t>thước, </a:t>
            </a:r>
            <a:r>
              <a:rPr sz="2100" spc="-10" dirty="0">
                <a:latin typeface="Arial"/>
                <a:cs typeface="Arial"/>
              </a:rPr>
              <a:t>dạng </a:t>
            </a:r>
            <a:r>
              <a:rPr sz="2100" spc="-5" dirty="0">
                <a:latin typeface="Arial"/>
                <a:cs typeface="Arial"/>
              </a:rPr>
              <a:t>hình, </a:t>
            </a:r>
            <a:r>
              <a:rPr sz="2100" dirty="0">
                <a:latin typeface="Arial"/>
                <a:cs typeface="Arial"/>
              </a:rPr>
              <a:t>hoặc </a:t>
            </a:r>
            <a:r>
              <a:rPr sz="2100" spc="-10" dirty="0">
                <a:latin typeface="Arial"/>
                <a:cs typeface="Arial"/>
              </a:rPr>
              <a:t>phân phối </a:t>
            </a:r>
            <a:r>
              <a:rPr sz="2100" spc="-5" dirty="0">
                <a:latin typeface="Arial"/>
                <a:cs typeface="Arial"/>
              </a:rPr>
              <a:t>của </a:t>
            </a:r>
            <a:r>
              <a:rPr sz="2100" dirty="0">
                <a:latin typeface="Arial"/>
                <a:cs typeface="Arial"/>
              </a:rPr>
              <a:t>một </a:t>
            </a:r>
            <a:r>
              <a:rPr sz="2100" spc="-5" dirty="0">
                <a:latin typeface="Arial"/>
                <a:cs typeface="Arial"/>
              </a:rPr>
              <a:t>biến nào  </a:t>
            </a:r>
            <a:r>
              <a:rPr sz="2100" dirty="0">
                <a:latin typeface="Arial"/>
                <a:cs typeface="Arial"/>
              </a:rPr>
              <a:t>đó.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5" dirty="0">
                <a:latin typeface="Arial"/>
                <a:cs typeface="Arial"/>
              </a:rPr>
              <a:t>Ở Hà </a:t>
            </a:r>
            <a:r>
              <a:rPr sz="2100" spc="0" dirty="0">
                <a:latin typeface="Arial"/>
                <a:cs typeface="Arial"/>
              </a:rPr>
              <a:t>Nội, </a:t>
            </a:r>
            <a:r>
              <a:rPr sz="2100" dirty="0">
                <a:latin typeface="Arial"/>
                <a:cs typeface="Arial"/>
              </a:rPr>
              <a:t>bánh quy </a:t>
            </a:r>
            <a:r>
              <a:rPr sz="2100" spc="0" dirty="0">
                <a:latin typeface="Arial"/>
                <a:cs typeface="Arial"/>
              </a:rPr>
              <a:t>Kinh </a:t>
            </a:r>
            <a:r>
              <a:rPr sz="2100" spc="5" dirty="0">
                <a:latin typeface="Arial"/>
                <a:cs typeface="Arial"/>
              </a:rPr>
              <a:t>Đô </a:t>
            </a:r>
            <a:r>
              <a:rPr sz="2100" spc="0" dirty="0">
                <a:latin typeface="Arial"/>
                <a:cs typeface="Arial"/>
              </a:rPr>
              <a:t>chiếm 10% </a:t>
            </a:r>
            <a:r>
              <a:rPr sz="2100" spc="-5" dirty="0">
                <a:latin typeface="Arial"/>
                <a:cs typeface="Arial"/>
              </a:rPr>
              <a:t>thị</a:t>
            </a:r>
            <a:r>
              <a:rPr sz="2100" spc="-40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phần.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đô </a:t>
            </a:r>
            <a:r>
              <a:rPr sz="2100" spc="-5" dirty="0">
                <a:latin typeface="Arial"/>
                <a:cs typeface="Arial"/>
              </a:rPr>
              <a:t>thị </a:t>
            </a:r>
            <a:r>
              <a:rPr sz="2100" spc="-10" dirty="0">
                <a:latin typeface="Arial"/>
                <a:cs typeface="Arial"/>
              </a:rPr>
              <a:t>Việt </a:t>
            </a:r>
            <a:r>
              <a:rPr sz="2100" spc="0" dirty="0">
                <a:latin typeface="Arial"/>
                <a:cs typeface="Arial"/>
              </a:rPr>
              <a:t>Nam </a:t>
            </a:r>
            <a:r>
              <a:rPr sz="2100" dirty="0">
                <a:latin typeface="Arial"/>
                <a:cs typeface="Arial"/>
              </a:rPr>
              <a:t>đang </a:t>
            </a:r>
            <a:r>
              <a:rPr sz="2100" spc="-5" dirty="0">
                <a:latin typeface="Arial"/>
                <a:cs typeface="Arial"/>
              </a:rPr>
              <a:t>trải </a:t>
            </a:r>
            <a:r>
              <a:rPr sz="2100" dirty="0">
                <a:latin typeface="Arial"/>
                <a:cs typeface="Arial"/>
              </a:rPr>
              <a:t>qua thời </a:t>
            </a:r>
            <a:r>
              <a:rPr sz="2100" spc="5" dirty="0">
                <a:latin typeface="Arial"/>
                <a:cs typeface="Arial"/>
              </a:rPr>
              <a:t>kỳ </a:t>
            </a:r>
            <a:r>
              <a:rPr sz="2100" dirty="0">
                <a:latin typeface="Arial"/>
                <a:cs typeface="Arial"/>
              </a:rPr>
              <a:t>thâm hụt ngân</a:t>
            </a:r>
            <a:r>
              <a:rPr sz="2100" spc="-33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sách.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422907"/>
            <a:ext cx="8227695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30000"/>
              </a:lnSpc>
              <a:spcBef>
                <a:spcPts val="1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Quy </a:t>
            </a:r>
            <a:r>
              <a:rPr sz="2400" spc="-5" dirty="0">
                <a:latin typeface="Arial"/>
                <a:cs typeface="Arial"/>
              </a:rPr>
              <a:t>trình nghiên </a:t>
            </a:r>
            <a:r>
              <a:rPr sz="2400" dirty="0">
                <a:latin typeface="Arial"/>
                <a:cs typeface="Arial"/>
              </a:rPr>
              <a:t>cứu bao </a:t>
            </a:r>
            <a:r>
              <a:rPr sz="2400" spc="-5" dirty="0">
                <a:latin typeface="Arial"/>
                <a:cs typeface="Arial"/>
              </a:rPr>
              <a:t>gồm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loạt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cần </a:t>
            </a:r>
            <a:r>
              <a:rPr sz="2400" spc="-10" dirty="0">
                <a:latin typeface="Arial"/>
                <a:cs typeface="Arial"/>
              </a:rPr>
              <a:t>thiết  </a:t>
            </a:r>
            <a:r>
              <a:rPr sz="2400" dirty="0">
                <a:latin typeface="Arial"/>
                <a:cs typeface="Arial"/>
              </a:rPr>
              <a:t>để thực </a:t>
            </a:r>
            <a:r>
              <a:rPr sz="2400" spc="-5" dirty="0">
                <a:latin typeface="Arial"/>
                <a:cs typeface="Arial"/>
              </a:rPr>
              <a:t>hiện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nghiên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cứu.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7059" cy="405193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65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3: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spc="-10" dirty="0">
                <a:latin typeface="Arial"/>
                <a:cs typeface="Arial"/>
              </a:rPr>
              <a:t>giả </a:t>
            </a:r>
            <a:r>
              <a:rPr sz="2400" spc="-5" dirty="0">
                <a:latin typeface="Arial"/>
                <a:cs typeface="Arial"/>
              </a:rPr>
              <a:t>thiết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NC: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Phân loại </a:t>
            </a:r>
            <a:r>
              <a:rPr sz="2400" b="1" dirty="0">
                <a:latin typeface="Arial"/>
                <a:cs typeface="Arial"/>
              </a:rPr>
              <a:t>Giả </a:t>
            </a:r>
            <a:r>
              <a:rPr sz="2400" b="1" spc="-5" dirty="0">
                <a:latin typeface="Arial"/>
                <a:cs typeface="Arial"/>
              </a:rPr>
              <a:t>thiết nghiên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652780" marR="5080" lvl="1" indent="-274320" algn="just">
              <a:lnSpc>
                <a:spcPct val="130200"/>
              </a:lnSpc>
              <a:spcBef>
                <a:spcPts val="5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b="1" i="1" spc="-5" dirty="0">
                <a:latin typeface="Arial"/>
                <a:cs typeface="Arial"/>
              </a:rPr>
              <a:t>Giả thiết </a:t>
            </a:r>
            <a:r>
              <a:rPr sz="2100" b="1" i="1" dirty="0">
                <a:latin typeface="Arial"/>
                <a:cs typeface="Arial"/>
              </a:rPr>
              <a:t>tương quan </a:t>
            </a:r>
            <a:r>
              <a:rPr sz="2100" b="1" i="1" spc="-5" dirty="0">
                <a:latin typeface="Arial"/>
                <a:cs typeface="Arial"/>
              </a:rPr>
              <a:t>(Correlational hypotheses) </a:t>
            </a:r>
            <a:r>
              <a:rPr sz="2100" spc="-5" dirty="0">
                <a:latin typeface="Arial"/>
                <a:cs typeface="Arial"/>
              </a:rPr>
              <a:t>phát biểu  rằng </a:t>
            </a:r>
            <a:r>
              <a:rPr sz="2100" dirty="0">
                <a:latin typeface="Arial"/>
                <a:cs typeface="Arial"/>
              </a:rPr>
              <a:t>một </a:t>
            </a:r>
            <a:r>
              <a:rPr sz="2100" spc="0" dirty="0">
                <a:latin typeface="Arial"/>
                <a:cs typeface="Arial"/>
              </a:rPr>
              <a:t>số </a:t>
            </a:r>
            <a:r>
              <a:rPr sz="2100" spc="-10" dirty="0">
                <a:latin typeface="Arial"/>
                <a:cs typeface="Arial"/>
              </a:rPr>
              <a:t>biến xuất hiện </a:t>
            </a:r>
            <a:r>
              <a:rPr sz="2100" spc="-5" dirty="0">
                <a:latin typeface="Arial"/>
                <a:cs typeface="Arial"/>
              </a:rPr>
              <a:t>cùng </a:t>
            </a:r>
            <a:r>
              <a:rPr sz="2100" spc="-10" dirty="0">
                <a:latin typeface="Arial"/>
                <a:cs typeface="Arial"/>
              </a:rPr>
              <a:t>với nhau theo </a:t>
            </a:r>
            <a:r>
              <a:rPr sz="2100" spc="0" dirty="0">
                <a:latin typeface="Arial"/>
                <a:cs typeface="Arial"/>
              </a:rPr>
              <a:t>một </a:t>
            </a:r>
            <a:r>
              <a:rPr sz="2100" dirty="0">
                <a:latin typeface="Arial"/>
                <a:cs typeface="Arial"/>
              </a:rPr>
              <a:t>cách </a:t>
            </a:r>
            <a:r>
              <a:rPr sz="2100" spc="-5" dirty="0">
                <a:latin typeface="Arial"/>
                <a:cs typeface="Arial"/>
              </a:rPr>
              <a:t>nào </a:t>
            </a:r>
            <a:r>
              <a:rPr sz="2100" spc="-10" dirty="0">
                <a:latin typeface="Arial"/>
                <a:cs typeface="Arial"/>
              </a:rPr>
              <a:t>đó  </a:t>
            </a:r>
            <a:r>
              <a:rPr sz="2100" spc="-5" dirty="0">
                <a:latin typeface="Arial"/>
                <a:cs typeface="Arial"/>
              </a:rPr>
              <a:t>nhưng không </a:t>
            </a:r>
            <a:r>
              <a:rPr sz="2100" spc="0" dirty="0">
                <a:latin typeface="Arial"/>
                <a:cs typeface="Arial"/>
              </a:rPr>
              <a:t>có </a:t>
            </a:r>
            <a:r>
              <a:rPr sz="2100" spc="-5" dirty="0">
                <a:latin typeface="Arial"/>
                <a:cs typeface="Arial"/>
              </a:rPr>
              <a:t>nghĩa </a:t>
            </a:r>
            <a:r>
              <a:rPr sz="2100" spc="0" dirty="0">
                <a:latin typeface="Arial"/>
                <a:cs typeface="Arial"/>
              </a:rPr>
              <a:t>là </a:t>
            </a:r>
            <a:r>
              <a:rPr sz="2100" spc="-5" dirty="0">
                <a:latin typeface="Arial"/>
                <a:cs typeface="Arial"/>
              </a:rPr>
              <a:t>biến này </a:t>
            </a:r>
            <a:r>
              <a:rPr sz="2100" spc="0" dirty="0">
                <a:latin typeface="Arial"/>
                <a:cs typeface="Arial"/>
              </a:rPr>
              <a:t>là </a:t>
            </a:r>
            <a:r>
              <a:rPr sz="2100" spc="-10" dirty="0">
                <a:latin typeface="Arial"/>
                <a:cs typeface="Arial"/>
              </a:rPr>
              <a:t>nguyên </a:t>
            </a:r>
            <a:r>
              <a:rPr sz="2100" spc="-5" dirty="0">
                <a:latin typeface="Arial"/>
                <a:cs typeface="Arial"/>
              </a:rPr>
              <a:t>nhân </a:t>
            </a:r>
            <a:r>
              <a:rPr sz="2100" spc="0" dirty="0">
                <a:latin typeface="Arial"/>
                <a:cs typeface="Arial"/>
              </a:rPr>
              <a:t>của </a:t>
            </a:r>
            <a:r>
              <a:rPr sz="2100" spc="-10" dirty="0">
                <a:latin typeface="Arial"/>
                <a:cs typeface="Arial"/>
              </a:rPr>
              <a:t>biến </a:t>
            </a:r>
            <a:r>
              <a:rPr sz="2100" spc="0" dirty="0">
                <a:latin typeface="Arial"/>
                <a:cs typeface="Arial"/>
              </a:rPr>
              <a:t>kia.  Ví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dụ:</a:t>
            </a:r>
            <a:endParaRPr sz="2100">
              <a:latin typeface="Arial"/>
              <a:cs typeface="Arial"/>
            </a:endParaRPr>
          </a:p>
          <a:p>
            <a:pPr marL="927100" marR="5080" lvl="2" indent="-182880">
              <a:lnSpc>
                <a:spcPct val="130000"/>
              </a:lnSpc>
              <a:spcBef>
                <a:spcPts val="49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Phụ nữ </a:t>
            </a:r>
            <a:r>
              <a:rPr sz="1800" spc="-5" dirty="0">
                <a:latin typeface="Arial"/>
                <a:cs typeface="Arial"/>
              </a:rPr>
              <a:t>trẻ </a:t>
            </a:r>
            <a:r>
              <a:rPr sz="1800" spc="-10" dirty="0">
                <a:latin typeface="Arial"/>
                <a:cs typeface="Arial"/>
              </a:rPr>
              <a:t>(dưới </a:t>
            </a:r>
            <a:r>
              <a:rPr sz="1800" dirty="0">
                <a:latin typeface="Arial"/>
                <a:cs typeface="Arial"/>
              </a:rPr>
              <a:t>35 </a:t>
            </a:r>
            <a:r>
              <a:rPr sz="1800" spc="-5" dirty="0">
                <a:latin typeface="Arial"/>
                <a:cs typeface="Arial"/>
              </a:rPr>
              <a:t>tuổi) </a:t>
            </a:r>
            <a:r>
              <a:rPr sz="1800" dirty="0">
                <a:latin typeface="Arial"/>
                <a:cs typeface="Arial"/>
              </a:rPr>
              <a:t>mua sản </a:t>
            </a:r>
            <a:r>
              <a:rPr sz="1800" spc="-5" dirty="0">
                <a:latin typeface="Arial"/>
                <a:cs typeface="Arial"/>
              </a:rPr>
              <a:t>phẩm </a:t>
            </a:r>
            <a:r>
              <a:rPr sz="1800" dirty="0">
                <a:latin typeface="Arial"/>
                <a:cs typeface="Arial"/>
              </a:rPr>
              <a:t>của </a:t>
            </a:r>
            <a:r>
              <a:rPr sz="1800" spc="-10" dirty="0">
                <a:latin typeface="Arial"/>
                <a:cs typeface="Arial"/>
              </a:rPr>
              <a:t>Công </a:t>
            </a:r>
            <a:r>
              <a:rPr sz="1800" dirty="0">
                <a:latin typeface="Arial"/>
                <a:cs typeface="Arial"/>
              </a:rPr>
              <a:t>ty </a:t>
            </a:r>
            <a:r>
              <a:rPr sz="1800" spc="-5" dirty="0">
                <a:latin typeface="Arial"/>
                <a:cs typeface="Arial"/>
              </a:rPr>
              <a:t>chúng </a:t>
            </a:r>
            <a:r>
              <a:rPr sz="1800" dirty="0">
                <a:latin typeface="Arial"/>
                <a:cs typeface="Arial"/>
              </a:rPr>
              <a:t>ta ít </a:t>
            </a:r>
            <a:r>
              <a:rPr sz="1800" spc="-5" dirty="0">
                <a:latin typeface="Arial"/>
                <a:cs typeface="Arial"/>
              </a:rPr>
              <a:t>hơn </a:t>
            </a:r>
            <a:r>
              <a:rPr sz="1800" spc="-10" dirty="0">
                <a:latin typeface="Arial"/>
                <a:cs typeface="Arial"/>
              </a:rPr>
              <a:t>là  </a:t>
            </a:r>
            <a:r>
              <a:rPr sz="1800" dirty="0">
                <a:latin typeface="Arial"/>
                <a:cs typeface="Arial"/>
              </a:rPr>
              <a:t>phụ nữ ở độ tuổi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35.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Số </a:t>
            </a:r>
            <a:r>
              <a:rPr sz="1800" spc="-5" dirty="0">
                <a:latin typeface="Arial"/>
                <a:cs typeface="Arial"/>
              </a:rPr>
              <a:t>lượng </a:t>
            </a:r>
            <a:r>
              <a:rPr sz="1800" dirty="0">
                <a:latin typeface="Arial"/>
                <a:cs typeface="Arial"/>
              </a:rPr>
              <a:t>bộ </a:t>
            </a:r>
            <a:r>
              <a:rPr sz="1800" spc="-5" dirty="0">
                <a:latin typeface="Arial"/>
                <a:cs typeface="Arial"/>
              </a:rPr>
              <a:t>trang </a:t>
            </a:r>
            <a:r>
              <a:rPr sz="1800" dirty="0">
                <a:latin typeface="Arial"/>
                <a:cs typeface="Arial"/>
              </a:rPr>
              <a:t>phục bán </a:t>
            </a:r>
            <a:r>
              <a:rPr sz="1800" spc="-5" dirty="0">
                <a:latin typeface="Arial"/>
                <a:cs typeface="Arial"/>
              </a:rPr>
              <a:t>ra </a:t>
            </a:r>
            <a:r>
              <a:rPr sz="1800" dirty="0">
                <a:latin typeface="Arial"/>
                <a:cs typeface="Arial"/>
              </a:rPr>
              <a:t>thay đổi theo chu kỳ kinh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doanh.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5421630" cy="161544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65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3: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spc="-10" dirty="0">
                <a:latin typeface="Arial"/>
                <a:cs typeface="Arial"/>
              </a:rPr>
              <a:t>giả </a:t>
            </a:r>
            <a:r>
              <a:rPr sz="2400" spc="-5" dirty="0">
                <a:latin typeface="Arial"/>
                <a:cs typeface="Arial"/>
              </a:rPr>
              <a:t>thiết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NC: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Phân loại </a:t>
            </a:r>
            <a:r>
              <a:rPr sz="2400" b="1" dirty="0">
                <a:latin typeface="Arial"/>
                <a:cs typeface="Arial"/>
              </a:rPr>
              <a:t>Giả </a:t>
            </a:r>
            <a:r>
              <a:rPr sz="2400" b="1" spc="-5" dirty="0">
                <a:latin typeface="Arial"/>
                <a:cs typeface="Arial"/>
              </a:rPr>
              <a:t>thiết nghiên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  <a:tab pos="1259205" algn="l"/>
                <a:tab pos="2002789" algn="l"/>
                <a:tab pos="2642870" algn="l"/>
                <a:tab pos="3459479" algn="l"/>
                <a:tab pos="4681855" algn="l"/>
              </a:tabLst>
            </a:pPr>
            <a:r>
              <a:rPr sz="2100" b="1" i="1" spc="-10" dirty="0">
                <a:latin typeface="Arial"/>
                <a:cs typeface="Arial"/>
              </a:rPr>
              <a:t>Gi</a:t>
            </a:r>
            <a:r>
              <a:rPr sz="2100" b="1" i="1" spc="0" dirty="0">
                <a:latin typeface="Arial"/>
                <a:cs typeface="Arial"/>
              </a:rPr>
              <a:t>ả</a:t>
            </a:r>
            <a:r>
              <a:rPr sz="2100" b="1" i="1" dirty="0">
                <a:latin typeface="Arial"/>
                <a:cs typeface="Arial"/>
              </a:rPr>
              <a:t>	</a:t>
            </a:r>
            <a:r>
              <a:rPr sz="2100" b="1" i="1" spc="-10" dirty="0">
                <a:latin typeface="Arial"/>
                <a:cs typeface="Arial"/>
              </a:rPr>
              <a:t>t</a:t>
            </a:r>
            <a:r>
              <a:rPr sz="2100" b="1" i="1" spc="0" dirty="0">
                <a:latin typeface="Arial"/>
                <a:cs typeface="Arial"/>
              </a:rPr>
              <a:t>h</a:t>
            </a:r>
            <a:r>
              <a:rPr sz="2100" b="1" i="1" spc="-15" dirty="0">
                <a:latin typeface="Arial"/>
                <a:cs typeface="Arial"/>
              </a:rPr>
              <a:t>i</a:t>
            </a:r>
            <a:r>
              <a:rPr sz="2100" b="1" i="1" dirty="0">
                <a:latin typeface="Arial"/>
                <a:cs typeface="Arial"/>
              </a:rPr>
              <a:t>ết	</a:t>
            </a:r>
            <a:r>
              <a:rPr sz="2100" b="1" i="1" spc="0" dirty="0">
                <a:latin typeface="Arial"/>
                <a:cs typeface="Arial"/>
              </a:rPr>
              <a:t>g</a:t>
            </a:r>
            <a:r>
              <a:rPr sz="2100" b="1" i="1" spc="-15" dirty="0">
                <a:latin typeface="Arial"/>
                <a:cs typeface="Arial"/>
              </a:rPr>
              <a:t>i</a:t>
            </a:r>
            <a:r>
              <a:rPr sz="2100" b="1" i="1" dirty="0">
                <a:latin typeface="Arial"/>
                <a:cs typeface="Arial"/>
              </a:rPr>
              <a:t>ải	</a:t>
            </a:r>
            <a:r>
              <a:rPr sz="2100" b="1" i="1" spc="-10" dirty="0">
                <a:latin typeface="Arial"/>
                <a:cs typeface="Arial"/>
              </a:rPr>
              <a:t>t</a:t>
            </a:r>
            <a:r>
              <a:rPr sz="2100" b="1" i="1" spc="0" dirty="0">
                <a:latin typeface="Arial"/>
                <a:cs typeface="Arial"/>
              </a:rPr>
              <a:t>h</a:t>
            </a:r>
            <a:r>
              <a:rPr sz="2100" b="1" i="1" spc="-15" dirty="0">
                <a:latin typeface="Arial"/>
                <a:cs typeface="Arial"/>
              </a:rPr>
              <a:t>í</a:t>
            </a:r>
            <a:r>
              <a:rPr sz="2100" b="1" i="1" dirty="0">
                <a:latin typeface="Arial"/>
                <a:cs typeface="Arial"/>
              </a:rPr>
              <a:t>c</a:t>
            </a:r>
            <a:r>
              <a:rPr sz="2100" b="1" i="1" spc="0" dirty="0">
                <a:latin typeface="Arial"/>
                <a:cs typeface="Arial"/>
              </a:rPr>
              <a:t>h</a:t>
            </a:r>
            <a:r>
              <a:rPr sz="2100" b="1" i="1" dirty="0">
                <a:latin typeface="Arial"/>
                <a:cs typeface="Arial"/>
              </a:rPr>
              <a:t>	</a:t>
            </a:r>
            <a:r>
              <a:rPr sz="2100" b="1" i="1" spc="-10" dirty="0">
                <a:latin typeface="Arial"/>
                <a:cs typeface="Arial"/>
              </a:rPr>
              <a:t>(</a:t>
            </a:r>
            <a:r>
              <a:rPr sz="2100" b="1" i="1" spc="25" dirty="0">
                <a:latin typeface="Arial"/>
                <a:cs typeface="Arial"/>
              </a:rPr>
              <a:t>n</a:t>
            </a:r>
            <a:r>
              <a:rPr sz="2100" b="1" i="1" spc="0" dirty="0">
                <a:latin typeface="Arial"/>
                <a:cs typeface="Arial"/>
              </a:rPr>
              <a:t>gu</a:t>
            </a:r>
            <a:r>
              <a:rPr sz="2100" b="1" i="1" spc="-20" dirty="0">
                <a:latin typeface="Arial"/>
                <a:cs typeface="Arial"/>
              </a:rPr>
              <a:t>y</a:t>
            </a:r>
            <a:r>
              <a:rPr sz="2100" b="1" i="1" dirty="0">
                <a:latin typeface="Arial"/>
                <a:cs typeface="Arial"/>
              </a:rPr>
              <a:t>ê</a:t>
            </a:r>
            <a:r>
              <a:rPr sz="2100" b="1" i="1" spc="0" dirty="0">
                <a:latin typeface="Arial"/>
                <a:cs typeface="Arial"/>
              </a:rPr>
              <a:t>n</a:t>
            </a:r>
            <a:r>
              <a:rPr sz="2100" b="1" i="1" dirty="0">
                <a:latin typeface="Arial"/>
                <a:cs typeface="Arial"/>
              </a:rPr>
              <a:t>	</a:t>
            </a:r>
            <a:r>
              <a:rPr sz="2100" b="1" i="1" spc="0" dirty="0">
                <a:latin typeface="Arial"/>
                <a:cs typeface="Arial"/>
              </a:rPr>
              <a:t>n</a:t>
            </a:r>
            <a:r>
              <a:rPr sz="2100" b="1" i="1" spc="-15" dirty="0">
                <a:latin typeface="Arial"/>
                <a:cs typeface="Arial"/>
              </a:rPr>
              <a:t>h</a:t>
            </a:r>
            <a:r>
              <a:rPr sz="2100" b="1" i="1" dirty="0">
                <a:latin typeface="Arial"/>
                <a:cs typeface="Arial"/>
              </a:rPr>
              <a:t>â</a:t>
            </a:r>
            <a:r>
              <a:rPr sz="2100" b="1" i="1" spc="-15" dirty="0">
                <a:latin typeface="Arial"/>
                <a:cs typeface="Arial"/>
              </a:rPr>
              <a:t>n</a:t>
            </a:r>
            <a:r>
              <a:rPr sz="2100" b="1" i="1" dirty="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39332" y="2614676"/>
            <a:ext cx="265112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07845" algn="l"/>
              </a:tabLst>
            </a:pPr>
            <a:r>
              <a:rPr sz="2100" b="1" i="1" spc="-10" dirty="0">
                <a:latin typeface="Arial"/>
                <a:cs typeface="Arial"/>
              </a:rPr>
              <a:t>(</a:t>
            </a:r>
            <a:r>
              <a:rPr sz="2100" b="1" i="1" spc="5" dirty="0">
                <a:latin typeface="Arial"/>
                <a:cs typeface="Arial"/>
              </a:rPr>
              <a:t>E</a:t>
            </a:r>
            <a:r>
              <a:rPr sz="2100" b="1" i="1" dirty="0">
                <a:latin typeface="Arial"/>
                <a:cs typeface="Arial"/>
              </a:rPr>
              <a:t>x</a:t>
            </a:r>
            <a:r>
              <a:rPr sz="2100" b="1" i="1" spc="0" dirty="0">
                <a:latin typeface="Arial"/>
                <a:cs typeface="Arial"/>
              </a:rPr>
              <a:t>p</a:t>
            </a:r>
            <a:r>
              <a:rPr sz="2100" b="1" i="1" spc="-15" dirty="0">
                <a:latin typeface="Arial"/>
                <a:cs typeface="Arial"/>
              </a:rPr>
              <a:t>l</a:t>
            </a:r>
            <a:r>
              <a:rPr sz="2100" b="1" i="1" spc="-20" dirty="0">
                <a:latin typeface="Arial"/>
                <a:cs typeface="Arial"/>
              </a:rPr>
              <a:t>a</a:t>
            </a:r>
            <a:r>
              <a:rPr sz="2100" b="1" i="1" spc="0" dirty="0">
                <a:latin typeface="Arial"/>
                <a:cs typeface="Arial"/>
              </a:rPr>
              <a:t>n</a:t>
            </a:r>
            <a:r>
              <a:rPr sz="2100" b="1" i="1" dirty="0">
                <a:latin typeface="Arial"/>
                <a:cs typeface="Arial"/>
              </a:rPr>
              <a:t>a</a:t>
            </a:r>
            <a:r>
              <a:rPr sz="2100" b="1" i="1" spc="-30" dirty="0">
                <a:latin typeface="Arial"/>
                <a:cs typeface="Arial"/>
              </a:rPr>
              <a:t>t</a:t>
            </a:r>
            <a:r>
              <a:rPr sz="2100" b="1" i="1" spc="0" dirty="0">
                <a:latin typeface="Arial"/>
                <a:cs typeface="Arial"/>
              </a:rPr>
              <a:t>o</a:t>
            </a:r>
            <a:r>
              <a:rPr sz="2100" b="1" i="1" spc="-5" dirty="0">
                <a:latin typeface="Arial"/>
                <a:cs typeface="Arial"/>
              </a:rPr>
              <a:t>r</a:t>
            </a:r>
            <a:r>
              <a:rPr sz="2100" b="1" i="1" spc="0" dirty="0">
                <a:latin typeface="Arial"/>
                <a:cs typeface="Arial"/>
              </a:rPr>
              <a:t>y</a:t>
            </a:r>
            <a:r>
              <a:rPr sz="2100" b="1" i="1" dirty="0">
                <a:latin typeface="Arial"/>
                <a:cs typeface="Arial"/>
              </a:rPr>
              <a:t>	c</a:t>
            </a:r>
            <a:r>
              <a:rPr sz="2100" b="1" i="1" spc="-20" dirty="0">
                <a:latin typeface="Arial"/>
                <a:cs typeface="Arial"/>
              </a:rPr>
              <a:t>a</a:t>
            </a:r>
            <a:r>
              <a:rPr sz="2100" b="1" i="1" spc="0" dirty="0">
                <a:latin typeface="Arial"/>
                <a:cs typeface="Arial"/>
              </a:rPr>
              <a:t>u</a:t>
            </a:r>
            <a:r>
              <a:rPr sz="2100" b="1" i="1" spc="-20" dirty="0">
                <a:latin typeface="Arial"/>
                <a:cs typeface="Arial"/>
              </a:rPr>
              <a:t>s</a:t>
            </a:r>
            <a:r>
              <a:rPr sz="2100" b="1" i="1" dirty="0">
                <a:latin typeface="Arial"/>
                <a:cs typeface="Arial"/>
              </a:rPr>
              <a:t>al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300" y="2939593"/>
            <a:ext cx="7863205" cy="216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7620">
              <a:lnSpc>
                <a:spcPct val="129500"/>
              </a:lnSpc>
              <a:spcBef>
                <a:spcPts val="95"/>
              </a:spcBef>
            </a:pPr>
            <a:r>
              <a:rPr sz="2100" b="1" i="1" spc="-5" dirty="0">
                <a:latin typeface="Arial"/>
                <a:cs typeface="Arial"/>
              </a:rPr>
              <a:t>hypotheses): </a:t>
            </a:r>
            <a:r>
              <a:rPr sz="2100" spc="0" dirty="0">
                <a:latin typeface="Arial"/>
                <a:cs typeface="Arial"/>
              </a:rPr>
              <a:t>ám </a:t>
            </a:r>
            <a:r>
              <a:rPr sz="2100" spc="-5" dirty="0">
                <a:latin typeface="Arial"/>
                <a:cs typeface="Arial"/>
              </a:rPr>
              <a:t>chỉ rằng </a:t>
            </a:r>
            <a:r>
              <a:rPr sz="2100" spc="0" dirty="0">
                <a:latin typeface="Arial"/>
                <a:cs typeface="Arial"/>
              </a:rPr>
              <a:t>sự </a:t>
            </a:r>
            <a:r>
              <a:rPr sz="2100" spc="-5" dirty="0">
                <a:latin typeface="Arial"/>
                <a:cs typeface="Arial"/>
              </a:rPr>
              <a:t>hiện </a:t>
            </a:r>
            <a:r>
              <a:rPr sz="2100" spc="-10" dirty="0">
                <a:latin typeface="Arial"/>
                <a:cs typeface="Arial"/>
              </a:rPr>
              <a:t>diện </a:t>
            </a:r>
            <a:r>
              <a:rPr sz="2100" spc="-5" dirty="0">
                <a:latin typeface="Arial"/>
                <a:cs typeface="Arial"/>
              </a:rPr>
              <a:t>hoặc thay đổi </a:t>
            </a:r>
            <a:r>
              <a:rPr sz="2100" spc="0" dirty="0">
                <a:latin typeface="Arial"/>
                <a:cs typeface="Arial"/>
              </a:rPr>
              <a:t>của </a:t>
            </a:r>
            <a:r>
              <a:rPr sz="2100" dirty="0">
                <a:latin typeface="Arial"/>
                <a:cs typeface="Arial"/>
              </a:rPr>
              <a:t>một  biến gây ra hoặc dẫn đến </a:t>
            </a:r>
            <a:r>
              <a:rPr sz="2100" spc="0" dirty="0">
                <a:latin typeface="Arial"/>
                <a:cs typeface="Arial"/>
              </a:rPr>
              <a:t>sự </a:t>
            </a:r>
            <a:r>
              <a:rPr sz="2100" spc="-5" dirty="0">
                <a:latin typeface="Arial"/>
                <a:cs typeface="Arial"/>
              </a:rPr>
              <a:t>thay </a:t>
            </a:r>
            <a:r>
              <a:rPr sz="2100" dirty="0">
                <a:latin typeface="Arial"/>
                <a:cs typeface="Arial"/>
              </a:rPr>
              <a:t>đổi </a:t>
            </a:r>
            <a:r>
              <a:rPr sz="2100" spc="0" dirty="0">
                <a:latin typeface="Arial"/>
                <a:cs typeface="Arial"/>
              </a:rPr>
              <a:t>của một </a:t>
            </a:r>
            <a:r>
              <a:rPr sz="2100" dirty="0">
                <a:latin typeface="Arial"/>
                <a:cs typeface="Arial"/>
              </a:rPr>
              <a:t>biến</a:t>
            </a:r>
            <a:r>
              <a:rPr sz="2100" spc="-36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khác.</a:t>
            </a:r>
            <a:endParaRPr sz="2100">
              <a:latin typeface="Arial"/>
              <a:cs typeface="Arial"/>
            </a:endParaRPr>
          </a:p>
          <a:p>
            <a:pPr marL="287020" marR="5080" indent="-274320" algn="just">
              <a:lnSpc>
                <a:spcPct val="130000"/>
              </a:lnSpc>
              <a:spcBef>
                <a:spcPts val="52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287020" algn="l"/>
              </a:tabLst>
            </a:pPr>
            <a:r>
              <a:rPr sz="2100" spc="-5" dirty="0">
                <a:latin typeface="Arial"/>
                <a:cs typeface="Arial"/>
              </a:rPr>
              <a:t>Biến nguyên nhân được </a:t>
            </a:r>
            <a:r>
              <a:rPr sz="2100" dirty="0">
                <a:latin typeface="Arial"/>
                <a:cs typeface="Arial"/>
              </a:rPr>
              <a:t>gọi </a:t>
            </a:r>
            <a:r>
              <a:rPr sz="2100" spc="0" dirty="0">
                <a:latin typeface="Arial"/>
                <a:cs typeface="Arial"/>
              </a:rPr>
              <a:t>là </a:t>
            </a:r>
            <a:r>
              <a:rPr sz="2100" spc="-10" dirty="0">
                <a:latin typeface="Arial"/>
                <a:cs typeface="Arial"/>
              </a:rPr>
              <a:t>biến </a:t>
            </a:r>
            <a:r>
              <a:rPr sz="2100" dirty="0">
                <a:latin typeface="Arial"/>
                <a:cs typeface="Arial"/>
              </a:rPr>
              <a:t>độc </a:t>
            </a:r>
            <a:r>
              <a:rPr sz="2100" spc="-5" dirty="0">
                <a:latin typeface="Arial"/>
                <a:cs typeface="Arial"/>
              </a:rPr>
              <a:t>lập </a:t>
            </a:r>
            <a:r>
              <a:rPr sz="2100" spc="-10" dirty="0">
                <a:latin typeface="Arial"/>
                <a:cs typeface="Arial"/>
              </a:rPr>
              <a:t>(independent  </a:t>
            </a:r>
            <a:r>
              <a:rPr sz="2100" spc="-5" dirty="0">
                <a:latin typeface="Arial"/>
                <a:cs typeface="Arial"/>
              </a:rPr>
              <a:t>variable </a:t>
            </a:r>
            <a:r>
              <a:rPr sz="2100" dirty="0">
                <a:latin typeface="Arial"/>
                <a:cs typeface="Arial"/>
              </a:rPr>
              <a:t>- IV)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dirty="0">
                <a:latin typeface="Arial"/>
                <a:cs typeface="Arial"/>
              </a:rPr>
              <a:t>biến </a:t>
            </a:r>
            <a:r>
              <a:rPr sz="2100" spc="-5" dirty="0">
                <a:latin typeface="Arial"/>
                <a:cs typeface="Arial"/>
              </a:rPr>
              <a:t>còn lại gọi là </a:t>
            </a:r>
            <a:r>
              <a:rPr sz="2100" spc="-10" dirty="0">
                <a:latin typeface="Arial"/>
                <a:cs typeface="Arial"/>
              </a:rPr>
              <a:t>biến </a:t>
            </a:r>
            <a:r>
              <a:rPr sz="2100" spc="-5" dirty="0">
                <a:latin typeface="Arial"/>
                <a:cs typeface="Arial"/>
              </a:rPr>
              <a:t>phụ thuộc </a:t>
            </a:r>
            <a:r>
              <a:rPr sz="2100" spc="-10" dirty="0">
                <a:latin typeface="Arial"/>
                <a:cs typeface="Arial"/>
              </a:rPr>
              <a:t>(dependent  </a:t>
            </a:r>
            <a:r>
              <a:rPr sz="2100" dirty="0">
                <a:latin typeface="Arial"/>
                <a:cs typeface="Arial"/>
              </a:rPr>
              <a:t>variable -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DV).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7059" cy="357632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65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3: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spc="-10" dirty="0">
                <a:latin typeface="Arial"/>
                <a:cs typeface="Arial"/>
              </a:rPr>
              <a:t>giả </a:t>
            </a:r>
            <a:r>
              <a:rPr sz="2400" spc="-5" dirty="0">
                <a:latin typeface="Arial"/>
                <a:cs typeface="Arial"/>
              </a:rPr>
              <a:t>thiết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NC: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Phân loại </a:t>
            </a:r>
            <a:r>
              <a:rPr sz="2400" b="1" dirty="0">
                <a:latin typeface="Arial"/>
                <a:cs typeface="Arial"/>
              </a:rPr>
              <a:t>Giả </a:t>
            </a:r>
            <a:r>
              <a:rPr sz="2400" b="1" spc="-5" dirty="0">
                <a:latin typeface="Arial"/>
                <a:cs typeface="Arial"/>
              </a:rPr>
              <a:t>thiết nghiên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652780" marR="5715" lvl="1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  <a:tab pos="1259205" algn="l"/>
                <a:tab pos="2002789" algn="l"/>
                <a:tab pos="2642870" algn="l"/>
                <a:tab pos="3459479" algn="l"/>
                <a:tab pos="4681855" algn="l"/>
                <a:tab pos="5587365" algn="l"/>
                <a:tab pos="7382509" algn="l"/>
              </a:tabLst>
            </a:pPr>
            <a:r>
              <a:rPr sz="2100" b="1" i="1" spc="-10" dirty="0">
                <a:latin typeface="Arial"/>
                <a:cs typeface="Arial"/>
              </a:rPr>
              <a:t>Gi</a:t>
            </a:r>
            <a:r>
              <a:rPr sz="2100" b="1" i="1" spc="0" dirty="0">
                <a:latin typeface="Arial"/>
                <a:cs typeface="Arial"/>
              </a:rPr>
              <a:t>ả</a:t>
            </a:r>
            <a:r>
              <a:rPr sz="2100" b="1" i="1" dirty="0">
                <a:latin typeface="Arial"/>
                <a:cs typeface="Arial"/>
              </a:rPr>
              <a:t>	</a:t>
            </a:r>
            <a:r>
              <a:rPr sz="2100" b="1" i="1" spc="-10" dirty="0">
                <a:latin typeface="Arial"/>
                <a:cs typeface="Arial"/>
              </a:rPr>
              <a:t>t</a:t>
            </a:r>
            <a:r>
              <a:rPr sz="2100" b="1" i="1" spc="0" dirty="0">
                <a:latin typeface="Arial"/>
                <a:cs typeface="Arial"/>
              </a:rPr>
              <a:t>h</a:t>
            </a:r>
            <a:r>
              <a:rPr sz="2100" b="1" i="1" spc="-15" dirty="0">
                <a:latin typeface="Arial"/>
                <a:cs typeface="Arial"/>
              </a:rPr>
              <a:t>i</a:t>
            </a:r>
            <a:r>
              <a:rPr sz="2100" b="1" i="1" dirty="0">
                <a:latin typeface="Arial"/>
                <a:cs typeface="Arial"/>
              </a:rPr>
              <a:t>ết	</a:t>
            </a:r>
            <a:r>
              <a:rPr sz="2100" b="1" i="1" spc="0" dirty="0">
                <a:latin typeface="Arial"/>
                <a:cs typeface="Arial"/>
              </a:rPr>
              <a:t>g</a:t>
            </a:r>
            <a:r>
              <a:rPr sz="2100" b="1" i="1" spc="-15" dirty="0">
                <a:latin typeface="Arial"/>
                <a:cs typeface="Arial"/>
              </a:rPr>
              <a:t>i</a:t>
            </a:r>
            <a:r>
              <a:rPr sz="2100" b="1" i="1" dirty="0">
                <a:latin typeface="Arial"/>
                <a:cs typeface="Arial"/>
              </a:rPr>
              <a:t>ải	</a:t>
            </a:r>
            <a:r>
              <a:rPr sz="2100" b="1" i="1" spc="-10" dirty="0">
                <a:latin typeface="Arial"/>
                <a:cs typeface="Arial"/>
              </a:rPr>
              <a:t>t</a:t>
            </a:r>
            <a:r>
              <a:rPr sz="2100" b="1" i="1" spc="0" dirty="0">
                <a:latin typeface="Arial"/>
                <a:cs typeface="Arial"/>
              </a:rPr>
              <a:t>h</a:t>
            </a:r>
            <a:r>
              <a:rPr sz="2100" b="1" i="1" spc="-15" dirty="0">
                <a:latin typeface="Arial"/>
                <a:cs typeface="Arial"/>
              </a:rPr>
              <a:t>í</a:t>
            </a:r>
            <a:r>
              <a:rPr sz="2100" b="1" i="1" dirty="0">
                <a:latin typeface="Arial"/>
                <a:cs typeface="Arial"/>
              </a:rPr>
              <a:t>c</a:t>
            </a:r>
            <a:r>
              <a:rPr sz="2100" b="1" i="1" spc="0" dirty="0">
                <a:latin typeface="Arial"/>
                <a:cs typeface="Arial"/>
              </a:rPr>
              <a:t>h</a:t>
            </a:r>
            <a:r>
              <a:rPr sz="2100" b="1" i="1" dirty="0">
                <a:latin typeface="Arial"/>
                <a:cs typeface="Arial"/>
              </a:rPr>
              <a:t>	</a:t>
            </a:r>
            <a:r>
              <a:rPr sz="2100" b="1" i="1" spc="-10" dirty="0">
                <a:latin typeface="Arial"/>
                <a:cs typeface="Arial"/>
              </a:rPr>
              <a:t>(</a:t>
            </a:r>
            <a:r>
              <a:rPr sz="2100" b="1" i="1" spc="25" dirty="0">
                <a:latin typeface="Arial"/>
                <a:cs typeface="Arial"/>
              </a:rPr>
              <a:t>n</a:t>
            </a:r>
            <a:r>
              <a:rPr sz="2100" b="1" i="1" spc="0" dirty="0">
                <a:latin typeface="Arial"/>
                <a:cs typeface="Arial"/>
              </a:rPr>
              <a:t>gu</a:t>
            </a:r>
            <a:r>
              <a:rPr sz="2100" b="1" i="1" spc="-20" dirty="0">
                <a:latin typeface="Arial"/>
                <a:cs typeface="Arial"/>
              </a:rPr>
              <a:t>y</a:t>
            </a:r>
            <a:r>
              <a:rPr sz="2100" b="1" i="1" dirty="0">
                <a:latin typeface="Arial"/>
                <a:cs typeface="Arial"/>
              </a:rPr>
              <a:t>ê</a:t>
            </a:r>
            <a:r>
              <a:rPr sz="2100" b="1" i="1" spc="0" dirty="0">
                <a:latin typeface="Arial"/>
                <a:cs typeface="Arial"/>
              </a:rPr>
              <a:t>n</a:t>
            </a:r>
            <a:r>
              <a:rPr sz="2100" b="1" i="1" dirty="0">
                <a:latin typeface="Arial"/>
                <a:cs typeface="Arial"/>
              </a:rPr>
              <a:t>	</a:t>
            </a:r>
            <a:r>
              <a:rPr sz="2100" b="1" i="1" spc="0" dirty="0">
                <a:latin typeface="Arial"/>
                <a:cs typeface="Arial"/>
              </a:rPr>
              <a:t>n</a:t>
            </a:r>
            <a:r>
              <a:rPr sz="2100" b="1" i="1" spc="-15" dirty="0">
                <a:latin typeface="Arial"/>
                <a:cs typeface="Arial"/>
              </a:rPr>
              <a:t>h</a:t>
            </a:r>
            <a:r>
              <a:rPr sz="2100" b="1" i="1" dirty="0">
                <a:latin typeface="Arial"/>
                <a:cs typeface="Arial"/>
              </a:rPr>
              <a:t>â</a:t>
            </a:r>
            <a:r>
              <a:rPr sz="2100" b="1" i="1" spc="-15" dirty="0">
                <a:latin typeface="Arial"/>
                <a:cs typeface="Arial"/>
              </a:rPr>
              <a:t>n</a:t>
            </a:r>
            <a:r>
              <a:rPr sz="2100" b="1" i="1" dirty="0">
                <a:latin typeface="Arial"/>
                <a:cs typeface="Arial"/>
              </a:rPr>
              <a:t>)	</a:t>
            </a:r>
            <a:r>
              <a:rPr sz="2100" b="1" i="1" spc="-10" dirty="0">
                <a:latin typeface="Arial"/>
                <a:cs typeface="Arial"/>
              </a:rPr>
              <a:t>(</a:t>
            </a:r>
            <a:r>
              <a:rPr sz="2100" b="1" i="1" spc="5" dirty="0">
                <a:latin typeface="Arial"/>
                <a:cs typeface="Arial"/>
              </a:rPr>
              <a:t>E</a:t>
            </a:r>
            <a:r>
              <a:rPr sz="2100" b="1" i="1" dirty="0">
                <a:latin typeface="Arial"/>
                <a:cs typeface="Arial"/>
              </a:rPr>
              <a:t>x</a:t>
            </a:r>
            <a:r>
              <a:rPr sz="2100" b="1" i="1" spc="0" dirty="0">
                <a:latin typeface="Arial"/>
                <a:cs typeface="Arial"/>
              </a:rPr>
              <a:t>p</a:t>
            </a:r>
            <a:r>
              <a:rPr sz="2100" b="1" i="1" spc="-15" dirty="0">
                <a:latin typeface="Arial"/>
                <a:cs typeface="Arial"/>
              </a:rPr>
              <a:t>l</a:t>
            </a:r>
            <a:r>
              <a:rPr sz="2100" b="1" i="1" spc="-20" dirty="0">
                <a:latin typeface="Arial"/>
                <a:cs typeface="Arial"/>
              </a:rPr>
              <a:t>a</a:t>
            </a:r>
            <a:r>
              <a:rPr sz="2100" b="1" i="1" spc="0" dirty="0">
                <a:latin typeface="Arial"/>
                <a:cs typeface="Arial"/>
              </a:rPr>
              <a:t>n</a:t>
            </a:r>
            <a:r>
              <a:rPr sz="2100" b="1" i="1" dirty="0">
                <a:latin typeface="Arial"/>
                <a:cs typeface="Arial"/>
              </a:rPr>
              <a:t>a</a:t>
            </a:r>
            <a:r>
              <a:rPr sz="2100" b="1" i="1" spc="-30" dirty="0">
                <a:latin typeface="Arial"/>
                <a:cs typeface="Arial"/>
              </a:rPr>
              <a:t>t</a:t>
            </a:r>
            <a:r>
              <a:rPr sz="2100" b="1" i="1" spc="0" dirty="0">
                <a:latin typeface="Arial"/>
                <a:cs typeface="Arial"/>
              </a:rPr>
              <a:t>o</a:t>
            </a:r>
            <a:r>
              <a:rPr sz="2100" b="1" i="1" spc="-5" dirty="0">
                <a:latin typeface="Arial"/>
                <a:cs typeface="Arial"/>
              </a:rPr>
              <a:t>r</a:t>
            </a:r>
            <a:r>
              <a:rPr sz="2100" b="1" i="1" spc="0" dirty="0">
                <a:latin typeface="Arial"/>
                <a:cs typeface="Arial"/>
              </a:rPr>
              <a:t>y</a:t>
            </a:r>
            <a:r>
              <a:rPr sz="2100" b="1" i="1" dirty="0">
                <a:latin typeface="Arial"/>
                <a:cs typeface="Arial"/>
              </a:rPr>
              <a:t>	c</a:t>
            </a:r>
            <a:r>
              <a:rPr sz="2100" b="1" i="1" spc="-20" dirty="0">
                <a:latin typeface="Arial"/>
                <a:cs typeface="Arial"/>
              </a:rPr>
              <a:t>a</a:t>
            </a:r>
            <a:r>
              <a:rPr sz="2100" b="1" i="1" spc="0" dirty="0">
                <a:latin typeface="Arial"/>
                <a:cs typeface="Arial"/>
              </a:rPr>
              <a:t>u</a:t>
            </a:r>
            <a:r>
              <a:rPr sz="2100" b="1" i="1" spc="-20" dirty="0">
                <a:latin typeface="Arial"/>
                <a:cs typeface="Arial"/>
              </a:rPr>
              <a:t>s</a:t>
            </a:r>
            <a:r>
              <a:rPr sz="2100" b="1" i="1" spc="-5" dirty="0">
                <a:latin typeface="Arial"/>
                <a:cs typeface="Arial"/>
              </a:rPr>
              <a:t>al  </a:t>
            </a:r>
            <a:r>
              <a:rPr sz="2100" b="1" i="1" dirty="0">
                <a:latin typeface="Arial"/>
                <a:cs typeface="Arial"/>
              </a:rPr>
              <a:t>hypotheses):</a:t>
            </a:r>
            <a:endParaRPr sz="2100">
              <a:latin typeface="Arial"/>
              <a:cs typeface="Arial"/>
            </a:endParaRPr>
          </a:p>
          <a:p>
            <a:pPr marL="927100" marR="5080" lvl="2" indent="-182880">
              <a:lnSpc>
                <a:spcPct val="130000"/>
              </a:lnSpc>
              <a:spcBef>
                <a:spcPts val="495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15" dirty="0">
                <a:latin typeface="Arial"/>
                <a:cs typeface="Arial"/>
              </a:rPr>
              <a:t>Một </a:t>
            </a:r>
            <a:r>
              <a:rPr sz="1800" dirty="0">
                <a:latin typeface="Arial"/>
                <a:cs typeface="Arial"/>
              </a:rPr>
              <a:t>sự gia </a:t>
            </a:r>
            <a:r>
              <a:rPr sz="1800" spc="-5" dirty="0">
                <a:latin typeface="Arial"/>
                <a:cs typeface="Arial"/>
              </a:rPr>
              <a:t>tăng </a:t>
            </a:r>
            <a:r>
              <a:rPr sz="1800" spc="-10" dirty="0">
                <a:latin typeface="Arial"/>
                <a:cs typeface="Arial"/>
              </a:rPr>
              <a:t>về </a:t>
            </a:r>
            <a:r>
              <a:rPr sz="1800" dirty="0">
                <a:latin typeface="Arial"/>
                <a:cs typeface="Arial"/>
              </a:rPr>
              <a:t>thu </a:t>
            </a:r>
            <a:r>
              <a:rPr sz="1800" spc="-5" dirty="0">
                <a:latin typeface="Arial"/>
                <a:cs typeface="Arial"/>
              </a:rPr>
              <a:t>nhập </a:t>
            </a:r>
            <a:r>
              <a:rPr sz="1800" dirty="0">
                <a:latin typeface="Arial"/>
                <a:cs typeface="Arial"/>
              </a:rPr>
              <a:t>của </a:t>
            </a:r>
            <a:r>
              <a:rPr sz="1800" spc="-10" dirty="0">
                <a:latin typeface="Arial"/>
                <a:cs typeface="Arial"/>
              </a:rPr>
              <a:t>hộ </a:t>
            </a:r>
            <a:r>
              <a:rPr sz="1800" spc="-5" dirty="0">
                <a:latin typeface="Arial"/>
                <a:cs typeface="Arial"/>
              </a:rPr>
              <a:t>gia đình </a:t>
            </a:r>
            <a:r>
              <a:rPr sz="1800" dirty="0">
                <a:latin typeface="Arial"/>
                <a:cs typeface="Arial"/>
              </a:rPr>
              <a:t>(IV) </a:t>
            </a:r>
            <a:r>
              <a:rPr sz="1800" spc="-10" dirty="0">
                <a:latin typeface="Arial"/>
                <a:cs typeface="Arial"/>
              </a:rPr>
              <a:t>dẫn đến </a:t>
            </a:r>
            <a:r>
              <a:rPr sz="1800" dirty="0">
                <a:latin typeface="Arial"/>
                <a:cs typeface="Arial"/>
              </a:rPr>
              <a:t>một sự gia  tăng </a:t>
            </a:r>
            <a:r>
              <a:rPr sz="1800" spc="-10" dirty="0">
                <a:latin typeface="Arial"/>
                <a:cs typeface="Arial"/>
              </a:rPr>
              <a:t>về </a:t>
            </a:r>
            <a:r>
              <a:rPr sz="1800" dirty="0">
                <a:latin typeface="Arial"/>
                <a:cs typeface="Arial"/>
              </a:rPr>
              <a:t>tỷ lệ tiền thu nhập tiết kiệm </a:t>
            </a:r>
            <a:r>
              <a:rPr sz="1800" spc="-5" dirty="0">
                <a:latin typeface="Arial"/>
                <a:cs typeface="Arial"/>
              </a:rPr>
              <a:t>được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(DV).</a:t>
            </a:r>
            <a:endParaRPr sz="1800">
              <a:latin typeface="Arial"/>
              <a:cs typeface="Arial"/>
            </a:endParaRPr>
          </a:p>
          <a:p>
            <a:pPr marL="927100" marR="5715" lvl="2" indent="-182880">
              <a:lnSpc>
                <a:spcPct val="130000"/>
              </a:lnSpc>
              <a:spcBef>
                <a:spcPts val="43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Tính minh bạch </a:t>
            </a:r>
            <a:r>
              <a:rPr sz="1800" dirty="0">
                <a:latin typeface="Arial"/>
                <a:cs typeface="Arial"/>
              </a:rPr>
              <a:t>của </a:t>
            </a:r>
            <a:r>
              <a:rPr sz="1800" spc="-5" dirty="0">
                <a:latin typeface="Arial"/>
                <a:cs typeface="Arial"/>
              </a:rPr>
              <a:t>chính sách của một địa </a:t>
            </a:r>
            <a:r>
              <a:rPr sz="1800" spc="-10" dirty="0">
                <a:latin typeface="Arial"/>
                <a:cs typeface="Arial"/>
              </a:rPr>
              <a:t>phương </a:t>
            </a:r>
            <a:r>
              <a:rPr sz="1800" spc="-5" dirty="0">
                <a:latin typeface="Arial"/>
                <a:cs typeface="Arial"/>
              </a:rPr>
              <a:t>(IV) </a:t>
            </a:r>
            <a:r>
              <a:rPr sz="1800" dirty="0">
                <a:latin typeface="Arial"/>
                <a:cs typeface="Arial"/>
              </a:rPr>
              <a:t>sẽ tạo </a:t>
            </a:r>
            <a:r>
              <a:rPr sz="1800" spc="-5" dirty="0">
                <a:latin typeface="Arial"/>
                <a:cs typeface="Arial"/>
              </a:rPr>
              <a:t>ra niềm  </a:t>
            </a:r>
            <a:r>
              <a:rPr sz="1800" dirty="0">
                <a:latin typeface="Arial"/>
                <a:cs typeface="Arial"/>
              </a:rPr>
              <a:t>tin cho cộng đồng doanh nghiệp </a:t>
            </a:r>
            <a:r>
              <a:rPr sz="1800" spc="-5" dirty="0">
                <a:latin typeface="Arial"/>
                <a:cs typeface="Arial"/>
              </a:rPr>
              <a:t>(DV) </a:t>
            </a:r>
            <a:r>
              <a:rPr sz="1800" dirty="0">
                <a:latin typeface="Arial"/>
                <a:cs typeface="Arial"/>
              </a:rPr>
              <a:t>đối </a:t>
            </a:r>
            <a:r>
              <a:rPr sz="1800" spc="-10" dirty="0">
                <a:latin typeface="Arial"/>
                <a:cs typeface="Arial"/>
              </a:rPr>
              <a:t>với </a:t>
            </a:r>
            <a:r>
              <a:rPr sz="1800" dirty="0">
                <a:latin typeface="Arial"/>
                <a:cs typeface="Arial"/>
              </a:rPr>
              <a:t>địa </a:t>
            </a:r>
            <a:r>
              <a:rPr sz="1800" spc="-5" dirty="0">
                <a:latin typeface="Arial"/>
                <a:cs typeface="Arial"/>
              </a:rPr>
              <a:t>phương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đó.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4520" cy="251142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65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3: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spc="-10" dirty="0">
                <a:latin typeface="Arial"/>
                <a:cs typeface="Arial"/>
              </a:rPr>
              <a:t>giả </a:t>
            </a:r>
            <a:r>
              <a:rPr sz="2400" spc="-5" dirty="0">
                <a:latin typeface="Arial"/>
                <a:cs typeface="Arial"/>
              </a:rPr>
              <a:t>thiết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NC: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Làm </a:t>
            </a:r>
            <a:r>
              <a:rPr sz="2400" b="1" dirty="0">
                <a:latin typeface="Arial"/>
                <a:cs typeface="Arial"/>
              </a:rPr>
              <a:t>sao xây </a:t>
            </a:r>
            <a:r>
              <a:rPr sz="2400" b="1" spc="-5" dirty="0">
                <a:latin typeface="Arial"/>
                <a:cs typeface="Arial"/>
              </a:rPr>
              <a:t>dựng </a:t>
            </a:r>
            <a:r>
              <a:rPr sz="2400" b="1" dirty="0">
                <a:latin typeface="Arial"/>
                <a:cs typeface="Arial"/>
              </a:rPr>
              <a:t>Giả </a:t>
            </a:r>
            <a:r>
              <a:rPr sz="2400" b="1" spc="-5" dirty="0">
                <a:latin typeface="Arial"/>
                <a:cs typeface="Arial"/>
              </a:rPr>
              <a:t>thiết nghiên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cứu?</a:t>
            </a:r>
            <a:endParaRPr sz="2400">
              <a:latin typeface="Arial"/>
              <a:cs typeface="Arial"/>
            </a:endParaRPr>
          </a:p>
          <a:p>
            <a:pPr marL="652780" marR="5080" lvl="1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Thảo </a:t>
            </a:r>
            <a:r>
              <a:rPr sz="2100" spc="-10" dirty="0">
                <a:latin typeface="Arial"/>
                <a:cs typeface="Arial"/>
              </a:rPr>
              <a:t>luận </a:t>
            </a:r>
            <a:r>
              <a:rPr sz="2100" spc="-5" dirty="0">
                <a:latin typeface="Arial"/>
                <a:cs typeface="Arial"/>
              </a:rPr>
              <a:t>với bạn </a:t>
            </a:r>
            <a:r>
              <a:rPr sz="2100" dirty="0">
                <a:latin typeface="Arial"/>
                <a:cs typeface="Arial"/>
              </a:rPr>
              <a:t>bè, </a:t>
            </a:r>
            <a:r>
              <a:rPr sz="2100" spc="-5" dirty="0">
                <a:latin typeface="Arial"/>
                <a:cs typeface="Arial"/>
              </a:rPr>
              <a:t>đồng </a:t>
            </a:r>
            <a:r>
              <a:rPr sz="2100" spc="-10" dirty="0">
                <a:latin typeface="Arial"/>
                <a:cs typeface="Arial"/>
              </a:rPr>
              <a:t>nghiệp và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chuyên </a:t>
            </a:r>
            <a:r>
              <a:rPr sz="2100" spc="-5" dirty="0">
                <a:latin typeface="Arial"/>
                <a:cs typeface="Arial"/>
              </a:rPr>
              <a:t>gia trong lĩnh  vực </a:t>
            </a:r>
            <a:r>
              <a:rPr sz="2100" dirty="0">
                <a:latin typeface="Arial"/>
                <a:cs typeface="Arial"/>
              </a:rPr>
              <a:t>nghiên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spc="-10" dirty="0">
                <a:latin typeface="Arial"/>
                <a:cs typeface="Arial"/>
              </a:rPr>
              <a:t>về </a:t>
            </a:r>
            <a:r>
              <a:rPr sz="2100" spc="-5" dirty="0">
                <a:latin typeface="Arial"/>
                <a:cs typeface="Arial"/>
              </a:rPr>
              <a:t>vấn </a:t>
            </a:r>
            <a:r>
              <a:rPr sz="2100" dirty="0">
                <a:latin typeface="Arial"/>
                <a:cs typeface="Arial"/>
              </a:rPr>
              <a:t>đề nghiên</a:t>
            </a:r>
            <a:r>
              <a:rPr sz="2100" spc="-204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cứu.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Khảo </a:t>
            </a:r>
            <a:r>
              <a:rPr sz="2100" spc="0" dirty="0">
                <a:latin typeface="Arial"/>
                <a:cs typeface="Arial"/>
              </a:rPr>
              <a:t>sát </a:t>
            </a:r>
            <a:r>
              <a:rPr sz="2100" dirty="0">
                <a:latin typeface="Arial"/>
                <a:cs typeface="Arial"/>
              </a:rPr>
              <a:t>những thông tin, dữ </a:t>
            </a:r>
            <a:r>
              <a:rPr sz="2100" spc="0" dirty="0">
                <a:latin typeface="Arial"/>
                <a:cs typeface="Arial"/>
              </a:rPr>
              <a:t>liệu sẵn có </a:t>
            </a:r>
            <a:r>
              <a:rPr sz="2100" spc="-10" dirty="0">
                <a:latin typeface="Arial"/>
                <a:cs typeface="Arial"/>
              </a:rPr>
              <a:t>về </a:t>
            </a:r>
            <a:r>
              <a:rPr sz="2100" spc="-5" dirty="0">
                <a:latin typeface="Arial"/>
                <a:cs typeface="Arial"/>
              </a:rPr>
              <a:t>vấn </a:t>
            </a:r>
            <a:r>
              <a:rPr sz="2100" dirty="0">
                <a:latin typeface="Arial"/>
                <a:cs typeface="Arial"/>
              </a:rPr>
              <a:t>đề nghiên</a:t>
            </a:r>
            <a:r>
              <a:rPr sz="2100" spc="-3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cứu.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7695" cy="299339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65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3: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spc="-10" dirty="0">
                <a:latin typeface="Arial"/>
                <a:cs typeface="Arial"/>
              </a:rPr>
              <a:t>giả </a:t>
            </a:r>
            <a:r>
              <a:rPr sz="2400" spc="-5" dirty="0">
                <a:latin typeface="Arial"/>
                <a:cs typeface="Arial"/>
              </a:rPr>
              <a:t>thiết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NC: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Làm </a:t>
            </a:r>
            <a:r>
              <a:rPr sz="2400" b="1" dirty="0">
                <a:latin typeface="Arial"/>
                <a:cs typeface="Arial"/>
              </a:rPr>
              <a:t>sao xây </a:t>
            </a:r>
            <a:r>
              <a:rPr sz="2400" b="1" spc="-5" dirty="0">
                <a:latin typeface="Arial"/>
                <a:cs typeface="Arial"/>
              </a:rPr>
              <a:t>dựng </a:t>
            </a:r>
            <a:r>
              <a:rPr sz="2400" b="1" dirty="0">
                <a:latin typeface="Arial"/>
                <a:cs typeface="Arial"/>
              </a:rPr>
              <a:t>Giả </a:t>
            </a:r>
            <a:r>
              <a:rPr sz="2400" b="1" spc="-5" dirty="0">
                <a:latin typeface="Arial"/>
                <a:cs typeface="Arial"/>
              </a:rPr>
              <a:t>thiết nghiên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cứu?</a:t>
            </a:r>
            <a:endParaRPr sz="2400">
              <a:latin typeface="Arial"/>
              <a:cs typeface="Arial"/>
            </a:endParaRPr>
          </a:p>
          <a:p>
            <a:pPr marL="652780" marR="5080" lvl="1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Khảo </a:t>
            </a:r>
            <a:r>
              <a:rPr sz="2100" spc="0" dirty="0">
                <a:latin typeface="Arial"/>
                <a:cs typeface="Arial"/>
              </a:rPr>
              <a:t>sát </a:t>
            </a:r>
            <a:r>
              <a:rPr sz="2100" spc="-5" dirty="0">
                <a:latin typeface="Arial"/>
                <a:cs typeface="Arial"/>
              </a:rPr>
              <a:t>những </a:t>
            </a:r>
            <a:r>
              <a:rPr sz="2100" spc="-10" dirty="0">
                <a:latin typeface="Arial"/>
                <a:cs typeface="Arial"/>
              </a:rPr>
              <a:t>nghiên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dirty="0">
                <a:latin typeface="Arial"/>
                <a:cs typeface="Arial"/>
              </a:rPr>
              <a:t>trước </a:t>
            </a:r>
            <a:r>
              <a:rPr sz="2100" spc="-5" dirty="0">
                <a:latin typeface="Arial"/>
                <a:cs typeface="Arial"/>
              </a:rPr>
              <a:t>đây </a:t>
            </a:r>
            <a:r>
              <a:rPr sz="2100" dirty="0">
                <a:latin typeface="Arial"/>
                <a:cs typeface="Arial"/>
              </a:rPr>
              <a:t>hoặc </a:t>
            </a:r>
            <a:r>
              <a:rPr sz="2100" spc="-5" dirty="0">
                <a:latin typeface="Arial"/>
                <a:cs typeface="Arial"/>
              </a:rPr>
              <a:t>những nghiên </a:t>
            </a:r>
            <a:r>
              <a:rPr sz="2100" spc="0" dirty="0">
                <a:latin typeface="Arial"/>
                <a:cs typeface="Arial"/>
              </a:rPr>
              <a:t>cứu  </a:t>
            </a:r>
            <a:r>
              <a:rPr sz="2100" dirty="0">
                <a:latin typeface="Arial"/>
                <a:cs typeface="Arial"/>
              </a:rPr>
              <a:t>tương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tự.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Quan </a:t>
            </a:r>
            <a:r>
              <a:rPr sz="2100" spc="0" dirty="0">
                <a:latin typeface="Arial"/>
                <a:cs typeface="Arial"/>
              </a:rPr>
              <a:t>sát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dirty="0">
                <a:latin typeface="Arial"/>
                <a:cs typeface="Arial"/>
              </a:rPr>
              <a:t>phán đoán </a:t>
            </a:r>
            <a:r>
              <a:rPr sz="2100" spc="0" dirty="0">
                <a:latin typeface="Arial"/>
                <a:cs typeface="Arial"/>
              </a:rPr>
              <a:t>của</a:t>
            </a:r>
            <a:r>
              <a:rPr sz="2100" spc="-1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riêng.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Lấy </a:t>
            </a:r>
            <a:r>
              <a:rPr sz="2100" spc="0" dirty="0">
                <a:latin typeface="Arial"/>
                <a:cs typeface="Arial"/>
              </a:rPr>
              <a:t>ý kiến của các </a:t>
            </a:r>
            <a:r>
              <a:rPr sz="2100" dirty="0">
                <a:latin typeface="Arial"/>
                <a:cs typeface="Arial"/>
              </a:rPr>
              <a:t>chuyên </a:t>
            </a:r>
            <a:r>
              <a:rPr sz="2100" spc="0" dirty="0">
                <a:latin typeface="Arial"/>
                <a:cs typeface="Arial"/>
              </a:rPr>
              <a:t>gia </a:t>
            </a:r>
            <a:r>
              <a:rPr sz="2100" spc="-5" dirty="0">
                <a:latin typeface="Arial"/>
                <a:cs typeface="Arial"/>
              </a:rPr>
              <a:t>trong </a:t>
            </a:r>
            <a:r>
              <a:rPr sz="2100" dirty="0">
                <a:latin typeface="Arial"/>
                <a:cs typeface="Arial"/>
              </a:rPr>
              <a:t>lĩnh </a:t>
            </a:r>
            <a:r>
              <a:rPr sz="2100" spc="-5" dirty="0">
                <a:latin typeface="Arial"/>
                <a:cs typeface="Arial"/>
              </a:rPr>
              <a:t>vực </a:t>
            </a:r>
            <a:r>
              <a:rPr sz="2100" dirty="0">
                <a:latin typeface="Arial"/>
                <a:cs typeface="Arial"/>
              </a:rPr>
              <a:t>nghiên </a:t>
            </a:r>
            <a:r>
              <a:rPr sz="2100" spc="0" dirty="0">
                <a:latin typeface="Arial"/>
                <a:cs typeface="Arial"/>
              </a:rPr>
              <a:t>cứu</a:t>
            </a:r>
            <a:r>
              <a:rPr sz="2100" spc="-39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..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6506845" cy="285750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65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3: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spc="-10" dirty="0">
                <a:latin typeface="Arial"/>
                <a:cs typeface="Arial"/>
              </a:rPr>
              <a:t>giả </a:t>
            </a:r>
            <a:r>
              <a:rPr sz="2400" spc="-5" dirty="0">
                <a:latin typeface="Arial"/>
                <a:cs typeface="Arial"/>
              </a:rPr>
              <a:t>thiết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NC: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Như thế </a:t>
            </a:r>
            <a:r>
              <a:rPr sz="2400" b="1" dirty="0">
                <a:latin typeface="Arial"/>
                <a:cs typeface="Arial"/>
              </a:rPr>
              <a:t>nào là </a:t>
            </a:r>
            <a:r>
              <a:rPr sz="2400" b="1" spc="-5" dirty="0">
                <a:latin typeface="Arial"/>
                <a:cs typeface="Arial"/>
              </a:rPr>
              <a:t>một </a:t>
            </a:r>
            <a:r>
              <a:rPr sz="2400" b="1" dirty="0">
                <a:latin typeface="Arial"/>
                <a:cs typeface="Arial"/>
              </a:rPr>
              <a:t>Giả </a:t>
            </a:r>
            <a:r>
              <a:rPr sz="2400" b="1" spc="-5" dirty="0">
                <a:latin typeface="Arial"/>
                <a:cs typeface="Arial"/>
              </a:rPr>
              <a:t>thiết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mạnh?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Một </a:t>
            </a:r>
            <a:r>
              <a:rPr sz="2100" spc="0" dirty="0">
                <a:latin typeface="Arial"/>
                <a:cs typeface="Arial"/>
              </a:rPr>
              <a:t>giả </a:t>
            </a:r>
            <a:r>
              <a:rPr sz="2100" dirty="0">
                <a:latin typeface="Arial"/>
                <a:cs typeface="Arial"/>
              </a:rPr>
              <a:t>thiết </a:t>
            </a:r>
            <a:r>
              <a:rPr sz="2100" spc="0" dirty="0">
                <a:latin typeface="Arial"/>
                <a:cs typeface="Arial"/>
              </a:rPr>
              <a:t>mạnh </a:t>
            </a:r>
            <a:r>
              <a:rPr sz="2100" spc="-5" dirty="0">
                <a:latin typeface="Arial"/>
                <a:cs typeface="Arial"/>
              </a:rPr>
              <a:t>thỏa </a:t>
            </a:r>
            <a:r>
              <a:rPr sz="2100" spc="0" dirty="0">
                <a:latin typeface="Arial"/>
                <a:cs typeface="Arial"/>
              </a:rPr>
              <a:t>mãn </a:t>
            </a:r>
            <a:r>
              <a:rPr sz="2100" dirty="0">
                <a:latin typeface="Arial"/>
                <a:cs typeface="Arial"/>
              </a:rPr>
              <a:t>đầy đủ ba điều</a:t>
            </a:r>
            <a:r>
              <a:rPr sz="2100" spc="-30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kiện: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Phù </a:t>
            </a:r>
            <a:r>
              <a:rPr sz="1800" spc="-5" dirty="0">
                <a:latin typeface="Arial"/>
                <a:cs typeface="Arial"/>
              </a:rPr>
              <a:t>hợp </a:t>
            </a:r>
            <a:r>
              <a:rPr sz="1800" spc="-10" dirty="0">
                <a:latin typeface="Arial"/>
                <a:cs typeface="Arial"/>
              </a:rPr>
              <a:t>với </a:t>
            </a:r>
            <a:r>
              <a:rPr sz="1800" dirty="0">
                <a:latin typeface="Arial"/>
                <a:cs typeface="Arial"/>
              </a:rPr>
              <a:t>mục tiêu của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nó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Có </a:t>
            </a:r>
            <a:r>
              <a:rPr sz="1800" dirty="0">
                <a:latin typeface="Arial"/>
                <a:cs typeface="Arial"/>
              </a:rPr>
              <a:t>thể kiểm định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được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10" dirty="0">
                <a:latin typeface="Arial"/>
                <a:cs typeface="Arial"/>
              </a:rPr>
              <a:t>Tốt </a:t>
            </a:r>
            <a:r>
              <a:rPr sz="1800" spc="-5" dirty="0">
                <a:latin typeface="Arial"/>
                <a:cs typeface="Arial"/>
              </a:rPr>
              <a:t>hơn </a:t>
            </a:r>
            <a:r>
              <a:rPr sz="1800" dirty="0">
                <a:latin typeface="Arial"/>
                <a:cs typeface="Arial"/>
              </a:rPr>
              <a:t>các giả thiết cạnh </a:t>
            </a:r>
            <a:r>
              <a:rPr sz="1800" spc="-5" dirty="0">
                <a:latin typeface="Arial"/>
                <a:cs typeface="Arial"/>
              </a:rPr>
              <a:t>tranh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khác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7698740" cy="25755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65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4: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dirty="0">
                <a:latin typeface="Arial"/>
                <a:cs typeface="Arial"/>
              </a:rPr>
              <a:t>đề cương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NC: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Như thế </a:t>
            </a:r>
            <a:r>
              <a:rPr sz="2400" b="1" dirty="0">
                <a:latin typeface="Arial"/>
                <a:cs typeface="Arial"/>
              </a:rPr>
              <a:t>nào là </a:t>
            </a:r>
            <a:r>
              <a:rPr sz="2400" b="1" spc="-5" dirty="0">
                <a:latin typeface="Arial"/>
                <a:cs typeface="Arial"/>
              </a:rPr>
              <a:t>một Đề cương nghiên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cứu?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Thực chất là một </a:t>
            </a:r>
            <a:r>
              <a:rPr sz="2100" dirty="0">
                <a:latin typeface="Arial"/>
                <a:cs typeface="Arial"/>
              </a:rPr>
              <a:t>bản </a:t>
            </a:r>
            <a:r>
              <a:rPr sz="2100" spc="5" dirty="0">
                <a:latin typeface="Arial"/>
                <a:cs typeface="Arial"/>
              </a:rPr>
              <a:t>kế </a:t>
            </a:r>
            <a:r>
              <a:rPr sz="2100" dirty="0">
                <a:latin typeface="Arial"/>
                <a:cs typeface="Arial"/>
              </a:rPr>
              <a:t>hoạch thực hiện nghiên</a:t>
            </a:r>
            <a:r>
              <a:rPr sz="2100" spc="-35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cứu.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5" dirty="0">
                <a:latin typeface="Arial"/>
                <a:cs typeface="Arial"/>
              </a:rPr>
              <a:t>Có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thành phần bắt</a:t>
            </a:r>
            <a:r>
              <a:rPr sz="2100" spc="-18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buộc.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Là nền </a:t>
            </a:r>
            <a:r>
              <a:rPr sz="2100" spc="-5" dirty="0">
                <a:latin typeface="Arial"/>
                <a:cs typeface="Arial"/>
              </a:rPr>
              <a:t>tảng </a:t>
            </a:r>
            <a:r>
              <a:rPr sz="2100" dirty="0">
                <a:latin typeface="Arial"/>
                <a:cs typeface="Arial"/>
              </a:rPr>
              <a:t>để </a:t>
            </a:r>
            <a:r>
              <a:rPr sz="2100" spc="0" dirty="0">
                <a:latin typeface="Arial"/>
                <a:cs typeface="Arial"/>
              </a:rPr>
              <a:t>xem </a:t>
            </a:r>
            <a:r>
              <a:rPr sz="2100" dirty="0">
                <a:latin typeface="Arial"/>
                <a:cs typeface="Arial"/>
              </a:rPr>
              <a:t>xét, đánh </a:t>
            </a:r>
            <a:r>
              <a:rPr sz="2100" spc="0" dirty="0">
                <a:latin typeface="Arial"/>
                <a:cs typeface="Arial"/>
              </a:rPr>
              <a:t>giá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dirty="0">
                <a:latin typeface="Arial"/>
                <a:cs typeface="Arial"/>
              </a:rPr>
              <a:t>phê </a:t>
            </a:r>
            <a:r>
              <a:rPr sz="2100" spc="-5" dirty="0">
                <a:latin typeface="Arial"/>
                <a:cs typeface="Arial"/>
              </a:rPr>
              <a:t>duyệt </a:t>
            </a:r>
            <a:r>
              <a:rPr sz="2100" dirty="0">
                <a:latin typeface="Arial"/>
                <a:cs typeface="Arial"/>
              </a:rPr>
              <a:t>nghiên</a:t>
            </a:r>
            <a:r>
              <a:rPr sz="2100" spc="-29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cứu.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5915025" cy="36804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65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4: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dirty="0">
                <a:latin typeface="Arial"/>
                <a:cs typeface="Arial"/>
              </a:rPr>
              <a:t>đề cương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NC: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Đề cương nghiên cứu trình bày </a:t>
            </a:r>
            <a:r>
              <a:rPr sz="2400" b="1" dirty="0">
                <a:latin typeface="Arial"/>
                <a:cs typeface="Arial"/>
              </a:rPr>
              <a:t>cái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gì?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Kết quả </a:t>
            </a:r>
            <a:r>
              <a:rPr sz="2100" spc="0" dirty="0">
                <a:latin typeface="Arial"/>
                <a:cs typeface="Arial"/>
              </a:rPr>
              <a:t>các bước đ. </a:t>
            </a:r>
            <a:r>
              <a:rPr sz="2100" dirty="0">
                <a:latin typeface="Arial"/>
                <a:cs typeface="Arial"/>
              </a:rPr>
              <a:t>đạt </a:t>
            </a:r>
            <a:r>
              <a:rPr sz="2100" spc="0" dirty="0">
                <a:latin typeface="Arial"/>
                <a:cs typeface="Arial"/>
              </a:rPr>
              <a:t>được, </a:t>
            </a:r>
            <a:r>
              <a:rPr sz="2100" dirty="0">
                <a:latin typeface="Arial"/>
                <a:cs typeface="Arial"/>
              </a:rPr>
              <a:t>bao</a:t>
            </a:r>
            <a:r>
              <a:rPr sz="2100" spc="-28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gồm: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Vấn đề nghiên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cứu;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Các </a:t>
            </a:r>
            <a:r>
              <a:rPr sz="1800" dirty="0">
                <a:latin typeface="Arial"/>
                <a:cs typeface="Arial"/>
              </a:rPr>
              <a:t>lý </a:t>
            </a:r>
            <a:r>
              <a:rPr sz="1800" spc="-5" dirty="0">
                <a:latin typeface="Arial"/>
                <a:cs typeface="Arial"/>
              </a:rPr>
              <a:t>thuyết </a:t>
            </a:r>
            <a:r>
              <a:rPr sz="1800" dirty="0">
                <a:latin typeface="Arial"/>
                <a:cs typeface="Arial"/>
              </a:rPr>
              <a:t>liên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quan;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Các </a:t>
            </a:r>
            <a:r>
              <a:rPr sz="1800" dirty="0">
                <a:latin typeface="Arial"/>
                <a:cs typeface="Arial"/>
              </a:rPr>
              <a:t>giả </a:t>
            </a:r>
            <a:r>
              <a:rPr sz="1800" spc="-5" dirty="0">
                <a:latin typeface="Arial"/>
                <a:cs typeface="Arial"/>
              </a:rPr>
              <a:t>thuyết </a:t>
            </a:r>
            <a:r>
              <a:rPr sz="1800" dirty="0">
                <a:latin typeface="Arial"/>
                <a:cs typeface="Arial"/>
              </a:rPr>
              <a:t>nghiên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cứu;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Phương </a:t>
            </a:r>
            <a:r>
              <a:rPr sz="1800" dirty="0">
                <a:latin typeface="Arial"/>
                <a:cs typeface="Arial"/>
              </a:rPr>
              <a:t>pháp nghiên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cứu;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Kế hoạch giải </a:t>
            </a:r>
            <a:r>
              <a:rPr sz="1800" spc="-5" dirty="0">
                <a:latin typeface="Arial"/>
                <a:cs typeface="Arial"/>
              </a:rPr>
              <a:t>quyết vấn </a:t>
            </a:r>
            <a:r>
              <a:rPr sz="1800" dirty="0">
                <a:latin typeface="Arial"/>
                <a:cs typeface="Arial"/>
              </a:rPr>
              <a:t>đề nghiên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cứu.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4520" cy="395351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65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4: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dirty="0">
                <a:latin typeface="Arial"/>
                <a:cs typeface="Arial"/>
              </a:rPr>
              <a:t>đề cương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NC: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Các nội dung chi tiết </a:t>
            </a:r>
            <a:r>
              <a:rPr sz="2400" b="1" dirty="0">
                <a:latin typeface="Arial"/>
                <a:cs typeface="Arial"/>
              </a:rPr>
              <a:t>của </a:t>
            </a:r>
            <a:r>
              <a:rPr sz="2400" b="1" spc="-5" dirty="0">
                <a:latin typeface="Arial"/>
                <a:cs typeface="Arial"/>
              </a:rPr>
              <a:t>Đề cương nghiên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Đặt </a:t>
            </a:r>
            <a:r>
              <a:rPr sz="2100" spc="-5" dirty="0">
                <a:latin typeface="Arial"/>
                <a:cs typeface="Arial"/>
              </a:rPr>
              <a:t>vấn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đề;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Những khái niệm, lý </a:t>
            </a:r>
            <a:r>
              <a:rPr sz="2100" spc="-5" dirty="0">
                <a:latin typeface="Arial"/>
                <a:cs typeface="Arial"/>
              </a:rPr>
              <a:t>thuyết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dirty="0">
                <a:latin typeface="Arial"/>
                <a:cs typeface="Arial"/>
              </a:rPr>
              <a:t>nghiên </a:t>
            </a:r>
            <a:r>
              <a:rPr sz="2100" spc="0" dirty="0">
                <a:latin typeface="Arial"/>
                <a:cs typeface="Arial"/>
              </a:rPr>
              <a:t>cứu liên</a:t>
            </a:r>
            <a:r>
              <a:rPr sz="2100" spc="-38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quan;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Giả </a:t>
            </a:r>
            <a:r>
              <a:rPr sz="2100" spc="-5" dirty="0">
                <a:latin typeface="Arial"/>
                <a:cs typeface="Arial"/>
              </a:rPr>
              <a:t>thuyết </a:t>
            </a:r>
            <a:r>
              <a:rPr sz="2100" dirty="0">
                <a:latin typeface="Arial"/>
                <a:cs typeface="Arial"/>
              </a:rPr>
              <a:t>nghiên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cứu;</a:t>
            </a:r>
            <a:endParaRPr sz="2100">
              <a:latin typeface="Arial"/>
              <a:cs typeface="Arial"/>
            </a:endParaRPr>
          </a:p>
          <a:p>
            <a:pPr marL="652780" marR="5080" lvl="1" indent="-274320">
              <a:lnSpc>
                <a:spcPct val="129500"/>
              </a:lnSpc>
              <a:spcBef>
                <a:spcPts val="53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Khung </a:t>
            </a:r>
            <a:r>
              <a:rPr sz="2100" spc="-10" dirty="0">
                <a:latin typeface="Arial"/>
                <a:cs typeface="Arial"/>
              </a:rPr>
              <a:t>phân </a:t>
            </a:r>
            <a:r>
              <a:rPr sz="2100" spc="-5" dirty="0">
                <a:latin typeface="Arial"/>
                <a:cs typeface="Arial"/>
              </a:rPr>
              <a:t>tích: từ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5" dirty="0">
                <a:latin typeface="Arial"/>
                <a:cs typeface="Arial"/>
              </a:rPr>
              <a:t>khái niệm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0" dirty="0">
                <a:latin typeface="Arial"/>
                <a:cs typeface="Arial"/>
              </a:rPr>
              <a:t>lý </a:t>
            </a:r>
            <a:r>
              <a:rPr sz="2100" spc="-5" dirty="0">
                <a:latin typeface="Arial"/>
                <a:cs typeface="Arial"/>
              </a:rPr>
              <a:t>thuyết liên quan, tìm </a:t>
            </a:r>
            <a:r>
              <a:rPr sz="2100" dirty="0">
                <a:latin typeface="Arial"/>
                <a:cs typeface="Arial"/>
              </a:rPr>
              <a:t>ra 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biến </a:t>
            </a:r>
            <a:r>
              <a:rPr sz="2100" spc="0" dirty="0">
                <a:latin typeface="Arial"/>
                <a:cs typeface="Arial"/>
              </a:rPr>
              <a:t>số </a:t>
            </a:r>
            <a:r>
              <a:rPr sz="2100" dirty="0">
                <a:latin typeface="Arial"/>
                <a:cs typeface="Arial"/>
              </a:rPr>
              <a:t>thực </a:t>
            </a:r>
            <a:r>
              <a:rPr sz="2100" spc="-5" dirty="0">
                <a:latin typeface="Arial"/>
                <a:cs typeface="Arial"/>
              </a:rPr>
              <a:t>tế </a:t>
            </a:r>
            <a:r>
              <a:rPr sz="2100" dirty="0">
                <a:latin typeface="Arial"/>
                <a:cs typeface="Arial"/>
              </a:rPr>
              <a:t>tương </a:t>
            </a:r>
            <a:r>
              <a:rPr sz="2100" spc="0" dirty="0">
                <a:latin typeface="Arial"/>
                <a:cs typeface="Arial"/>
              </a:rPr>
              <a:t>ứng </a:t>
            </a:r>
            <a:r>
              <a:rPr sz="2100" dirty="0">
                <a:latin typeface="Arial"/>
                <a:cs typeface="Arial"/>
              </a:rPr>
              <a:t>để </a:t>
            </a:r>
            <a:r>
              <a:rPr sz="2100" spc="5" dirty="0">
                <a:latin typeface="Arial"/>
                <a:cs typeface="Arial"/>
              </a:rPr>
              <a:t>kiểm </a:t>
            </a:r>
            <a:r>
              <a:rPr sz="2100" dirty="0">
                <a:latin typeface="Arial"/>
                <a:cs typeface="Arial"/>
              </a:rPr>
              <a:t>định </a:t>
            </a:r>
            <a:r>
              <a:rPr sz="2100" spc="0" dirty="0">
                <a:latin typeface="Arial"/>
                <a:cs typeface="Arial"/>
              </a:rPr>
              <a:t>giả</a:t>
            </a:r>
            <a:r>
              <a:rPr sz="2100" spc="-4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thuyết;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Phương </a:t>
            </a:r>
            <a:r>
              <a:rPr sz="2100" spc="-5" dirty="0">
                <a:latin typeface="Arial"/>
                <a:cs typeface="Arial"/>
              </a:rPr>
              <a:t>pháp </a:t>
            </a:r>
            <a:r>
              <a:rPr sz="2100" dirty="0">
                <a:latin typeface="Arial"/>
                <a:cs typeface="Arial"/>
              </a:rPr>
              <a:t>nghiên</a:t>
            </a:r>
            <a:r>
              <a:rPr sz="2100" spc="-14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cứu;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8330" cy="526415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65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4: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dirty="0">
                <a:latin typeface="Arial"/>
                <a:cs typeface="Arial"/>
              </a:rPr>
              <a:t>đề cương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NC: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Các nội dung chi tiết </a:t>
            </a:r>
            <a:r>
              <a:rPr sz="2400" b="1" dirty="0">
                <a:latin typeface="Arial"/>
                <a:cs typeface="Arial"/>
              </a:rPr>
              <a:t>của </a:t>
            </a:r>
            <a:r>
              <a:rPr sz="2400" b="1" spc="-5" dirty="0">
                <a:latin typeface="Arial"/>
                <a:cs typeface="Arial"/>
              </a:rPr>
              <a:t>Đề cương nghiên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Kỹ </a:t>
            </a:r>
            <a:r>
              <a:rPr sz="2100" spc="-5" dirty="0">
                <a:latin typeface="Arial"/>
                <a:cs typeface="Arial"/>
              </a:rPr>
              <a:t>thuật thu thập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dirty="0">
                <a:latin typeface="Arial"/>
                <a:cs typeface="Arial"/>
              </a:rPr>
              <a:t>phân </a:t>
            </a:r>
            <a:r>
              <a:rPr sz="2100" spc="-5" dirty="0">
                <a:latin typeface="Arial"/>
                <a:cs typeface="Arial"/>
              </a:rPr>
              <a:t>tích </a:t>
            </a:r>
            <a:r>
              <a:rPr sz="2100" spc="0" dirty="0">
                <a:latin typeface="Arial"/>
                <a:cs typeface="Arial"/>
              </a:rPr>
              <a:t>số liệu</a:t>
            </a:r>
            <a:r>
              <a:rPr sz="2100" spc="-1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;</a:t>
            </a:r>
            <a:endParaRPr sz="2100">
              <a:latin typeface="Arial"/>
              <a:cs typeface="Arial"/>
            </a:endParaRPr>
          </a:p>
          <a:p>
            <a:pPr marL="652780" marR="5080" lvl="1" indent="-274320">
              <a:lnSpc>
                <a:spcPct val="129500"/>
              </a:lnSpc>
              <a:spcBef>
                <a:spcPts val="53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Cấu </a:t>
            </a:r>
            <a:r>
              <a:rPr sz="2100" spc="-5" dirty="0">
                <a:latin typeface="Arial"/>
                <a:cs typeface="Arial"/>
              </a:rPr>
              <a:t>trúc </a:t>
            </a:r>
            <a:r>
              <a:rPr sz="2100" spc="-10" dirty="0">
                <a:latin typeface="Arial"/>
                <a:cs typeface="Arial"/>
              </a:rPr>
              <a:t>dự </a:t>
            </a:r>
            <a:r>
              <a:rPr sz="2100" dirty="0">
                <a:latin typeface="Arial"/>
                <a:cs typeface="Arial"/>
              </a:rPr>
              <a:t>kiến </a:t>
            </a:r>
            <a:r>
              <a:rPr sz="2100" spc="-5" dirty="0">
                <a:latin typeface="Arial"/>
                <a:cs typeface="Arial"/>
              </a:rPr>
              <a:t>của báo </a:t>
            </a:r>
            <a:r>
              <a:rPr sz="2100" spc="0" dirty="0">
                <a:latin typeface="Arial"/>
                <a:cs typeface="Arial"/>
              </a:rPr>
              <a:t>cáo </a:t>
            </a:r>
            <a:r>
              <a:rPr sz="2100" spc="-10" dirty="0">
                <a:latin typeface="Arial"/>
                <a:cs typeface="Arial"/>
              </a:rPr>
              <a:t>cuối cùng, </a:t>
            </a:r>
            <a:r>
              <a:rPr sz="2100" dirty="0">
                <a:latin typeface="Arial"/>
                <a:cs typeface="Arial"/>
              </a:rPr>
              <a:t>bao </a:t>
            </a:r>
            <a:r>
              <a:rPr sz="2100" spc="-5" dirty="0">
                <a:latin typeface="Arial"/>
                <a:cs typeface="Arial"/>
              </a:rPr>
              <a:t>gồm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10" dirty="0">
                <a:latin typeface="Arial"/>
                <a:cs typeface="Arial"/>
              </a:rPr>
              <a:t>chương  </a:t>
            </a:r>
            <a:r>
              <a:rPr sz="2100" spc="0" dirty="0">
                <a:latin typeface="Arial"/>
                <a:cs typeface="Arial"/>
              </a:rPr>
              <a:t>mục;</a:t>
            </a:r>
            <a:endParaRPr sz="2100">
              <a:latin typeface="Arial"/>
              <a:cs typeface="Arial"/>
            </a:endParaRPr>
          </a:p>
          <a:p>
            <a:pPr marL="652780" marR="5080" lvl="1" indent="-274320" algn="just">
              <a:lnSpc>
                <a:spcPct val="130000"/>
              </a:lnSpc>
              <a:spcBef>
                <a:spcPts val="51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Lịch </a:t>
            </a:r>
            <a:r>
              <a:rPr sz="2100" spc="-5" dirty="0">
                <a:latin typeface="Arial"/>
                <a:cs typeface="Arial"/>
              </a:rPr>
              <a:t>trình </a:t>
            </a:r>
            <a:r>
              <a:rPr sz="2100" dirty="0">
                <a:latin typeface="Arial"/>
                <a:cs typeface="Arial"/>
              </a:rPr>
              <a:t>dự kiến: </a:t>
            </a:r>
            <a:r>
              <a:rPr sz="2100" spc="-5" dirty="0">
                <a:latin typeface="Arial"/>
                <a:cs typeface="Arial"/>
              </a:rPr>
              <a:t>trình </a:t>
            </a:r>
            <a:r>
              <a:rPr sz="2100" dirty="0">
                <a:latin typeface="Arial"/>
                <a:cs typeface="Arial"/>
              </a:rPr>
              <a:t>bày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bước </a:t>
            </a:r>
            <a:r>
              <a:rPr sz="2100" spc="-5" dirty="0">
                <a:latin typeface="Arial"/>
                <a:cs typeface="Arial"/>
              </a:rPr>
              <a:t>tiếp theo cần phải thực  hiện </a:t>
            </a:r>
            <a:r>
              <a:rPr sz="2100" dirty="0">
                <a:latin typeface="Arial"/>
                <a:cs typeface="Arial"/>
              </a:rPr>
              <a:t>để </a:t>
            </a:r>
            <a:r>
              <a:rPr sz="2100" spc="-5" dirty="0">
                <a:latin typeface="Arial"/>
                <a:cs typeface="Arial"/>
              </a:rPr>
              <a:t>hoàn </a:t>
            </a:r>
            <a:r>
              <a:rPr sz="2100" spc="-10" dirty="0">
                <a:latin typeface="Arial"/>
                <a:cs typeface="Arial"/>
              </a:rPr>
              <a:t>thành nghiên </a:t>
            </a:r>
            <a:r>
              <a:rPr sz="2100" dirty="0">
                <a:latin typeface="Arial"/>
                <a:cs typeface="Arial"/>
              </a:rPr>
              <a:t>cứu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-5" dirty="0">
                <a:latin typeface="Arial"/>
                <a:cs typeface="Arial"/>
              </a:rPr>
              <a:t>thời </a:t>
            </a:r>
            <a:r>
              <a:rPr sz="2100" spc="-10" dirty="0">
                <a:latin typeface="Arial"/>
                <a:cs typeface="Arial"/>
              </a:rPr>
              <a:t>gian </a:t>
            </a:r>
            <a:r>
              <a:rPr sz="2100" spc="-5" dirty="0">
                <a:latin typeface="Arial"/>
                <a:cs typeface="Arial"/>
              </a:rPr>
              <a:t>cần </a:t>
            </a:r>
            <a:r>
              <a:rPr sz="2100" spc="-10" dirty="0">
                <a:latin typeface="Arial"/>
                <a:cs typeface="Arial"/>
              </a:rPr>
              <a:t>thiết </a:t>
            </a:r>
            <a:r>
              <a:rPr sz="2100" dirty="0">
                <a:latin typeface="Arial"/>
                <a:cs typeface="Arial"/>
              </a:rPr>
              <a:t>để </a:t>
            </a:r>
            <a:r>
              <a:rPr sz="2100" spc="-5" dirty="0">
                <a:latin typeface="Arial"/>
                <a:cs typeface="Arial"/>
              </a:rPr>
              <a:t>thực  </a:t>
            </a:r>
            <a:r>
              <a:rPr sz="2100" dirty="0">
                <a:latin typeface="Arial"/>
                <a:cs typeface="Arial"/>
              </a:rPr>
              <a:t>hiện.;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4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Giới thiệu người tiến hành nghiên </a:t>
            </a:r>
            <a:r>
              <a:rPr sz="2100" spc="0" dirty="0">
                <a:latin typeface="Arial"/>
                <a:cs typeface="Arial"/>
              </a:rPr>
              <a:t>cứu</a:t>
            </a:r>
            <a:r>
              <a:rPr sz="2100" spc="-25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;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Tài </a:t>
            </a:r>
            <a:r>
              <a:rPr sz="2100" spc="0" dirty="0">
                <a:latin typeface="Arial"/>
                <a:cs typeface="Arial"/>
              </a:rPr>
              <a:t>liệu </a:t>
            </a:r>
            <a:r>
              <a:rPr sz="2100" dirty="0">
                <a:latin typeface="Arial"/>
                <a:cs typeface="Arial"/>
              </a:rPr>
              <a:t>tham</a:t>
            </a:r>
            <a:r>
              <a:rPr sz="2100" spc="-12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khảo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4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Phụ lục </a:t>
            </a:r>
            <a:r>
              <a:rPr sz="2100" dirty="0">
                <a:latin typeface="Arial"/>
                <a:cs typeface="Arial"/>
              </a:rPr>
              <a:t>(nếu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có)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0" name="object 10"/>
          <p:cNvSpPr/>
          <p:nvPr/>
        </p:nvSpPr>
        <p:spPr>
          <a:xfrm>
            <a:off x="746014" y="1736784"/>
            <a:ext cx="8249379" cy="4744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7092315" cy="3945254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4: </a:t>
            </a:r>
            <a:r>
              <a:rPr sz="2400" spc="-5" dirty="0">
                <a:latin typeface="Arial"/>
                <a:cs typeface="Arial"/>
              </a:rPr>
              <a:t>Xây dựng </a:t>
            </a:r>
            <a:r>
              <a:rPr sz="2400" dirty="0">
                <a:latin typeface="Arial"/>
                <a:cs typeface="Arial"/>
              </a:rPr>
              <a:t>đề cương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NC: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Sửa chữa </a:t>
            </a:r>
            <a:r>
              <a:rPr sz="2100" dirty="0">
                <a:latin typeface="Arial"/>
                <a:cs typeface="Arial"/>
              </a:rPr>
              <a:t>đề</a:t>
            </a:r>
            <a:r>
              <a:rPr sz="2100" spc="-13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cương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5" dirty="0">
                <a:latin typeface="Arial"/>
                <a:cs typeface="Arial"/>
              </a:rPr>
              <a:t>Đề </a:t>
            </a:r>
            <a:r>
              <a:rPr sz="2100" spc="0" dirty="0">
                <a:latin typeface="Arial"/>
                <a:cs typeface="Arial"/>
              </a:rPr>
              <a:t>cương </a:t>
            </a:r>
            <a:r>
              <a:rPr sz="2100" dirty="0">
                <a:latin typeface="Arial"/>
                <a:cs typeface="Arial"/>
              </a:rPr>
              <a:t>nghiên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dirty="0">
                <a:latin typeface="Arial"/>
                <a:cs typeface="Arial"/>
              </a:rPr>
              <a:t>được </a:t>
            </a:r>
            <a:r>
              <a:rPr sz="2100" spc="0" dirty="0">
                <a:latin typeface="Arial"/>
                <a:cs typeface="Arial"/>
              </a:rPr>
              <a:t>chấp</a:t>
            </a:r>
            <a:r>
              <a:rPr sz="2100" spc="-3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thuận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15" dirty="0">
                <a:latin typeface="Arial"/>
                <a:cs typeface="Arial"/>
              </a:rPr>
              <a:t>Tiến </a:t>
            </a:r>
            <a:r>
              <a:rPr sz="2100" dirty="0">
                <a:latin typeface="Arial"/>
                <a:cs typeface="Arial"/>
              </a:rPr>
              <a:t>hành nghiên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spc="-5" dirty="0">
                <a:latin typeface="Arial"/>
                <a:cs typeface="Arial"/>
              </a:rPr>
              <a:t>theo </a:t>
            </a:r>
            <a:r>
              <a:rPr sz="2100" spc="5" dirty="0">
                <a:latin typeface="Arial"/>
                <a:cs typeface="Arial"/>
              </a:rPr>
              <a:t>kế </a:t>
            </a:r>
            <a:r>
              <a:rPr sz="2100" dirty="0">
                <a:latin typeface="Arial"/>
                <a:cs typeface="Arial"/>
              </a:rPr>
              <a:t>hoạch đã </a:t>
            </a:r>
            <a:r>
              <a:rPr sz="2100" spc="0" dirty="0">
                <a:latin typeface="Arial"/>
                <a:cs typeface="Arial"/>
              </a:rPr>
              <a:t>được </a:t>
            </a:r>
            <a:r>
              <a:rPr sz="2100" spc="-5" dirty="0">
                <a:latin typeface="Arial"/>
                <a:cs typeface="Arial"/>
              </a:rPr>
              <a:t>vạch</a:t>
            </a:r>
            <a:r>
              <a:rPr sz="2100" spc="-3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ra;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Thu </a:t>
            </a:r>
            <a:r>
              <a:rPr sz="2100" spc="-5" dirty="0">
                <a:latin typeface="Arial"/>
                <a:cs typeface="Arial"/>
              </a:rPr>
              <a:t>thập </a:t>
            </a:r>
            <a:r>
              <a:rPr sz="2100" spc="0" dirty="0">
                <a:latin typeface="Arial"/>
                <a:cs typeface="Arial"/>
              </a:rPr>
              <a:t>số liệu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dirty="0">
                <a:latin typeface="Arial"/>
                <a:cs typeface="Arial"/>
              </a:rPr>
              <a:t>phân </a:t>
            </a:r>
            <a:r>
              <a:rPr sz="2100" spc="-5" dirty="0">
                <a:latin typeface="Arial"/>
                <a:cs typeface="Arial"/>
              </a:rPr>
              <a:t>tích </a:t>
            </a:r>
            <a:r>
              <a:rPr sz="2100" spc="0" dirty="0">
                <a:latin typeface="Arial"/>
                <a:cs typeface="Arial"/>
              </a:rPr>
              <a:t>số</a:t>
            </a:r>
            <a:r>
              <a:rPr sz="2100" spc="-20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liệu;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15" dirty="0">
                <a:latin typeface="Arial"/>
                <a:cs typeface="Arial"/>
              </a:rPr>
              <a:t>Tiếp </a:t>
            </a:r>
            <a:r>
              <a:rPr sz="2100" spc="-5" dirty="0">
                <a:latin typeface="Arial"/>
                <a:cs typeface="Arial"/>
              </a:rPr>
              <a:t>tục </a:t>
            </a:r>
            <a:r>
              <a:rPr sz="2100" dirty="0">
                <a:latin typeface="Arial"/>
                <a:cs typeface="Arial"/>
              </a:rPr>
              <a:t>tham </a:t>
            </a:r>
            <a:r>
              <a:rPr sz="2100" spc="0" dirty="0">
                <a:latin typeface="Arial"/>
                <a:cs typeface="Arial"/>
              </a:rPr>
              <a:t>khảo </a:t>
            </a:r>
            <a:r>
              <a:rPr sz="2100" spc="-5" dirty="0">
                <a:latin typeface="Arial"/>
                <a:cs typeface="Arial"/>
              </a:rPr>
              <a:t>tài </a:t>
            </a:r>
            <a:r>
              <a:rPr sz="2100" spc="0" dirty="0">
                <a:latin typeface="Arial"/>
                <a:cs typeface="Arial"/>
              </a:rPr>
              <a:t>liệu liên</a:t>
            </a:r>
            <a:r>
              <a:rPr sz="2100" spc="-2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quan;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Điều chỉnh các bước </a:t>
            </a:r>
            <a:r>
              <a:rPr sz="2100" dirty="0">
                <a:latin typeface="Arial"/>
                <a:cs typeface="Arial"/>
              </a:rPr>
              <a:t>tiếp</a:t>
            </a:r>
            <a:r>
              <a:rPr sz="2100" spc="-25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theo;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Chuẩn </a:t>
            </a:r>
            <a:r>
              <a:rPr sz="2100" dirty="0">
                <a:latin typeface="Arial"/>
                <a:cs typeface="Arial"/>
              </a:rPr>
              <a:t>bị </a:t>
            </a:r>
            <a:r>
              <a:rPr sz="2100" spc="0" dirty="0">
                <a:latin typeface="Arial"/>
                <a:cs typeface="Arial"/>
              </a:rPr>
              <a:t>cho </a:t>
            </a:r>
            <a:r>
              <a:rPr sz="2100" spc="-5" dirty="0">
                <a:latin typeface="Arial"/>
                <a:cs typeface="Arial"/>
              </a:rPr>
              <a:t>việc viết </a:t>
            </a:r>
            <a:r>
              <a:rPr sz="2100" dirty="0">
                <a:latin typeface="Arial"/>
                <a:cs typeface="Arial"/>
              </a:rPr>
              <a:t>báo </a:t>
            </a:r>
            <a:r>
              <a:rPr sz="2100" spc="0" dirty="0">
                <a:latin typeface="Arial"/>
                <a:cs typeface="Arial"/>
              </a:rPr>
              <a:t>cáo cuối</a:t>
            </a:r>
            <a:r>
              <a:rPr sz="2100" spc="-24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cùng.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5790" cy="278384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5: Thu thập dữ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liệu: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5" dirty="0">
                <a:latin typeface="Arial"/>
                <a:cs typeface="Arial"/>
              </a:rPr>
              <a:t>Dữ </a:t>
            </a:r>
            <a:r>
              <a:rPr sz="2100" spc="0" dirty="0">
                <a:latin typeface="Arial"/>
                <a:cs typeface="Arial"/>
              </a:rPr>
              <a:t>liệu: </a:t>
            </a:r>
            <a:r>
              <a:rPr sz="2100" spc="-5" dirty="0">
                <a:latin typeface="Arial"/>
                <a:cs typeface="Arial"/>
              </a:rPr>
              <a:t>thứ </a:t>
            </a:r>
            <a:r>
              <a:rPr sz="2100" spc="0" dirty="0">
                <a:latin typeface="Arial"/>
                <a:cs typeface="Arial"/>
              </a:rPr>
              <a:t>cấp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0" dirty="0">
                <a:latin typeface="Arial"/>
                <a:cs typeface="Arial"/>
              </a:rPr>
              <a:t>sơ</a:t>
            </a:r>
            <a:r>
              <a:rPr sz="2100" spc="-15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cấp.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Dữ </a:t>
            </a:r>
            <a:r>
              <a:rPr sz="1800" dirty="0">
                <a:latin typeface="Arial"/>
                <a:cs typeface="Arial"/>
              </a:rPr>
              <a:t>liệu sơ cấp: số liệu </a:t>
            </a:r>
            <a:r>
              <a:rPr sz="1800" spc="-5" dirty="0">
                <a:latin typeface="Arial"/>
                <a:cs typeface="Arial"/>
              </a:rPr>
              <a:t>được </a:t>
            </a:r>
            <a:r>
              <a:rPr sz="1800" dirty="0">
                <a:latin typeface="Arial"/>
                <a:cs typeface="Arial"/>
              </a:rPr>
              <a:t>thu thập </a:t>
            </a:r>
            <a:r>
              <a:rPr sz="1800" spc="-5" dirty="0">
                <a:latin typeface="Arial"/>
                <a:cs typeface="Arial"/>
              </a:rPr>
              <a:t>trực </a:t>
            </a:r>
            <a:r>
              <a:rPr sz="1800" dirty="0">
                <a:latin typeface="Arial"/>
                <a:cs typeface="Arial"/>
              </a:rPr>
              <a:t>tiếp từ đối </a:t>
            </a:r>
            <a:r>
              <a:rPr sz="1800" spc="-5" dirty="0">
                <a:latin typeface="Arial"/>
                <a:cs typeface="Arial"/>
              </a:rPr>
              <a:t>tượng </a:t>
            </a:r>
            <a:r>
              <a:rPr sz="1800" dirty="0">
                <a:latin typeface="Arial"/>
                <a:cs typeface="Arial"/>
              </a:rPr>
              <a:t>nghiên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cứu;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Dữ </a:t>
            </a:r>
            <a:r>
              <a:rPr sz="1800" dirty="0">
                <a:latin typeface="Arial"/>
                <a:cs typeface="Arial"/>
              </a:rPr>
              <a:t>liệu thứ cấp: số liệu tổng </a:t>
            </a:r>
            <a:r>
              <a:rPr sz="1800" spc="-5" dirty="0">
                <a:latin typeface="Arial"/>
                <a:cs typeface="Arial"/>
              </a:rPr>
              <a:t>hợp </a:t>
            </a:r>
            <a:r>
              <a:rPr sz="1800" dirty="0">
                <a:latin typeface="Arial"/>
                <a:cs typeface="Arial"/>
              </a:rPr>
              <a:t>từ số liệu sơ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cấp.</a:t>
            </a:r>
            <a:endParaRPr sz="1800">
              <a:latin typeface="Arial"/>
              <a:cs typeface="Arial"/>
            </a:endParaRPr>
          </a:p>
          <a:p>
            <a:pPr marL="652780" marR="5080" lvl="1" indent="-274320">
              <a:lnSpc>
                <a:spcPct val="129500"/>
              </a:lnSpc>
              <a:spcBef>
                <a:spcPts val="4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  <a:tab pos="1164590" algn="l"/>
                <a:tab pos="1718945" algn="l"/>
                <a:tab pos="2258695" algn="l"/>
                <a:tab pos="2901950" algn="l"/>
                <a:tab pos="3413760" algn="l"/>
                <a:tab pos="4291965" algn="l"/>
                <a:tab pos="5008245" algn="l"/>
                <a:tab pos="5577840" algn="l"/>
                <a:tab pos="6294120" algn="l"/>
                <a:tab pos="6903720" algn="l"/>
                <a:tab pos="7635240" algn="l"/>
              </a:tabLst>
            </a:pPr>
            <a:r>
              <a:rPr sz="2100" spc="-10" dirty="0">
                <a:latin typeface="Arial"/>
                <a:cs typeface="Arial"/>
              </a:rPr>
              <a:t>D</a:t>
            </a:r>
            <a:r>
              <a:rPr sz="2100" spc="0" dirty="0">
                <a:latin typeface="Arial"/>
                <a:cs typeface="Arial"/>
              </a:rPr>
              <a:t>ữ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15" dirty="0">
                <a:latin typeface="Arial"/>
                <a:cs typeface="Arial"/>
              </a:rPr>
              <a:t>li</a:t>
            </a:r>
            <a:r>
              <a:rPr sz="2100" dirty="0">
                <a:latin typeface="Arial"/>
                <a:cs typeface="Arial"/>
              </a:rPr>
              <a:t>ệ</a:t>
            </a:r>
            <a:r>
              <a:rPr sz="2100" spc="0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15" dirty="0">
                <a:latin typeface="Arial"/>
                <a:cs typeface="Arial"/>
              </a:rPr>
              <a:t>t</a:t>
            </a:r>
            <a:r>
              <a:rPr sz="2100" spc="-20" dirty="0">
                <a:latin typeface="Arial"/>
                <a:cs typeface="Arial"/>
              </a:rPr>
              <a:t>h</a:t>
            </a:r>
            <a:r>
              <a:rPr sz="2100" spc="0" dirty="0">
                <a:latin typeface="Arial"/>
                <a:cs typeface="Arial"/>
              </a:rPr>
              <a:t>ứ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20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ấ</a:t>
            </a:r>
            <a:r>
              <a:rPr sz="2100" spc="0" dirty="0">
                <a:latin typeface="Arial"/>
                <a:cs typeface="Arial"/>
              </a:rPr>
              <a:t>p: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15" dirty="0">
                <a:latin typeface="Arial"/>
                <a:cs typeface="Arial"/>
              </a:rPr>
              <a:t>tì</a:t>
            </a:r>
            <a:r>
              <a:rPr sz="2100" spc="5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20" dirty="0">
                <a:latin typeface="Arial"/>
                <a:cs typeface="Arial"/>
              </a:rPr>
              <a:t>ng</a:t>
            </a:r>
            <a:r>
              <a:rPr sz="2100" dirty="0">
                <a:latin typeface="Arial"/>
                <a:cs typeface="Arial"/>
              </a:rPr>
              <a:t>u</a:t>
            </a:r>
            <a:r>
              <a:rPr sz="2100" spc="-20" dirty="0">
                <a:latin typeface="Arial"/>
                <a:cs typeface="Arial"/>
              </a:rPr>
              <a:t>ồ</a:t>
            </a:r>
            <a:r>
              <a:rPr sz="2100" spc="0" dirty="0">
                <a:latin typeface="Arial"/>
                <a:cs typeface="Arial"/>
              </a:rPr>
              <a:t>n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0" dirty="0">
                <a:latin typeface="Arial"/>
                <a:cs typeface="Arial"/>
              </a:rPr>
              <a:t>c</a:t>
            </a:r>
            <a:r>
              <a:rPr sz="2100" spc="-20" dirty="0">
                <a:latin typeface="Arial"/>
                <a:cs typeface="Arial"/>
              </a:rPr>
              <a:t>un</a:t>
            </a:r>
            <a:r>
              <a:rPr sz="2100" spc="0" dirty="0">
                <a:latin typeface="Arial"/>
                <a:cs typeface="Arial"/>
              </a:rPr>
              <a:t>g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0" dirty="0">
                <a:latin typeface="Arial"/>
                <a:cs typeface="Arial"/>
              </a:rPr>
              <a:t>c</a:t>
            </a:r>
            <a:r>
              <a:rPr sz="2100" spc="-20" dirty="0">
                <a:latin typeface="Arial"/>
                <a:cs typeface="Arial"/>
              </a:rPr>
              <a:t>ấ</a:t>
            </a:r>
            <a:r>
              <a:rPr sz="2100" spc="0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1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h</a:t>
            </a:r>
            <a:r>
              <a:rPr sz="2100" spc="-15" dirty="0">
                <a:latin typeface="Arial"/>
                <a:cs typeface="Arial"/>
              </a:rPr>
              <a:t>í</a:t>
            </a:r>
            <a:r>
              <a:rPr sz="2100" spc="0" dirty="0">
                <a:latin typeface="Arial"/>
                <a:cs typeface="Arial"/>
              </a:rPr>
              <a:t>ch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20" dirty="0">
                <a:latin typeface="Arial"/>
                <a:cs typeface="Arial"/>
              </a:rPr>
              <a:t>h</a:t>
            </a:r>
            <a:r>
              <a:rPr sz="2100" spc="5" dirty="0">
                <a:latin typeface="Arial"/>
                <a:cs typeface="Arial"/>
              </a:rPr>
              <a:t>ợ</a:t>
            </a:r>
            <a:r>
              <a:rPr sz="2100" spc="0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10" dirty="0">
                <a:latin typeface="Arial"/>
                <a:cs typeface="Arial"/>
              </a:rPr>
              <a:t>(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-1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ê</a:t>
            </a:r>
            <a:r>
              <a:rPr sz="2100" spc="0" dirty="0">
                <a:latin typeface="Arial"/>
                <a:cs typeface="Arial"/>
              </a:rPr>
              <a:t>n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20" dirty="0">
                <a:latin typeface="Arial"/>
                <a:cs typeface="Arial"/>
              </a:rPr>
              <a:t>g</a:t>
            </a:r>
            <a:r>
              <a:rPr sz="2100" spc="5" dirty="0">
                <a:latin typeface="Arial"/>
                <a:cs typeface="Arial"/>
              </a:rPr>
              <a:t>i</a:t>
            </a:r>
            <a:r>
              <a:rPr sz="2100" spc="-20" dirty="0">
                <a:latin typeface="Arial"/>
                <a:cs typeface="Arial"/>
              </a:rPr>
              <a:t>á</a:t>
            </a:r>
            <a:r>
              <a:rPr sz="2100" spc="0" dirty="0">
                <a:latin typeface="Arial"/>
                <a:cs typeface="Arial"/>
              </a:rPr>
              <a:t>m  </a:t>
            </a:r>
            <a:r>
              <a:rPr sz="2100" dirty="0">
                <a:latin typeface="Arial"/>
                <a:cs typeface="Arial"/>
              </a:rPr>
              <a:t>thống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kê,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số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liệu</a:t>
            </a:r>
            <a:r>
              <a:rPr sz="2100" spc="-8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tổng </a:t>
            </a:r>
            <a:r>
              <a:rPr sz="2100" spc="0" dirty="0">
                <a:latin typeface="Arial"/>
                <a:cs typeface="Arial"/>
              </a:rPr>
              <a:t>hợp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ngành;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báo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cáo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nghiên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cứu,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v.v.)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695" cy="384873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5: Thu thập dữ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liệu:</a:t>
            </a:r>
            <a:endParaRPr sz="2400">
              <a:latin typeface="Arial"/>
              <a:cs typeface="Arial"/>
            </a:endParaRPr>
          </a:p>
          <a:p>
            <a:pPr marL="652780" marR="5080" lvl="1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Dữ </a:t>
            </a:r>
            <a:r>
              <a:rPr sz="2100" spc="-5" dirty="0">
                <a:latin typeface="Arial"/>
                <a:cs typeface="Arial"/>
              </a:rPr>
              <a:t>liệu </a:t>
            </a:r>
            <a:r>
              <a:rPr sz="2100" spc="-10" dirty="0">
                <a:latin typeface="Arial"/>
                <a:cs typeface="Arial"/>
              </a:rPr>
              <a:t>sơ </a:t>
            </a:r>
            <a:r>
              <a:rPr sz="2100" spc="-5" dirty="0">
                <a:latin typeface="Arial"/>
                <a:cs typeface="Arial"/>
              </a:rPr>
              <a:t>cấp: thu </a:t>
            </a:r>
            <a:r>
              <a:rPr sz="2100" spc="-10" dirty="0">
                <a:latin typeface="Arial"/>
                <a:cs typeface="Arial"/>
              </a:rPr>
              <a:t>thập </a:t>
            </a:r>
            <a:r>
              <a:rPr sz="2100" spc="-5" dirty="0">
                <a:latin typeface="Arial"/>
                <a:cs typeface="Arial"/>
              </a:rPr>
              <a:t>trực tiếp từ </a:t>
            </a:r>
            <a:r>
              <a:rPr sz="2100" spc="-15" dirty="0">
                <a:latin typeface="Arial"/>
                <a:cs typeface="Arial"/>
              </a:rPr>
              <a:t>đối </a:t>
            </a:r>
            <a:r>
              <a:rPr sz="2100" spc="-10" dirty="0">
                <a:latin typeface="Arial"/>
                <a:cs typeface="Arial"/>
              </a:rPr>
              <a:t>tượng nghiên </a:t>
            </a:r>
            <a:r>
              <a:rPr sz="2100" dirty="0">
                <a:latin typeface="Arial"/>
                <a:cs typeface="Arial"/>
              </a:rPr>
              <a:t>cứu </a:t>
            </a:r>
            <a:r>
              <a:rPr sz="2100" spc="-10" dirty="0">
                <a:latin typeface="Arial"/>
                <a:cs typeface="Arial"/>
              </a:rPr>
              <a:t>bằng  </a:t>
            </a:r>
            <a:r>
              <a:rPr sz="2100" spc="0" dirty="0">
                <a:latin typeface="Arial"/>
                <a:cs typeface="Arial"/>
              </a:rPr>
              <a:t>cách: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10" dirty="0">
                <a:latin typeface="Arial"/>
                <a:cs typeface="Arial"/>
              </a:rPr>
              <a:t>Tự </a:t>
            </a:r>
            <a:r>
              <a:rPr sz="1800" dirty="0">
                <a:latin typeface="Arial"/>
                <a:cs typeface="Arial"/>
              </a:rPr>
              <a:t>quan sát các hiện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tượng.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Phỏng </a:t>
            </a:r>
            <a:r>
              <a:rPr sz="1800" spc="-5" dirty="0">
                <a:latin typeface="Arial"/>
                <a:cs typeface="Arial"/>
              </a:rPr>
              <a:t>vấn </a:t>
            </a:r>
            <a:r>
              <a:rPr sz="1800" dirty="0">
                <a:latin typeface="Arial"/>
                <a:cs typeface="Arial"/>
              </a:rPr>
              <a:t>lấy ý kiến cá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nhân.</a:t>
            </a:r>
            <a:endParaRPr sz="1800">
              <a:latin typeface="Arial"/>
              <a:cs typeface="Arial"/>
            </a:endParaRPr>
          </a:p>
          <a:p>
            <a:pPr marL="927100" marR="5080" lvl="2" indent="-182880">
              <a:lnSpc>
                <a:spcPct val="130000"/>
              </a:lnSpc>
              <a:spcBef>
                <a:spcPts val="434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Phỏng </a:t>
            </a:r>
            <a:r>
              <a:rPr sz="1800" spc="-5" dirty="0">
                <a:latin typeface="Arial"/>
                <a:cs typeface="Arial"/>
              </a:rPr>
              <a:t>vấn theo bảng câu </a:t>
            </a:r>
            <a:r>
              <a:rPr sz="1800" spc="-10" dirty="0">
                <a:latin typeface="Arial"/>
                <a:cs typeface="Arial"/>
              </a:rPr>
              <a:t>hỏi </a:t>
            </a:r>
            <a:r>
              <a:rPr sz="1800" spc="-5" dirty="0">
                <a:latin typeface="Arial"/>
                <a:cs typeface="Arial"/>
              </a:rPr>
              <a:t>(phỏng vấn </a:t>
            </a:r>
            <a:r>
              <a:rPr sz="1800" dirty="0">
                <a:latin typeface="Arial"/>
                <a:cs typeface="Arial"/>
              </a:rPr>
              <a:t>qua </a:t>
            </a:r>
            <a:r>
              <a:rPr sz="1800" spc="-5" dirty="0">
                <a:latin typeface="Arial"/>
                <a:cs typeface="Arial"/>
              </a:rPr>
              <a:t>điện </a:t>
            </a:r>
            <a:r>
              <a:rPr sz="1800" spc="-10" dirty="0">
                <a:latin typeface="Arial"/>
                <a:cs typeface="Arial"/>
              </a:rPr>
              <a:t>thoại; </a:t>
            </a:r>
            <a:r>
              <a:rPr sz="1800" dirty="0">
                <a:latin typeface="Arial"/>
                <a:cs typeface="Arial"/>
              </a:rPr>
              <a:t>qua </a:t>
            </a:r>
            <a:r>
              <a:rPr sz="1800" spc="-5" dirty="0">
                <a:latin typeface="Arial"/>
                <a:cs typeface="Arial"/>
              </a:rPr>
              <a:t>thư;  </a:t>
            </a:r>
            <a:r>
              <a:rPr sz="1800" dirty="0">
                <a:latin typeface="Arial"/>
                <a:cs typeface="Arial"/>
              </a:rPr>
              <a:t>phỏng </a:t>
            </a:r>
            <a:r>
              <a:rPr sz="1800" spc="-5" dirty="0">
                <a:latin typeface="Arial"/>
                <a:cs typeface="Arial"/>
              </a:rPr>
              <a:t>vấn trực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tiếp)</a:t>
            </a:r>
            <a:endParaRPr sz="1800">
              <a:latin typeface="Arial"/>
              <a:cs typeface="Arial"/>
            </a:endParaRPr>
          </a:p>
          <a:p>
            <a:pPr marL="927100" marR="5715" lvl="2" indent="-182880">
              <a:lnSpc>
                <a:spcPct val="130000"/>
              </a:lnSpc>
              <a:spcBef>
                <a:spcPts val="43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Là một quy </a:t>
            </a:r>
            <a:r>
              <a:rPr sz="1800" spc="-5" dirty="0">
                <a:latin typeface="Arial"/>
                <a:cs typeface="Arial"/>
              </a:rPr>
              <a:t>trình </a:t>
            </a:r>
            <a:r>
              <a:rPr sz="1800" spc="-10" dirty="0">
                <a:latin typeface="Arial"/>
                <a:cs typeface="Arial"/>
              </a:rPr>
              <a:t>phức tạp và </a:t>
            </a:r>
            <a:r>
              <a:rPr sz="1800" dirty="0">
                <a:latin typeface="Arial"/>
                <a:cs typeface="Arial"/>
              </a:rPr>
              <a:t>tốn </a:t>
            </a:r>
            <a:r>
              <a:rPr sz="1800" spc="-5" dirty="0">
                <a:latin typeface="Arial"/>
                <a:cs typeface="Arial"/>
              </a:rPr>
              <a:t>kém </a:t>
            </a:r>
            <a:r>
              <a:rPr sz="1800" spc="-10" dirty="0">
                <a:latin typeface="Arial"/>
                <a:cs typeface="Arial"/>
              </a:rPr>
              <a:t>đòi hỏi </a:t>
            </a:r>
            <a:r>
              <a:rPr sz="1800" spc="-5" dirty="0">
                <a:latin typeface="Arial"/>
                <a:cs typeface="Arial"/>
              </a:rPr>
              <a:t>phải </a:t>
            </a:r>
            <a:r>
              <a:rPr sz="1800" dirty="0">
                <a:latin typeface="Arial"/>
                <a:cs typeface="Arial"/>
              </a:rPr>
              <a:t>có sự </a:t>
            </a:r>
            <a:r>
              <a:rPr sz="1800" spc="-5" dirty="0">
                <a:latin typeface="Arial"/>
                <a:cs typeface="Arial"/>
              </a:rPr>
              <a:t>chuẩn </a:t>
            </a:r>
            <a:r>
              <a:rPr sz="1800" dirty="0">
                <a:latin typeface="Arial"/>
                <a:cs typeface="Arial"/>
              </a:rPr>
              <a:t>bị </a:t>
            </a:r>
            <a:r>
              <a:rPr sz="1800" spc="-5" dirty="0">
                <a:latin typeface="Arial"/>
                <a:cs typeface="Arial"/>
              </a:rPr>
              <a:t>cẩn  </a:t>
            </a:r>
            <a:r>
              <a:rPr sz="1800" dirty="0">
                <a:latin typeface="Arial"/>
                <a:cs typeface="Arial"/>
              </a:rPr>
              <a:t>thận.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4520" cy="340296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6: Phân </a:t>
            </a:r>
            <a:r>
              <a:rPr sz="2400" spc="-5" dirty="0">
                <a:latin typeface="Arial"/>
                <a:cs typeface="Arial"/>
              </a:rPr>
              <a:t>tích </a:t>
            </a:r>
            <a:r>
              <a:rPr sz="2400" dirty="0">
                <a:latin typeface="Arial"/>
                <a:cs typeface="Arial"/>
              </a:rPr>
              <a:t>dữ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liệu:</a:t>
            </a:r>
            <a:endParaRPr sz="2400">
              <a:latin typeface="Arial"/>
              <a:cs typeface="Arial"/>
            </a:endParaRPr>
          </a:p>
          <a:p>
            <a:pPr marL="652780" marR="5080" lvl="1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Tùy </a:t>
            </a:r>
            <a:r>
              <a:rPr sz="2100" spc="-5" dirty="0">
                <a:latin typeface="Arial"/>
                <a:cs typeface="Arial"/>
              </a:rPr>
              <a:t>vào loại </a:t>
            </a:r>
            <a:r>
              <a:rPr sz="2100" dirty="0">
                <a:latin typeface="Arial"/>
                <a:cs typeface="Arial"/>
              </a:rPr>
              <a:t>dữ </a:t>
            </a:r>
            <a:r>
              <a:rPr sz="2100" spc="-5" dirty="0">
                <a:latin typeface="Arial"/>
                <a:cs typeface="Arial"/>
              </a:rPr>
              <a:t>liệu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-5" dirty="0">
                <a:latin typeface="Arial"/>
                <a:cs typeface="Arial"/>
              </a:rPr>
              <a:t>giả thuyết nghiên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spc="5" dirty="0">
                <a:latin typeface="Arial"/>
                <a:cs typeface="Arial"/>
              </a:rPr>
              <a:t>mà </a:t>
            </a:r>
            <a:r>
              <a:rPr sz="2100" spc="-5" dirty="0">
                <a:latin typeface="Arial"/>
                <a:cs typeface="Arial"/>
              </a:rPr>
              <a:t>bạn </a:t>
            </a:r>
            <a:r>
              <a:rPr sz="2100" spc="-10" dirty="0">
                <a:latin typeface="Arial"/>
                <a:cs typeface="Arial"/>
              </a:rPr>
              <a:t>phải </a:t>
            </a:r>
            <a:r>
              <a:rPr sz="2100" dirty="0">
                <a:latin typeface="Arial"/>
                <a:cs typeface="Arial"/>
              </a:rPr>
              <a:t>lựa  </a:t>
            </a:r>
            <a:r>
              <a:rPr sz="2100" spc="0" dirty="0">
                <a:latin typeface="Arial"/>
                <a:cs typeface="Arial"/>
              </a:rPr>
              <a:t>chọn </a:t>
            </a:r>
            <a:r>
              <a:rPr sz="2100" spc="5" dirty="0">
                <a:latin typeface="Arial"/>
                <a:cs typeface="Arial"/>
              </a:rPr>
              <a:t>kỹ </a:t>
            </a:r>
            <a:r>
              <a:rPr sz="2100" spc="-5" dirty="0">
                <a:latin typeface="Arial"/>
                <a:cs typeface="Arial"/>
              </a:rPr>
              <a:t>thuật </a:t>
            </a:r>
            <a:r>
              <a:rPr sz="2100" dirty="0">
                <a:latin typeface="Arial"/>
                <a:cs typeface="Arial"/>
              </a:rPr>
              <a:t>phân </a:t>
            </a:r>
            <a:r>
              <a:rPr sz="2100" spc="-5" dirty="0">
                <a:latin typeface="Arial"/>
                <a:cs typeface="Arial"/>
              </a:rPr>
              <a:t>tích </a:t>
            </a:r>
            <a:r>
              <a:rPr sz="2100" dirty="0">
                <a:latin typeface="Arial"/>
                <a:cs typeface="Arial"/>
              </a:rPr>
              <a:t>dữ </a:t>
            </a:r>
            <a:r>
              <a:rPr sz="2100" spc="0" dirty="0">
                <a:latin typeface="Arial"/>
                <a:cs typeface="Arial"/>
              </a:rPr>
              <a:t>liệu </a:t>
            </a:r>
            <a:r>
              <a:rPr sz="2100" spc="-5" dirty="0">
                <a:latin typeface="Arial"/>
                <a:cs typeface="Arial"/>
              </a:rPr>
              <a:t>thích</a:t>
            </a:r>
            <a:r>
              <a:rPr sz="2100" spc="-24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hợp.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Phân </a:t>
            </a:r>
            <a:r>
              <a:rPr sz="2100" spc="-5" dirty="0">
                <a:latin typeface="Arial"/>
                <a:cs typeface="Arial"/>
              </a:rPr>
              <a:t>tích </a:t>
            </a:r>
            <a:r>
              <a:rPr sz="2100" dirty="0">
                <a:latin typeface="Arial"/>
                <a:cs typeface="Arial"/>
              </a:rPr>
              <a:t>định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tính;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Phân </a:t>
            </a:r>
            <a:r>
              <a:rPr sz="2100" spc="-5" dirty="0">
                <a:latin typeface="Arial"/>
                <a:cs typeface="Arial"/>
              </a:rPr>
              <a:t>tích </a:t>
            </a:r>
            <a:r>
              <a:rPr sz="2100" spc="5" dirty="0">
                <a:latin typeface="Arial"/>
                <a:cs typeface="Arial"/>
              </a:rPr>
              <a:t>mô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tả;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Phân </a:t>
            </a:r>
            <a:r>
              <a:rPr sz="2100" spc="-5" dirty="0">
                <a:latin typeface="Arial"/>
                <a:cs typeface="Arial"/>
              </a:rPr>
              <a:t>tích </a:t>
            </a:r>
            <a:r>
              <a:rPr sz="2100" dirty="0">
                <a:latin typeface="Arial"/>
                <a:cs typeface="Arial"/>
              </a:rPr>
              <a:t>định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lượng;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Đòi </a:t>
            </a:r>
            <a:r>
              <a:rPr sz="2100" dirty="0">
                <a:latin typeface="Arial"/>
                <a:cs typeface="Arial"/>
              </a:rPr>
              <a:t>hỏi </a:t>
            </a:r>
            <a:r>
              <a:rPr sz="2100" spc="5" dirty="0">
                <a:latin typeface="Arial"/>
                <a:cs typeface="Arial"/>
              </a:rPr>
              <a:t>kỹ </a:t>
            </a:r>
            <a:r>
              <a:rPr sz="2100" dirty="0">
                <a:latin typeface="Arial"/>
                <a:cs typeface="Arial"/>
              </a:rPr>
              <a:t>năng </a:t>
            </a:r>
            <a:r>
              <a:rPr sz="2100" spc="-10" dirty="0">
                <a:latin typeface="Arial"/>
                <a:cs typeface="Arial"/>
              </a:rPr>
              <a:t>về </a:t>
            </a:r>
            <a:r>
              <a:rPr sz="2100" dirty="0">
                <a:latin typeface="Arial"/>
                <a:cs typeface="Arial"/>
              </a:rPr>
              <a:t>phân </a:t>
            </a:r>
            <a:r>
              <a:rPr sz="2100" spc="-5" dirty="0">
                <a:latin typeface="Arial"/>
                <a:cs typeface="Arial"/>
              </a:rPr>
              <a:t>tích </a:t>
            </a:r>
            <a:r>
              <a:rPr sz="2100" dirty="0">
                <a:latin typeface="Arial"/>
                <a:cs typeface="Arial"/>
              </a:rPr>
              <a:t>thống </a:t>
            </a:r>
            <a:r>
              <a:rPr sz="2100" spc="5" dirty="0">
                <a:latin typeface="Arial"/>
                <a:cs typeface="Arial"/>
              </a:rPr>
              <a:t>kê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0" dirty="0">
                <a:latin typeface="Arial"/>
                <a:cs typeface="Arial"/>
              </a:rPr>
              <a:t>kinh </a:t>
            </a:r>
            <a:r>
              <a:rPr sz="2100" spc="-5" dirty="0">
                <a:latin typeface="Arial"/>
                <a:cs typeface="Arial"/>
              </a:rPr>
              <a:t>tế</a:t>
            </a:r>
            <a:r>
              <a:rPr sz="2100" spc="-31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lượng.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5790" cy="402590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7: </a:t>
            </a:r>
            <a:r>
              <a:rPr sz="2400" spc="-5" dirty="0">
                <a:latin typeface="Arial"/>
                <a:cs typeface="Arial"/>
              </a:rPr>
              <a:t>Giải thích </a:t>
            </a:r>
            <a:r>
              <a:rPr sz="2400" dirty="0">
                <a:latin typeface="Arial"/>
                <a:cs typeface="Arial"/>
              </a:rPr>
              <a:t>kết </a:t>
            </a:r>
            <a:r>
              <a:rPr sz="2400" spc="-5" dirty="0">
                <a:latin typeface="Arial"/>
                <a:cs typeface="Arial"/>
              </a:rPr>
              <a:t>quả </a:t>
            </a:r>
            <a:r>
              <a:rPr sz="2400" spc="-15" dirty="0">
                <a:latin typeface="Arial"/>
                <a:cs typeface="Arial"/>
              </a:rPr>
              <a:t>và </a:t>
            </a:r>
            <a:r>
              <a:rPr sz="2400" spc="-10" dirty="0">
                <a:latin typeface="Arial"/>
                <a:cs typeface="Arial"/>
              </a:rPr>
              <a:t>viết </a:t>
            </a:r>
            <a:r>
              <a:rPr sz="2400" dirty="0">
                <a:latin typeface="Arial"/>
                <a:cs typeface="Arial"/>
              </a:rPr>
              <a:t>báo cáo cuối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cùng:</a:t>
            </a:r>
            <a:endParaRPr sz="2400">
              <a:latin typeface="Arial"/>
              <a:cs typeface="Arial"/>
            </a:endParaRPr>
          </a:p>
          <a:p>
            <a:pPr marL="652780" marR="5080" lvl="1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Giải thích </a:t>
            </a:r>
            <a:r>
              <a:rPr sz="2100" spc="0" dirty="0">
                <a:latin typeface="Arial"/>
                <a:cs typeface="Arial"/>
              </a:rPr>
              <a:t>ý </a:t>
            </a:r>
            <a:r>
              <a:rPr sz="2100" spc="-5" dirty="0">
                <a:latin typeface="Arial"/>
                <a:cs typeface="Arial"/>
              </a:rPr>
              <a:t>nghĩa của </a:t>
            </a:r>
            <a:r>
              <a:rPr sz="2100" dirty="0">
                <a:latin typeface="Arial"/>
                <a:cs typeface="Arial"/>
              </a:rPr>
              <a:t>dữ liệu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0" dirty="0">
                <a:latin typeface="Arial"/>
                <a:cs typeface="Arial"/>
              </a:rPr>
              <a:t>các kết </a:t>
            </a:r>
            <a:r>
              <a:rPr sz="2100" spc="-5" dirty="0">
                <a:latin typeface="Arial"/>
                <a:cs typeface="Arial"/>
              </a:rPr>
              <a:t>quả </a:t>
            </a:r>
            <a:r>
              <a:rPr sz="2100" spc="-10" dirty="0">
                <a:latin typeface="Arial"/>
                <a:cs typeface="Arial"/>
              </a:rPr>
              <a:t>phân </a:t>
            </a:r>
            <a:r>
              <a:rPr sz="2100" spc="-5" dirty="0">
                <a:latin typeface="Arial"/>
                <a:cs typeface="Arial"/>
              </a:rPr>
              <a:t>tích </a:t>
            </a:r>
            <a:r>
              <a:rPr sz="2100" spc="-10" dirty="0">
                <a:latin typeface="Arial"/>
                <a:cs typeface="Arial"/>
              </a:rPr>
              <a:t>về </a:t>
            </a:r>
            <a:r>
              <a:rPr sz="2100" spc="0" dirty="0">
                <a:latin typeface="Arial"/>
                <a:cs typeface="Arial"/>
              </a:rPr>
              <a:t>mặt  kinh</a:t>
            </a:r>
            <a:r>
              <a:rPr sz="2100" spc="-8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tế.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Phải </a:t>
            </a:r>
            <a:r>
              <a:rPr sz="2100" spc="-5" dirty="0">
                <a:latin typeface="Arial"/>
                <a:cs typeface="Arial"/>
              </a:rPr>
              <a:t>trả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lời: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Kết luận như thế nào </a:t>
            </a:r>
            <a:r>
              <a:rPr sz="1800" spc="-10" dirty="0">
                <a:latin typeface="Arial"/>
                <a:cs typeface="Arial"/>
              </a:rPr>
              <a:t>về </a:t>
            </a:r>
            <a:r>
              <a:rPr sz="1800" dirty="0">
                <a:latin typeface="Arial"/>
                <a:cs typeface="Arial"/>
              </a:rPr>
              <a:t>giả </a:t>
            </a:r>
            <a:r>
              <a:rPr sz="1800" spc="-5" dirty="0">
                <a:latin typeface="Arial"/>
                <a:cs typeface="Arial"/>
              </a:rPr>
              <a:t>thuyết </a:t>
            </a:r>
            <a:r>
              <a:rPr sz="1800" dirty="0">
                <a:latin typeface="Arial"/>
                <a:cs typeface="Arial"/>
              </a:rPr>
              <a:t>nghiên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cứu?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Ý nghĩa của nó đối </a:t>
            </a:r>
            <a:r>
              <a:rPr sz="1800" spc="-10" dirty="0">
                <a:latin typeface="Arial"/>
                <a:cs typeface="Arial"/>
              </a:rPr>
              <a:t>với </a:t>
            </a:r>
            <a:r>
              <a:rPr sz="1800" spc="-5" dirty="0">
                <a:latin typeface="Arial"/>
                <a:cs typeface="Arial"/>
              </a:rPr>
              <a:t>vấn </a:t>
            </a:r>
            <a:r>
              <a:rPr sz="1800" dirty="0">
                <a:latin typeface="Arial"/>
                <a:cs typeface="Arial"/>
              </a:rPr>
              <a:t>đề nghiên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cứu?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Ý nghĩa </a:t>
            </a:r>
            <a:r>
              <a:rPr sz="1800" spc="-10" dirty="0">
                <a:latin typeface="Arial"/>
                <a:cs typeface="Arial"/>
              </a:rPr>
              <a:t>về </a:t>
            </a:r>
            <a:r>
              <a:rPr sz="1800" dirty="0">
                <a:latin typeface="Arial"/>
                <a:cs typeface="Arial"/>
              </a:rPr>
              <a:t>mặt học thuật </a:t>
            </a:r>
            <a:r>
              <a:rPr sz="1800" spc="-10" dirty="0">
                <a:latin typeface="Arial"/>
                <a:cs typeface="Arial"/>
              </a:rPr>
              <a:t>và </a:t>
            </a:r>
            <a:r>
              <a:rPr sz="1800" dirty="0">
                <a:latin typeface="Arial"/>
                <a:cs typeface="Arial"/>
              </a:rPr>
              <a:t>ý nghĩa </a:t>
            </a:r>
            <a:r>
              <a:rPr sz="1800" spc="-5" dirty="0">
                <a:latin typeface="Arial"/>
                <a:cs typeface="Arial"/>
              </a:rPr>
              <a:t>thực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tiễn;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Giá trị </a:t>
            </a:r>
            <a:r>
              <a:rPr sz="1800" dirty="0">
                <a:latin typeface="Arial"/>
                <a:cs typeface="Arial"/>
              </a:rPr>
              <a:t>của kết quả đ/v các </a:t>
            </a:r>
            <a:r>
              <a:rPr sz="1800" spc="-5" dirty="0">
                <a:latin typeface="Arial"/>
                <a:cs typeface="Arial"/>
              </a:rPr>
              <a:t>người NC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tiếp;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Giá trị </a:t>
            </a:r>
            <a:r>
              <a:rPr sz="1800" dirty="0">
                <a:latin typeface="Arial"/>
                <a:cs typeface="Arial"/>
              </a:rPr>
              <a:t>của kết quả đ/v các nhà hoạt động </a:t>
            </a:r>
            <a:r>
              <a:rPr sz="1800" spc="-5" dirty="0">
                <a:latin typeface="Arial"/>
                <a:cs typeface="Arial"/>
              </a:rPr>
              <a:t>thực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tiễn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422907"/>
            <a:ext cx="8225790" cy="200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715" indent="-274320">
              <a:lnSpc>
                <a:spcPct val="130000"/>
              </a:lnSpc>
              <a:spcBef>
                <a:spcPts val="1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Quá </a:t>
            </a:r>
            <a:r>
              <a:rPr sz="2400" spc="-10" dirty="0">
                <a:latin typeface="Arial"/>
                <a:cs typeface="Arial"/>
              </a:rPr>
              <a:t>trình </a:t>
            </a:r>
            <a:r>
              <a:rPr sz="2400" spc="-5" dirty="0">
                <a:latin typeface="Arial"/>
                <a:cs typeface="Arial"/>
              </a:rPr>
              <a:t>nghiên </a:t>
            </a:r>
            <a:r>
              <a:rPr sz="2400" dirty="0">
                <a:latin typeface="Arial"/>
                <a:cs typeface="Arial"/>
              </a:rPr>
              <a:t>cứu: </a:t>
            </a:r>
            <a:r>
              <a:rPr sz="2400" spc="-5" dirty="0">
                <a:latin typeface="Arial"/>
                <a:cs typeface="Arial"/>
              </a:rPr>
              <a:t>là một quá trình lặp </a:t>
            </a:r>
            <a:r>
              <a:rPr sz="2400" dirty="0">
                <a:latin typeface="Arial"/>
                <a:cs typeface="Arial"/>
              </a:rPr>
              <a:t>đi </a:t>
            </a:r>
            <a:r>
              <a:rPr sz="2400" spc="-5" dirty="0">
                <a:latin typeface="Arial"/>
                <a:cs typeface="Arial"/>
              </a:rPr>
              <a:t>lặp lại </a:t>
            </a:r>
            <a:r>
              <a:rPr sz="2400" dirty="0">
                <a:latin typeface="Arial"/>
                <a:cs typeface="Arial"/>
              </a:rPr>
              <a:t>quy  </a:t>
            </a:r>
            <a:r>
              <a:rPr sz="2400" spc="-5" dirty="0">
                <a:latin typeface="Arial"/>
                <a:cs typeface="Arial"/>
              </a:rPr>
              <a:t>trình </a:t>
            </a:r>
            <a:r>
              <a:rPr sz="2400" dirty="0">
                <a:latin typeface="Arial"/>
                <a:cs typeface="Arial"/>
              </a:rPr>
              <a:t>7 bước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sau.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ct val="130000"/>
              </a:lnSpc>
              <a:spcBef>
                <a:spcPts val="6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  <a:tab pos="987425" algn="l"/>
                <a:tab pos="1874520" algn="l"/>
                <a:tab pos="2727960" algn="l"/>
                <a:tab pos="3377565" algn="l"/>
                <a:tab pos="4145279" algn="l"/>
                <a:tab pos="4627245" algn="l"/>
                <a:tab pos="5276215" algn="l"/>
                <a:tab pos="5909945" algn="l"/>
                <a:tab pos="6407150" algn="l"/>
                <a:tab pos="7144384" algn="l"/>
                <a:tab pos="7793990" algn="l"/>
              </a:tabLst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á</a:t>
            </a:r>
            <a:r>
              <a:rPr sz="2400" dirty="0">
                <a:latin typeface="Arial"/>
                <a:cs typeface="Arial"/>
              </a:rPr>
              <a:t>c	</a:t>
            </a:r>
            <a:r>
              <a:rPr sz="2400" spc="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ư</a:t>
            </a:r>
            <a:r>
              <a:rPr sz="2400" spc="5" dirty="0">
                <a:latin typeface="Arial"/>
                <a:cs typeface="Arial"/>
              </a:rPr>
              <a:t>ớ</a:t>
            </a:r>
            <a:r>
              <a:rPr sz="2400" dirty="0">
                <a:latin typeface="Arial"/>
                <a:cs typeface="Arial"/>
              </a:rPr>
              <a:t>c	t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g	</a:t>
            </a:r>
            <a:r>
              <a:rPr sz="2400" spc="-15" dirty="0">
                <a:latin typeface="Arial"/>
                <a:cs typeface="Arial"/>
              </a:rPr>
              <a:t>q</a:t>
            </a:r>
            <a:r>
              <a:rPr sz="2400" spc="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y	t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20" dirty="0">
                <a:latin typeface="Arial"/>
                <a:cs typeface="Arial"/>
              </a:rPr>
              <a:t>ì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h	có	</a:t>
            </a:r>
            <a:r>
              <a:rPr sz="2400" spc="-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ố</a:t>
            </a:r>
            <a:r>
              <a:rPr sz="2400" dirty="0">
                <a:latin typeface="Arial"/>
                <a:cs typeface="Arial"/>
              </a:rPr>
              <a:t>i	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ê</a:t>
            </a:r>
            <a:r>
              <a:rPr sz="2400" dirty="0">
                <a:latin typeface="Arial"/>
                <a:cs typeface="Arial"/>
              </a:rPr>
              <a:t>n	</a:t>
            </a:r>
            <a:r>
              <a:rPr sz="2400" spc="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ệ	c</a:t>
            </a:r>
            <a:r>
              <a:rPr sz="2400" spc="0" dirty="0">
                <a:latin typeface="Arial"/>
                <a:cs typeface="Arial"/>
              </a:rPr>
              <a:t>hặ</a:t>
            </a:r>
            <a:r>
              <a:rPr sz="2400" dirty="0">
                <a:latin typeface="Arial"/>
                <a:cs typeface="Arial"/>
              </a:rPr>
              <a:t>t	c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ẽ	</a:t>
            </a:r>
            <a:r>
              <a:rPr sz="2400" spc="-25" dirty="0">
                <a:latin typeface="Arial"/>
                <a:cs typeface="Arial"/>
              </a:rPr>
              <a:t>v</a:t>
            </a:r>
            <a:r>
              <a:rPr sz="2400" spc="5" dirty="0">
                <a:latin typeface="Arial"/>
                <a:cs typeface="Arial"/>
              </a:rPr>
              <a:t>ớ</a:t>
            </a:r>
            <a:r>
              <a:rPr sz="2400" dirty="0">
                <a:latin typeface="Arial"/>
                <a:cs typeface="Arial"/>
              </a:rPr>
              <a:t>i  nhau.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695" cy="4170679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1: </a:t>
            </a:r>
            <a:r>
              <a:rPr sz="2400" spc="-5" dirty="0">
                <a:latin typeface="Arial"/>
                <a:cs typeface="Arial"/>
              </a:rPr>
              <a:t>Xác định </a:t>
            </a:r>
            <a:r>
              <a:rPr sz="2400" spc="-10" dirty="0">
                <a:latin typeface="Arial"/>
                <a:cs typeface="Arial"/>
              </a:rPr>
              <a:t>vấn </a:t>
            </a:r>
            <a:r>
              <a:rPr sz="2400" dirty="0">
                <a:latin typeface="Arial"/>
                <a:cs typeface="Arial"/>
              </a:rPr>
              <a:t>đề:</a:t>
            </a:r>
            <a:endParaRPr sz="2400">
              <a:latin typeface="Arial"/>
              <a:cs typeface="Arial"/>
            </a:endParaRPr>
          </a:p>
          <a:p>
            <a:pPr marL="652780" marR="7620" lvl="1" indent="-274320" algn="just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2 </a:t>
            </a:r>
            <a:r>
              <a:rPr sz="2100" spc="-5" dirty="0">
                <a:latin typeface="Arial"/>
                <a:cs typeface="Arial"/>
              </a:rPr>
              <a:t>loại vấn </a:t>
            </a:r>
            <a:r>
              <a:rPr sz="2100" dirty="0">
                <a:latin typeface="Arial"/>
                <a:cs typeface="Arial"/>
              </a:rPr>
              <a:t>đề </a:t>
            </a:r>
            <a:r>
              <a:rPr sz="2100" spc="-10" dirty="0">
                <a:latin typeface="Arial"/>
                <a:cs typeface="Arial"/>
              </a:rPr>
              <a:t>nghiên </a:t>
            </a:r>
            <a:r>
              <a:rPr sz="2100" spc="-5" dirty="0">
                <a:latin typeface="Arial"/>
                <a:cs typeface="Arial"/>
              </a:rPr>
              <a:t>cứu: </a:t>
            </a:r>
            <a:r>
              <a:rPr sz="2100" dirty="0">
                <a:latin typeface="Arial"/>
                <a:cs typeface="Arial"/>
              </a:rPr>
              <a:t>NC một </a:t>
            </a:r>
            <a:r>
              <a:rPr sz="2100" spc="-5" dirty="0">
                <a:latin typeface="Arial"/>
                <a:cs typeface="Arial"/>
              </a:rPr>
              <a:t>tình </a:t>
            </a:r>
            <a:r>
              <a:rPr sz="2100" dirty="0">
                <a:latin typeface="Arial"/>
                <a:cs typeface="Arial"/>
              </a:rPr>
              <a:t>trạng thực </a:t>
            </a:r>
            <a:r>
              <a:rPr sz="2100" spc="-5" dirty="0">
                <a:latin typeface="Arial"/>
                <a:cs typeface="Arial"/>
              </a:rPr>
              <a:t>tế </a:t>
            </a:r>
            <a:r>
              <a:rPr sz="2100" dirty="0">
                <a:latin typeface="Arial"/>
                <a:cs typeface="Arial"/>
              </a:rPr>
              <a:t>nào đó </a:t>
            </a:r>
            <a:r>
              <a:rPr sz="2100" spc="-10" dirty="0">
                <a:latin typeface="Arial"/>
                <a:cs typeface="Arial"/>
              </a:rPr>
              <a:t>hay  </a:t>
            </a:r>
            <a:r>
              <a:rPr sz="2100" dirty="0">
                <a:latin typeface="Arial"/>
                <a:cs typeface="Arial"/>
              </a:rPr>
              <a:t>nghiên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spc="-5" dirty="0">
                <a:latin typeface="Arial"/>
                <a:cs typeface="Arial"/>
              </a:rPr>
              <a:t>mối </a:t>
            </a:r>
            <a:r>
              <a:rPr sz="2100" spc="0" dirty="0">
                <a:latin typeface="Arial"/>
                <a:cs typeface="Arial"/>
              </a:rPr>
              <a:t>liên </a:t>
            </a:r>
            <a:r>
              <a:rPr sz="2100" dirty="0">
                <a:latin typeface="Arial"/>
                <a:cs typeface="Arial"/>
              </a:rPr>
              <a:t>hệ </a:t>
            </a:r>
            <a:r>
              <a:rPr sz="2100" spc="0" dirty="0">
                <a:latin typeface="Arial"/>
                <a:cs typeface="Arial"/>
              </a:rPr>
              <a:t>giữa các </a:t>
            </a:r>
            <a:r>
              <a:rPr sz="2100" dirty="0">
                <a:latin typeface="Arial"/>
                <a:cs typeface="Arial"/>
              </a:rPr>
              <a:t>biến</a:t>
            </a:r>
            <a:r>
              <a:rPr sz="2100" spc="-34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số.</a:t>
            </a:r>
            <a:endParaRPr sz="2100">
              <a:latin typeface="Arial"/>
              <a:cs typeface="Arial"/>
            </a:endParaRPr>
          </a:p>
          <a:p>
            <a:pPr marL="652780" marR="6350" lvl="1" indent="-274320" algn="just">
              <a:lnSpc>
                <a:spcPct val="130500"/>
              </a:lnSpc>
              <a:spcBef>
                <a:spcPts val="48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phải xác </a:t>
            </a:r>
            <a:r>
              <a:rPr sz="2100" spc="-10" dirty="0">
                <a:latin typeface="Arial"/>
                <a:cs typeface="Arial"/>
              </a:rPr>
              <a:t>định </a:t>
            </a:r>
            <a:r>
              <a:rPr sz="2100" spc="-5" dirty="0">
                <a:latin typeface="Arial"/>
                <a:cs typeface="Arial"/>
              </a:rPr>
              <a:t>được </a:t>
            </a:r>
            <a:r>
              <a:rPr sz="2100" dirty="0">
                <a:latin typeface="Arial"/>
                <a:cs typeface="Arial"/>
              </a:rPr>
              <a:t>lĩnh </a:t>
            </a:r>
            <a:r>
              <a:rPr sz="2100" spc="-5" dirty="0">
                <a:latin typeface="Arial"/>
                <a:cs typeface="Arial"/>
              </a:rPr>
              <a:t>vực </a:t>
            </a:r>
            <a:r>
              <a:rPr sz="2100" spc="-10" dirty="0">
                <a:latin typeface="Arial"/>
                <a:cs typeface="Arial"/>
              </a:rPr>
              <a:t>nghiên </a:t>
            </a:r>
            <a:r>
              <a:rPr sz="2100" spc="-5" dirty="0">
                <a:latin typeface="Arial"/>
                <a:cs typeface="Arial"/>
              </a:rPr>
              <a:t>cứu, thu hẹp lại </a:t>
            </a:r>
            <a:r>
              <a:rPr sz="2100" spc="-10" dirty="0">
                <a:latin typeface="Arial"/>
                <a:cs typeface="Arial"/>
              </a:rPr>
              <a:t>thành </a:t>
            </a:r>
            <a:r>
              <a:rPr sz="2100" dirty="0">
                <a:latin typeface="Arial"/>
                <a:cs typeface="Arial"/>
              </a:rPr>
              <a:t>một  </a:t>
            </a:r>
            <a:r>
              <a:rPr sz="2100" spc="-5" dirty="0">
                <a:latin typeface="Arial"/>
                <a:cs typeface="Arial"/>
              </a:rPr>
              <a:t>vấn </a:t>
            </a:r>
            <a:r>
              <a:rPr sz="2100" dirty="0">
                <a:latin typeface="Arial"/>
                <a:cs typeface="Arial"/>
              </a:rPr>
              <a:t>đề nghiên </a:t>
            </a:r>
            <a:r>
              <a:rPr sz="2100" spc="0" dirty="0">
                <a:latin typeface="Arial"/>
                <a:cs typeface="Arial"/>
              </a:rPr>
              <a:t>cứu cụ</a:t>
            </a:r>
            <a:r>
              <a:rPr sz="2100" spc="-1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thể.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phải </a:t>
            </a:r>
            <a:r>
              <a:rPr sz="2100" spc="0" dirty="0">
                <a:latin typeface="Arial"/>
                <a:cs typeface="Arial"/>
              </a:rPr>
              <a:t>am </a:t>
            </a:r>
            <a:r>
              <a:rPr sz="2100" dirty="0">
                <a:latin typeface="Arial"/>
                <a:cs typeface="Arial"/>
              </a:rPr>
              <a:t>hiểu </a:t>
            </a:r>
            <a:r>
              <a:rPr sz="2100" spc="-5" dirty="0">
                <a:latin typeface="Arial"/>
                <a:cs typeface="Arial"/>
              </a:rPr>
              <a:t>vấn </a:t>
            </a:r>
            <a:r>
              <a:rPr sz="2100" dirty="0">
                <a:latin typeface="Arial"/>
                <a:cs typeface="Arial"/>
              </a:rPr>
              <a:t>đề nghiên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dirty="0">
                <a:latin typeface="Arial"/>
                <a:cs typeface="Arial"/>
              </a:rPr>
              <a:t>những </a:t>
            </a:r>
            <a:r>
              <a:rPr sz="2100" spc="0" dirty="0">
                <a:latin typeface="Arial"/>
                <a:cs typeface="Arial"/>
              </a:rPr>
              <a:t>khái </a:t>
            </a:r>
            <a:r>
              <a:rPr sz="2100" dirty="0">
                <a:latin typeface="Arial"/>
                <a:cs typeface="Arial"/>
              </a:rPr>
              <a:t>niệm </a:t>
            </a:r>
            <a:r>
              <a:rPr sz="2100" spc="-5" dirty="0">
                <a:latin typeface="Arial"/>
                <a:cs typeface="Arial"/>
              </a:rPr>
              <a:t>liên</a:t>
            </a:r>
            <a:r>
              <a:rPr sz="2100" spc="-3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quan.</a:t>
            </a:r>
            <a:endParaRPr sz="2100">
              <a:latin typeface="Arial"/>
              <a:cs typeface="Arial"/>
            </a:endParaRPr>
          </a:p>
          <a:p>
            <a:pPr marL="652780" marR="5080" lvl="1" indent="-274320" algn="just">
              <a:lnSpc>
                <a:spcPct val="130000"/>
              </a:lnSpc>
              <a:spcBef>
                <a:spcPts val="51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sự kết </a:t>
            </a:r>
            <a:r>
              <a:rPr sz="2100" spc="-5" dirty="0">
                <a:latin typeface="Arial"/>
                <a:cs typeface="Arial"/>
              </a:rPr>
              <a:t>dính giữa bước </a:t>
            </a:r>
            <a:r>
              <a:rPr sz="2100" spc="0" dirty="0">
                <a:latin typeface="Arial"/>
                <a:cs typeface="Arial"/>
              </a:rPr>
              <a:t>1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0" dirty="0">
                <a:latin typeface="Arial"/>
                <a:cs typeface="Arial"/>
              </a:rPr>
              <a:t>bước 2: </a:t>
            </a:r>
            <a:r>
              <a:rPr sz="2100" spc="-5" dirty="0">
                <a:latin typeface="Arial"/>
                <a:cs typeface="Arial"/>
              </a:rPr>
              <a:t>tìm hiểu các khái niệm, </a:t>
            </a:r>
            <a:r>
              <a:rPr sz="2100" spc="0" dirty="0">
                <a:latin typeface="Arial"/>
                <a:cs typeface="Arial"/>
              </a:rPr>
              <a:t>lý  </a:t>
            </a:r>
            <a:r>
              <a:rPr sz="2100" spc="-5" dirty="0">
                <a:latin typeface="Arial"/>
                <a:cs typeface="Arial"/>
              </a:rPr>
              <a:t>thuyết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-5" dirty="0">
                <a:latin typeface="Arial"/>
                <a:cs typeface="Arial"/>
              </a:rPr>
              <a:t>những </a:t>
            </a:r>
            <a:r>
              <a:rPr sz="2100" spc="-10" dirty="0">
                <a:latin typeface="Arial"/>
                <a:cs typeface="Arial"/>
              </a:rPr>
              <a:t>nghiên </a:t>
            </a:r>
            <a:r>
              <a:rPr sz="2100" spc="-5" dirty="0">
                <a:latin typeface="Arial"/>
                <a:cs typeface="Arial"/>
              </a:rPr>
              <a:t>cứu trước </a:t>
            </a:r>
            <a:r>
              <a:rPr sz="2100" dirty="0">
                <a:latin typeface="Arial"/>
                <a:cs typeface="Arial"/>
              </a:rPr>
              <a:t>đây </a:t>
            </a:r>
            <a:r>
              <a:rPr sz="2100" spc="-10" dirty="0">
                <a:latin typeface="Arial"/>
                <a:cs typeface="Arial"/>
              </a:rPr>
              <a:t>về </a:t>
            </a:r>
            <a:r>
              <a:rPr sz="2100" spc="-5" dirty="0">
                <a:latin typeface="Arial"/>
                <a:cs typeface="Arial"/>
              </a:rPr>
              <a:t>những </a:t>
            </a:r>
            <a:r>
              <a:rPr sz="2100" spc="0" dirty="0">
                <a:latin typeface="Arial"/>
                <a:cs typeface="Arial"/>
              </a:rPr>
              <a:t>vấn </a:t>
            </a:r>
            <a:r>
              <a:rPr sz="2100" spc="-10" dirty="0">
                <a:latin typeface="Arial"/>
                <a:cs typeface="Arial"/>
              </a:rPr>
              <a:t>đề </a:t>
            </a:r>
            <a:r>
              <a:rPr sz="2100" spc="-5" dirty="0">
                <a:latin typeface="Arial"/>
                <a:cs typeface="Arial"/>
              </a:rPr>
              <a:t>tương  tự </a:t>
            </a:r>
            <a:r>
              <a:rPr sz="2100" dirty="0">
                <a:latin typeface="Arial"/>
                <a:cs typeface="Arial"/>
              </a:rPr>
              <a:t>để </a:t>
            </a:r>
            <a:r>
              <a:rPr sz="2100" spc="0" dirty="0">
                <a:latin typeface="Arial"/>
                <a:cs typeface="Arial"/>
              </a:rPr>
              <a:t>làm </a:t>
            </a:r>
            <a:r>
              <a:rPr sz="2100" dirty="0">
                <a:latin typeface="Arial"/>
                <a:cs typeface="Arial"/>
              </a:rPr>
              <a:t>rõ thêm </a:t>
            </a:r>
            <a:r>
              <a:rPr sz="2100" spc="-5" dirty="0">
                <a:latin typeface="Arial"/>
                <a:cs typeface="Arial"/>
              </a:rPr>
              <a:t>vấn </a:t>
            </a:r>
            <a:r>
              <a:rPr sz="2100" dirty="0">
                <a:latin typeface="Arial"/>
                <a:cs typeface="Arial"/>
              </a:rPr>
              <a:t>đề nghiên</a:t>
            </a:r>
            <a:r>
              <a:rPr sz="2100" spc="-19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cứu.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5674995" cy="271843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1: </a:t>
            </a:r>
            <a:r>
              <a:rPr sz="2400" spc="-5" dirty="0">
                <a:latin typeface="Arial"/>
                <a:cs typeface="Arial"/>
              </a:rPr>
              <a:t>Xác định </a:t>
            </a:r>
            <a:r>
              <a:rPr sz="2400" spc="-10" dirty="0">
                <a:latin typeface="Arial"/>
                <a:cs typeface="Arial"/>
              </a:rPr>
              <a:t>vấn </a:t>
            </a:r>
            <a:r>
              <a:rPr sz="2400" dirty="0">
                <a:latin typeface="Arial"/>
                <a:cs typeface="Arial"/>
              </a:rPr>
              <a:t>đề: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xác </a:t>
            </a:r>
            <a:r>
              <a:rPr sz="2100" dirty="0">
                <a:latin typeface="Arial"/>
                <a:cs typeface="Arial"/>
              </a:rPr>
              <a:t>định </a:t>
            </a:r>
            <a:r>
              <a:rPr sz="2100" spc="-5" dirty="0">
                <a:latin typeface="Arial"/>
                <a:cs typeface="Arial"/>
              </a:rPr>
              <a:t>vấn </a:t>
            </a:r>
            <a:r>
              <a:rPr sz="2100" dirty="0">
                <a:latin typeface="Arial"/>
                <a:cs typeface="Arial"/>
              </a:rPr>
              <a:t>đề nghiên </a:t>
            </a:r>
            <a:r>
              <a:rPr sz="2100" spc="0" dirty="0">
                <a:latin typeface="Arial"/>
                <a:cs typeface="Arial"/>
              </a:rPr>
              <a:t>cứu sẽ </a:t>
            </a:r>
            <a:r>
              <a:rPr sz="2100" spc="-5" dirty="0">
                <a:latin typeface="Arial"/>
                <a:cs typeface="Arial"/>
              </a:rPr>
              <a:t>quyết</a:t>
            </a:r>
            <a:r>
              <a:rPr sz="2100" spc="-2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định: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loại số liệu cần thu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thập;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những </a:t>
            </a:r>
            <a:r>
              <a:rPr sz="1800" dirty="0">
                <a:latin typeface="Arial"/>
                <a:cs typeface="Arial"/>
              </a:rPr>
              <a:t>mối liên hệ cần phân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tích;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loại kỹ thuật phân tích dữ liệu thích </a:t>
            </a:r>
            <a:r>
              <a:rPr sz="1800" spc="-5" dirty="0">
                <a:latin typeface="Arial"/>
                <a:cs typeface="Arial"/>
              </a:rPr>
              <a:t>hợp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và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hình </a:t>
            </a:r>
            <a:r>
              <a:rPr sz="1800" spc="-5" dirty="0">
                <a:latin typeface="Arial"/>
                <a:cs typeface="Arial"/>
              </a:rPr>
              <a:t>thức </a:t>
            </a:r>
            <a:r>
              <a:rPr sz="1800" dirty="0">
                <a:latin typeface="Arial"/>
                <a:cs typeface="Arial"/>
              </a:rPr>
              <a:t>của báo cáo cuối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cùng.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7684134" cy="3809248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1: </a:t>
            </a:r>
            <a:r>
              <a:rPr sz="2400" spc="-5" dirty="0">
                <a:latin typeface="Arial"/>
                <a:cs typeface="Arial"/>
              </a:rPr>
              <a:t>Xác định </a:t>
            </a:r>
            <a:r>
              <a:rPr sz="2400" spc="-10" dirty="0">
                <a:latin typeface="Arial"/>
                <a:cs typeface="Arial"/>
              </a:rPr>
              <a:t>vấn </a:t>
            </a:r>
            <a:r>
              <a:rPr sz="2400" dirty="0">
                <a:latin typeface="Arial"/>
                <a:cs typeface="Arial"/>
              </a:rPr>
              <a:t>đề:</a:t>
            </a: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941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700" spc="-5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í </a:t>
            </a:r>
            <a:r>
              <a:rPr sz="2100" dirty="0">
                <a:latin typeface="Arial"/>
                <a:cs typeface="Arial"/>
              </a:rPr>
              <a:t>dụ </a:t>
            </a:r>
            <a:r>
              <a:rPr sz="2100" spc="0" dirty="0">
                <a:latin typeface="Arial"/>
                <a:cs typeface="Arial"/>
              </a:rPr>
              <a:t>1:</a:t>
            </a:r>
            <a:endParaRPr sz="2100" dirty="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sử dụng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laptop</a:t>
            </a:r>
            <a:r>
              <a:rPr sz="1400" dirty="0">
                <a:latin typeface="Arial"/>
                <a:cs typeface="Arial"/>
              </a:rPr>
              <a:t>;</a:t>
            </a: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sử dụng laptop của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SV</a:t>
            </a: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sử dụng laptop </a:t>
            </a:r>
            <a:r>
              <a:rPr sz="1800" dirty="0" err="1">
                <a:latin typeface="Arial"/>
                <a:cs typeface="Arial"/>
              </a:rPr>
              <a:t>của</a:t>
            </a:r>
            <a:r>
              <a:rPr sz="1800" dirty="0">
                <a:latin typeface="Arial"/>
                <a:cs typeface="Arial"/>
              </a:rPr>
              <a:t> SV</a:t>
            </a: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10" dirty="0">
                <a:latin typeface="Arial"/>
                <a:cs typeface="Arial"/>
              </a:rPr>
              <a:t>Thị </a:t>
            </a:r>
            <a:r>
              <a:rPr sz="1800" dirty="0">
                <a:latin typeface="Arial"/>
                <a:cs typeface="Arial"/>
              </a:rPr>
              <a:t>hiếu? </a:t>
            </a:r>
            <a:r>
              <a:rPr sz="1800" spc="-15" dirty="0">
                <a:latin typeface="Arial"/>
                <a:cs typeface="Arial"/>
              </a:rPr>
              <a:t>Mục </a:t>
            </a:r>
            <a:r>
              <a:rPr sz="1800" dirty="0">
                <a:latin typeface="Arial"/>
                <a:cs typeface="Arial"/>
              </a:rPr>
              <a:t>tiêu sử dụng? </a:t>
            </a:r>
            <a:r>
              <a:rPr sz="1800" spc="-5" dirty="0">
                <a:latin typeface="Arial"/>
                <a:cs typeface="Arial"/>
              </a:rPr>
              <a:t>Giá </a:t>
            </a:r>
            <a:r>
              <a:rPr sz="1800" dirty="0">
                <a:latin typeface="Arial"/>
                <a:cs typeface="Arial"/>
              </a:rPr>
              <a:t>cả? </a:t>
            </a:r>
            <a:r>
              <a:rPr sz="1800" spc="-15" dirty="0">
                <a:latin typeface="Arial"/>
                <a:cs typeface="Arial"/>
              </a:rPr>
              <a:t>Mức </a:t>
            </a:r>
            <a:r>
              <a:rPr sz="1800" dirty="0">
                <a:latin typeface="Arial"/>
                <a:cs typeface="Arial"/>
              </a:rPr>
              <a:t>độ am hiểu?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Khác…?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474720" marR="5080" indent="-2926080">
              <a:lnSpc>
                <a:spcPct val="13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Tìm </a:t>
            </a:r>
            <a:r>
              <a:rPr sz="2400" b="1" dirty="0">
                <a:latin typeface="Arial"/>
                <a:cs typeface="Arial"/>
              </a:rPr>
              <a:t>hiểu </a:t>
            </a:r>
            <a:r>
              <a:rPr sz="2400" b="1" spc="-10" dirty="0">
                <a:latin typeface="Arial"/>
                <a:cs typeface="Arial"/>
              </a:rPr>
              <a:t>việc </a:t>
            </a:r>
            <a:r>
              <a:rPr sz="2400" b="1" spc="-5" dirty="0">
                <a:latin typeface="Arial"/>
                <a:cs typeface="Arial"/>
              </a:rPr>
              <a:t>lựa chọn </a:t>
            </a:r>
            <a:r>
              <a:rPr sz="2400" b="1" spc="-20" dirty="0">
                <a:latin typeface="Arial"/>
                <a:cs typeface="Arial"/>
              </a:rPr>
              <a:t>và </a:t>
            </a:r>
            <a:r>
              <a:rPr sz="2400" b="1" dirty="0">
                <a:latin typeface="Arial"/>
                <a:cs typeface="Arial"/>
              </a:rPr>
              <a:t>sử </a:t>
            </a:r>
            <a:r>
              <a:rPr sz="2400" b="1" spc="-5" dirty="0">
                <a:latin typeface="Arial"/>
                <a:cs typeface="Arial"/>
              </a:rPr>
              <a:t>dụng laptop </a:t>
            </a:r>
            <a:r>
              <a:rPr sz="2400" b="1" spc="-5" dirty="0" err="1">
                <a:latin typeface="Arial"/>
                <a:cs typeface="Arial"/>
              </a:rPr>
              <a:t>của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SV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059" cy="464121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1: </a:t>
            </a:r>
            <a:r>
              <a:rPr sz="2400" spc="-5" dirty="0">
                <a:latin typeface="Arial"/>
                <a:cs typeface="Arial"/>
              </a:rPr>
              <a:t>Xác định </a:t>
            </a:r>
            <a:r>
              <a:rPr sz="2400" spc="-10" dirty="0">
                <a:latin typeface="Arial"/>
                <a:cs typeface="Arial"/>
              </a:rPr>
              <a:t>vấn </a:t>
            </a:r>
            <a:r>
              <a:rPr sz="2400" dirty="0">
                <a:latin typeface="Arial"/>
                <a:cs typeface="Arial"/>
              </a:rPr>
              <a:t>đề: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941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700" spc="-5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í </a:t>
            </a:r>
            <a:r>
              <a:rPr sz="2100" dirty="0">
                <a:latin typeface="Arial"/>
                <a:cs typeface="Arial"/>
              </a:rPr>
              <a:t>dụ </a:t>
            </a:r>
            <a:r>
              <a:rPr sz="2100" spc="0" dirty="0">
                <a:latin typeface="Arial"/>
                <a:cs typeface="Arial"/>
              </a:rPr>
              <a:t>2: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60714"/>
              <a:buFont typeface="Wingdings"/>
              <a:buChar char=""/>
              <a:tabLst>
                <a:tab pos="927100" algn="l"/>
              </a:tabLst>
            </a:pPr>
            <a:r>
              <a:rPr sz="1400" spc="-5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ác </a:t>
            </a:r>
            <a:r>
              <a:rPr sz="1800" dirty="0">
                <a:latin typeface="Arial"/>
                <a:cs typeface="Arial"/>
              </a:rPr>
              <a:t>hoạt động ngoại khóa của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SV</a:t>
            </a:r>
            <a:r>
              <a:rPr sz="1400" spc="-5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60714"/>
              <a:buFont typeface="Wingdings"/>
              <a:buChar char=""/>
              <a:tabLst>
                <a:tab pos="927100" algn="l"/>
              </a:tabLst>
            </a:pPr>
            <a:r>
              <a:rPr sz="1400" spc="-5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ác </a:t>
            </a:r>
            <a:r>
              <a:rPr sz="1800" dirty="0">
                <a:latin typeface="Arial"/>
                <a:cs typeface="Arial"/>
              </a:rPr>
              <a:t>hoạt động ngoại khoá của SV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HV</a:t>
            </a:r>
            <a:endParaRPr sz="1800">
              <a:latin typeface="Arial"/>
              <a:cs typeface="Arial"/>
            </a:endParaRPr>
          </a:p>
          <a:p>
            <a:pPr marL="927100" marR="5080" lvl="2" indent="-182880">
              <a:lnSpc>
                <a:spcPct val="130000"/>
              </a:lnSpc>
              <a:spcBef>
                <a:spcPts val="43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Hoạt động </a:t>
            </a:r>
            <a:r>
              <a:rPr sz="1800" dirty="0">
                <a:latin typeface="Arial"/>
                <a:cs typeface="Arial"/>
              </a:rPr>
              <a:t>gì? </a:t>
            </a:r>
            <a:r>
              <a:rPr sz="1800" spc="-5" dirty="0">
                <a:latin typeface="Arial"/>
                <a:cs typeface="Arial"/>
              </a:rPr>
              <a:t>Hình </a:t>
            </a:r>
            <a:r>
              <a:rPr sz="1800" spc="-10" dirty="0">
                <a:latin typeface="Arial"/>
                <a:cs typeface="Arial"/>
              </a:rPr>
              <a:t>thức </a:t>
            </a:r>
            <a:r>
              <a:rPr sz="1800" dirty="0">
                <a:latin typeface="Arial"/>
                <a:cs typeface="Arial"/>
              </a:rPr>
              <a:t>tổ </a:t>
            </a:r>
            <a:r>
              <a:rPr sz="1800" spc="-5" dirty="0">
                <a:latin typeface="Arial"/>
                <a:cs typeface="Arial"/>
              </a:rPr>
              <a:t>chức hoạt động? </a:t>
            </a:r>
            <a:r>
              <a:rPr sz="1800" dirty="0">
                <a:latin typeface="Arial"/>
                <a:cs typeface="Arial"/>
              </a:rPr>
              <a:t>Lý do </a:t>
            </a:r>
            <a:r>
              <a:rPr sz="1800" spc="-5" dirty="0">
                <a:latin typeface="Arial"/>
                <a:cs typeface="Arial"/>
              </a:rPr>
              <a:t>lựa chọn? </a:t>
            </a:r>
            <a:r>
              <a:rPr sz="1800" spc="-15" dirty="0">
                <a:latin typeface="Arial"/>
                <a:cs typeface="Arial"/>
              </a:rPr>
              <a:t>Mức </a:t>
            </a:r>
            <a:r>
              <a:rPr sz="1800" dirty="0">
                <a:latin typeface="Arial"/>
                <a:cs typeface="Arial"/>
              </a:rPr>
              <a:t>độ  tham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gia?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Các lợi </a:t>
            </a:r>
            <a:r>
              <a:rPr sz="1800" dirty="0">
                <a:latin typeface="Arial"/>
                <a:cs typeface="Arial"/>
              </a:rPr>
              <a:t>ích thấy </a:t>
            </a:r>
            <a:r>
              <a:rPr sz="1800" spc="-5" dirty="0">
                <a:latin typeface="Arial"/>
                <a:cs typeface="Arial"/>
              </a:rPr>
              <a:t>được? Nhu </a:t>
            </a:r>
            <a:r>
              <a:rPr sz="1800" dirty="0">
                <a:latin typeface="Arial"/>
                <a:cs typeface="Arial"/>
              </a:rPr>
              <a:t>cầu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khác…?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2527300" marR="55880" indent="-2468880">
              <a:lnSpc>
                <a:spcPct val="130000"/>
              </a:lnSpc>
            </a:pPr>
            <a:r>
              <a:rPr sz="2400" b="1" spc="-5" dirty="0">
                <a:latin typeface="Arial"/>
                <a:cs typeface="Arial"/>
              </a:rPr>
              <a:t>Tìm hiểu </a:t>
            </a:r>
            <a:r>
              <a:rPr sz="2400" b="1" spc="-10" dirty="0">
                <a:latin typeface="Arial"/>
                <a:cs typeface="Arial"/>
              </a:rPr>
              <a:t>việc </a:t>
            </a:r>
            <a:r>
              <a:rPr sz="2400" b="1" spc="-5" dirty="0">
                <a:latin typeface="Arial"/>
                <a:cs typeface="Arial"/>
              </a:rPr>
              <a:t>lựa chọn </a:t>
            </a:r>
            <a:r>
              <a:rPr sz="2400" b="1" spc="-20" dirty="0">
                <a:latin typeface="Arial"/>
                <a:cs typeface="Arial"/>
              </a:rPr>
              <a:t>và </a:t>
            </a:r>
            <a:r>
              <a:rPr sz="2400" b="1" spc="-5" dirty="0">
                <a:latin typeface="Arial"/>
                <a:cs typeface="Arial"/>
              </a:rPr>
              <a:t>tham gia </a:t>
            </a:r>
            <a:r>
              <a:rPr sz="2400" b="1" dirty="0">
                <a:latin typeface="Arial"/>
                <a:cs typeface="Arial"/>
              </a:rPr>
              <a:t>các </a:t>
            </a:r>
            <a:r>
              <a:rPr sz="2400" b="1" spc="-5" dirty="0">
                <a:latin typeface="Arial"/>
                <a:cs typeface="Arial"/>
              </a:rPr>
              <a:t>hoạt động ngoại  khóa </a:t>
            </a:r>
            <a:r>
              <a:rPr sz="2400" b="1" dirty="0">
                <a:latin typeface="Arial"/>
                <a:cs typeface="Arial"/>
              </a:rPr>
              <a:t>của SV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HVKTQS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093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dirty="0"/>
              <a:t>2. </a:t>
            </a:r>
            <a:r>
              <a:rPr sz="3000" spc="-5" dirty="0"/>
              <a:t>Q</a:t>
            </a:r>
            <a:r>
              <a:rPr sz="2400" spc="-5" dirty="0"/>
              <a:t>UY TRÌNH</a:t>
            </a:r>
            <a:r>
              <a:rPr sz="2400" spc="-135" dirty="0"/>
              <a:t> </a:t>
            </a:r>
            <a:r>
              <a:rPr sz="3000" spc="-5" dirty="0"/>
              <a:t>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147684" cy="469646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1: </a:t>
            </a:r>
            <a:r>
              <a:rPr sz="2400" spc="-5" dirty="0">
                <a:latin typeface="Arial"/>
                <a:cs typeface="Arial"/>
              </a:rPr>
              <a:t>Xác định </a:t>
            </a:r>
            <a:r>
              <a:rPr sz="2400" spc="-10" dirty="0">
                <a:latin typeface="Arial"/>
                <a:cs typeface="Arial"/>
              </a:rPr>
              <a:t>vấn </a:t>
            </a:r>
            <a:r>
              <a:rPr sz="2400" dirty="0">
                <a:latin typeface="Arial"/>
                <a:cs typeface="Arial"/>
              </a:rPr>
              <a:t>đề: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941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700" spc="-5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í </a:t>
            </a:r>
            <a:r>
              <a:rPr sz="2100" dirty="0">
                <a:latin typeface="Arial"/>
                <a:cs typeface="Arial"/>
              </a:rPr>
              <a:t>dụ </a:t>
            </a:r>
            <a:r>
              <a:rPr sz="2100" spc="0" dirty="0">
                <a:latin typeface="Arial"/>
                <a:cs typeface="Arial"/>
              </a:rPr>
              <a:t>3: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SV sử dụng căn-tin như thế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nào?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SV nhận </a:t>
            </a:r>
            <a:r>
              <a:rPr sz="1800" spc="-15" dirty="0">
                <a:latin typeface="Arial"/>
                <a:cs typeface="Arial"/>
              </a:rPr>
              <a:t>xét </a:t>
            </a:r>
            <a:r>
              <a:rPr sz="1800" dirty="0">
                <a:latin typeface="Arial"/>
                <a:cs typeface="Arial"/>
              </a:rPr>
              <a:t>gì </a:t>
            </a:r>
            <a:r>
              <a:rPr sz="1800" spc="-10" dirty="0">
                <a:latin typeface="Arial"/>
                <a:cs typeface="Arial"/>
              </a:rPr>
              <a:t>về </a:t>
            </a:r>
            <a:r>
              <a:rPr sz="1800" dirty="0">
                <a:latin typeface="Arial"/>
                <a:cs typeface="Arial"/>
              </a:rPr>
              <a:t>chất </a:t>
            </a:r>
            <a:r>
              <a:rPr sz="1800" spc="-5" dirty="0">
                <a:latin typeface="Arial"/>
                <a:cs typeface="Arial"/>
              </a:rPr>
              <a:t>lượng </a:t>
            </a:r>
            <a:r>
              <a:rPr sz="1800" dirty="0">
                <a:latin typeface="Arial"/>
                <a:cs typeface="Arial"/>
              </a:rPr>
              <a:t>dịch </a:t>
            </a:r>
            <a:r>
              <a:rPr sz="1800" spc="-10" dirty="0">
                <a:latin typeface="Arial"/>
                <a:cs typeface="Arial"/>
              </a:rPr>
              <a:t>vụ </a:t>
            </a:r>
            <a:r>
              <a:rPr sz="1800" dirty="0">
                <a:latin typeface="Arial"/>
                <a:cs typeface="Arial"/>
              </a:rPr>
              <a:t>ở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căn-tin?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SV nhận </a:t>
            </a:r>
            <a:r>
              <a:rPr sz="1800" spc="-15" dirty="0">
                <a:latin typeface="Arial"/>
                <a:cs typeface="Arial"/>
              </a:rPr>
              <a:t>xét </a:t>
            </a:r>
            <a:r>
              <a:rPr sz="1800" dirty="0">
                <a:latin typeface="Arial"/>
                <a:cs typeface="Arial"/>
              </a:rPr>
              <a:t>gì </a:t>
            </a:r>
            <a:r>
              <a:rPr sz="1800" spc="-10" dirty="0">
                <a:latin typeface="Arial"/>
                <a:cs typeface="Arial"/>
              </a:rPr>
              <a:t>về </a:t>
            </a:r>
            <a:r>
              <a:rPr sz="1800" dirty="0">
                <a:latin typeface="Arial"/>
                <a:cs typeface="Arial"/>
              </a:rPr>
              <a:t>giá cả ở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căn-tin?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SV thích hay không thích ăn uống ở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căn-tin?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dirty="0">
                <a:latin typeface="Arial"/>
                <a:cs typeface="Arial"/>
              </a:rPr>
              <a:t>SV có </a:t>
            </a:r>
            <a:r>
              <a:rPr sz="1800" spc="-5" dirty="0">
                <a:latin typeface="Arial"/>
                <a:cs typeface="Arial"/>
              </a:rPr>
              <a:t>lựa </a:t>
            </a:r>
            <a:r>
              <a:rPr sz="1800" dirty="0">
                <a:latin typeface="Arial"/>
                <a:cs typeface="Arial"/>
              </a:rPr>
              <a:t>chọn nào khác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không?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1274445" marR="5080" indent="-1186180">
              <a:lnSpc>
                <a:spcPct val="13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Tìm hiểu </a:t>
            </a:r>
            <a:r>
              <a:rPr sz="2400" b="1" dirty="0">
                <a:latin typeface="Arial"/>
                <a:cs typeface="Arial"/>
              </a:rPr>
              <a:t>sự </a:t>
            </a:r>
            <a:r>
              <a:rPr sz="2400" b="1" spc="-5" dirty="0">
                <a:latin typeface="Arial"/>
                <a:cs typeface="Arial"/>
              </a:rPr>
              <a:t>đánh giá của </a:t>
            </a:r>
            <a:r>
              <a:rPr sz="2400" b="1" dirty="0">
                <a:latin typeface="Arial"/>
                <a:cs typeface="Arial"/>
              </a:rPr>
              <a:t>SV </a:t>
            </a:r>
            <a:r>
              <a:rPr sz="2400" b="1" spc="-5" dirty="0">
                <a:latin typeface="Arial"/>
                <a:cs typeface="Arial"/>
              </a:rPr>
              <a:t>HVKTQS </a:t>
            </a:r>
            <a:r>
              <a:rPr sz="2400" b="1" spc="-20" dirty="0">
                <a:latin typeface="Arial"/>
                <a:cs typeface="Arial"/>
              </a:rPr>
              <a:t>về </a:t>
            </a:r>
            <a:r>
              <a:rPr sz="2400" b="1" spc="-5" dirty="0">
                <a:latin typeface="Arial"/>
                <a:cs typeface="Arial"/>
              </a:rPr>
              <a:t>chất lượng </a:t>
            </a:r>
            <a:r>
              <a:rPr sz="2400" b="1" spc="-20" dirty="0">
                <a:latin typeface="Arial"/>
                <a:cs typeface="Arial"/>
              </a:rPr>
              <a:t>và  </a:t>
            </a:r>
            <a:r>
              <a:rPr sz="2400" b="1" spc="-5" dirty="0">
                <a:latin typeface="Arial"/>
                <a:cs typeface="Arial"/>
              </a:rPr>
              <a:t>giá </a:t>
            </a:r>
            <a:r>
              <a:rPr sz="2400" b="1" dirty="0">
                <a:latin typeface="Arial"/>
                <a:cs typeface="Arial"/>
              </a:rPr>
              <a:t>cả </a:t>
            </a:r>
            <a:r>
              <a:rPr sz="2400" b="1" spc="-5" dirty="0">
                <a:latin typeface="Arial"/>
                <a:cs typeface="Arial"/>
              </a:rPr>
              <a:t>của dịch </a:t>
            </a:r>
            <a:r>
              <a:rPr sz="2400" b="1" spc="-20" dirty="0">
                <a:latin typeface="Arial"/>
                <a:cs typeface="Arial"/>
              </a:rPr>
              <a:t>vụ </a:t>
            </a:r>
            <a:r>
              <a:rPr sz="2400" b="1" dirty="0">
                <a:latin typeface="Arial"/>
                <a:cs typeface="Arial"/>
              </a:rPr>
              <a:t>ở </a:t>
            </a:r>
            <a:r>
              <a:rPr sz="2400" b="1" spc="-15" dirty="0">
                <a:latin typeface="Arial"/>
                <a:cs typeface="Arial"/>
              </a:rPr>
              <a:t>với </a:t>
            </a:r>
            <a:r>
              <a:rPr sz="2400" b="1" spc="-5" dirty="0">
                <a:latin typeface="Arial"/>
                <a:cs typeface="Arial"/>
              </a:rPr>
              <a:t>căn-tin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trường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2636</Words>
  <Application>Microsoft Office PowerPoint</Application>
  <PresentationFormat>Custom</PresentationFormat>
  <Paragraphs>291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Times New Roman</vt:lpstr>
      <vt:lpstr>Wingdings</vt:lpstr>
      <vt:lpstr>Wingdings 2</vt:lpstr>
      <vt:lpstr>Office Theme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  <vt:lpstr>BÀI 2. QUY TRÌNH NCKH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Thong</cp:lastModifiedBy>
  <cp:revision>7</cp:revision>
  <dcterms:created xsi:type="dcterms:W3CDTF">2021-02-24T13:30:33Z</dcterms:created>
  <dcterms:modified xsi:type="dcterms:W3CDTF">2021-02-24T13:57:40Z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2013-08-11T00:00:00Z</vt:filetime>
  </property>
  <property fmtid="{D5CDD505-2E9C-101B-9397-08002B2CF9AE}" pid="3" name="LastSaved">
    <vt:filetime>2013-08-11T00:00:00Z</vt:filetime>
  </property>
</Properties>
</file>