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60"/>
  </p:normalViewPr>
  <p:slideViewPr>
    <p:cSldViewPr>
      <p:cViewPr varScale="1">
        <p:scale>
          <a:sx n="96" d="100"/>
          <a:sy n="96" d="100"/>
        </p:scale>
        <p:origin x="14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01911" y="457200"/>
            <a:ext cx="40005" cy="6858000"/>
          </a:xfrm>
          <a:custGeom>
            <a:avLst/>
            <a:gdLst/>
            <a:ahLst/>
            <a:cxnLst/>
            <a:rect l="l" t="t" r="r" b="b"/>
            <a:pathLst>
              <a:path w="40004" h="6858000">
                <a:moveTo>
                  <a:pt x="0" y="6858000"/>
                </a:moveTo>
                <a:lnTo>
                  <a:pt x="39623" y="6858000"/>
                </a:lnTo>
                <a:lnTo>
                  <a:pt x="39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481076"/>
            <a:ext cx="746442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45599"/>
            <a:ext cx="8227695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948128"/>
            <a:ext cx="10274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264" y="6865094"/>
            <a:ext cx="2470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at.cigiar.org/" TargetMode="External"/><Relationship Id="rId4" Type="http://schemas.openxmlformats.org/officeDocument/2006/relationships/hyperlink" Target="http://www.ciat.cigiar.org/downloads/pdf/Investing_farmer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77773"/>
            <a:ext cx="82238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185" algn="l"/>
                <a:tab pos="1481455" algn="l"/>
                <a:tab pos="1853564" algn="l"/>
                <a:tab pos="2478405" algn="l"/>
                <a:tab pos="3273425" algn="l"/>
                <a:tab pos="3959225" algn="l"/>
                <a:tab pos="4724400" algn="l"/>
                <a:tab pos="5163185" algn="l"/>
                <a:tab pos="5739765" algn="l"/>
                <a:tab pos="6175375" algn="l"/>
                <a:tab pos="6641465" algn="l"/>
                <a:tab pos="7108190" algn="l"/>
                <a:tab pos="7449184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Bà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i	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ản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	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â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ự</a:t>
            </a:r>
            <a:r>
              <a:rPr sz="2200" spc="-3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ổ</a:t>
            </a:r>
            <a:r>
              <a:rPr sz="2200" spc="-3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1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à</a:t>
            </a:r>
            <a:r>
              <a:rPr sz="2200" dirty="0">
                <a:latin typeface="Arial"/>
                <a:cs typeface="Arial"/>
              </a:rPr>
              <a:t>i	</a:t>
            </a:r>
            <a:r>
              <a:rPr sz="2200" spc="-10" dirty="0">
                <a:latin typeface="Arial"/>
                <a:cs typeface="Arial"/>
              </a:rPr>
              <a:t>li</a:t>
            </a:r>
            <a:r>
              <a:rPr sz="2200" spc="-5" dirty="0">
                <a:latin typeface="Arial"/>
                <a:cs typeface="Arial"/>
              </a:rPr>
              <a:t>ệ</a:t>
            </a:r>
            <a:r>
              <a:rPr sz="2200" dirty="0">
                <a:latin typeface="Arial"/>
                <a:cs typeface="Arial"/>
              </a:rPr>
              <a:t>u	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à	cơ	sở	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ý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dirty="0">
                <a:latin typeface="Arial"/>
                <a:cs typeface="Arial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540" y="2183078"/>
            <a:ext cx="3519170" cy="4616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 err="1">
                <a:latin typeface="Arial"/>
                <a:cs typeface="Arial"/>
              </a:rPr>
              <a:t>Mục</a:t>
            </a:r>
            <a:r>
              <a:rPr sz="2200" b="1" i="1" dirty="0">
                <a:latin typeface="Arial"/>
                <a:cs typeface="Arial"/>
              </a:rPr>
              <a:t> đích, yêu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3518103"/>
            <a:ext cx="8228330" cy="1254511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khái </a:t>
            </a:r>
            <a:r>
              <a:rPr sz="2200" spc="-5" dirty="0">
                <a:latin typeface="Arial"/>
                <a:cs typeface="Arial"/>
              </a:rPr>
              <a:t>niệm </a:t>
            </a:r>
            <a:r>
              <a:rPr sz="2200" spc="-10" dirty="0">
                <a:latin typeface="Arial"/>
                <a:cs typeface="Arial"/>
              </a:rPr>
              <a:t>về </a:t>
            </a:r>
            <a:r>
              <a:rPr sz="2200" dirty="0">
                <a:latin typeface="Arial"/>
                <a:cs typeface="Arial"/>
              </a:rPr>
              <a:t>tài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tổng quan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dirty="0">
                <a:latin typeface="Arial"/>
                <a:cs typeface="Arial"/>
              </a:rPr>
              <a:t>cơ sở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thuyết</a:t>
            </a:r>
            <a:endParaRPr sz="2200" dirty="0">
              <a:latin typeface="Arial"/>
              <a:cs typeface="Arial"/>
            </a:endParaRPr>
          </a:p>
          <a:p>
            <a:pPr marL="287020" marR="508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  <a:tab pos="1024255" algn="l"/>
                <a:tab pos="1838325" algn="l"/>
                <a:tab pos="2417445" algn="l"/>
                <a:tab pos="2844165" algn="l"/>
                <a:tab pos="3611879" algn="l"/>
                <a:tab pos="4145279" algn="l"/>
                <a:tab pos="4883150" algn="l"/>
                <a:tab pos="5325110" algn="l"/>
                <a:tab pos="5904230" algn="l"/>
                <a:tab pos="6595745" algn="l"/>
                <a:tab pos="7367270" algn="l"/>
                <a:tab pos="7778750" algn="l"/>
              </a:tabLst>
            </a:pPr>
            <a:r>
              <a:rPr sz="2200" spc="-5" dirty="0">
                <a:latin typeface="Arial"/>
                <a:cs typeface="Arial"/>
              </a:rPr>
              <a:t>Nắ</a:t>
            </a:r>
            <a:r>
              <a:rPr sz="2200" spc="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đ</a:t>
            </a:r>
            <a:r>
              <a:rPr sz="2200" spc="5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ợ</a:t>
            </a:r>
            <a:r>
              <a:rPr sz="2200" dirty="0">
                <a:latin typeface="Arial"/>
                <a:cs typeface="Arial"/>
              </a:rPr>
              <a:t>c	c</a:t>
            </a:r>
            <a:r>
              <a:rPr sz="2200" spc="-5" dirty="0">
                <a:latin typeface="Arial"/>
                <a:cs typeface="Arial"/>
              </a:rPr>
              <a:t>á</a:t>
            </a:r>
            <a:r>
              <a:rPr sz="2200" dirty="0">
                <a:latin typeface="Arial"/>
                <a:cs typeface="Arial"/>
              </a:rPr>
              <a:t>c	</a:t>
            </a:r>
            <a:r>
              <a:rPr sz="2200" spc="15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ỹ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hu</a:t>
            </a:r>
            <a:r>
              <a:rPr sz="2200" spc="-30" dirty="0">
                <a:latin typeface="Arial"/>
                <a:cs typeface="Arial"/>
              </a:rPr>
              <a:t>ậ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40" dirty="0">
                <a:latin typeface="Arial"/>
                <a:cs typeface="Arial"/>
              </a:rPr>
              <a:t>ì</a:t>
            </a:r>
            <a:r>
              <a:rPr sz="2200" spc="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5" dirty="0">
                <a:latin typeface="Arial"/>
                <a:cs typeface="Arial"/>
              </a:rPr>
              <a:t>k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spc="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à</a:t>
            </a:r>
            <a:r>
              <a:rPr sz="2200" dirty="0">
                <a:latin typeface="Arial"/>
                <a:cs typeface="Arial"/>
              </a:rPr>
              <a:t>i	</a:t>
            </a:r>
            <a:r>
              <a:rPr sz="2200" spc="-10" dirty="0">
                <a:latin typeface="Arial"/>
                <a:cs typeface="Arial"/>
              </a:rPr>
              <a:t>li</a:t>
            </a:r>
            <a:r>
              <a:rPr sz="2200" spc="-5" dirty="0">
                <a:latin typeface="Arial"/>
                <a:cs typeface="Arial"/>
              </a:rPr>
              <a:t>ệ</a:t>
            </a:r>
            <a:r>
              <a:rPr sz="2200" dirty="0">
                <a:latin typeface="Arial"/>
                <a:cs typeface="Arial"/>
              </a:rPr>
              <a:t>u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ổn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1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ừ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á</a:t>
            </a:r>
            <a:r>
              <a:rPr sz="2200" dirty="0">
                <a:latin typeface="Arial"/>
                <a:cs typeface="Arial"/>
              </a:rPr>
              <a:t>c  nguồn </a:t>
            </a:r>
            <a:r>
              <a:rPr sz="2200" spc="0" dirty="0">
                <a:latin typeface="Arial"/>
                <a:cs typeface="Arial"/>
              </a:rPr>
              <a:t>khác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 err="1">
                <a:latin typeface="Arial"/>
                <a:cs typeface="Arial"/>
              </a:rPr>
              <a:t>nhau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3777"/>
            <a:ext cx="8223250" cy="51765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7327265" algn="l"/>
              </a:tabLst>
            </a:pPr>
            <a:r>
              <a:rPr sz="2000" b="1" spc="-10" dirty="0">
                <a:latin typeface="Arial"/>
                <a:cs typeface="Arial"/>
              </a:rPr>
              <a:t>Bài giảng 8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Xây </a:t>
            </a:r>
            <a:r>
              <a:rPr sz="2000" spc="-10" dirty="0">
                <a:latin typeface="Arial"/>
                <a:cs typeface="Arial"/>
              </a:rPr>
              <a:t>dựng tổng quan </a:t>
            </a:r>
            <a:r>
              <a:rPr sz="2000" spc="-5" dirty="0">
                <a:latin typeface="Arial"/>
                <a:cs typeface="Arial"/>
              </a:rPr>
              <a:t>tài </a:t>
            </a:r>
            <a:r>
              <a:rPr sz="2000" spc="-15" dirty="0">
                <a:latin typeface="Arial"/>
                <a:cs typeface="Arial"/>
              </a:rPr>
              <a:t>liệu và </a:t>
            </a:r>
            <a:r>
              <a:rPr sz="2000" spc="-5" dirty="0">
                <a:latin typeface="Arial"/>
                <a:cs typeface="Arial"/>
              </a:rPr>
              <a:t>cơ sở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lý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thuyết	</a:t>
            </a:r>
            <a:r>
              <a:rPr sz="2000" spc="-10" dirty="0">
                <a:latin typeface="Arial"/>
                <a:cs typeface="Arial"/>
              </a:rPr>
              <a:t>(tiếp)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Chương </a:t>
            </a:r>
            <a:r>
              <a:rPr sz="2000" spc="-5" dirty="0">
                <a:latin typeface="Arial"/>
                <a:cs typeface="Arial"/>
              </a:rPr>
              <a:t>III - </a:t>
            </a:r>
            <a:r>
              <a:rPr sz="2000" spc="-10" dirty="0">
                <a:latin typeface="Arial"/>
                <a:cs typeface="Arial"/>
              </a:rPr>
              <a:t>Mục: 3.3,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3.4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  <a:tab pos="4584065" algn="l"/>
              </a:tabLst>
            </a:pPr>
            <a:r>
              <a:rPr sz="2000" spc="-20" dirty="0">
                <a:latin typeface="Arial"/>
                <a:cs typeface="Arial"/>
              </a:rPr>
              <a:t>Tiết</a:t>
            </a:r>
            <a:r>
              <a:rPr sz="2000" spc="-5" dirty="0">
                <a:latin typeface="Arial"/>
                <a:cs typeface="Arial"/>
              </a:rPr>
              <a:t> thứ: </a:t>
            </a:r>
            <a:r>
              <a:rPr sz="2000" spc="-10" dirty="0">
                <a:latin typeface="Arial"/>
                <a:cs typeface="Arial"/>
              </a:rPr>
              <a:t>15-16	</a:t>
            </a:r>
            <a:r>
              <a:rPr sz="2000" spc="-20" dirty="0">
                <a:latin typeface="Arial"/>
                <a:cs typeface="Arial"/>
              </a:rPr>
              <a:t>Tuần </a:t>
            </a:r>
            <a:r>
              <a:rPr sz="2000" spc="-5" dirty="0">
                <a:latin typeface="Arial"/>
                <a:cs typeface="Arial"/>
              </a:rPr>
              <a:t>thứ: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i="1" spc="-25" dirty="0">
                <a:latin typeface="Arial"/>
                <a:cs typeface="Arial"/>
              </a:rPr>
              <a:t>Mục </a:t>
            </a:r>
            <a:r>
              <a:rPr sz="2000" b="1" i="1" spc="-5" dirty="0">
                <a:latin typeface="Arial"/>
                <a:cs typeface="Arial"/>
              </a:rPr>
              <a:t>đích, </a:t>
            </a:r>
            <a:r>
              <a:rPr sz="2000" b="1" i="1" spc="-10" dirty="0">
                <a:latin typeface="Arial"/>
                <a:cs typeface="Arial"/>
              </a:rPr>
              <a:t>yêu</a:t>
            </a:r>
            <a:r>
              <a:rPr sz="2000" b="1" i="1" spc="7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cầu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marR="5715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dirty="0">
                <a:latin typeface="Arial"/>
                <a:cs typeface="Arial"/>
              </a:rPr>
              <a:t>khái </a:t>
            </a:r>
            <a:r>
              <a:rPr sz="2000" spc="-15" dirty="0">
                <a:latin typeface="Arial"/>
                <a:cs typeface="Arial"/>
              </a:rPr>
              <a:t>niệm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mới </a:t>
            </a:r>
            <a:r>
              <a:rPr sz="2000" spc="-10" dirty="0">
                <a:latin typeface="Arial"/>
                <a:cs typeface="Arial"/>
              </a:rPr>
              <a:t>trong </a:t>
            </a:r>
            <a:r>
              <a:rPr sz="2000" spc="-5" dirty="0">
                <a:latin typeface="Arial"/>
                <a:cs typeface="Arial"/>
              </a:rPr>
              <a:t>nghiên cứu, </a:t>
            </a:r>
            <a:r>
              <a:rPr sz="2000" dirty="0">
                <a:latin typeface="Arial"/>
                <a:cs typeface="Arial"/>
              </a:rPr>
              <a:t>khả </a:t>
            </a:r>
            <a:r>
              <a:rPr sz="2000" spc="-10" dirty="0">
                <a:latin typeface="Arial"/>
                <a:cs typeface="Arial"/>
              </a:rPr>
              <a:t>năng </a:t>
            </a:r>
            <a:r>
              <a:rPr sz="2000" spc="-5" dirty="0">
                <a:latin typeface="Arial"/>
                <a:cs typeface="Arial"/>
              </a:rPr>
              <a:t>phát  </a:t>
            </a:r>
            <a:r>
              <a:rPr sz="2000" spc="-10" dirty="0">
                <a:latin typeface="Arial"/>
                <a:cs typeface="Arial"/>
              </a:rPr>
              <a:t>triển trong nghiên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cứu</a:t>
            </a:r>
            <a:endParaRPr sz="2000">
              <a:latin typeface="Arial"/>
              <a:cs typeface="Arial"/>
            </a:endParaRPr>
          </a:p>
          <a:p>
            <a:pPr marL="287020" marR="5080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15" dirty="0">
                <a:latin typeface="Arial"/>
                <a:cs typeface="Arial"/>
              </a:rPr>
              <a:t>kỹ </a:t>
            </a:r>
            <a:r>
              <a:rPr sz="2000" spc="-5" dirty="0">
                <a:latin typeface="Arial"/>
                <a:cs typeface="Arial"/>
              </a:rPr>
              <a:t>năng liên </a:t>
            </a:r>
            <a:r>
              <a:rPr sz="2000" spc="-10" dirty="0">
                <a:latin typeface="Arial"/>
                <a:cs typeface="Arial"/>
              </a:rPr>
              <a:t>hệ </a:t>
            </a:r>
            <a:r>
              <a:rPr sz="2000" spc="-5" dirty="0">
                <a:latin typeface="Arial"/>
                <a:cs typeface="Arial"/>
              </a:rPr>
              <a:t>cơ sở lý thuyết CNTT </a:t>
            </a:r>
            <a:r>
              <a:rPr sz="2000" spc="-10" dirty="0">
                <a:latin typeface="Arial"/>
                <a:cs typeface="Arial"/>
              </a:rPr>
              <a:t>với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ngành  </a:t>
            </a:r>
            <a:r>
              <a:rPr sz="2000" dirty="0">
                <a:latin typeface="Arial"/>
                <a:cs typeface="Arial"/>
              </a:rPr>
              <a:t>khoa </a:t>
            </a:r>
            <a:r>
              <a:rPr sz="2000" spc="-10" dirty="0">
                <a:latin typeface="Arial"/>
                <a:cs typeface="Arial"/>
              </a:rPr>
              <a:t>học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khác.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Hình thức </a:t>
            </a:r>
            <a:r>
              <a:rPr sz="2000" b="1" i="1" spc="-5" dirty="0">
                <a:latin typeface="Arial"/>
                <a:cs typeface="Arial"/>
              </a:rPr>
              <a:t>tổ </a:t>
            </a:r>
            <a:r>
              <a:rPr sz="2000" b="1" i="1" spc="-10" dirty="0">
                <a:latin typeface="Arial"/>
                <a:cs typeface="Arial"/>
              </a:rPr>
              <a:t>chức dạy học:</a:t>
            </a:r>
            <a:r>
              <a:rPr sz="2000" spc="-10" dirty="0">
                <a:latin typeface="Arial"/>
                <a:cs typeface="Arial"/>
              </a:rPr>
              <a:t>Lý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thuyết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5" dirty="0">
                <a:latin typeface="Arial"/>
                <a:cs typeface="Arial"/>
              </a:rPr>
              <a:t>Thời gian: </a:t>
            </a:r>
            <a:r>
              <a:rPr sz="2000" spc="-10" dirty="0">
                <a:latin typeface="Arial"/>
                <a:cs typeface="Arial"/>
              </a:rPr>
              <a:t>Lý </a:t>
            </a:r>
            <a:r>
              <a:rPr sz="2000" spc="-20" dirty="0">
                <a:latin typeface="Arial"/>
                <a:cs typeface="Arial"/>
              </a:rPr>
              <a:t>thuyết: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2t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Địa điểm:</a:t>
            </a:r>
            <a:r>
              <a:rPr sz="2000" spc="-10" dirty="0">
                <a:latin typeface="Arial"/>
                <a:cs typeface="Arial"/>
              </a:rPr>
              <a:t>Giảng đường do P2 phân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công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Nội </a:t>
            </a:r>
            <a:r>
              <a:rPr sz="2000" b="1" i="1" spc="-5" dirty="0">
                <a:latin typeface="Arial"/>
                <a:cs typeface="Arial"/>
              </a:rPr>
              <a:t>dung</a:t>
            </a:r>
            <a:r>
              <a:rPr sz="2000" b="1" i="1" spc="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chính: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6494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3.5. </a:t>
            </a:r>
            <a:r>
              <a:rPr sz="2400" b="1" spc="-5" dirty="0">
                <a:latin typeface="Arial"/>
                <a:cs typeface="Arial"/>
              </a:rPr>
              <a:t>Năm bước tìm </a:t>
            </a:r>
            <a:r>
              <a:rPr sz="2400" b="1" dirty="0">
                <a:latin typeface="Arial"/>
                <a:cs typeface="Arial"/>
              </a:rPr>
              <a:t>kiếm </a:t>
            </a:r>
            <a:r>
              <a:rPr sz="2400" b="1" spc="-5" dirty="0">
                <a:latin typeface="Arial"/>
                <a:cs typeface="Arial"/>
              </a:rPr>
              <a:t>tài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Xác định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hoặc/và </a:t>
            </a:r>
            <a:r>
              <a:rPr sz="2100" spc="0" dirty="0">
                <a:latin typeface="Arial"/>
                <a:cs typeface="Arial"/>
              </a:rPr>
              <a:t>câu </a:t>
            </a:r>
            <a:r>
              <a:rPr sz="2100" dirty="0">
                <a:latin typeface="Arial"/>
                <a:cs typeface="Arial"/>
              </a:rPr>
              <a:t>hỏi nghiên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>
              <a:latin typeface="Arial"/>
              <a:cs typeface="Arial"/>
            </a:endParaRPr>
          </a:p>
          <a:p>
            <a:pPr marL="652780" marR="5080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Tham khảo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bách khoa </a:t>
            </a:r>
            <a:r>
              <a:rPr sz="2100" spc="-10" dirty="0">
                <a:latin typeface="Arial"/>
                <a:cs typeface="Arial"/>
              </a:rPr>
              <a:t>toàn </a:t>
            </a:r>
            <a:r>
              <a:rPr sz="2100" dirty="0">
                <a:latin typeface="Arial"/>
                <a:cs typeface="Arial"/>
              </a:rPr>
              <a:t>thư, </a:t>
            </a:r>
            <a:r>
              <a:rPr sz="2100" spc="-5" dirty="0">
                <a:latin typeface="Arial"/>
                <a:cs typeface="Arial"/>
              </a:rPr>
              <a:t>tự </a:t>
            </a:r>
            <a:r>
              <a:rPr sz="2100" dirty="0">
                <a:latin typeface="Arial"/>
                <a:cs typeface="Arial"/>
              </a:rPr>
              <a:t>điển, </a:t>
            </a:r>
            <a:r>
              <a:rPr sz="2100" spc="0" dirty="0">
                <a:latin typeface="Arial"/>
                <a:cs typeface="Arial"/>
              </a:rPr>
              <a:t>sổ </a:t>
            </a:r>
            <a:r>
              <a:rPr sz="2100" spc="-45" dirty="0">
                <a:latin typeface="Arial"/>
                <a:cs typeface="Arial"/>
              </a:rPr>
              <a:t>tay, </a:t>
            </a:r>
            <a:r>
              <a:rPr sz="2100" spc="0" dirty="0">
                <a:latin typeface="Arial"/>
                <a:cs typeface="Arial"/>
              </a:rPr>
              <a:t>sách </a:t>
            </a:r>
            <a:r>
              <a:rPr sz="2100" spc="-10" dirty="0">
                <a:latin typeface="Arial"/>
                <a:cs typeface="Arial"/>
              </a:rPr>
              <a:t>và 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liên quan đến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thuật ngữ chủ yếu, con </a:t>
            </a:r>
            <a:r>
              <a:rPr sz="2100" spc="-10" dirty="0">
                <a:latin typeface="Arial"/>
                <a:cs typeface="Arial"/>
              </a:rPr>
              <a:t>người, </a:t>
            </a:r>
            <a:r>
              <a:rPr sz="2100" spc="0" dirty="0">
                <a:latin typeface="Arial"/>
                <a:cs typeface="Arial"/>
              </a:rPr>
              <a:t>sự  kiện liên </a:t>
            </a:r>
            <a:r>
              <a:rPr sz="2100" dirty="0">
                <a:latin typeface="Arial"/>
                <a:cs typeface="Arial"/>
              </a:rPr>
              <a:t>quan đến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hoặc </a:t>
            </a:r>
            <a:r>
              <a:rPr sz="2100" spc="0" dirty="0">
                <a:latin typeface="Arial"/>
                <a:cs typeface="Arial"/>
              </a:rPr>
              <a:t>câu </a:t>
            </a:r>
            <a:r>
              <a:rPr sz="2100" dirty="0">
                <a:latin typeface="Arial"/>
                <a:cs typeface="Arial"/>
              </a:rPr>
              <a:t>hỏi nghiên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marR="6350" indent="-274320" algn="just">
              <a:lnSpc>
                <a:spcPct val="130000"/>
              </a:lnSpc>
              <a:spcBef>
                <a:spcPts val="49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Áp </a:t>
            </a:r>
            <a:r>
              <a:rPr sz="2100" spc="-5" dirty="0">
                <a:latin typeface="Arial"/>
                <a:cs typeface="Arial"/>
              </a:rPr>
              <a:t>dụng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thuật </a:t>
            </a:r>
            <a:r>
              <a:rPr sz="2100" spc="-10" dirty="0">
                <a:latin typeface="Arial"/>
                <a:cs typeface="Arial"/>
              </a:rPr>
              <a:t>ngữ </a:t>
            </a:r>
            <a:r>
              <a:rPr sz="2100" spc="-5" dirty="0">
                <a:latin typeface="Arial"/>
                <a:cs typeface="Arial"/>
              </a:rPr>
              <a:t>chủ yếu, con người, </a:t>
            </a:r>
            <a:r>
              <a:rPr sz="2100" spc="-10" dirty="0">
                <a:latin typeface="Arial"/>
                <a:cs typeface="Arial"/>
              </a:rPr>
              <a:t>sự </a:t>
            </a:r>
            <a:r>
              <a:rPr sz="2100" dirty="0">
                <a:latin typeface="Arial"/>
                <a:cs typeface="Arial"/>
              </a:rPr>
              <a:t>kiện </a:t>
            </a:r>
            <a:r>
              <a:rPr sz="2100" spc="-5" dirty="0">
                <a:latin typeface="Arial"/>
                <a:cs typeface="Arial"/>
              </a:rPr>
              <a:t>vào </a:t>
            </a:r>
            <a:r>
              <a:rPr sz="2100" spc="-10" dirty="0">
                <a:latin typeface="Arial"/>
                <a:cs typeface="Arial"/>
              </a:rPr>
              <a:t>việc  </a:t>
            </a:r>
            <a:r>
              <a:rPr sz="2100" spc="-5" dirty="0">
                <a:latin typeface="Arial"/>
                <a:cs typeface="Arial"/>
              </a:rPr>
              <a:t>tìm </a:t>
            </a:r>
            <a:r>
              <a:rPr sz="2100" dirty="0">
                <a:latin typeface="Arial"/>
                <a:cs typeface="Arial"/>
              </a:rPr>
              <a:t>kiếm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chỉ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(indexes), danh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tài liệu </a:t>
            </a:r>
            <a:r>
              <a:rPr sz="2100" dirty="0">
                <a:latin typeface="Arial"/>
                <a:cs typeface="Arial"/>
              </a:rPr>
              <a:t>tham khảo, 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Internet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0" dirty="0">
                <a:latin typeface="Arial"/>
                <a:cs typeface="Arial"/>
              </a:rPr>
              <a:t>xác </a:t>
            </a:r>
            <a:r>
              <a:rPr sz="2100" dirty="0">
                <a:latin typeface="Arial"/>
                <a:cs typeface="Arial"/>
              </a:rPr>
              <a:t>định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nguồn 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thứ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cấp.</a:t>
            </a:r>
            <a:endParaRPr sz="21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27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vị và </a:t>
            </a: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dirty="0">
                <a:latin typeface="Arial"/>
                <a:cs typeface="Arial"/>
              </a:rPr>
              <a:t>quan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nguồn 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thứ </a:t>
            </a:r>
            <a:r>
              <a:rPr sz="2100" spc="0" dirty="0">
                <a:latin typeface="Arial"/>
                <a:cs typeface="Arial"/>
              </a:rPr>
              <a:t>cấp </a:t>
            </a:r>
            <a:r>
              <a:rPr sz="2100" dirty="0">
                <a:latin typeface="Arial"/>
                <a:cs typeface="Arial"/>
              </a:rPr>
              <a:t>phù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hợp.</a:t>
            </a:r>
            <a:endParaRPr sz="21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24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Đánh giá giá </a:t>
            </a:r>
            <a:r>
              <a:rPr sz="2100" spc="-5" dirty="0">
                <a:latin typeface="Arial"/>
                <a:cs typeface="Arial"/>
              </a:rPr>
              <a:t>trị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nguồn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nội dung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thứ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cấp.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27292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3.5. </a:t>
            </a:r>
            <a:r>
              <a:rPr sz="2400" b="1" spc="-5" dirty="0">
                <a:latin typeface="Arial"/>
                <a:cs typeface="Arial"/>
              </a:rPr>
              <a:t>Năm bước tìm </a:t>
            </a:r>
            <a:r>
              <a:rPr sz="2400" b="1" dirty="0">
                <a:latin typeface="Arial"/>
                <a:cs typeface="Arial"/>
              </a:rPr>
              <a:t>kiếm </a:t>
            </a:r>
            <a:r>
              <a:rPr sz="2400" b="1" spc="-5" dirty="0">
                <a:latin typeface="Arial"/>
                <a:cs typeface="Arial"/>
              </a:rPr>
              <a:t>tài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652780" marR="5080" indent="-274320" algn="just">
              <a:lnSpc>
                <a:spcPct val="130000"/>
              </a:lnSpc>
              <a:spcBef>
                <a:spcPts val="55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Sau </a:t>
            </a:r>
            <a:r>
              <a:rPr sz="2100" spc="0" dirty="0">
                <a:latin typeface="Arial"/>
                <a:cs typeface="Arial"/>
              </a:rPr>
              <a:t>khi </a:t>
            </a:r>
            <a:r>
              <a:rPr sz="2100" spc="-15" dirty="0">
                <a:latin typeface="Arial"/>
                <a:cs typeface="Arial"/>
              </a:rPr>
              <a:t>tổng </a:t>
            </a:r>
            <a:r>
              <a:rPr sz="2100" spc="-10" dirty="0">
                <a:latin typeface="Arial"/>
                <a:cs typeface="Arial"/>
              </a:rPr>
              <a:t>quan tài liệu, </a:t>
            </a:r>
            <a:r>
              <a:rPr sz="2100" spc="-5" dirty="0">
                <a:latin typeface="Arial"/>
                <a:cs typeface="Arial"/>
              </a:rPr>
              <a:t>ta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tìm </a:t>
            </a:r>
            <a:r>
              <a:rPr sz="2100" spc="-10" dirty="0">
                <a:latin typeface="Arial"/>
                <a:cs typeface="Arial"/>
              </a:rPr>
              <a:t>thấy giải pháp </a:t>
            </a:r>
            <a:r>
              <a:rPr sz="2100" spc="-5" dirty="0">
                <a:latin typeface="Arial"/>
                <a:cs typeface="Arial"/>
              </a:rPr>
              <a:t>sẵn </a:t>
            </a:r>
            <a:r>
              <a:rPr sz="2100" spc="-10" dirty="0">
                <a:latin typeface="Arial"/>
                <a:cs typeface="Arial"/>
              </a:rPr>
              <a:t>có 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trả </a:t>
            </a:r>
            <a:r>
              <a:rPr sz="2100" spc="-10" dirty="0">
                <a:latin typeface="Arial"/>
                <a:cs typeface="Arial"/>
              </a:rPr>
              <a:t>lời </a:t>
            </a:r>
            <a:r>
              <a:rPr sz="2100" spc="-5" dirty="0">
                <a:latin typeface="Arial"/>
                <a:cs typeface="Arial"/>
              </a:rPr>
              <a:t>cho vấn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-5" dirty="0">
                <a:latin typeface="Arial"/>
                <a:cs typeface="Arial"/>
              </a:rPr>
              <a:t>cứu,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khi </a:t>
            </a:r>
            <a:r>
              <a:rPr sz="2100" dirty="0">
                <a:latin typeface="Arial"/>
                <a:cs typeface="Arial"/>
              </a:rPr>
              <a:t>đó, </a:t>
            </a:r>
            <a:r>
              <a:rPr sz="2100" spc="-5" dirty="0">
                <a:latin typeface="Arial"/>
                <a:cs typeface="Arial"/>
              </a:rPr>
              <a:t>việc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10" dirty="0">
                <a:latin typeface="Arial"/>
                <a:cs typeface="Arial"/>
              </a:rPr>
              <a:t>hiện  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là không cần thiết. </a:t>
            </a:r>
            <a:r>
              <a:rPr sz="2100" spc="-20" dirty="0">
                <a:latin typeface="Arial"/>
                <a:cs typeface="Arial"/>
              </a:rPr>
              <a:t>Tuy </a:t>
            </a:r>
            <a:r>
              <a:rPr sz="2100" spc="-5" dirty="0">
                <a:latin typeface="Arial"/>
                <a:cs typeface="Arial"/>
              </a:rPr>
              <a:t>nhiên,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dirty="0">
                <a:latin typeface="Arial"/>
                <a:cs typeface="Arial"/>
              </a:rPr>
              <a:t>chưa </a:t>
            </a:r>
            <a:r>
              <a:rPr sz="2100" spc="-10" dirty="0">
                <a:latin typeface="Arial"/>
                <a:cs typeface="Arial"/>
              </a:rPr>
              <a:t>có </a:t>
            </a:r>
            <a:r>
              <a:rPr sz="2100" spc="0" dirty="0">
                <a:latin typeface="Arial"/>
                <a:cs typeface="Arial"/>
              </a:rPr>
              <a:t>các  </a:t>
            </a:r>
            <a:r>
              <a:rPr sz="2100" spc="-10" dirty="0">
                <a:latin typeface="Arial"/>
                <a:cs typeface="Arial"/>
              </a:rPr>
              <a:t>giải </a:t>
            </a:r>
            <a:r>
              <a:rPr sz="2100" spc="-5" dirty="0">
                <a:latin typeface="Arial"/>
                <a:cs typeface="Arial"/>
              </a:rPr>
              <a:t>pháp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-5" dirty="0">
                <a:latin typeface="Arial"/>
                <a:cs typeface="Arial"/>
              </a:rPr>
              <a:t>cứu trước chỉ ra,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ta </a:t>
            </a:r>
            <a:r>
              <a:rPr sz="2100" spc="-5" dirty="0">
                <a:latin typeface="Arial"/>
                <a:cs typeface="Arial"/>
              </a:rPr>
              <a:t>quyết </a:t>
            </a:r>
            <a:r>
              <a:rPr sz="2100" spc="-10" dirty="0">
                <a:latin typeface="Arial"/>
                <a:cs typeface="Arial"/>
              </a:rPr>
              <a:t>định  </a:t>
            </a:r>
            <a:r>
              <a:rPr sz="2100" dirty="0">
                <a:latin typeface="Arial"/>
                <a:cs typeface="Arial"/>
              </a:rPr>
              <a:t>thực hiện quá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059" cy="4657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3.6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cấp độ </a:t>
            </a:r>
            <a:r>
              <a:rPr sz="2400" b="1" spc="-5" dirty="0">
                <a:latin typeface="Arial"/>
                <a:cs typeface="Arial"/>
              </a:rPr>
              <a:t>của thông tin dữ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Dữ </a:t>
            </a:r>
            <a:r>
              <a:rPr sz="2400" b="1" dirty="0">
                <a:latin typeface="Arial"/>
                <a:cs typeface="Arial"/>
              </a:rPr>
              <a:t>liệu sơ cấp </a:t>
            </a:r>
            <a:r>
              <a:rPr sz="2400" b="1" spc="-5" dirty="0">
                <a:latin typeface="Arial"/>
                <a:cs typeface="Arial"/>
              </a:rPr>
              <a:t>(primary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data):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55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Các </a:t>
            </a:r>
            <a:r>
              <a:rPr sz="2100" spc="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quả nguyên thủy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hoặc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-5" dirty="0">
                <a:latin typeface="Arial"/>
                <a:cs typeface="Arial"/>
              </a:rPr>
              <a:t>liệu  thô </a:t>
            </a:r>
            <a:r>
              <a:rPr sz="2100" dirty="0">
                <a:latin typeface="Arial"/>
                <a:cs typeface="Arial"/>
              </a:rPr>
              <a:t>chưa </a:t>
            </a:r>
            <a:r>
              <a:rPr sz="2100" spc="-5" dirty="0">
                <a:latin typeface="Arial"/>
                <a:cs typeface="Arial"/>
              </a:rPr>
              <a:t>được </a:t>
            </a:r>
            <a:r>
              <a:rPr sz="2100" spc="-10" dirty="0">
                <a:latin typeface="Arial"/>
                <a:cs typeface="Arial"/>
              </a:rPr>
              <a:t>giải </a:t>
            </a:r>
            <a:r>
              <a:rPr sz="2100" spc="-5" dirty="0">
                <a:latin typeface="Arial"/>
                <a:cs typeface="Arial"/>
              </a:rPr>
              <a:t>thích hoặc phát </a:t>
            </a:r>
            <a:r>
              <a:rPr sz="2100" spc="-10" dirty="0">
                <a:latin typeface="Arial"/>
                <a:cs typeface="Arial"/>
              </a:rPr>
              <a:t>biểu </a:t>
            </a:r>
            <a:r>
              <a:rPr sz="2100" spc="-5" dirty="0">
                <a:latin typeface="Arial"/>
                <a:cs typeface="Arial"/>
              </a:rPr>
              <a:t>đại </a:t>
            </a:r>
            <a:r>
              <a:rPr sz="2100" spc="-10" dirty="0">
                <a:latin typeface="Arial"/>
                <a:cs typeface="Arial"/>
              </a:rPr>
              <a:t>diện </a:t>
            </a:r>
            <a:r>
              <a:rPr sz="2100" spc="-5" dirty="0">
                <a:latin typeface="Arial"/>
                <a:cs typeface="Arial"/>
              </a:rPr>
              <a:t>cho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quan  </a:t>
            </a:r>
            <a:r>
              <a:rPr sz="2100" spc="0" dirty="0">
                <a:latin typeface="Arial"/>
                <a:cs typeface="Arial"/>
              </a:rPr>
              <a:t>điểm </a:t>
            </a:r>
            <a:r>
              <a:rPr sz="2100" dirty="0">
                <a:latin typeface="Arial"/>
                <a:cs typeface="Arial"/>
              </a:rPr>
              <a:t>hoặc </a:t>
            </a:r>
            <a:r>
              <a:rPr sz="2100" spc="-10" dirty="0">
                <a:latin typeface="Arial"/>
                <a:cs typeface="Arial"/>
              </a:rPr>
              <a:t>vị </a:t>
            </a:r>
            <a:r>
              <a:rPr sz="2100" spc="-5" dirty="0">
                <a:latin typeface="Arial"/>
                <a:cs typeface="Arial"/>
              </a:rPr>
              <a:t>trí </a:t>
            </a:r>
            <a:r>
              <a:rPr sz="2100" dirty="0">
                <a:latin typeface="Arial"/>
                <a:cs typeface="Arial"/>
              </a:rPr>
              <a:t>chính thức nào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đó.</a:t>
            </a:r>
            <a:endParaRPr sz="2100">
              <a:latin typeface="Arial"/>
              <a:cs typeface="Arial"/>
            </a:endParaRPr>
          </a:p>
          <a:p>
            <a:pPr marL="652780" marR="5715" lvl="1" indent="-274320" algn="just">
              <a:lnSpc>
                <a:spcPct val="129500"/>
              </a:lnSpc>
              <a:spcBef>
                <a:spcPts val="52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Hầu hết </a:t>
            </a:r>
            <a:r>
              <a:rPr sz="2100" spc="0" dirty="0">
                <a:latin typeface="Arial"/>
                <a:cs typeface="Arial"/>
              </a:rPr>
              <a:t>có căn </a:t>
            </a:r>
            <a:r>
              <a:rPr sz="2100" spc="-10" dirty="0">
                <a:latin typeface="Arial"/>
                <a:cs typeface="Arial"/>
              </a:rPr>
              <a:t>cứ </a:t>
            </a:r>
            <a:r>
              <a:rPr sz="2100" dirty="0">
                <a:latin typeface="Arial"/>
                <a:cs typeface="Arial"/>
              </a:rPr>
              <a:t>đích </a:t>
            </a:r>
            <a:r>
              <a:rPr sz="2100" spc="0" dirty="0">
                <a:latin typeface="Arial"/>
                <a:cs typeface="Arial"/>
              </a:rPr>
              <a:t>xác </a:t>
            </a:r>
            <a:r>
              <a:rPr sz="2100" spc="-10" dirty="0">
                <a:latin typeface="Arial"/>
                <a:cs typeface="Arial"/>
              </a:rPr>
              <a:t>vì </a:t>
            </a:r>
            <a:r>
              <a:rPr sz="2100" spc="0" dirty="0">
                <a:latin typeface="Arial"/>
                <a:cs typeface="Arial"/>
              </a:rPr>
              <a:t>chưa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lọc hoặc diễn </a:t>
            </a:r>
            <a:r>
              <a:rPr sz="2100" spc="-10" dirty="0">
                <a:latin typeface="Arial"/>
                <a:cs typeface="Arial"/>
              </a:rPr>
              <a:t>giải </a:t>
            </a:r>
            <a:r>
              <a:rPr sz="2100" spc="-5" dirty="0">
                <a:latin typeface="Arial"/>
                <a:cs typeface="Arial"/>
              </a:rPr>
              <a:t>bởi 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dirty="0">
                <a:latin typeface="Arial"/>
                <a:cs typeface="Arial"/>
              </a:rPr>
              <a:t>người </a:t>
            </a:r>
            <a:r>
              <a:rPr sz="2100" spc="-5" dirty="0">
                <a:latin typeface="Arial"/>
                <a:cs typeface="Arial"/>
              </a:rPr>
              <a:t>thứ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hai.</a:t>
            </a:r>
            <a:endParaRPr sz="2100">
              <a:latin typeface="Arial"/>
              <a:cs typeface="Arial"/>
            </a:endParaRPr>
          </a:p>
          <a:p>
            <a:pPr marL="652780" marR="6985" lvl="1" indent="-274320" algn="just">
              <a:lnSpc>
                <a:spcPct val="13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Nguồn </a:t>
            </a:r>
            <a:r>
              <a:rPr sz="2100" spc="-10" dirty="0">
                <a:latin typeface="Arial"/>
                <a:cs typeface="Arial"/>
              </a:rPr>
              <a:t>dữ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spc="0" dirty="0">
                <a:latin typeface="Arial"/>
                <a:cs typeface="Arial"/>
              </a:rPr>
              <a:t>sơ cấp: </a:t>
            </a:r>
            <a:r>
              <a:rPr sz="2100" spc="-5" dirty="0">
                <a:latin typeface="Arial"/>
                <a:cs typeface="Arial"/>
              </a:rPr>
              <a:t>thường là </a:t>
            </a:r>
            <a:r>
              <a:rPr sz="2100" spc="0" dirty="0">
                <a:latin typeface="Arial"/>
                <a:cs typeface="Arial"/>
              </a:rPr>
              <a:t>các số </a:t>
            </a:r>
            <a:r>
              <a:rPr sz="2100" spc="-5" dirty="0">
                <a:latin typeface="Arial"/>
                <a:cs typeface="Arial"/>
              </a:rPr>
              <a:t>liệu ghi </a:t>
            </a:r>
            <a:r>
              <a:rPr sz="2100" dirty="0">
                <a:latin typeface="Arial"/>
                <a:cs typeface="Arial"/>
              </a:rPr>
              <a:t>nhận </a:t>
            </a:r>
            <a:r>
              <a:rPr sz="2100" spc="-10" dirty="0">
                <a:latin typeface="Arial"/>
                <a:cs typeface="Arial"/>
              </a:rPr>
              <a:t>trong  nghiên </a:t>
            </a:r>
            <a:r>
              <a:rPr sz="2100" spc="-5" dirty="0">
                <a:latin typeface="Arial"/>
                <a:cs typeface="Arial"/>
              </a:rPr>
              <a:t>cứu,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số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spc="0" dirty="0">
                <a:latin typeface="Arial"/>
                <a:cs typeface="Arial"/>
              </a:rPr>
              <a:t>cá </a:t>
            </a:r>
            <a:r>
              <a:rPr sz="2100" spc="-10" dirty="0">
                <a:latin typeface="Arial"/>
                <a:cs typeface="Arial"/>
              </a:rPr>
              <a:t>nhân,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bảng </a:t>
            </a:r>
            <a:r>
              <a:rPr sz="2100" spc="-10" dirty="0">
                <a:latin typeface="Arial"/>
                <a:cs typeface="Arial"/>
              </a:rPr>
              <a:t>số liệu </a:t>
            </a:r>
            <a:r>
              <a:rPr sz="2100" spc="-5" dirty="0">
                <a:latin typeface="Arial"/>
                <a:cs typeface="Arial"/>
              </a:rPr>
              <a:t>thô được  </a:t>
            </a:r>
            <a:r>
              <a:rPr sz="2100" spc="0" dirty="0">
                <a:latin typeface="Arial"/>
                <a:cs typeface="Arial"/>
              </a:rPr>
              <a:t>mua, các </a:t>
            </a:r>
            <a:r>
              <a:rPr sz="2100" dirty="0">
                <a:latin typeface="Arial"/>
                <a:cs typeface="Arial"/>
              </a:rPr>
              <a:t>bảng, biểu đồ </a:t>
            </a:r>
            <a:r>
              <a:rPr sz="2100" spc="0" dirty="0">
                <a:latin typeface="Arial"/>
                <a:cs typeface="Arial"/>
              </a:rPr>
              <a:t>số liệu </a:t>
            </a:r>
            <a:r>
              <a:rPr sz="2100" dirty="0">
                <a:latin typeface="Arial"/>
                <a:cs typeface="Arial"/>
              </a:rPr>
              <a:t>thống</a:t>
            </a:r>
            <a:r>
              <a:rPr sz="2100" spc="-32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kê.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52730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3.6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cấp độ </a:t>
            </a:r>
            <a:r>
              <a:rPr sz="2400" b="1" spc="-5" dirty="0">
                <a:latin typeface="Arial"/>
                <a:cs typeface="Arial"/>
              </a:rPr>
              <a:t>của thông tin dữ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Dữ </a:t>
            </a:r>
            <a:r>
              <a:rPr sz="2400" b="1" dirty="0">
                <a:latin typeface="Arial"/>
                <a:cs typeface="Arial"/>
              </a:rPr>
              <a:t>liệu </a:t>
            </a:r>
            <a:r>
              <a:rPr sz="2400" b="1" spc="-5" dirty="0">
                <a:latin typeface="Arial"/>
                <a:cs typeface="Arial"/>
              </a:rPr>
              <a:t>thứ </a:t>
            </a:r>
            <a:r>
              <a:rPr sz="2400" b="1" dirty="0">
                <a:latin typeface="Arial"/>
                <a:cs typeface="Arial"/>
              </a:rPr>
              <a:t>cấp </a:t>
            </a:r>
            <a:r>
              <a:rPr sz="2400" b="1" spc="-5" dirty="0">
                <a:latin typeface="Arial"/>
                <a:cs typeface="Arial"/>
              </a:rPr>
              <a:t>(secondary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data):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thông tin diễn </a:t>
            </a:r>
            <a:r>
              <a:rPr sz="2100" spc="0" dirty="0">
                <a:latin typeface="Arial"/>
                <a:cs typeface="Arial"/>
              </a:rPr>
              <a:t>dịch, </a:t>
            </a:r>
            <a:r>
              <a:rPr sz="2100" dirty="0">
                <a:latin typeface="Arial"/>
                <a:cs typeface="Arial"/>
              </a:rPr>
              <a:t>giải </a:t>
            </a:r>
            <a:r>
              <a:rPr sz="2100" spc="-5" dirty="0">
                <a:latin typeface="Arial"/>
                <a:cs typeface="Arial"/>
              </a:rPr>
              <a:t>thích </a:t>
            </a:r>
            <a:r>
              <a:rPr sz="2100" spc="0" dirty="0">
                <a:latin typeface="Arial"/>
                <a:cs typeface="Arial"/>
              </a:rPr>
              <a:t>của các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0" dirty="0">
                <a:latin typeface="Arial"/>
                <a:cs typeface="Arial"/>
              </a:rPr>
              <a:t>liệu sơ</a:t>
            </a:r>
            <a:r>
              <a:rPr sz="2100" spc="-39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cấp.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Hầu </a:t>
            </a:r>
            <a:r>
              <a:rPr sz="2100" dirty="0">
                <a:latin typeface="Arial"/>
                <a:cs typeface="Arial"/>
              </a:rPr>
              <a:t>hết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tham </a:t>
            </a:r>
            <a:r>
              <a:rPr sz="2100" spc="0" dirty="0">
                <a:latin typeface="Arial"/>
                <a:cs typeface="Arial"/>
              </a:rPr>
              <a:t>khảo </a:t>
            </a:r>
            <a:r>
              <a:rPr sz="2100" dirty="0">
                <a:latin typeface="Arial"/>
                <a:cs typeface="Arial"/>
              </a:rPr>
              <a:t>đều </a:t>
            </a:r>
            <a:r>
              <a:rPr sz="2100" spc="-5" dirty="0">
                <a:latin typeface="Arial"/>
                <a:cs typeface="Arial"/>
              </a:rPr>
              <a:t>thuộc </a:t>
            </a:r>
            <a:r>
              <a:rPr sz="2100" dirty="0">
                <a:latin typeface="Arial"/>
                <a:cs typeface="Arial"/>
              </a:rPr>
              <a:t>nhóm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này.</a:t>
            </a:r>
            <a:endParaRPr sz="2100">
              <a:latin typeface="Arial"/>
              <a:cs typeface="Arial"/>
            </a:endParaRPr>
          </a:p>
          <a:p>
            <a:pPr marL="372110" indent="-359410">
              <a:lnSpc>
                <a:spcPct val="100000"/>
              </a:lnSpc>
              <a:spcBef>
                <a:spcPts val="140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372110" algn="l"/>
                <a:tab pos="372745" algn="l"/>
              </a:tabLst>
            </a:pPr>
            <a:r>
              <a:rPr sz="2400" b="1" spc="-5" dirty="0">
                <a:latin typeface="Arial"/>
                <a:cs typeface="Arial"/>
              </a:rPr>
              <a:t>Dữ </a:t>
            </a:r>
            <a:r>
              <a:rPr sz="2400" b="1" dirty="0">
                <a:latin typeface="Arial"/>
                <a:cs typeface="Arial"/>
              </a:rPr>
              <a:t>liệu </a:t>
            </a:r>
            <a:r>
              <a:rPr sz="2400" b="1" spc="-5" dirty="0">
                <a:latin typeface="Arial"/>
                <a:cs typeface="Arial"/>
              </a:rPr>
              <a:t>tam </a:t>
            </a:r>
            <a:r>
              <a:rPr sz="2400" b="1" dirty="0">
                <a:latin typeface="Arial"/>
                <a:cs typeface="Arial"/>
              </a:rPr>
              <a:t>cấp </a:t>
            </a:r>
            <a:r>
              <a:rPr sz="2400" b="1" spc="-5" dirty="0">
                <a:latin typeface="Arial"/>
                <a:cs typeface="Arial"/>
              </a:rPr>
              <a:t>(tertiary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sources):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là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thông </a:t>
            </a:r>
            <a:r>
              <a:rPr sz="2100" spc="-10" dirty="0">
                <a:latin typeface="Arial"/>
                <a:cs typeface="Arial"/>
              </a:rPr>
              <a:t>tin </a:t>
            </a:r>
            <a:r>
              <a:rPr sz="2100" spc="-5" dirty="0">
                <a:latin typeface="Arial"/>
                <a:cs typeface="Arial"/>
              </a:rPr>
              <a:t>diễn dịch, giải thích của các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-5" dirty="0">
                <a:latin typeface="Arial"/>
                <a:cs typeface="Arial"/>
              </a:rPr>
              <a:t>liệu thứ  </a:t>
            </a:r>
            <a:r>
              <a:rPr sz="2100" spc="0" dirty="0">
                <a:latin typeface="Arial"/>
                <a:cs typeface="Arial"/>
              </a:rPr>
              <a:t>cấp;</a:t>
            </a:r>
            <a:endParaRPr sz="2100">
              <a:latin typeface="Arial"/>
              <a:cs typeface="Arial"/>
            </a:endParaRPr>
          </a:p>
          <a:p>
            <a:pPr marL="652780" marR="6350" lvl="1" indent="-274320" algn="just">
              <a:lnSpc>
                <a:spcPct val="130200"/>
              </a:lnSpc>
              <a:spcBef>
                <a:spcPts val="484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Thông thường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các chỉ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(indexes), danh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tài liệu tham  </a:t>
            </a:r>
            <a:r>
              <a:rPr sz="2100" dirty="0">
                <a:latin typeface="Arial"/>
                <a:cs typeface="Arial"/>
              </a:rPr>
              <a:t>khảo </a:t>
            </a:r>
            <a:r>
              <a:rPr sz="2100" spc="-10" dirty="0">
                <a:latin typeface="Arial"/>
                <a:cs typeface="Arial"/>
              </a:rPr>
              <a:t>(bibliographies), và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nguồn </a:t>
            </a:r>
            <a:r>
              <a:rPr sz="2100" spc="-5" dirty="0">
                <a:latin typeface="Arial"/>
                <a:cs typeface="Arial"/>
              </a:rPr>
              <a:t>trợ giúp tìm kiếm thông </a:t>
            </a:r>
            <a:r>
              <a:rPr sz="2100" dirty="0">
                <a:latin typeface="Arial"/>
                <a:cs typeface="Arial"/>
              </a:rPr>
              <a:t>tin  khác, </a:t>
            </a:r>
            <a:r>
              <a:rPr sz="2100" spc="-10" dirty="0">
                <a:latin typeface="Arial"/>
                <a:cs typeface="Arial"/>
              </a:rPr>
              <a:t>ví </a:t>
            </a:r>
            <a:r>
              <a:rPr sz="2100" dirty="0">
                <a:latin typeface="Arial"/>
                <a:cs typeface="Arial"/>
              </a:rPr>
              <a:t>dụ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trang </a:t>
            </a:r>
            <a:r>
              <a:rPr sz="2100" spc="-10" dirty="0">
                <a:latin typeface="Arial"/>
                <a:cs typeface="Arial"/>
              </a:rPr>
              <a:t>Web </a:t>
            </a:r>
            <a:r>
              <a:rPr sz="2100" spc="-5" dirty="0">
                <a:latin typeface="Arial"/>
                <a:cs typeface="Arial"/>
              </a:rPr>
              <a:t>tìm </a:t>
            </a:r>
            <a:r>
              <a:rPr sz="2100" dirty="0">
                <a:latin typeface="Arial"/>
                <a:cs typeface="Arial"/>
              </a:rPr>
              <a:t>kiếm </a:t>
            </a:r>
            <a:r>
              <a:rPr sz="2100" spc="-10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5" dirty="0">
                <a:latin typeface="Arial"/>
                <a:cs typeface="Arial"/>
              </a:rPr>
              <a:t>Internet (Internet  </a:t>
            </a:r>
            <a:r>
              <a:rPr sz="2100" dirty="0">
                <a:latin typeface="Arial"/>
                <a:cs typeface="Arial"/>
              </a:rPr>
              <a:t>search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engine).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34029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21334" lvl="1" indent="-508634">
              <a:lnSpc>
                <a:spcPct val="100000"/>
              </a:lnSpc>
              <a:spcBef>
                <a:spcPts val="1570"/>
              </a:spcBef>
              <a:buAutoNum type="arabicPeriod" startAt="7"/>
              <a:tabLst>
                <a:tab pos="521970" algn="l"/>
              </a:tabLst>
            </a:pPr>
            <a:r>
              <a:rPr sz="2400" b="1" spc="-5" dirty="0">
                <a:latin typeface="Arial"/>
                <a:cs typeface="Arial"/>
              </a:rPr>
              <a:t>Các dạng nguồn thông tin </a:t>
            </a:r>
            <a:r>
              <a:rPr sz="2400" dirty="0">
                <a:latin typeface="Arial"/>
                <a:cs typeface="Arial"/>
              </a:rPr>
              <a:t>: 5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dạng</a:t>
            </a:r>
            <a:endParaRPr sz="2400">
              <a:latin typeface="Arial"/>
              <a:cs typeface="Arial"/>
            </a:endParaRPr>
          </a:p>
          <a:p>
            <a:pPr marL="652780" marR="5080" lvl="2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295400" algn="l"/>
                <a:tab pos="1865630" algn="l"/>
                <a:tab pos="2539365" algn="l"/>
                <a:tab pos="3819525" algn="l"/>
                <a:tab pos="4267200" algn="l"/>
                <a:tab pos="5074920" algn="l"/>
                <a:tab pos="5748655" algn="l"/>
                <a:tab pos="6288405" algn="l"/>
                <a:tab pos="6870065" algn="l"/>
                <a:tab pos="7635240" algn="l"/>
              </a:tabLst>
            </a:pPr>
            <a:r>
              <a:rPr sz="2100" spc="-1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á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0" dirty="0">
                <a:latin typeface="Arial"/>
                <a:cs typeface="Arial"/>
              </a:rPr>
              <a:t>C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ỉ	mụ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(</a:t>
            </a:r>
            <a:r>
              <a:rPr sz="2100" spc="-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nd</a:t>
            </a:r>
            <a:r>
              <a:rPr sz="2100" spc="-20" dirty="0">
                <a:latin typeface="Arial"/>
                <a:cs typeface="Arial"/>
              </a:rPr>
              <a:t>e</a:t>
            </a:r>
            <a:r>
              <a:rPr sz="2100" spc="0" dirty="0">
                <a:latin typeface="Arial"/>
                <a:cs typeface="Arial"/>
              </a:rPr>
              <a:t>xes)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v</a:t>
            </a:r>
            <a:r>
              <a:rPr sz="2100" spc="0" dirty="0">
                <a:latin typeface="Arial"/>
                <a:cs typeface="Arial"/>
              </a:rPr>
              <a:t>à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-20" dirty="0">
                <a:latin typeface="Arial"/>
                <a:cs typeface="Arial"/>
              </a:rPr>
              <a:t>n</a:t>
            </a:r>
            <a:r>
              <a:rPr sz="2100" spc="0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5" dirty="0">
                <a:latin typeface="Arial"/>
                <a:cs typeface="Arial"/>
              </a:rPr>
              <a:t>m</a:t>
            </a:r>
            <a:r>
              <a:rPr sz="2100" spc="-20" dirty="0">
                <a:latin typeface="Arial"/>
                <a:cs typeface="Arial"/>
              </a:rPr>
              <a:t>ụ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0" dirty="0">
                <a:latin typeface="Arial"/>
                <a:cs typeface="Arial"/>
              </a:rPr>
              <a:t>T</a:t>
            </a:r>
            <a:r>
              <a:rPr sz="2100" spc="-20" dirty="0">
                <a:latin typeface="Arial"/>
                <a:cs typeface="Arial"/>
              </a:rPr>
              <a:t>à</a:t>
            </a:r>
            <a:r>
              <a:rPr sz="2100" dirty="0">
                <a:latin typeface="Arial"/>
                <a:cs typeface="Arial"/>
              </a:rPr>
              <a:t>i	</a:t>
            </a:r>
            <a:r>
              <a:rPr sz="2100" spc="5" dirty="0">
                <a:latin typeface="Arial"/>
                <a:cs typeface="Arial"/>
              </a:rPr>
              <a:t>l</a:t>
            </a:r>
            <a:r>
              <a:rPr sz="2100" spc="-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ệ</a:t>
            </a:r>
            <a:r>
              <a:rPr sz="2100" spc="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ha</a:t>
            </a:r>
            <a:r>
              <a:rPr sz="2100" spc="5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0" dirty="0">
                <a:latin typeface="Arial"/>
                <a:cs typeface="Arial"/>
              </a:rPr>
              <a:t>kh</a:t>
            </a:r>
            <a:r>
              <a:rPr sz="2100" spc="-20" dirty="0">
                <a:latin typeface="Arial"/>
                <a:cs typeface="Arial"/>
              </a:rPr>
              <a:t>ả</a:t>
            </a:r>
            <a:r>
              <a:rPr sz="2100" dirty="0">
                <a:latin typeface="Arial"/>
                <a:cs typeface="Arial"/>
              </a:rPr>
              <a:t>o  </a:t>
            </a:r>
            <a:r>
              <a:rPr sz="2100" spc="-5" dirty="0">
                <a:latin typeface="Arial"/>
                <a:cs typeface="Arial"/>
              </a:rPr>
              <a:t>(Bibliographies)</a:t>
            </a:r>
            <a:endParaRPr sz="21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Tự </a:t>
            </a:r>
            <a:r>
              <a:rPr sz="2100" dirty="0">
                <a:latin typeface="Arial"/>
                <a:cs typeface="Arial"/>
              </a:rPr>
              <a:t>điển chuyên ngành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(Dictionaries)</a:t>
            </a:r>
            <a:endParaRPr sz="21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Tự </a:t>
            </a:r>
            <a:r>
              <a:rPr sz="2100" dirty="0">
                <a:latin typeface="Arial"/>
                <a:cs typeface="Arial"/>
              </a:rPr>
              <a:t>điển Bách Khoa </a:t>
            </a:r>
            <a:r>
              <a:rPr sz="2100" spc="-55" dirty="0">
                <a:latin typeface="Arial"/>
                <a:cs typeface="Arial"/>
              </a:rPr>
              <a:t>Toàn </a:t>
            </a:r>
            <a:r>
              <a:rPr sz="2100" spc="-5" dirty="0">
                <a:latin typeface="Arial"/>
                <a:cs typeface="Arial"/>
              </a:rPr>
              <a:t>thư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(Encyclopedias)</a:t>
            </a:r>
            <a:endParaRPr sz="21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Sổ </a:t>
            </a:r>
            <a:r>
              <a:rPr sz="2100" spc="-5" dirty="0">
                <a:latin typeface="Arial"/>
                <a:cs typeface="Arial"/>
              </a:rPr>
              <a:t>tay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(Handbooks)</a:t>
            </a:r>
            <a:endParaRPr sz="21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Internet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45462"/>
            <a:ext cx="8225790" cy="513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6350" indent="-914400">
              <a:lnSpc>
                <a:spcPct val="110000"/>
              </a:lnSpc>
              <a:spcBef>
                <a:spcPts val="95"/>
              </a:spcBef>
              <a:tabLst>
                <a:tab pos="591185" algn="l"/>
                <a:tab pos="1481455" algn="l"/>
                <a:tab pos="1853564" algn="l"/>
                <a:tab pos="2478405" algn="l"/>
                <a:tab pos="3273425" algn="l"/>
                <a:tab pos="3959225" algn="l"/>
                <a:tab pos="4724400" algn="l"/>
                <a:tab pos="5163185" algn="l"/>
                <a:tab pos="5739765" algn="l"/>
                <a:tab pos="6175375" algn="l"/>
                <a:tab pos="6641465" algn="l"/>
                <a:tab pos="7108190" algn="l"/>
                <a:tab pos="7449184" algn="l"/>
              </a:tabLst>
            </a:pPr>
            <a:r>
              <a:rPr sz="2200" b="1" spc="-5" dirty="0">
                <a:latin typeface="Arial"/>
                <a:cs typeface="Arial"/>
              </a:rPr>
              <a:t>Bà</a:t>
            </a:r>
            <a:r>
              <a:rPr sz="2200" b="1" dirty="0">
                <a:latin typeface="Arial"/>
                <a:cs typeface="Arial"/>
              </a:rPr>
              <a:t>i	</a:t>
            </a:r>
            <a:r>
              <a:rPr sz="2200" b="1" spc="-5" dirty="0">
                <a:latin typeface="Arial"/>
                <a:cs typeface="Arial"/>
              </a:rPr>
              <a:t>g</a:t>
            </a:r>
            <a:r>
              <a:rPr sz="2200" b="1" spc="0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ản</a:t>
            </a:r>
            <a:r>
              <a:rPr sz="2200" b="1" dirty="0">
                <a:latin typeface="Arial"/>
                <a:cs typeface="Arial"/>
              </a:rPr>
              <a:t>g	</a:t>
            </a:r>
            <a:r>
              <a:rPr sz="2200" b="1" spc="-5" dirty="0">
                <a:latin typeface="Arial"/>
                <a:cs typeface="Arial"/>
              </a:rPr>
              <a:t>9</a:t>
            </a:r>
            <a:r>
              <a:rPr sz="2200" dirty="0">
                <a:latin typeface="Arial"/>
                <a:cs typeface="Arial"/>
              </a:rPr>
              <a:t>:	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â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ự</a:t>
            </a:r>
            <a:r>
              <a:rPr sz="2200" spc="-3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ổ</a:t>
            </a:r>
            <a:r>
              <a:rPr sz="2200" spc="-3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1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ua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à</a:t>
            </a:r>
            <a:r>
              <a:rPr sz="2200" dirty="0">
                <a:latin typeface="Arial"/>
                <a:cs typeface="Arial"/>
              </a:rPr>
              <a:t>i	</a:t>
            </a:r>
            <a:r>
              <a:rPr sz="2200" spc="-10" dirty="0">
                <a:latin typeface="Arial"/>
                <a:cs typeface="Arial"/>
              </a:rPr>
              <a:t>li</a:t>
            </a:r>
            <a:r>
              <a:rPr sz="2200" spc="-5" dirty="0">
                <a:latin typeface="Arial"/>
                <a:cs typeface="Arial"/>
              </a:rPr>
              <a:t>ệ</a:t>
            </a:r>
            <a:r>
              <a:rPr sz="2200" dirty="0">
                <a:latin typeface="Arial"/>
                <a:cs typeface="Arial"/>
              </a:rPr>
              <a:t>u	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à	cơ	sở	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ý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dirty="0">
                <a:latin typeface="Arial"/>
                <a:cs typeface="Arial"/>
              </a:rPr>
              <a:t>t  </a:t>
            </a:r>
            <a:r>
              <a:rPr sz="2200" spc="-5" dirty="0">
                <a:latin typeface="Arial"/>
                <a:cs typeface="Arial"/>
              </a:rPr>
              <a:t>(tiếp)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Chương </a:t>
            </a:r>
            <a:r>
              <a:rPr sz="2200" dirty="0">
                <a:latin typeface="Arial"/>
                <a:cs typeface="Arial"/>
              </a:rPr>
              <a:t>III - </a:t>
            </a:r>
            <a:r>
              <a:rPr sz="2200" spc="-10" dirty="0">
                <a:latin typeface="Arial"/>
                <a:cs typeface="Arial"/>
              </a:rPr>
              <a:t>Mục: </a:t>
            </a:r>
            <a:r>
              <a:rPr sz="2200" dirty="0">
                <a:latin typeface="Arial"/>
                <a:cs typeface="Arial"/>
              </a:rPr>
              <a:t>3.5, 3.6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  <a:tab pos="4584065" algn="l"/>
              </a:tabLst>
            </a:pPr>
            <a:r>
              <a:rPr sz="2200" spc="-15" dirty="0">
                <a:latin typeface="Arial"/>
                <a:cs typeface="Arial"/>
              </a:rPr>
              <a:t>Tiết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17-18	</a:t>
            </a:r>
            <a:r>
              <a:rPr sz="2200" spc="-15" dirty="0">
                <a:latin typeface="Arial"/>
                <a:cs typeface="Arial"/>
              </a:rPr>
              <a:t>Tuần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>
                <a:latin typeface="Arial"/>
                <a:cs typeface="Arial"/>
              </a:rPr>
              <a:t>Mục đích, yêu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</a:t>
            </a:r>
            <a:r>
              <a:rPr sz="2200" spc="-10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bước </a:t>
            </a:r>
            <a:r>
              <a:rPr sz="2200" spc="-10" dirty="0">
                <a:latin typeface="Arial"/>
                <a:cs typeface="Arial"/>
              </a:rPr>
              <a:t>xây </a:t>
            </a:r>
            <a:r>
              <a:rPr sz="2200" dirty="0">
                <a:latin typeface="Arial"/>
                <a:cs typeface="Arial"/>
              </a:rPr>
              <a:t>dựng tài </a:t>
            </a:r>
            <a:r>
              <a:rPr sz="2200" spc="-5" dirty="0">
                <a:latin typeface="Arial"/>
                <a:cs typeface="Arial"/>
              </a:rPr>
              <a:t>liệu tổng quan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tổng hợp  </a:t>
            </a:r>
            <a:r>
              <a:rPr sz="2200" dirty="0">
                <a:latin typeface="Arial"/>
                <a:cs typeface="Arial"/>
              </a:rPr>
              <a:t>cơ sở 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các </a:t>
            </a:r>
            <a:r>
              <a:rPr sz="2200" spc="-10" dirty="0">
                <a:latin typeface="Arial"/>
                <a:cs typeface="Arial"/>
              </a:rPr>
              <a:t>hình </a:t>
            </a:r>
            <a:r>
              <a:rPr sz="2200" dirty="0">
                <a:latin typeface="Arial"/>
                <a:cs typeface="Arial"/>
              </a:rPr>
              <a:t>thức </a:t>
            </a:r>
            <a:r>
              <a:rPr sz="2200" spc="-5" dirty="0">
                <a:latin typeface="Arial"/>
                <a:cs typeface="Arial"/>
              </a:rPr>
              <a:t>trích </a:t>
            </a:r>
            <a:r>
              <a:rPr sz="2200" dirty="0">
                <a:latin typeface="Arial"/>
                <a:cs typeface="Arial"/>
              </a:rPr>
              <a:t>dẫn tài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tham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khảo.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0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Hình thức tổ chức dạy học:</a:t>
            </a:r>
            <a:r>
              <a:rPr sz="2200" dirty="0">
                <a:latin typeface="Arial"/>
                <a:cs typeface="Arial"/>
              </a:rPr>
              <a:t>Lý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Thời </a:t>
            </a:r>
            <a:r>
              <a:rPr sz="2200" b="1" i="1" spc="-5" dirty="0">
                <a:latin typeface="Arial"/>
                <a:cs typeface="Arial"/>
              </a:rPr>
              <a:t>gian: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thuyết:</a:t>
            </a:r>
            <a:r>
              <a:rPr sz="2200" dirty="0">
                <a:latin typeface="Arial"/>
                <a:cs typeface="Arial"/>
              </a:rPr>
              <a:t> 2t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Địa điểm:</a:t>
            </a:r>
            <a:r>
              <a:rPr sz="2200" dirty="0">
                <a:latin typeface="Arial"/>
                <a:cs typeface="Arial"/>
              </a:rPr>
              <a:t>Giảng đường do </a:t>
            </a:r>
            <a:r>
              <a:rPr sz="2200" spc="-5" dirty="0">
                <a:latin typeface="Arial"/>
                <a:cs typeface="Arial"/>
              </a:rPr>
              <a:t>P2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spc="-5" dirty="0">
                <a:latin typeface="Arial"/>
                <a:cs typeface="Arial"/>
              </a:rPr>
              <a:t>Nội </a:t>
            </a:r>
            <a:r>
              <a:rPr sz="2200" b="1" i="1" dirty="0">
                <a:latin typeface="Arial"/>
                <a:cs typeface="Arial"/>
              </a:rPr>
              <a:t>dung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chính: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0118"/>
            <a:ext cx="8228330" cy="50787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dirty="0">
                <a:latin typeface="Arial"/>
                <a:cs typeface="Arial"/>
              </a:rPr>
              <a:t>3.8 </a:t>
            </a:r>
            <a:r>
              <a:rPr sz="2200" b="1" spc="-5" dirty="0">
                <a:latin typeface="Arial"/>
                <a:cs typeface="Arial"/>
              </a:rPr>
              <a:t>Các </a:t>
            </a:r>
            <a:r>
              <a:rPr sz="2200" b="1" dirty="0">
                <a:latin typeface="Arial"/>
                <a:cs typeface="Arial"/>
              </a:rPr>
              <a:t>bước xây dựng </a:t>
            </a:r>
            <a:r>
              <a:rPr sz="2200" b="1" spc="-10" dirty="0">
                <a:latin typeface="Arial"/>
                <a:cs typeface="Arial"/>
              </a:rPr>
              <a:t>Tổng </a:t>
            </a:r>
            <a:r>
              <a:rPr sz="2200" b="1" dirty="0">
                <a:latin typeface="Arial"/>
                <a:cs typeface="Arial"/>
              </a:rPr>
              <a:t>quan tài liệu </a:t>
            </a:r>
            <a:r>
              <a:rPr sz="2200" b="1" spc="-15" dirty="0">
                <a:latin typeface="Arial"/>
                <a:cs typeface="Arial"/>
              </a:rPr>
              <a:t>và </a:t>
            </a:r>
            <a:r>
              <a:rPr sz="2200" b="1" dirty="0">
                <a:latin typeface="Arial"/>
                <a:cs typeface="Arial"/>
              </a:rPr>
              <a:t>cơ sở lý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dirty="0">
                <a:latin typeface="Arial"/>
                <a:cs typeface="Arial"/>
              </a:rPr>
              <a:t>Bước 1: </a:t>
            </a:r>
            <a:r>
              <a:rPr sz="2200" b="1" i="1" spc="-5" dirty="0">
                <a:latin typeface="Arial"/>
                <a:cs typeface="Arial"/>
              </a:rPr>
              <a:t>Tìm </a:t>
            </a:r>
            <a:r>
              <a:rPr sz="2200" b="1" i="1" dirty="0">
                <a:latin typeface="Arial"/>
                <a:cs typeface="Arial"/>
              </a:rPr>
              <a:t>các tài </a:t>
            </a:r>
            <a:r>
              <a:rPr sz="2200" b="1" i="1" spc="-5" dirty="0">
                <a:latin typeface="Arial"/>
                <a:cs typeface="Arial"/>
              </a:rPr>
              <a:t>liệu </a:t>
            </a:r>
            <a:r>
              <a:rPr sz="2200" b="1" i="1" dirty="0">
                <a:latin typeface="Arial"/>
                <a:cs typeface="Arial"/>
              </a:rPr>
              <a:t>có liên quan đến đề </a:t>
            </a:r>
            <a:r>
              <a:rPr sz="2200" b="1" i="1" spc="-5" dirty="0">
                <a:latin typeface="Arial"/>
                <a:cs typeface="Arial"/>
              </a:rPr>
              <a:t>tài </a:t>
            </a:r>
            <a:r>
              <a:rPr sz="2200" b="1" i="1" dirty="0">
                <a:latin typeface="Arial"/>
                <a:cs typeface="Arial"/>
              </a:rPr>
              <a:t>đang và sẽ  nghiên cứu.</a:t>
            </a:r>
            <a:endParaRPr sz="2200">
              <a:latin typeface="Arial"/>
              <a:cs typeface="Arial"/>
            </a:endParaRPr>
          </a:p>
          <a:p>
            <a:pPr marL="652780" marR="6985" lvl="1" indent="-274320" algn="just">
              <a:lnSpc>
                <a:spcPct val="120000"/>
              </a:lnSpc>
              <a:spcBef>
                <a:spcPts val="51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5" dirty="0">
                <a:latin typeface="Arial"/>
                <a:cs typeface="Arial"/>
              </a:rPr>
              <a:t>Tham khảo các bách khoa toàn thư, tự điển, </a:t>
            </a:r>
            <a:r>
              <a:rPr sz="1900" dirty="0">
                <a:latin typeface="Arial"/>
                <a:cs typeface="Arial"/>
              </a:rPr>
              <a:t>sổ </a:t>
            </a:r>
            <a:r>
              <a:rPr sz="1900" spc="-45" dirty="0">
                <a:latin typeface="Arial"/>
                <a:cs typeface="Arial"/>
              </a:rPr>
              <a:t>tay, </a:t>
            </a:r>
            <a:r>
              <a:rPr sz="1900" spc="-10" dirty="0">
                <a:latin typeface="Arial"/>
                <a:cs typeface="Arial"/>
              </a:rPr>
              <a:t>sách và </a:t>
            </a:r>
            <a:r>
              <a:rPr sz="1900" spc="-5" dirty="0">
                <a:latin typeface="Arial"/>
                <a:cs typeface="Arial"/>
              </a:rPr>
              <a:t>các tài  liệu liên </a:t>
            </a:r>
            <a:r>
              <a:rPr sz="1900" spc="-10" dirty="0">
                <a:latin typeface="Arial"/>
                <a:cs typeface="Arial"/>
              </a:rPr>
              <a:t>quan đến </a:t>
            </a:r>
            <a:r>
              <a:rPr sz="1900" spc="-5" dirty="0">
                <a:latin typeface="Arial"/>
                <a:cs typeface="Arial"/>
              </a:rPr>
              <a:t>các </a:t>
            </a:r>
            <a:r>
              <a:rPr sz="1900" dirty="0">
                <a:latin typeface="Arial"/>
                <a:cs typeface="Arial"/>
              </a:rPr>
              <a:t>thuật </a:t>
            </a:r>
            <a:r>
              <a:rPr sz="1900" spc="-10" dirty="0">
                <a:latin typeface="Arial"/>
                <a:cs typeface="Arial"/>
              </a:rPr>
              <a:t>ngữ </a:t>
            </a:r>
            <a:r>
              <a:rPr sz="1900" spc="-5" dirty="0">
                <a:latin typeface="Arial"/>
                <a:cs typeface="Arial"/>
              </a:rPr>
              <a:t>chủ </a:t>
            </a:r>
            <a:r>
              <a:rPr sz="1900" spc="-10" dirty="0">
                <a:latin typeface="Arial"/>
                <a:cs typeface="Arial"/>
              </a:rPr>
              <a:t>yếu, </a:t>
            </a:r>
            <a:r>
              <a:rPr sz="1900" spc="-5" dirty="0">
                <a:latin typeface="Arial"/>
                <a:cs typeface="Arial"/>
              </a:rPr>
              <a:t>con người, </a:t>
            </a:r>
            <a:r>
              <a:rPr sz="1900" dirty="0">
                <a:latin typeface="Arial"/>
                <a:cs typeface="Arial"/>
              </a:rPr>
              <a:t>sự </a:t>
            </a:r>
            <a:r>
              <a:rPr sz="1900" spc="-5" dirty="0">
                <a:latin typeface="Arial"/>
                <a:cs typeface="Arial"/>
              </a:rPr>
              <a:t>kiện </a:t>
            </a:r>
            <a:r>
              <a:rPr sz="1900" spc="-10" dirty="0">
                <a:latin typeface="Arial"/>
                <a:cs typeface="Arial"/>
              </a:rPr>
              <a:t>liên  quan đến vấn </a:t>
            </a:r>
            <a:r>
              <a:rPr sz="1900" spc="-5" dirty="0">
                <a:latin typeface="Arial"/>
                <a:cs typeface="Arial"/>
              </a:rPr>
              <a:t>đề </a:t>
            </a:r>
            <a:r>
              <a:rPr sz="1900" spc="-10" dirty="0">
                <a:latin typeface="Arial"/>
                <a:cs typeface="Arial"/>
              </a:rPr>
              <a:t>hoặc </a:t>
            </a:r>
            <a:r>
              <a:rPr sz="1900" spc="-5" dirty="0">
                <a:latin typeface="Arial"/>
                <a:cs typeface="Arial"/>
              </a:rPr>
              <a:t>câu </a:t>
            </a:r>
            <a:r>
              <a:rPr sz="1900" spc="-10" dirty="0">
                <a:latin typeface="Arial"/>
                <a:cs typeface="Arial"/>
              </a:rPr>
              <a:t>hỏi nghiên</a:t>
            </a:r>
            <a:r>
              <a:rPr sz="1900" spc="2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cứu.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91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Các nguồn </a:t>
            </a:r>
            <a:r>
              <a:rPr sz="1900" spc="-5" dirty="0">
                <a:latin typeface="Arial"/>
                <a:cs typeface="Arial"/>
              </a:rPr>
              <a:t>để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tìm:</a:t>
            </a:r>
            <a:endParaRPr sz="19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44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10" dirty="0">
                <a:latin typeface="Arial"/>
                <a:cs typeface="Arial"/>
              </a:rPr>
              <a:t>Internet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15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5" dirty="0">
                <a:latin typeface="Arial"/>
                <a:cs typeface="Arial"/>
              </a:rPr>
              <a:t>Sách, </a:t>
            </a:r>
            <a:r>
              <a:rPr sz="1700" spc="-10" dirty="0">
                <a:latin typeface="Arial"/>
                <a:cs typeface="Arial"/>
              </a:rPr>
              <a:t>báo, </a:t>
            </a:r>
            <a:r>
              <a:rPr sz="1700" spc="-5" dirty="0">
                <a:latin typeface="Arial"/>
                <a:cs typeface="Arial"/>
              </a:rPr>
              <a:t>tạp</a:t>
            </a:r>
            <a:r>
              <a:rPr sz="1700" spc="8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chí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2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10" dirty="0">
                <a:latin typeface="Arial"/>
                <a:cs typeface="Arial"/>
              </a:rPr>
              <a:t>Thư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viện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15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5" dirty="0">
                <a:latin typeface="Arial"/>
                <a:cs typeface="Arial"/>
              </a:rPr>
              <a:t>Từ </a:t>
            </a:r>
            <a:r>
              <a:rPr sz="1700" spc="-10" dirty="0">
                <a:latin typeface="Arial"/>
                <a:cs typeface="Arial"/>
              </a:rPr>
              <a:t>điển </a:t>
            </a:r>
            <a:r>
              <a:rPr sz="1700" spc="-5" dirty="0">
                <a:latin typeface="Arial"/>
                <a:cs typeface="Arial"/>
              </a:rPr>
              <a:t>kinh tế, </a:t>
            </a:r>
            <a:r>
              <a:rPr sz="1700" spc="-20" dirty="0">
                <a:latin typeface="Arial"/>
                <a:cs typeface="Arial"/>
              </a:rPr>
              <a:t>xã </a:t>
            </a:r>
            <a:r>
              <a:rPr sz="1700" spc="-10" dirty="0">
                <a:latin typeface="Arial"/>
                <a:cs typeface="Arial"/>
              </a:rPr>
              <a:t>hội, </a:t>
            </a:r>
            <a:r>
              <a:rPr sz="1700" spc="-5" dirty="0">
                <a:latin typeface="Arial"/>
                <a:cs typeface="Arial"/>
              </a:rPr>
              <a:t>khoa</a:t>
            </a:r>
            <a:r>
              <a:rPr sz="1700" spc="1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học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15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10" dirty="0">
                <a:latin typeface="Arial"/>
                <a:cs typeface="Arial"/>
              </a:rPr>
              <a:t>Phần </a:t>
            </a:r>
            <a:r>
              <a:rPr sz="1700" spc="-15" dirty="0">
                <a:latin typeface="Arial"/>
                <a:cs typeface="Arial"/>
              </a:rPr>
              <a:t>“Index” </a:t>
            </a:r>
            <a:r>
              <a:rPr sz="1700" spc="-5" dirty="0">
                <a:latin typeface="Arial"/>
                <a:cs typeface="Arial"/>
              </a:rPr>
              <a:t>của các </a:t>
            </a:r>
            <a:r>
              <a:rPr sz="1700" dirty="0">
                <a:latin typeface="Arial"/>
                <a:cs typeface="Arial"/>
              </a:rPr>
              <a:t>sách </a:t>
            </a:r>
            <a:r>
              <a:rPr sz="1700" spc="-10" dirty="0">
                <a:latin typeface="Arial"/>
                <a:cs typeface="Arial"/>
              </a:rPr>
              <a:t>và giáo </a:t>
            </a:r>
            <a:r>
              <a:rPr sz="1700" spc="-5" dirty="0">
                <a:latin typeface="Arial"/>
                <a:cs typeface="Arial"/>
              </a:rPr>
              <a:t>trình nước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ngoài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815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10" dirty="0">
                <a:latin typeface="Arial"/>
                <a:cs typeface="Arial"/>
              </a:rPr>
              <a:t>Hỏi chuyên </a:t>
            </a:r>
            <a:r>
              <a:rPr sz="1700" spc="-5" dirty="0">
                <a:latin typeface="Arial"/>
                <a:cs typeface="Arial"/>
              </a:rPr>
              <a:t>gia </a:t>
            </a:r>
            <a:r>
              <a:rPr sz="1700" spc="-10" dirty="0">
                <a:latin typeface="Arial"/>
                <a:cs typeface="Arial"/>
              </a:rPr>
              <a:t>hoặc giáo viên </a:t>
            </a:r>
            <a:r>
              <a:rPr sz="1700" spc="-5" dirty="0">
                <a:latin typeface="Arial"/>
                <a:cs typeface="Arial"/>
              </a:rPr>
              <a:t>hướng</a:t>
            </a:r>
            <a:r>
              <a:rPr sz="1700" spc="18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dẫn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50974"/>
            <a:ext cx="8228965" cy="506349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b="1" dirty="0">
                <a:latin typeface="Arial"/>
                <a:cs typeface="Arial"/>
              </a:rPr>
              <a:t>3.8 </a:t>
            </a:r>
            <a:r>
              <a:rPr sz="2200" b="1" spc="-5" dirty="0">
                <a:latin typeface="Arial"/>
                <a:cs typeface="Arial"/>
              </a:rPr>
              <a:t>Các </a:t>
            </a:r>
            <a:r>
              <a:rPr sz="2200" b="1" dirty="0">
                <a:latin typeface="Arial"/>
                <a:cs typeface="Arial"/>
              </a:rPr>
              <a:t>bước xây dựng </a:t>
            </a:r>
            <a:r>
              <a:rPr sz="2200" b="1" spc="-10" dirty="0">
                <a:latin typeface="Arial"/>
                <a:cs typeface="Arial"/>
              </a:rPr>
              <a:t>Tổng </a:t>
            </a:r>
            <a:r>
              <a:rPr sz="2200" b="1" dirty="0">
                <a:latin typeface="Arial"/>
                <a:cs typeface="Arial"/>
              </a:rPr>
              <a:t>quan tài liệu </a:t>
            </a:r>
            <a:r>
              <a:rPr sz="2200" b="1" spc="-15" dirty="0">
                <a:latin typeface="Arial"/>
                <a:cs typeface="Arial"/>
              </a:rPr>
              <a:t>và </a:t>
            </a:r>
            <a:r>
              <a:rPr sz="2200" b="1" dirty="0">
                <a:latin typeface="Arial"/>
                <a:cs typeface="Arial"/>
              </a:rPr>
              <a:t>cơ sở lý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dirty="0">
                <a:latin typeface="Arial"/>
                <a:cs typeface="Arial"/>
              </a:rPr>
              <a:t>Bước </a:t>
            </a:r>
            <a:r>
              <a:rPr sz="2200" b="1" spc="-15" dirty="0">
                <a:latin typeface="Arial"/>
                <a:cs typeface="Arial"/>
              </a:rPr>
              <a:t>2: </a:t>
            </a:r>
            <a:r>
              <a:rPr sz="2200" b="1" i="1" dirty="0">
                <a:latin typeface="Arial"/>
                <a:cs typeface="Arial"/>
              </a:rPr>
              <a:t>Chọn lọc và giữ lại những tài liệu có độ </a:t>
            </a:r>
            <a:r>
              <a:rPr sz="2200" b="1" i="1" spc="-5" dirty="0">
                <a:latin typeface="Arial"/>
                <a:cs typeface="Arial"/>
              </a:rPr>
              <a:t>tin </a:t>
            </a:r>
            <a:r>
              <a:rPr sz="2200" b="1" i="1" dirty="0">
                <a:latin typeface="Arial"/>
                <a:cs typeface="Arial"/>
              </a:rPr>
              <a:t>cậy  cao cũng như các lý thuyết phù</a:t>
            </a:r>
            <a:r>
              <a:rPr sz="2200" b="1" i="1" spc="0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hợp.</a:t>
            </a:r>
            <a:endParaRPr sz="2200">
              <a:latin typeface="Arial"/>
              <a:cs typeface="Arial"/>
            </a:endParaRPr>
          </a:p>
          <a:p>
            <a:pPr marL="652780" marR="10795" lvl="1" indent="-274320">
              <a:lnSpc>
                <a:spcPct val="129500"/>
              </a:lnSpc>
              <a:spcBef>
                <a:spcPts val="54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b="1" spc="-10" dirty="0">
                <a:latin typeface="Arial"/>
                <a:cs typeface="Arial"/>
              </a:rPr>
              <a:t>Các </a:t>
            </a:r>
            <a:r>
              <a:rPr sz="1900" b="1" dirty="0">
                <a:latin typeface="Arial"/>
                <a:cs typeface="Arial"/>
              </a:rPr>
              <a:t>căn </a:t>
            </a:r>
            <a:r>
              <a:rPr sz="1900" b="1" spc="-10" dirty="0">
                <a:latin typeface="Arial"/>
                <a:cs typeface="Arial"/>
              </a:rPr>
              <a:t>cứ để </a:t>
            </a:r>
            <a:r>
              <a:rPr sz="1900" b="1" spc="-5" dirty="0">
                <a:latin typeface="Arial"/>
                <a:cs typeface="Arial"/>
              </a:rPr>
              <a:t>đánh giá giá trị của </a:t>
            </a:r>
            <a:r>
              <a:rPr sz="1900" b="1" dirty="0">
                <a:latin typeface="Arial"/>
                <a:cs typeface="Arial"/>
              </a:rPr>
              <a:t>các </a:t>
            </a:r>
            <a:r>
              <a:rPr sz="1900" b="1" spc="-10" dirty="0">
                <a:latin typeface="Arial"/>
                <a:cs typeface="Arial"/>
              </a:rPr>
              <a:t>nguồn </a:t>
            </a:r>
            <a:r>
              <a:rPr sz="1900" b="1" spc="-15" dirty="0">
                <a:latin typeface="Arial"/>
                <a:cs typeface="Arial"/>
              </a:rPr>
              <a:t>và </a:t>
            </a:r>
            <a:r>
              <a:rPr sz="1900" b="1" spc="-10" dirty="0">
                <a:latin typeface="Arial"/>
                <a:cs typeface="Arial"/>
              </a:rPr>
              <a:t>nội </a:t>
            </a:r>
            <a:r>
              <a:rPr sz="1900" b="1" spc="-5" dirty="0">
                <a:latin typeface="Arial"/>
                <a:cs typeface="Arial"/>
              </a:rPr>
              <a:t>dung của </a:t>
            </a:r>
            <a:r>
              <a:rPr sz="1900" b="1" spc="-10" dirty="0">
                <a:latin typeface="Arial"/>
                <a:cs typeface="Arial"/>
              </a:rPr>
              <a:t>dữ  </a:t>
            </a:r>
            <a:r>
              <a:rPr sz="1900" b="1" spc="-5" dirty="0">
                <a:latin typeface="Arial"/>
                <a:cs typeface="Arial"/>
              </a:rPr>
              <a:t>liệu </a:t>
            </a:r>
            <a:r>
              <a:rPr sz="1900" b="1" spc="-10" dirty="0">
                <a:latin typeface="Arial"/>
                <a:cs typeface="Arial"/>
              </a:rPr>
              <a:t>thứ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cấp.</a:t>
            </a:r>
            <a:endParaRPr sz="1900">
              <a:latin typeface="Arial"/>
              <a:cs typeface="Arial"/>
            </a:endParaRPr>
          </a:p>
          <a:p>
            <a:pPr marL="652780" marR="12065" lvl="1" indent="-274320">
              <a:lnSpc>
                <a:spcPct val="129500"/>
              </a:lnSpc>
              <a:spcBef>
                <a:spcPts val="48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Arial"/>
                <a:cs typeface="Arial"/>
              </a:rPr>
              <a:t>5 </a:t>
            </a:r>
            <a:r>
              <a:rPr sz="1900" spc="-10" dirty="0">
                <a:latin typeface="Arial"/>
                <a:cs typeface="Arial"/>
              </a:rPr>
              <a:t>yếu </a:t>
            </a:r>
            <a:r>
              <a:rPr sz="1900" spc="-5" dirty="0">
                <a:latin typeface="Arial"/>
                <a:cs typeface="Arial"/>
              </a:rPr>
              <a:t>tố được </a:t>
            </a:r>
            <a:r>
              <a:rPr sz="1900" spc="-10" dirty="0">
                <a:latin typeface="Arial"/>
                <a:cs typeface="Arial"/>
              </a:rPr>
              <a:t>dùng </a:t>
            </a:r>
            <a:r>
              <a:rPr sz="1900" spc="-5" dirty="0">
                <a:latin typeface="Arial"/>
                <a:cs typeface="Arial"/>
              </a:rPr>
              <a:t>để đánh giá giá trị của </a:t>
            </a:r>
            <a:r>
              <a:rPr sz="1900" spc="-10" dirty="0">
                <a:latin typeface="Arial"/>
                <a:cs typeface="Arial"/>
              </a:rPr>
              <a:t>các nguồn và nội dung </a:t>
            </a:r>
            <a:r>
              <a:rPr sz="1900" spc="-5" dirty="0">
                <a:latin typeface="Arial"/>
                <a:cs typeface="Arial"/>
              </a:rPr>
              <a:t>của  dữ liệu.</a:t>
            </a:r>
            <a:endParaRPr sz="19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6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5" dirty="0">
                <a:latin typeface="Arial"/>
                <a:cs typeface="Arial"/>
              </a:rPr>
              <a:t>Mục tiêu </a:t>
            </a:r>
            <a:r>
              <a:rPr sz="1700" dirty="0">
                <a:latin typeface="Arial"/>
                <a:cs typeface="Arial"/>
              </a:rPr>
              <a:t>– </a:t>
            </a:r>
            <a:r>
              <a:rPr sz="1700" spc="-10" dirty="0">
                <a:latin typeface="Arial"/>
                <a:cs typeface="Arial"/>
              </a:rPr>
              <a:t>Purpose </a:t>
            </a:r>
            <a:r>
              <a:rPr sz="1700" dirty="0">
                <a:latin typeface="Arial"/>
                <a:cs typeface="Arial"/>
              </a:rPr>
              <a:t>(là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gì?)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1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dirty="0">
                <a:latin typeface="Arial"/>
                <a:cs typeface="Arial"/>
              </a:rPr>
              <a:t>Giới </a:t>
            </a:r>
            <a:r>
              <a:rPr sz="1700" spc="-10" dirty="0">
                <a:latin typeface="Arial"/>
                <a:cs typeface="Arial"/>
              </a:rPr>
              <a:t>hạn phạm vi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700" spc="-5" dirty="0">
                <a:latin typeface="Arial"/>
                <a:cs typeface="Arial"/>
              </a:rPr>
              <a:t>Scope </a:t>
            </a:r>
            <a:r>
              <a:rPr sz="1700" spc="-10" dirty="0">
                <a:latin typeface="Arial"/>
                <a:cs typeface="Arial"/>
              </a:rPr>
              <a:t>(như </a:t>
            </a:r>
            <a:r>
              <a:rPr sz="1700" spc="-5" dirty="0">
                <a:latin typeface="Arial"/>
                <a:cs typeface="Arial"/>
              </a:rPr>
              <a:t>thế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nào?)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3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10" dirty="0">
                <a:latin typeface="Arial"/>
                <a:cs typeface="Arial"/>
              </a:rPr>
              <a:t>Tác </a:t>
            </a:r>
            <a:r>
              <a:rPr sz="1700" spc="-5" dirty="0">
                <a:latin typeface="Arial"/>
                <a:cs typeface="Arial"/>
              </a:rPr>
              <a:t>giả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700" spc="-5" dirty="0">
                <a:latin typeface="Arial"/>
                <a:cs typeface="Arial"/>
              </a:rPr>
              <a:t>Authority </a:t>
            </a:r>
            <a:r>
              <a:rPr sz="1700" dirty="0">
                <a:latin typeface="Arial"/>
                <a:cs typeface="Arial"/>
              </a:rPr>
              <a:t>(là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ai?)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1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5" dirty="0">
                <a:latin typeface="Arial"/>
                <a:cs typeface="Arial"/>
              </a:rPr>
              <a:t>Người </a:t>
            </a:r>
            <a:r>
              <a:rPr sz="1700" spc="-10" dirty="0">
                <a:latin typeface="Arial"/>
                <a:cs typeface="Arial"/>
              </a:rPr>
              <a:t>đọc </a:t>
            </a:r>
            <a:r>
              <a:rPr sz="1700" dirty="0">
                <a:latin typeface="Arial"/>
                <a:cs typeface="Arial"/>
              </a:rPr>
              <a:t>– </a:t>
            </a:r>
            <a:r>
              <a:rPr sz="1700" spc="-10" dirty="0">
                <a:latin typeface="Arial"/>
                <a:cs typeface="Arial"/>
              </a:rPr>
              <a:t>Audience </a:t>
            </a:r>
            <a:r>
              <a:rPr sz="1700" dirty="0">
                <a:latin typeface="Arial"/>
                <a:cs typeface="Arial"/>
              </a:rPr>
              <a:t>(là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ai?)</a:t>
            </a:r>
            <a:endParaRPr sz="17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30"/>
              </a:spcBef>
              <a:buClr>
                <a:srgbClr val="DF74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-5" dirty="0">
                <a:latin typeface="Arial"/>
                <a:cs typeface="Arial"/>
              </a:rPr>
              <a:t>Định </a:t>
            </a:r>
            <a:r>
              <a:rPr sz="1700" spc="-10" dirty="0">
                <a:latin typeface="Arial"/>
                <a:cs typeface="Arial"/>
              </a:rPr>
              <a:t>dạng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700" spc="-10" dirty="0">
                <a:latin typeface="Arial"/>
                <a:cs typeface="Arial"/>
              </a:rPr>
              <a:t>Format (như </a:t>
            </a:r>
            <a:r>
              <a:rPr sz="1700" spc="-5" dirty="0">
                <a:latin typeface="Arial"/>
                <a:cs typeface="Arial"/>
              </a:rPr>
              <a:t>thế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nào?)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933"/>
            <a:ext cx="8220709" cy="491363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2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dirty="0">
                <a:latin typeface="Arial"/>
                <a:cs typeface="Arial"/>
              </a:rPr>
              <a:t>Mục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tiêu</a:t>
            </a:r>
            <a:endParaRPr sz="22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1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5" dirty="0">
                <a:latin typeface="Arial"/>
                <a:cs typeface="Arial"/>
              </a:rPr>
              <a:t>Mục </a:t>
            </a:r>
            <a:r>
              <a:rPr sz="1900" spc="-5" dirty="0">
                <a:latin typeface="Arial"/>
                <a:cs typeface="Arial"/>
              </a:rPr>
              <a:t>tiêu của </a:t>
            </a:r>
            <a:r>
              <a:rPr sz="1900" spc="-10" dirty="0">
                <a:latin typeface="Arial"/>
                <a:cs typeface="Arial"/>
              </a:rPr>
              <a:t>nguồn </a:t>
            </a:r>
            <a:r>
              <a:rPr sz="1900" spc="-5" dirty="0">
                <a:latin typeface="Arial"/>
                <a:cs typeface="Arial"/>
              </a:rPr>
              <a:t>dữ liệu là điều </a:t>
            </a:r>
            <a:r>
              <a:rPr sz="1900" spc="-15" dirty="0">
                <a:latin typeface="Arial"/>
                <a:cs typeface="Arial"/>
              </a:rPr>
              <a:t>mà </a:t>
            </a:r>
            <a:r>
              <a:rPr sz="1900" spc="-5" dirty="0">
                <a:latin typeface="Arial"/>
                <a:cs typeface="Arial"/>
              </a:rPr>
              <a:t>tác giả </a:t>
            </a:r>
            <a:r>
              <a:rPr sz="1900" spc="-10" dirty="0">
                <a:latin typeface="Arial"/>
                <a:cs typeface="Arial"/>
              </a:rPr>
              <a:t>muốn hoàn</a:t>
            </a:r>
            <a:r>
              <a:rPr sz="1900" spc="3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thành.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12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Arial"/>
                <a:cs typeface="Arial"/>
              </a:rPr>
              <a:t>Sự thiên lệch của </a:t>
            </a:r>
            <a:r>
              <a:rPr sz="1900" spc="-10" dirty="0">
                <a:latin typeface="Arial"/>
                <a:cs typeface="Arial"/>
              </a:rPr>
              <a:t>nguồn </a:t>
            </a:r>
            <a:r>
              <a:rPr sz="1900" spc="-5" dirty="0">
                <a:latin typeface="Arial"/>
                <a:cs typeface="Arial"/>
              </a:rPr>
              <a:t>dữ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liệu.</a:t>
            </a:r>
            <a:endParaRPr sz="19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33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dirty="0">
                <a:latin typeface="Arial"/>
                <a:cs typeface="Arial"/>
              </a:rPr>
              <a:t>Giới hạn phạm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vi</a:t>
            </a:r>
            <a:endParaRPr sz="22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1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Gắn </a:t>
            </a:r>
            <a:r>
              <a:rPr sz="1900" spc="-5" dirty="0">
                <a:latin typeface="Arial"/>
                <a:cs typeface="Arial"/>
              </a:rPr>
              <a:t>chặt </a:t>
            </a:r>
            <a:r>
              <a:rPr sz="1900" spc="-10" dirty="0">
                <a:latin typeface="Arial"/>
                <a:cs typeface="Arial"/>
              </a:rPr>
              <a:t>với </a:t>
            </a:r>
            <a:r>
              <a:rPr sz="1900" spc="-15" dirty="0">
                <a:latin typeface="Arial"/>
                <a:cs typeface="Arial"/>
              </a:rPr>
              <a:t>mục </a:t>
            </a:r>
            <a:r>
              <a:rPr sz="1900" spc="-5" dirty="0">
                <a:latin typeface="Arial"/>
                <a:cs typeface="Arial"/>
              </a:rPr>
              <a:t>tiêu là giới </a:t>
            </a:r>
            <a:r>
              <a:rPr sz="1900" spc="-10" dirty="0">
                <a:latin typeface="Arial"/>
                <a:cs typeface="Arial"/>
              </a:rPr>
              <a:t>hạn phạm</a:t>
            </a:r>
            <a:r>
              <a:rPr sz="1900" spc="1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vi.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13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Ngày </a:t>
            </a:r>
            <a:r>
              <a:rPr sz="1900" spc="-5" dirty="0">
                <a:latin typeface="Arial"/>
                <a:cs typeface="Arial"/>
              </a:rPr>
              <a:t>xuất </a:t>
            </a:r>
            <a:r>
              <a:rPr sz="1900" spc="-10" dirty="0">
                <a:latin typeface="Arial"/>
                <a:cs typeface="Arial"/>
              </a:rPr>
              <a:t>bản, </a:t>
            </a:r>
            <a:r>
              <a:rPr sz="1900" spc="-5" dirty="0">
                <a:latin typeface="Arial"/>
                <a:cs typeface="Arial"/>
              </a:rPr>
              <a:t>công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bố;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15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Độ </a:t>
            </a:r>
            <a:r>
              <a:rPr sz="1900" spc="-5" dirty="0">
                <a:latin typeface="Arial"/>
                <a:cs typeface="Arial"/>
              </a:rPr>
              <a:t>sâu của chủ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đề;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13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Tầm bao quát </a:t>
            </a:r>
            <a:r>
              <a:rPr sz="1900" spc="-5" dirty="0">
                <a:latin typeface="Arial"/>
                <a:cs typeface="Arial"/>
              </a:rPr>
              <a:t>của chủ đề </a:t>
            </a:r>
            <a:r>
              <a:rPr sz="1900" spc="-10" dirty="0">
                <a:latin typeface="Arial"/>
                <a:cs typeface="Arial"/>
              </a:rPr>
              <a:t>(địa phương, quốc </a:t>
            </a:r>
            <a:r>
              <a:rPr sz="1900" spc="-5" dirty="0">
                <a:latin typeface="Arial"/>
                <a:cs typeface="Arial"/>
              </a:rPr>
              <a:t>gia, </a:t>
            </a:r>
            <a:r>
              <a:rPr sz="1900" spc="-10" dirty="0">
                <a:latin typeface="Arial"/>
                <a:cs typeface="Arial"/>
              </a:rPr>
              <a:t>quốc</a:t>
            </a:r>
            <a:r>
              <a:rPr sz="1900" spc="2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tế);</a:t>
            </a:r>
            <a:endParaRPr sz="1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15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Mức </a:t>
            </a:r>
            <a:r>
              <a:rPr sz="1900" spc="-5" dirty="0">
                <a:latin typeface="Arial"/>
                <a:cs typeface="Arial"/>
              </a:rPr>
              <a:t>độ toàn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diện;</a:t>
            </a:r>
            <a:endParaRPr sz="19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3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Nếu </a:t>
            </a:r>
            <a:r>
              <a:rPr sz="1900" spc="-5" dirty="0">
                <a:latin typeface="Arial"/>
                <a:cs typeface="Arial"/>
              </a:rPr>
              <a:t>chúng ta không biết giới </a:t>
            </a:r>
            <a:r>
              <a:rPr sz="1900" spc="-10" dirty="0">
                <a:latin typeface="Arial"/>
                <a:cs typeface="Arial"/>
              </a:rPr>
              <a:t>hạn </a:t>
            </a:r>
            <a:r>
              <a:rPr sz="1900" dirty="0">
                <a:latin typeface="Arial"/>
                <a:cs typeface="Arial"/>
              </a:rPr>
              <a:t>phạm </a:t>
            </a:r>
            <a:r>
              <a:rPr sz="1900" spc="-10" dirty="0">
                <a:latin typeface="Arial"/>
                <a:cs typeface="Arial"/>
              </a:rPr>
              <a:t>vi </a:t>
            </a:r>
            <a:r>
              <a:rPr sz="1900" spc="-5" dirty="0">
                <a:latin typeface="Arial"/>
                <a:cs typeface="Arial"/>
              </a:rPr>
              <a:t>của nguồn </a:t>
            </a:r>
            <a:r>
              <a:rPr sz="1900" dirty="0">
                <a:latin typeface="Arial"/>
                <a:cs typeface="Arial"/>
              </a:rPr>
              <a:t>thông </a:t>
            </a:r>
            <a:r>
              <a:rPr sz="1900" spc="-5" dirty="0">
                <a:latin typeface="Arial"/>
                <a:cs typeface="Arial"/>
              </a:rPr>
              <a:t>tin, chúng  ta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thể </a:t>
            </a:r>
            <a:r>
              <a:rPr sz="1900" spc="-15" dirty="0">
                <a:latin typeface="Arial"/>
                <a:cs typeface="Arial"/>
              </a:rPr>
              <a:t>mất </a:t>
            </a:r>
            <a:r>
              <a:rPr sz="1900" spc="-5" dirty="0">
                <a:latin typeface="Arial"/>
                <a:cs typeface="Arial"/>
              </a:rPr>
              <a:t>thông tin </a:t>
            </a:r>
            <a:r>
              <a:rPr sz="1900" spc="-10" dirty="0">
                <a:latin typeface="Arial"/>
                <a:cs typeface="Arial"/>
              </a:rPr>
              <a:t>vì </a:t>
            </a:r>
            <a:r>
              <a:rPr sz="1900" spc="-5" dirty="0">
                <a:latin typeface="Arial"/>
                <a:cs typeface="Arial"/>
              </a:rPr>
              <a:t>dựa </a:t>
            </a:r>
            <a:r>
              <a:rPr sz="1900" spc="-10" dirty="0">
                <a:latin typeface="Arial"/>
                <a:cs typeface="Arial"/>
              </a:rPr>
              <a:t>trên </a:t>
            </a:r>
            <a:r>
              <a:rPr sz="1900" spc="-5" dirty="0">
                <a:latin typeface="Arial"/>
                <a:cs typeface="Arial"/>
              </a:rPr>
              <a:t>các </a:t>
            </a:r>
            <a:r>
              <a:rPr sz="1900" spc="-10" dirty="0">
                <a:latin typeface="Arial"/>
                <a:cs typeface="Arial"/>
              </a:rPr>
              <a:t>nguồn </a:t>
            </a:r>
            <a:r>
              <a:rPr sz="1900" spc="-5" dirty="0">
                <a:latin typeface="Arial"/>
                <a:cs typeface="Arial"/>
              </a:rPr>
              <a:t>không </a:t>
            </a:r>
            <a:r>
              <a:rPr sz="1900" spc="-10" dirty="0">
                <a:latin typeface="Arial"/>
                <a:cs typeface="Arial"/>
              </a:rPr>
              <a:t>hoàn</a:t>
            </a:r>
            <a:r>
              <a:rPr sz="1900" spc="2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hảo.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52803"/>
            <a:ext cx="8228330" cy="5224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Mục tiêu giảng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dạy</a:t>
            </a:r>
            <a:endParaRPr sz="2400">
              <a:latin typeface="Arial"/>
              <a:cs typeface="Arial"/>
            </a:endParaRPr>
          </a:p>
          <a:p>
            <a:pPr marL="652780" marR="8255" lvl="1" indent="-274320">
              <a:lnSpc>
                <a:spcPct val="120000"/>
              </a:lnSpc>
              <a:spcBef>
                <a:spcPts val="56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Hiểu được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khái </a:t>
            </a:r>
            <a:r>
              <a:rPr sz="2100" spc="-10" dirty="0">
                <a:latin typeface="Arial"/>
                <a:cs typeface="Arial"/>
              </a:rPr>
              <a:t>niệm về </a:t>
            </a:r>
            <a:r>
              <a:rPr sz="2100" spc="0" dirty="0">
                <a:latin typeface="Arial"/>
                <a:cs typeface="Arial"/>
              </a:rPr>
              <a:t>cơ sở </a:t>
            </a:r>
            <a:r>
              <a:rPr sz="2100" spc="-5" dirty="0">
                <a:latin typeface="Arial"/>
                <a:cs typeface="Arial"/>
              </a:rPr>
              <a:t>lý thuyết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tầm </a:t>
            </a:r>
            <a:r>
              <a:rPr sz="2100" spc="-5" dirty="0">
                <a:latin typeface="Arial"/>
                <a:cs typeface="Arial"/>
              </a:rPr>
              <a:t>quan </a:t>
            </a:r>
            <a:r>
              <a:rPr sz="2100" spc="-10" dirty="0">
                <a:latin typeface="Arial"/>
                <a:cs typeface="Arial"/>
              </a:rPr>
              <a:t>trọng  </a:t>
            </a:r>
            <a:r>
              <a:rPr sz="2100" spc="0" dirty="0">
                <a:latin typeface="Arial"/>
                <a:cs typeface="Arial"/>
              </a:rPr>
              <a:t>của cơ sở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đối </a:t>
            </a:r>
            <a:r>
              <a:rPr sz="2100" spc="-5" dirty="0">
                <a:latin typeface="Arial"/>
                <a:cs typeface="Arial"/>
              </a:rPr>
              <a:t>với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1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marR="8255" lvl="1" indent="-274320">
              <a:lnSpc>
                <a:spcPct val="120000"/>
              </a:lnSpc>
              <a:spcBef>
                <a:spcPts val="50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Các cách </a:t>
            </a:r>
            <a:r>
              <a:rPr sz="2100" spc="-5" dirty="0">
                <a:latin typeface="Arial"/>
                <a:cs typeface="Arial"/>
              </a:rPr>
              <a:t>thức tìm kiếm tài liệu liên quan đến </a:t>
            </a:r>
            <a:r>
              <a:rPr sz="2100" spc="-15" dirty="0">
                <a:latin typeface="Arial"/>
                <a:cs typeface="Arial"/>
              </a:rPr>
              <a:t>nội </a:t>
            </a:r>
            <a:r>
              <a:rPr sz="2100" spc="-5" dirty="0">
                <a:latin typeface="Arial"/>
                <a:cs typeface="Arial"/>
              </a:rPr>
              <a:t>dung </a:t>
            </a:r>
            <a:r>
              <a:rPr sz="2100" spc="-10" dirty="0">
                <a:latin typeface="Arial"/>
                <a:cs typeface="Arial"/>
              </a:rPr>
              <a:t>nghiên 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Mục tiêu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quá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liệu.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Hai </a:t>
            </a:r>
            <a:r>
              <a:rPr sz="2100" dirty="0">
                <a:latin typeface="Arial"/>
                <a:cs typeface="Arial"/>
              </a:rPr>
              <a:t>phương thức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ba </a:t>
            </a:r>
            <a:r>
              <a:rPr sz="2100" spc="0" dirty="0">
                <a:latin typeface="Arial"/>
                <a:cs typeface="Arial"/>
              </a:rPr>
              <a:t>mức </a:t>
            </a:r>
            <a:r>
              <a:rPr sz="2100" dirty="0">
                <a:latin typeface="Arial"/>
                <a:cs typeface="Arial"/>
              </a:rPr>
              <a:t>độ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nguồn 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thứ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cấp.</a:t>
            </a:r>
            <a:endParaRPr sz="2100">
              <a:latin typeface="Arial"/>
              <a:cs typeface="Arial"/>
            </a:endParaRPr>
          </a:p>
          <a:p>
            <a:pPr marL="652780" marR="8255" lvl="1" indent="-274320">
              <a:lnSpc>
                <a:spcPct val="120000"/>
              </a:lnSpc>
              <a:spcBef>
                <a:spcPts val="50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Năm </a:t>
            </a:r>
            <a:r>
              <a:rPr sz="2100" dirty="0">
                <a:latin typeface="Arial"/>
                <a:cs typeface="Arial"/>
              </a:rPr>
              <a:t>kiểu </a:t>
            </a:r>
            <a:r>
              <a:rPr sz="2100" spc="-5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5" dirty="0">
                <a:latin typeface="Arial"/>
                <a:cs typeface="Arial"/>
              </a:rPr>
              <a:t>bên </a:t>
            </a:r>
            <a:r>
              <a:rPr sz="2100" spc="-10" dirty="0">
                <a:latin typeface="Arial"/>
                <a:cs typeface="Arial"/>
              </a:rPr>
              <a:t>ngoài và </a:t>
            </a:r>
            <a:r>
              <a:rPr sz="2100" spc="-5" dirty="0">
                <a:latin typeface="Arial"/>
                <a:cs typeface="Arial"/>
              </a:rPr>
              <a:t>năm yếu tố quan trọng dùng  </a:t>
            </a:r>
            <a:r>
              <a:rPr sz="2100" dirty="0">
                <a:latin typeface="Arial"/>
                <a:cs typeface="Arial"/>
              </a:rPr>
              <a:t>để đánh </a:t>
            </a:r>
            <a:r>
              <a:rPr sz="2100" spc="0" dirty="0">
                <a:latin typeface="Arial"/>
                <a:cs typeface="Arial"/>
              </a:rPr>
              <a:t>giá giá </a:t>
            </a:r>
            <a:r>
              <a:rPr sz="2100" spc="-5" dirty="0">
                <a:latin typeface="Arial"/>
                <a:cs typeface="Arial"/>
              </a:rPr>
              <a:t>trị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nguồn thông tin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nội dung </a:t>
            </a:r>
            <a:r>
              <a:rPr sz="2100" spc="0" dirty="0">
                <a:latin typeface="Arial"/>
                <a:cs typeface="Arial"/>
              </a:rPr>
              <a:t>của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nó.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5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Quá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10" dirty="0">
                <a:latin typeface="Arial"/>
                <a:cs typeface="Arial"/>
              </a:rPr>
              <a:t>hiện </a:t>
            </a:r>
            <a:r>
              <a:rPr sz="2100" spc="-5" dirty="0">
                <a:latin typeface="Arial"/>
                <a:cs typeface="Arial"/>
              </a:rPr>
              <a:t>tìm kiếm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nghiên cứu văn </a:t>
            </a:r>
            <a:r>
              <a:rPr sz="2100" dirty="0">
                <a:latin typeface="Arial"/>
                <a:cs typeface="Arial"/>
              </a:rPr>
              <a:t>bản </a:t>
            </a:r>
            <a:r>
              <a:rPr sz="2100" spc="-5" dirty="0">
                <a:latin typeface="Arial"/>
                <a:cs typeface="Arial"/>
              </a:rPr>
              <a:t>từ các  </a:t>
            </a:r>
            <a:r>
              <a:rPr sz="2100" dirty="0">
                <a:latin typeface="Arial"/>
                <a:cs typeface="Arial"/>
              </a:rPr>
              <a:t>nguồn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in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điện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tử.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Cách </a:t>
            </a:r>
            <a:r>
              <a:rPr sz="2100" dirty="0">
                <a:latin typeface="Arial"/>
                <a:cs typeface="Arial"/>
              </a:rPr>
              <a:t>thức ghi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tham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khảo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533844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Tác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giả</a:t>
            </a:r>
            <a:endParaRPr sz="2400">
              <a:latin typeface="Arial"/>
              <a:cs typeface="Arial"/>
            </a:endParaRPr>
          </a:p>
          <a:p>
            <a:pPr marL="652780" marR="635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Tác </a:t>
            </a:r>
            <a:r>
              <a:rPr sz="2100" spc="-5" dirty="0">
                <a:latin typeface="Arial"/>
                <a:cs typeface="Arial"/>
              </a:rPr>
              <a:t>giả của </a:t>
            </a:r>
            <a:r>
              <a:rPr sz="2100" spc="-10" dirty="0">
                <a:latin typeface="Arial"/>
                <a:cs typeface="Arial"/>
              </a:rPr>
              <a:t>nguồn </a:t>
            </a:r>
            <a:r>
              <a:rPr sz="2100" spc="-5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tin: quan </a:t>
            </a:r>
            <a:r>
              <a:rPr sz="2100" spc="-5" dirty="0">
                <a:latin typeface="Arial"/>
                <a:cs typeface="Arial"/>
              </a:rPr>
              <a:t>trọng. </a:t>
            </a:r>
            <a:r>
              <a:rPr sz="2100" spc="0" dirty="0">
                <a:latin typeface="Arial"/>
                <a:cs typeface="Arial"/>
              </a:rPr>
              <a:t>Tác </a:t>
            </a:r>
            <a:r>
              <a:rPr sz="2100" spc="-5" dirty="0">
                <a:latin typeface="Arial"/>
                <a:cs typeface="Arial"/>
              </a:rPr>
              <a:t>giả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nhà </a:t>
            </a:r>
            <a:r>
              <a:rPr sz="2100" spc="0" dirty="0">
                <a:latin typeface="Arial"/>
                <a:cs typeface="Arial"/>
              </a:rPr>
              <a:t>xuất  </a:t>
            </a:r>
            <a:r>
              <a:rPr sz="2100" dirty="0">
                <a:latin typeface="Arial"/>
                <a:cs typeface="Arial"/>
              </a:rPr>
              <a:t>bản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chỉ </a:t>
            </a:r>
            <a:r>
              <a:rPr sz="2100" dirty="0">
                <a:latin typeface="Arial"/>
                <a:cs typeface="Arial"/>
              </a:rPr>
              <a:t>tiêu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dirty="0">
                <a:latin typeface="Arial"/>
                <a:cs typeface="Arial"/>
              </a:rPr>
              <a:t>hiện </a:t>
            </a:r>
            <a:r>
              <a:rPr sz="2100" spc="0" dirty="0">
                <a:latin typeface="Arial"/>
                <a:cs typeface="Arial"/>
              </a:rPr>
              <a:t>cho </a:t>
            </a:r>
            <a:r>
              <a:rPr sz="2100" spc="-5" dirty="0">
                <a:latin typeface="Arial"/>
                <a:cs typeface="Arial"/>
              </a:rPr>
              <a:t>tác</a:t>
            </a:r>
            <a:r>
              <a:rPr sz="2100" spc="-2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giả.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0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Người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đọc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Người </a:t>
            </a:r>
            <a:r>
              <a:rPr sz="2100" dirty="0">
                <a:latin typeface="Arial"/>
                <a:cs typeface="Arial"/>
              </a:rPr>
              <a:t>đọc </a:t>
            </a:r>
            <a:r>
              <a:rPr sz="2100" spc="5" dirty="0">
                <a:latin typeface="Arial"/>
                <a:cs typeface="Arial"/>
              </a:rPr>
              <a:t>mà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liệu, nguồn thông tin đó </a:t>
            </a:r>
            <a:r>
              <a:rPr sz="2100" spc="0" dirty="0">
                <a:latin typeface="Arial"/>
                <a:cs typeface="Arial"/>
              </a:rPr>
              <a:t>hướng</a:t>
            </a:r>
            <a:r>
              <a:rPr sz="2100" spc="-4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tới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ai.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29500"/>
              </a:lnSpc>
              <a:spcBef>
                <a:spcPts val="52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Rất quan trọng;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ràng </a:t>
            </a:r>
            <a:r>
              <a:rPr sz="2100" dirty="0">
                <a:latin typeface="Arial"/>
                <a:cs typeface="Arial"/>
              </a:rPr>
              <a:t>buộc </a:t>
            </a:r>
            <a:r>
              <a:rPr sz="2100" spc="-5" dirty="0">
                <a:latin typeface="Arial"/>
                <a:cs typeface="Arial"/>
              </a:rPr>
              <a:t>chặt </a:t>
            </a:r>
            <a:r>
              <a:rPr sz="2100" spc="0" dirty="0">
                <a:latin typeface="Arial"/>
                <a:cs typeface="Arial"/>
              </a:rPr>
              <a:t>chẽ </a:t>
            </a:r>
            <a:r>
              <a:rPr sz="2100" spc="-5" dirty="0">
                <a:latin typeface="Arial"/>
                <a:cs typeface="Arial"/>
              </a:rPr>
              <a:t>với </a:t>
            </a:r>
            <a:r>
              <a:rPr sz="2100" spc="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tiêu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10" dirty="0">
                <a:latin typeface="Arial"/>
                <a:cs typeface="Arial"/>
              </a:rPr>
              <a:t>nguồn  </a:t>
            </a:r>
            <a:r>
              <a:rPr sz="2100" dirty="0">
                <a:latin typeface="Arial"/>
                <a:cs typeface="Arial"/>
              </a:rPr>
              <a:t>dữ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liệu.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3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Định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dạng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Khác biệt nhau </a:t>
            </a:r>
            <a:r>
              <a:rPr sz="2100" spc="-5" dirty="0">
                <a:latin typeface="Arial"/>
                <a:cs typeface="Arial"/>
              </a:rPr>
              <a:t>tùy theo </a:t>
            </a:r>
            <a:r>
              <a:rPr sz="2100" dirty="0">
                <a:latin typeface="Arial"/>
                <a:cs typeface="Arial"/>
              </a:rPr>
              <a:t>nguồn thông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tin.</a:t>
            </a:r>
            <a:endParaRPr sz="2100">
              <a:latin typeface="Arial"/>
              <a:cs typeface="Arial"/>
            </a:endParaRPr>
          </a:p>
          <a:p>
            <a:pPr marL="652780" marR="762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spc="-1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cần quan </a:t>
            </a:r>
            <a:r>
              <a:rPr sz="2100" spc="-10" dirty="0">
                <a:latin typeface="Arial"/>
                <a:cs typeface="Arial"/>
              </a:rPr>
              <a:t>tâm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cách thức </a:t>
            </a:r>
            <a:r>
              <a:rPr sz="2100" spc="-5" dirty="0">
                <a:latin typeface="Arial"/>
                <a:cs typeface="Arial"/>
              </a:rPr>
              <a:t>trình bày 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việc  tìm </a:t>
            </a:r>
            <a:r>
              <a:rPr sz="2100" spc="5" dirty="0">
                <a:latin typeface="Arial"/>
                <a:cs typeface="Arial"/>
              </a:rPr>
              <a:t>kiếm </a:t>
            </a:r>
            <a:r>
              <a:rPr sz="2100" spc="0" dirty="0">
                <a:latin typeface="Arial"/>
                <a:cs typeface="Arial"/>
              </a:rPr>
              <a:t>các mảnh </a:t>
            </a:r>
            <a:r>
              <a:rPr sz="2100" dirty="0">
                <a:latin typeface="Arial"/>
                <a:cs typeface="Arial"/>
              </a:rPr>
              <a:t>thông tin đặc </a:t>
            </a:r>
            <a:r>
              <a:rPr sz="2100" spc="-5" dirty="0">
                <a:latin typeface="Arial"/>
                <a:cs typeface="Arial"/>
              </a:rPr>
              <a:t>thù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dirty="0">
                <a:latin typeface="Arial"/>
                <a:cs typeface="Arial"/>
              </a:rPr>
              <a:t>dễ dàng hay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không.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50974"/>
            <a:ext cx="8228330" cy="487299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b="1" dirty="0">
                <a:latin typeface="Arial"/>
                <a:cs typeface="Arial"/>
              </a:rPr>
              <a:t>3.8 </a:t>
            </a:r>
            <a:r>
              <a:rPr sz="2200" b="1" spc="-5" dirty="0">
                <a:latin typeface="Arial"/>
                <a:cs typeface="Arial"/>
              </a:rPr>
              <a:t>Các </a:t>
            </a:r>
            <a:r>
              <a:rPr sz="2200" b="1" dirty="0">
                <a:latin typeface="Arial"/>
                <a:cs typeface="Arial"/>
              </a:rPr>
              <a:t>bước xây dựng </a:t>
            </a:r>
            <a:r>
              <a:rPr sz="2200" b="1" spc="-10" dirty="0">
                <a:latin typeface="Arial"/>
                <a:cs typeface="Arial"/>
              </a:rPr>
              <a:t>Tổng </a:t>
            </a:r>
            <a:r>
              <a:rPr sz="2200" b="1" dirty="0">
                <a:latin typeface="Arial"/>
                <a:cs typeface="Arial"/>
              </a:rPr>
              <a:t>quan tài liệu </a:t>
            </a:r>
            <a:r>
              <a:rPr sz="2200" b="1" spc="-15" dirty="0">
                <a:latin typeface="Arial"/>
                <a:cs typeface="Arial"/>
              </a:rPr>
              <a:t>và </a:t>
            </a:r>
            <a:r>
              <a:rPr sz="2200" b="1" dirty="0">
                <a:latin typeface="Arial"/>
                <a:cs typeface="Arial"/>
              </a:rPr>
              <a:t>cơ sở lý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Bước </a:t>
            </a:r>
            <a:r>
              <a:rPr sz="2200" dirty="0">
                <a:latin typeface="Arial"/>
                <a:cs typeface="Arial"/>
              </a:rPr>
              <a:t>3: </a:t>
            </a:r>
            <a:r>
              <a:rPr sz="2200" b="1" i="1" dirty="0">
                <a:latin typeface="Arial"/>
                <a:cs typeface="Arial"/>
              </a:rPr>
              <a:t>Tóm tắt và rút ra các nhân tố, các </a:t>
            </a:r>
            <a:r>
              <a:rPr sz="2200" b="1" i="1" spc="-5" dirty="0">
                <a:latin typeface="Arial"/>
                <a:cs typeface="Arial"/>
              </a:rPr>
              <a:t>biến </a:t>
            </a:r>
            <a:r>
              <a:rPr sz="2200" b="1" i="1" dirty="0">
                <a:latin typeface="Arial"/>
                <a:cs typeface="Arial"/>
              </a:rPr>
              <a:t>cần </a:t>
            </a:r>
            <a:r>
              <a:rPr sz="2200" b="1" i="1" spc="-5" dirty="0">
                <a:latin typeface="Arial"/>
                <a:cs typeface="Arial"/>
              </a:rPr>
              <a:t>tìm </a:t>
            </a:r>
            <a:r>
              <a:rPr sz="2200" b="1" i="1" dirty="0">
                <a:latin typeface="Arial"/>
                <a:cs typeface="Arial"/>
              </a:rPr>
              <a:t>và  thang đo của</a:t>
            </a:r>
            <a:r>
              <a:rPr sz="2200" b="1" i="1" spc="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nó.</a:t>
            </a:r>
            <a:endParaRPr sz="2200">
              <a:latin typeface="Arial"/>
              <a:cs typeface="Arial"/>
            </a:endParaRPr>
          </a:p>
          <a:p>
            <a:pPr marL="287020" marR="9525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Bước </a:t>
            </a:r>
            <a:r>
              <a:rPr sz="2200" spc="-15" dirty="0">
                <a:latin typeface="Arial"/>
                <a:cs typeface="Arial"/>
              </a:rPr>
              <a:t>4: </a:t>
            </a:r>
            <a:r>
              <a:rPr sz="2200" b="1" i="1" spc="-5" dirty="0">
                <a:latin typeface="Arial"/>
                <a:cs typeface="Arial"/>
              </a:rPr>
              <a:t>Chắt </a:t>
            </a:r>
            <a:r>
              <a:rPr sz="2200" b="1" i="1" dirty="0">
                <a:latin typeface="Arial"/>
                <a:cs typeface="Arial"/>
              </a:rPr>
              <a:t>lọc, tổng hợp và hoàn thành </a:t>
            </a:r>
            <a:r>
              <a:rPr sz="2200" b="1" i="1" spc="-5" dirty="0">
                <a:latin typeface="Arial"/>
                <a:cs typeface="Arial"/>
              </a:rPr>
              <a:t>khung </a:t>
            </a:r>
            <a:r>
              <a:rPr sz="2200" b="1" i="1" dirty="0">
                <a:latin typeface="Arial"/>
                <a:cs typeface="Arial"/>
              </a:rPr>
              <a:t>lý thuyết  dựa vào tính khả thi của dữ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liệu.</a:t>
            </a:r>
            <a:endParaRPr sz="22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1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10" dirty="0">
                <a:latin typeface="Arial"/>
                <a:cs typeface="Arial"/>
              </a:rPr>
              <a:t>Chọn ra những </a:t>
            </a:r>
            <a:r>
              <a:rPr sz="1900" spc="-5" dirty="0">
                <a:latin typeface="Arial"/>
                <a:cs typeface="Arial"/>
              </a:rPr>
              <a:t>lý </a:t>
            </a:r>
            <a:r>
              <a:rPr sz="1900" spc="-10" dirty="0">
                <a:latin typeface="Arial"/>
                <a:cs typeface="Arial"/>
              </a:rPr>
              <a:t>thuyết </a:t>
            </a:r>
            <a:r>
              <a:rPr sz="1900" spc="-5" dirty="0">
                <a:latin typeface="Arial"/>
                <a:cs typeface="Arial"/>
              </a:rPr>
              <a:t>tổng </a:t>
            </a:r>
            <a:r>
              <a:rPr sz="1900" spc="-10" dirty="0">
                <a:latin typeface="Arial"/>
                <a:cs typeface="Arial"/>
              </a:rPr>
              <a:t>quát </a:t>
            </a:r>
            <a:r>
              <a:rPr sz="1900" spc="-5" dirty="0">
                <a:latin typeface="Arial"/>
                <a:cs typeface="Arial"/>
              </a:rPr>
              <a:t>(key</a:t>
            </a:r>
            <a:r>
              <a:rPr sz="1900" spc="19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concepts).</a:t>
            </a:r>
            <a:endParaRPr sz="1900">
              <a:latin typeface="Arial"/>
              <a:cs typeface="Arial"/>
            </a:endParaRPr>
          </a:p>
          <a:p>
            <a:pPr marL="652780" marR="10795" lvl="1" indent="-274320" algn="just">
              <a:lnSpc>
                <a:spcPct val="130500"/>
              </a:lnSpc>
              <a:spcBef>
                <a:spcPts val="434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5" dirty="0">
                <a:latin typeface="Arial"/>
                <a:cs typeface="Arial"/>
              </a:rPr>
              <a:t>Tóm tắt ý </a:t>
            </a:r>
            <a:r>
              <a:rPr sz="1900" dirty="0">
                <a:latin typeface="Arial"/>
                <a:cs typeface="Arial"/>
              </a:rPr>
              <a:t>chính </a:t>
            </a:r>
            <a:r>
              <a:rPr sz="1900" spc="-5" dirty="0">
                <a:latin typeface="Arial"/>
                <a:cs typeface="Arial"/>
              </a:rPr>
              <a:t>của những </a:t>
            </a:r>
            <a:r>
              <a:rPr sz="1900" spc="5" dirty="0">
                <a:latin typeface="Arial"/>
                <a:cs typeface="Arial"/>
              </a:rPr>
              <a:t>lý </a:t>
            </a:r>
            <a:r>
              <a:rPr sz="1900" spc="-10" dirty="0">
                <a:latin typeface="Arial"/>
                <a:cs typeface="Arial"/>
              </a:rPr>
              <a:t>thuyết </a:t>
            </a:r>
            <a:r>
              <a:rPr sz="1900" dirty="0">
                <a:latin typeface="Arial"/>
                <a:cs typeface="Arial"/>
              </a:rPr>
              <a:t>có </a:t>
            </a:r>
            <a:r>
              <a:rPr sz="1900" spc="-5" dirty="0">
                <a:latin typeface="Arial"/>
                <a:cs typeface="Arial"/>
              </a:rPr>
              <a:t>liên quan, trình </a:t>
            </a:r>
            <a:r>
              <a:rPr sz="1900" dirty="0">
                <a:latin typeface="Arial"/>
                <a:cs typeface="Arial"/>
              </a:rPr>
              <a:t>bày ưu-nhược  </a:t>
            </a:r>
            <a:r>
              <a:rPr sz="1900" spc="-5" dirty="0">
                <a:latin typeface="Arial"/>
                <a:cs typeface="Arial"/>
              </a:rPr>
              <a:t>điểm của </a:t>
            </a:r>
            <a:r>
              <a:rPr sz="1900" spc="-10" dirty="0">
                <a:latin typeface="Arial"/>
                <a:cs typeface="Arial"/>
              </a:rPr>
              <a:t>những </a:t>
            </a:r>
            <a:r>
              <a:rPr sz="1900" spc="-5" dirty="0">
                <a:latin typeface="Arial"/>
                <a:cs typeface="Arial"/>
              </a:rPr>
              <a:t>lý </a:t>
            </a:r>
            <a:r>
              <a:rPr sz="1900" spc="-10" dirty="0">
                <a:latin typeface="Arial"/>
                <a:cs typeface="Arial"/>
              </a:rPr>
              <a:t>thuyết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đó.</a:t>
            </a:r>
            <a:endParaRPr sz="1900">
              <a:latin typeface="Arial"/>
              <a:cs typeface="Arial"/>
            </a:endParaRPr>
          </a:p>
          <a:p>
            <a:pPr marL="652780" marR="8890" lvl="1" indent="-274320" algn="just">
              <a:lnSpc>
                <a:spcPct val="130000"/>
              </a:lnSpc>
              <a:spcBef>
                <a:spcPts val="44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20" dirty="0">
                <a:latin typeface="Arial"/>
                <a:cs typeface="Arial"/>
              </a:rPr>
              <a:t>Trình </a:t>
            </a:r>
            <a:r>
              <a:rPr sz="1900" dirty="0">
                <a:latin typeface="Arial"/>
                <a:cs typeface="Arial"/>
              </a:rPr>
              <a:t>bày </a:t>
            </a:r>
            <a:r>
              <a:rPr sz="1900" spc="-5" dirty="0">
                <a:latin typeface="Arial"/>
                <a:cs typeface="Arial"/>
              </a:rPr>
              <a:t>kết </a:t>
            </a:r>
            <a:r>
              <a:rPr sz="1900" spc="-10" dirty="0">
                <a:latin typeface="Arial"/>
                <a:cs typeface="Arial"/>
              </a:rPr>
              <a:t>quả </a:t>
            </a:r>
            <a:r>
              <a:rPr sz="1900" spc="-5" dirty="0">
                <a:latin typeface="Arial"/>
                <a:cs typeface="Arial"/>
              </a:rPr>
              <a:t>nghiên </a:t>
            </a:r>
            <a:r>
              <a:rPr sz="1900" spc="0" dirty="0">
                <a:latin typeface="Arial"/>
                <a:cs typeface="Arial"/>
              </a:rPr>
              <a:t>cứu </a:t>
            </a:r>
            <a:r>
              <a:rPr sz="1900" spc="-5" dirty="0">
                <a:latin typeface="Arial"/>
                <a:cs typeface="Arial"/>
              </a:rPr>
              <a:t>thực tiễn từ sách, </a:t>
            </a:r>
            <a:r>
              <a:rPr sz="1900" spc="-10" dirty="0">
                <a:latin typeface="Arial"/>
                <a:cs typeface="Arial"/>
              </a:rPr>
              <a:t>báo, </a:t>
            </a:r>
            <a:r>
              <a:rPr sz="1900" spc="-5" dirty="0">
                <a:latin typeface="Arial"/>
                <a:cs typeface="Arial"/>
              </a:rPr>
              <a:t>tạp chí, ... </a:t>
            </a:r>
            <a:r>
              <a:rPr sz="1900" spc="-10" dirty="0">
                <a:latin typeface="Arial"/>
                <a:cs typeface="Arial"/>
              </a:rPr>
              <a:t>trong  và </a:t>
            </a:r>
            <a:r>
              <a:rPr sz="1900" spc="-5" dirty="0">
                <a:latin typeface="Arial"/>
                <a:cs typeface="Arial"/>
              </a:rPr>
              <a:t>ngoài nước </a:t>
            </a:r>
            <a:r>
              <a:rPr sz="1900" spc="-15" dirty="0">
                <a:latin typeface="Arial"/>
                <a:cs typeface="Arial"/>
              </a:rPr>
              <a:t>mà </a:t>
            </a:r>
            <a:r>
              <a:rPr sz="1900" dirty="0">
                <a:latin typeface="Arial"/>
                <a:cs typeface="Arial"/>
              </a:rPr>
              <a:t>ủng </a:t>
            </a:r>
            <a:r>
              <a:rPr sz="1900" spc="-5" dirty="0">
                <a:latin typeface="Arial"/>
                <a:cs typeface="Arial"/>
              </a:rPr>
              <a:t>hộ vấn đề </a:t>
            </a:r>
            <a:r>
              <a:rPr sz="1900" spc="-10" dirty="0">
                <a:latin typeface="Arial"/>
                <a:cs typeface="Arial"/>
              </a:rPr>
              <a:t>đang </a:t>
            </a:r>
            <a:r>
              <a:rPr sz="1900" spc="-5" dirty="0">
                <a:latin typeface="Arial"/>
                <a:cs typeface="Arial"/>
              </a:rPr>
              <a:t>nghiên cứu để </a:t>
            </a:r>
            <a:r>
              <a:rPr sz="1900" spc="0" dirty="0">
                <a:latin typeface="Arial"/>
                <a:cs typeface="Arial"/>
              </a:rPr>
              <a:t>tăng </a:t>
            </a:r>
            <a:r>
              <a:rPr sz="1900" spc="-5" dirty="0">
                <a:latin typeface="Arial"/>
                <a:cs typeface="Arial"/>
              </a:rPr>
              <a:t>sức </a:t>
            </a:r>
            <a:r>
              <a:rPr sz="1900" spc="-10" dirty="0">
                <a:latin typeface="Arial"/>
                <a:cs typeface="Arial"/>
              </a:rPr>
              <a:t>thuyết  phục </a:t>
            </a:r>
            <a:r>
              <a:rPr sz="1900" spc="-5" dirty="0">
                <a:latin typeface="Arial"/>
                <a:cs typeface="Arial"/>
              </a:rPr>
              <a:t>cho lý </a:t>
            </a:r>
            <a:r>
              <a:rPr sz="1900" spc="-10" dirty="0">
                <a:latin typeface="Arial"/>
                <a:cs typeface="Arial"/>
              </a:rPr>
              <a:t>thuyết </a:t>
            </a:r>
            <a:r>
              <a:rPr sz="1900" spc="-15" dirty="0">
                <a:latin typeface="Arial"/>
                <a:cs typeface="Arial"/>
              </a:rPr>
              <a:t>mà </a:t>
            </a:r>
            <a:r>
              <a:rPr sz="1900" spc="-5" dirty="0">
                <a:latin typeface="Arial"/>
                <a:cs typeface="Arial"/>
              </a:rPr>
              <a:t>ta đã</a:t>
            </a:r>
            <a:r>
              <a:rPr sz="1900" spc="114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chọn.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29210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spc="-30" dirty="0">
                <a:latin typeface="Arial"/>
                <a:cs typeface="Arial"/>
              </a:rPr>
              <a:t>Vai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trò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Bước khá </a:t>
            </a:r>
            <a:r>
              <a:rPr sz="2100" spc="-5" dirty="0">
                <a:latin typeface="Arial"/>
                <a:cs typeface="Arial"/>
              </a:rPr>
              <a:t>quan trọng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không thể </a:t>
            </a:r>
            <a:r>
              <a:rPr sz="2100" dirty="0">
                <a:latin typeface="Arial"/>
                <a:cs typeface="Arial"/>
              </a:rPr>
              <a:t>thiếu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spc="-1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nghiên </a:t>
            </a:r>
            <a:r>
              <a:rPr sz="2100" spc="56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Thể </a:t>
            </a:r>
            <a:r>
              <a:rPr sz="2100" dirty="0">
                <a:latin typeface="Arial"/>
                <a:cs typeface="Arial"/>
              </a:rPr>
              <a:t>hiện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5" dirty="0">
                <a:latin typeface="Arial"/>
                <a:cs typeface="Arial"/>
              </a:rPr>
              <a:t>trung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người </a:t>
            </a:r>
            <a:r>
              <a:rPr sz="2100" spc="0" dirty="0">
                <a:latin typeface="Arial"/>
                <a:cs typeface="Arial"/>
              </a:rPr>
              <a:t>làm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3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Thể </a:t>
            </a:r>
            <a:r>
              <a:rPr sz="2100" dirty="0">
                <a:latin typeface="Arial"/>
                <a:cs typeface="Arial"/>
              </a:rPr>
              <a:t>hiện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5" dirty="0">
                <a:latin typeface="Arial"/>
                <a:cs typeface="Arial"/>
              </a:rPr>
              <a:t>tôn trọng </a:t>
            </a:r>
            <a:r>
              <a:rPr sz="2100" dirty="0">
                <a:latin typeface="Arial"/>
                <a:cs typeface="Arial"/>
              </a:rPr>
              <a:t>đối </a:t>
            </a:r>
            <a:r>
              <a:rPr sz="2100" spc="-5" dirty="0">
                <a:latin typeface="Arial"/>
                <a:cs typeface="Arial"/>
              </a:rPr>
              <a:t>với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tác </a:t>
            </a:r>
            <a:r>
              <a:rPr sz="2100" spc="0" dirty="0">
                <a:latin typeface="Arial"/>
                <a:cs typeface="Arial"/>
              </a:rPr>
              <a:t>giả</a:t>
            </a:r>
            <a:r>
              <a:rPr sz="2100" spc="-22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khác;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Tăng </a:t>
            </a:r>
            <a:r>
              <a:rPr sz="2100" spc="-5" dirty="0">
                <a:latin typeface="Arial"/>
                <a:cs typeface="Arial"/>
              </a:rPr>
              <a:t>tính thuyết </a:t>
            </a:r>
            <a:r>
              <a:rPr sz="2100" dirty="0">
                <a:latin typeface="Arial"/>
                <a:cs typeface="Arial"/>
              </a:rPr>
              <a:t>phục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5969000" cy="202501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3.9 </a:t>
            </a:r>
            <a:r>
              <a:rPr sz="2400" b="1" spc="-5" dirty="0">
                <a:latin typeface="Arial"/>
                <a:cs typeface="Arial"/>
              </a:rPr>
              <a:t>Các hình thức trích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dẫn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Trích </a:t>
            </a:r>
            <a:r>
              <a:rPr sz="2100" dirty="0">
                <a:latin typeface="Arial"/>
                <a:cs typeface="Arial"/>
              </a:rPr>
              <a:t>dẫn </a:t>
            </a:r>
            <a:r>
              <a:rPr sz="2100" spc="-5" dirty="0">
                <a:latin typeface="Arial"/>
                <a:cs typeface="Arial"/>
              </a:rPr>
              <a:t>nguyên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văn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Diễn </a:t>
            </a:r>
            <a:r>
              <a:rPr sz="2100" dirty="0">
                <a:latin typeface="Arial"/>
                <a:cs typeface="Arial"/>
              </a:rPr>
              <a:t>đạt gián tiếp </a:t>
            </a:r>
            <a:r>
              <a:rPr sz="2100" spc="-5" dirty="0">
                <a:latin typeface="Arial"/>
                <a:cs typeface="Arial"/>
              </a:rPr>
              <a:t>theo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dirty="0">
                <a:latin typeface="Arial"/>
                <a:cs typeface="Arial"/>
              </a:rPr>
              <a:t>hiểu biết </a:t>
            </a:r>
            <a:r>
              <a:rPr sz="2100" spc="0" dirty="0">
                <a:latin typeface="Arial"/>
                <a:cs typeface="Arial"/>
              </a:rPr>
              <a:t>của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mình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Trích </a:t>
            </a:r>
            <a:r>
              <a:rPr sz="2100" dirty="0">
                <a:latin typeface="Arial"/>
                <a:cs typeface="Arial"/>
              </a:rPr>
              <a:t>dẫn bảng biểu, </a:t>
            </a:r>
            <a:r>
              <a:rPr sz="2100" spc="-5" dirty="0">
                <a:latin typeface="Arial"/>
                <a:cs typeface="Arial"/>
              </a:rPr>
              <a:t>hình </a:t>
            </a:r>
            <a:r>
              <a:rPr sz="2100" spc="-10" dirty="0">
                <a:latin typeface="Arial"/>
                <a:cs typeface="Arial"/>
              </a:rPr>
              <a:t>vẽ </a:t>
            </a:r>
            <a:r>
              <a:rPr sz="2100" spc="0" dirty="0">
                <a:latin typeface="Arial"/>
                <a:cs typeface="Arial"/>
              </a:rPr>
              <a:t>minh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họa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059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1. Đối </a:t>
            </a:r>
            <a:r>
              <a:rPr sz="2100" b="1" spc="-5" dirty="0">
                <a:latin typeface="Arial"/>
                <a:cs typeface="Arial"/>
              </a:rPr>
              <a:t>với</a:t>
            </a:r>
            <a:r>
              <a:rPr sz="2100" b="1" spc="-1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sách: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ISO</a:t>
            </a:r>
            <a:r>
              <a:rPr sz="1800" b="1" i="1" spc="-10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690</a:t>
            </a:r>
            <a:endParaRPr sz="1800">
              <a:latin typeface="Arial"/>
              <a:cs typeface="Arial"/>
            </a:endParaRPr>
          </a:p>
          <a:p>
            <a:pPr marL="1201420" marR="5080" lvl="4" indent="-182880">
              <a:lnSpc>
                <a:spcPct val="13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Gall, </a:t>
            </a:r>
            <a:r>
              <a:rPr sz="1800" dirty="0">
                <a:latin typeface="Arial"/>
                <a:cs typeface="Arial"/>
              </a:rPr>
              <a:t>J-C. </a:t>
            </a:r>
            <a:r>
              <a:rPr sz="1800" spc="-10" dirty="0">
                <a:latin typeface="Arial"/>
                <a:cs typeface="Arial"/>
              </a:rPr>
              <a:t>Paléoécologie. Paysages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10" dirty="0">
                <a:latin typeface="Arial"/>
                <a:cs typeface="Arial"/>
              </a:rPr>
              <a:t>environnements </a:t>
            </a:r>
            <a:r>
              <a:rPr sz="1800" spc="-5" dirty="0">
                <a:latin typeface="Arial"/>
                <a:cs typeface="Arial"/>
              </a:rPr>
              <a:t>disparus. </a:t>
            </a:r>
            <a:r>
              <a:rPr sz="1800" dirty="0">
                <a:latin typeface="Arial"/>
                <a:cs typeface="Arial"/>
              </a:rPr>
              <a:t>2e  éd. Paris: </a:t>
            </a:r>
            <a:r>
              <a:rPr sz="1800" spc="-5" dirty="0">
                <a:latin typeface="Arial"/>
                <a:cs typeface="Arial"/>
              </a:rPr>
              <a:t>Masson, </a:t>
            </a:r>
            <a:r>
              <a:rPr sz="1800" dirty="0">
                <a:latin typeface="Arial"/>
                <a:cs typeface="Arial"/>
              </a:rPr>
              <a:t>1998. 239p. ISBN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2-225-83084-3</a:t>
            </a:r>
            <a:endParaRPr sz="18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cách </a:t>
            </a:r>
            <a:r>
              <a:rPr sz="1800" b="1" i="1" spc="-5" dirty="0">
                <a:latin typeface="Arial"/>
                <a:cs typeface="Arial"/>
              </a:rPr>
              <a:t>tổng </a:t>
            </a:r>
            <a:r>
              <a:rPr sz="1800" b="1" i="1" dirty="0">
                <a:latin typeface="Arial"/>
                <a:cs typeface="Arial"/>
              </a:rPr>
              <a:t>quan khoa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1201420" marR="5715" lvl="4" indent="-182880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  <a:tab pos="1853564" algn="l"/>
                <a:tab pos="2453640" algn="l"/>
                <a:tab pos="3355975" algn="l"/>
                <a:tab pos="5035550" algn="l"/>
                <a:tab pos="6217920" algn="l"/>
                <a:tab pos="6586855" algn="l"/>
              </a:tabLst>
            </a:pPr>
            <a:r>
              <a:rPr sz="1800" spc="-5" dirty="0">
                <a:latin typeface="Arial"/>
                <a:cs typeface="Arial"/>
              </a:rPr>
              <a:t>Gall,	</a:t>
            </a:r>
            <a:r>
              <a:rPr sz="1800" dirty="0">
                <a:latin typeface="Arial"/>
                <a:cs typeface="Arial"/>
              </a:rPr>
              <a:t>J-C.	</a:t>
            </a:r>
            <a:r>
              <a:rPr sz="1800" spc="-10" dirty="0">
                <a:latin typeface="Arial"/>
                <a:cs typeface="Arial"/>
              </a:rPr>
              <a:t>(1998).	</a:t>
            </a:r>
            <a:r>
              <a:rPr sz="1800" spc="-5" dirty="0">
                <a:latin typeface="Arial"/>
                <a:cs typeface="Arial"/>
              </a:rPr>
              <a:t>Paléoécologie.	</a:t>
            </a:r>
            <a:r>
              <a:rPr sz="1800" spc="-10" dirty="0">
                <a:latin typeface="Arial"/>
                <a:cs typeface="Arial"/>
              </a:rPr>
              <a:t>Paysages	</a:t>
            </a:r>
            <a:r>
              <a:rPr sz="1800" dirty="0">
                <a:latin typeface="Arial"/>
                <a:cs typeface="Arial"/>
              </a:rPr>
              <a:t>et	</a:t>
            </a:r>
            <a:r>
              <a:rPr sz="1800" spc="-10" dirty="0">
                <a:latin typeface="Arial"/>
                <a:cs typeface="Arial"/>
              </a:rPr>
              <a:t>environnements  </a:t>
            </a:r>
            <a:r>
              <a:rPr sz="1800" dirty="0">
                <a:latin typeface="Arial"/>
                <a:cs typeface="Arial"/>
              </a:rPr>
              <a:t>disparus. 2e éd. Paris: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Masson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6425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1. Đối </a:t>
            </a:r>
            <a:r>
              <a:rPr sz="2100" b="1" spc="-5" dirty="0">
                <a:latin typeface="Arial"/>
                <a:cs typeface="Arial"/>
              </a:rPr>
              <a:t>với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sách: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spc="-5" dirty="0">
                <a:latin typeface="Arial"/>
                <a:cs typeface="Arial"/>
              </a:rPr>
              <a:t>Các </a:t>
            </a:r>
            <a:r>
              <a:rPr sz="1800" b="1" i="1" dirty="0">
                <a:latin typeface="Arial"/>
                <a:cs typeface="Arial"/>
              </a:rPr>
              <a:t>cách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  <a:p>
            <a:pPr marL="1201420" marR="6985" lvl="4" indent="-182880" algn="just">
              <a:lnSpc>
                <a:spcPct val="13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20" dirty="0">
                <a:latin typeface="Arial"/>
                <a:cs typeface="Arial"/>
              </a:rPr>
              <a:t>Aigner, </a:t>
            </a:r>
            <a:r>
              <a:rPr sz="1800" spc="-5" dirty="0">
                <a:latin typeface="Arial"/>
                <a:cs typeface="Arial"/>
              </a:rPr>
              <a:t>D. </a:t>
            </a:r>
            <a:r>
              <a:rPr sz="1800" dirty="0">
                <a:latin typeface="Arial"/>
                <a:cs typeface="Arial"/>
              </a:rPr>
              <a:t>J: </a:t>
            </a:r>
            <a:r>
              <a:rPr sz="1800" i="1" spc="-5" dirty="0">
                <a:latin typeface="Arial"/>
                <a:cs typeface="Arial"/>
              </a:rPr>
              <a:t>Basic Econometrics</a:t>
            </a:r>
            <a:r>
              <a:rPr sz="1800" spc="-5" dirty="0">
                <a:latin typeface="Arial"/>
                <a:cs typeface="Arial"/>
              </a:rPr>
              <a:t>, Prentice </a:t>
            </a:r>
            <a:r>
              <a:rPr sz="1800" spc="-10" dirty="0">
                <a:latin typeface="Arial"/>
                <a:cs typeface="Arial"/>
              </a:rPr>
              <a:t>Hall, Englewood Cliffs,  </a:t>
            </a:r>
            <a:r>
              <a:rPr sz="1800" dirty="0">
                <a:latin typeface="Arial"/>
                <a:cs typeface="Arial"/>
              </a:rPr>
              <a:t>N.J.,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1971.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American </a:t>
            </a:r>
            <a:r>
              <a:rPr sz="1800" spc="-10" dirty="0">
                <a:latin typeface="Arial"/>
                <a:cs typeface="Arial"/>
              </a:rPr>
              <a:t>National Standards </a:t>
            </a:r>
            <a:r>
              <a:rPr sz="1800" spc="-5" dirty="0">
                <a:latin typeface="Arial"/>
                <a:cs typeface="Arial"/>
              </a:rPr>
              <a:t>Institute, Inc. 1969. American national  standard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abbreviation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titles of periodicals. ANSI </a:t>
            </a:r>
            <a:r>
              <a:rPr sz="1800" spc="-5" dirty="0">
                <a:latin typeface="Arial"/>
                <a:cs typeface="Arial"/>
              </a:rPr>
              <a:t>Z39.5-  </a:t>
            </a:r>
            <a:r>
              <a:rPr sz="1800" dirty="0">
                <a:latin typeface="Arial"/>
                <a:cs typeface="Arial"/>
              </a:rPr>
              <a:t>1969. American </a:t>
            </a:r>
            <a:r>
              <a:rPr sz="1800" spc="-5" dirty="0">
                <a:latin typeface="Arial"/>
                <a:cs typeface="Arial"/>
              </a:rPr>
              <a:t>National Standards </a:t>
            </a:r>
            <a:r>
              <a:rPr sz="1800" dirty="0">
                <a:latin typeface="Arial"/>
                <a:cs typeface="Arial"/>
              </a:rPr>
              <a:t>Institute, Inc.,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York.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059" cy="454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2. Đối </a:t>
            </a:r>
            <a:r>
              <a:rPr sz="2100" b="1" spc="-5" dirty="0">
                <a:latin typeface="Arial"/>
                <a:cs typeface="Arial"/>
              </a:rPr>
              <a:t>với </a:t>
            </a:r>
            <a:r>
              <a:rPr sz="2100" b="1" dirty="0">
                <a:latin typeface="Arial"/>
                <a:cs typeface="Arial"/>
              </a:rPr>
              <a:t>bài </a:t>
            </a:r>
            <a:r>
              <a:rPr sz="2100" b="1" spc="0" dirty="0">
                <a:latin typeface="Arial"/>
                <a:cs typeface="Arial"/>
              </a:rPr>
              <a:t>báo đăng </a:t>
            </a:r>
            <a:r>
              <a:rPr sz="2100" b="1" dirty="0">
                <a:latin typeface="Arial"/>
                <a:cs typeface="Arial"/>
              </a:rPr>
              <a:t>trong tạp chí </a:t>
            </a:r>
            <a:r>
              <a:rPr sz="2100" b="1" spc="0" dirty="0">
                <a:latin typeface="Arial"/>
                <a:cs typeface="Arial"/>
              </a:rPr>
              <a:t>khoa</a:t>
            </a:r>
            <a:r>
              <a:rPr sz="2100" b="1" spc="-22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học: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ISO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690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Deleu, 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i="1" dirty="0">
                <a:latin typeface="Arial"/>
                <a:cs typeface="Arial"/>
              </a:rPr>
              <a:t>et </a:t>
            </a:r>
            <a:r>
              <a:rPr sz="1800" i="1" spc="-1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Apercu </a:t>
            </a:r>
            <a:r>
              <a:rPr sz="1800" spc="-10" dirty="0">
                <a:latin typeface="Arial"/>
                <a:cs typeface="Arial"/>
              </a:rPr>
              <a:t>des techniques d’analyse conformationelle  </a:t>
            </a:r>
            <a:r>
              <a:rPr sz="1800" dirty="0">
                <a:latin typeface="Arial"/>
                <a:cs typeface="Arial"/>
              </a:rPr>
              <a:t>des </a:t>
            </a:r>
            <a:r>
              <a:rPr sz="1800" spc="-10" dirty="0">
                <a:latin typeface="Arial"/>
                <a:cs typeface="Arial"/>
              </a:rPr>
              <a:t>macromolecules </a:t>
            </a:r>
            <a:r>
              <a:rPr sz="1800" spc="-5" dirty="0">
                <a:latin typeface="Arial"/>
                <a:cs typeface="Arial"/>
              </a:rPr>
              <a:t>biologiques. </a:t>
            </a:r>
            <a:r>
              <a:rPr sz="1800" spc="-10" dirty="0">
                <a:latin typeface="Arial"/>
                <a:cs typeface="Arial"/>
              </a:rPr>
              <a:t>Biotechnologie, </a:t>
            </a:r>
            <a:r>
              <a:rPr sz="1800" spc="-5" dirty="0">
                <a:latin typeface="Arial"/>
                <a:cs typeface="Arial"/>
              </a:rPr>
              <a:t>Agronomie,  </a:t>
            </a:r>
            <a:r>
              <a:rPr sz="1800" dirty="0">
                <a:latin typeface="Arial"/>
                <a:cs typeface="Arial"/>
              </a:rPr>
              <a:t>Societé et </a:t>
            </a:r>
            <a:r>
              <a:rPr sz="1800" spc="-5" dirty="0">
                <a:latin typeface="Arial"/>
                <a:cs typeface="Arial"/>
              </a:rPr>
              <a:t>Environnement, </a:t>
            </a:r>
            <a:r>
              <a:rPr sz="1800" dirty="0">
                <a:latin typeface="Arial"/>
                <a:cs typeface="Arial"/>
              </a:rPr>
              <a:t>1998, </a:t>
            </a:r>
            <a:r>
              <a:rPr sz="1800" spc="-5" dirty="0">
                <a:latin typeface="Arial"/>
                <a:cs typeface="Arial"/>
              </a:rPr>
              <a:t>vol </a:t>
            </a:r>
            <a:r>
              <a:rPr sz="1800" dirty="0">
                <a:latin typeface="Arial"/>
                <a:cs typeface="Arial"/>
              </a:rPr>
              <a:t>2, no 4,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p.234-247</a:t>
            </a:r>
            <a:endParaRPr sz="18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cách </a:t>
            </a:r>
            <a:r>
              <a:rPr sz="1800" b="1" i="1" spc="-5" dirty="0">
                <a:latin typeface="Arial"/>
                <a:cs typeface="Arial"/>
              </a:rPr>
              <a:t>tổng </a:t>
            </a:r>
            <a:r>
              <a:rPr sz="1800" b="1" i="1" dirty="0">
                <a:latin typeface="Arial"/>
                <a:cs typeface="Arial"/>
              </a:rPr>
              <a:t>quan khoa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1201420" marR="5715" lvl="4" indent="-182880" algn="just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Deleu </a:t>
            </a:r>
            <a:r>
              <a:rPr sz="1800" spc="-15" dirty="0">
                <a:latin typeface="Arial"/>
                <a:cs typeface="Arial"/>
              </a:rPr>
              <a:t>M., </a:t>
            </a:r>
            <a:r>
              <a:rPr sz="1800" spc="-5" dirty="0">
                <a:latin typeface="Arial"/>
                <a:cs typeface="Arial"/>
              </a:rPr>
              <a:t>Watheler </a:t>
            </a:r>
            <a:r>
              <a:rPr sz="1800" spc="-10" dirty="0">
                <a:latin typeface="Arial"/>
                <a:cs typeface="Arial"/>
              </a:rPr>
              <a:t>B., </a:t>
            </a:r>
            <a:r>
              <a:rPr sz="1800" spc="-5" dirty="0">
                <a:latin typeface="Arial"/>
                <a:cs typeface="Arial"/>
              </a:rPr>
              <a:t>Brasseur R., </a:t>
            </a:r>
            <a:r>
              <a:rPr sz="1800" spc="-10" dirty="0">
                <a:latin typeface="Arial"/>
                <a:cs typeface="Arial"/>
              </a:rPr>
              <a:t>Paquot </a:t>
            </a:r>
            <a:r>
              <a:rPr sz="1800" spc="-20" dirty="0">
                <a:latin typeface="Arial"/>
                <a:cs typeface="Arial"/>
              </a:rPr>
              <a:t>M. </a:t>
            </a:r>
            <a:r>
              <a:rPr sz="1800" dirty="0">
                <a:latin typeface="Arial"/>
                <a:cs typeface="Arial"/>
              </a:rPr>
              <a:t>(1998). </a:t>
            </a:r>
            <a:r>
              <a:rPr sz="1800" spc="-10" dirty="0">
                <a:latin typeface="Arial"/>
                <a:cs typeface="Arial"/>
              </a:rPr>
              <a:t>Apercu </a:t>
            </a:r>
            <a:r>
              <a:rPr sz="1800" dirty="0">
                <a:latin typeface="Arial"/>
                <a:cs typeface="Arial"/>
              </a:rPr>
              <a:t>des  </a:t>
            </a:r>
            <a:r>
              <a:rPr sz="1800" spc="-5" dirty="0">
                <a:latin typeface="Arial"/>
                <a:cs typeface="Arial"/>
              </a:rPr>
              <a:t>techniques d’analyse </a:t>
            </a:r>
            <a:r>
              <a:rPr sz="1800" spc="-10" dirty="0">
                <a:latin typeface="Arial"/>
                <a:cs typeface="Arial"/>
              </a:rPr>
              <a:t>conformationelle des macromolecules  </a:t>
            </a:r>
            <a:r>
              <a:rPr sz="1800" dirty="0">
                <a:latin typeface="Arial"/>
                <a:cs typeface="Arial"/>
              </a:rPr>
              <a:t>biologiques. </a:t>
            </a:r>
            <a:r>
              <a:rPr sz="1800" i="1" dirty="0">
                <a:latin typeface="Arial"/>
                <a:cs typeface="Arial"/>
              </a:rPr>
              <a:t>Biotechnol. </a:t>
            </a:r>
            <a:r>
              <a:rPr sz="1800" i="1" spc="-5" dirty="0">
                <a:latin typeface="Arial"/>
                <a:cs typeface="Arial"/>
              </a:rPr>
              <a:t>Agron. </a:t>
            </a:r>
            <a:r>
              <a:rPr sz="1800" i="1" dirty="0">
                <a:latin typeface="Arial"/>
                <a:cs typeface="Arial"/>
              </a:rPr>
              <a:t>Soc. Environ. </a:t>
            </a:r>
            <a:r>
              <a:rPr sz="1800" b="1" dirty="0">
                <a:latin typeface="Arial"/>
                <a:cs typeface="Arial"/>
              </a:rPr>
              <a:t>2(4)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234-247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695" cy="454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2. Đối </a:t>
            </a:r>
            <a:r>
              <a:rPr sz="2100" b="1" spc="-5" dirty="0">
                <a:latin typeface="Arial"/>
                <a:cs typeface="Arial"/>
              </a:rPr>
              <a:t>với </a:t>
            </a:r>
            <a:r>
              <a:rPr sz="2100" b="1" dirty="0">
                <a:latin typeface="Arial"/>
                <a:cs typeface="Arial"/>
              </a:rPr>
              <a:t>bài </a:t>
            </a:r>
            <a:r>
              <a:rPr sz="2100" b="1" spc="0" dirty="0">
                <a:latin typeface="Arial"/>
                <a:cs typeface="Arial"/>
              </a:rPr>
              <a:t>báo đăng </a:t>
            </a:r>
            <a:r>
              <a:rPr sz="2100" b="1" dirty="0">
                <a:latin typeface="Arial"/>
                <a:cs typeface="Arial"/>
              </a:rPr>
              <a:t>trong tạp chí </a:t>
            </a:r>
            <a:r>
              <a:rPr sz="2100" b="1" spc="0" dirty="0">
                <a:latin typeface="Arial"/>
                <a:cs typeface="Arial"/>
              </a:rPr>
              <a:t>khoa</a:t>
            </a:r>
            <a:r>
              <a:rPr sz="2100" b="1" spc="-22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học: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spc="-5" dirty="0">
                <a:latin typeface="Arial"/>
                <a:cs typeface="Arial"/>
              </a:rPr>
              <a:t>Các </a:t>
            </a:r>
            <a:r>
              <a:rPr sz="1800" b="1" i="1" dirty="0">
                <a:latin typeface="Arial"/>
                <a:cs typeface="Arial"/>
              </a:rPr>
              <a:t>cách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  <a:p>
            <a:pPr marL="1201420" lvl="4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  <a:tab pos="2091055" algn="l"/>
                <a:tab pos="2475230" algn="l"/>
                <a:tab pos="2807335" algn="l"/>
                <a:tab pos="3532504" algn="l"/>
                <a:tab pos="4766945" algn="l"/>
                <a:tab pos="5187950" algn="l"/>
                <a:tab pos="6522720" algn="l"/>
                <a:tab pos="7220584" algn="l"/>
              </a:tabLst>
            </a:pPr>
            <a:r>
              <a:rPr sz="1800" spc="-20" dirty="0">
                <a:latin typeface="Arial"/>
                <a:cs typeface="Arial"/>
              </a:rPr>
              <a:t>McGirr,	</a:t>
            </a:r>
            <a:r>
              <a:rPr sz="1800" spc="-5" dirty="0">
                <a:latin typeface="Arial"/>
                <a:cs typeface="Arial"/>
              </a:rPr>
              <a:t>C.	</a:t>
            </a:r>
            <a:r>
              <a:rPr sz="1800" dirty="0">
                <a:latin typeface="Arial"/>
                <a:cs typeface="Arial"/>
              </a:rPr>
              <a:t>J.	</a:t>
            </a:r>
            <a:r>
              <a:rPr sz="1800" spc="-5" dirty="0">
                <a:latin typeface="Arial"/>
                <a:cs typeface="Arial"/>
              </a:rPr>
              <a:t>1973.	Guidelines	</a:t>
            </a:r>
            <a:r>
              <a:rPr sz="1800" dirty="0">
                <a:latin typeface="Arial"/>
                <a:cs typeface="Arial"/>
              </a:rPr>
              <a:t>for	</a:t>
            </a:r>
            <a:r>
              <a:rPr sz="1800" spc="-5" dirty="0">
                <a:latin typeface="Arial"/>
                <a:cs typeface="Arial"/>
              </a:rPr>
              <a:t>abstracting.	</a:t>
            </a:r>
            <a:r>
              <a:rPr sz="1800" spc="-50" dirty="0">
                <a:latin typeface="Arial"/>
                <a:cs typeface="Arial"/>
              </a:rPr>
              <a:t>Tech.	</a:t>
            </a:r>
            <a:r>
              <a:rPr sz="1800" spc="-5" dirty="0">
                <a:latin typeface="Arial"/>
                <a:cs typeface="Arial"/>
              </a:rPr>
              <a:t>Commun.</a:t>
            </a:r>
            <a:endParaRPr sz="18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Arial"/>
                <a:cs typeface="Arial"/>
              </a:rPr>
              <a:t>25</a:t>
            </a:r>
            <a:r>
              <a:rPr sz="1800" dirty="0">
                <a:latin typeface="Arial"/>
                <a:cs typeface="Arial"/>
              </a:rPr>
              <a:t>(2):2-5.</a:t>
            </a:r>
            <a:endParaRPr sz="1800">
              <a:latin typeface="Arial"/>
              <a:cs typeface="Arial"/>
            </a:endParaRPr>
          </a:p>
          <a:p>
            <a:pPr marL="1201420" lvl="4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20" dirty="0">
                <a:latin typeface="Arial"/>
                <a:cs typeface="Arial"/>
              </a:rPr>
              <a:t>Rosner, </a:t>
            </a:r>
            <a:r>
              <a:rPr sz="1800" spc="-10" dirty="0">
                <a:latin typeface="Arial"/>
                <a:cs typeface="Arial"/>
              </a:rPr>
              <a:t>J. </a:t>
            </a:r>
            <a:r>
              <a:rPr sz="1800" dirty="0">
                <a:latin typeface="Arial"/>
                <a:cs typeface="Arial"/>
              </a:rPr>
              <a:t>L. </a:t>
            </a:r>
            <a:r>
              <a:rPr sz="1800" spc="-5" dirty="0">
                <a:latin typeface="Arial"/>
                <a:cs typeface="Arial"/>
              </a:rPr>
              <a:t>1990. </a:t>
            </a:r>
            <a:r>
              <a:rPr sz="1800" spc="-10" dirty="0">
                <a:latin typeface="Arial"/>
                <a:cs typeface="Arial"/>
              </a:rPr>
              <a:t>Reflections on science as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product.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Nature</a:t>
            </a:r>
            <a:endParaRPr sz="18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Arial"/>
                <a:cs typeface="Arial"/>
              </a:rPr>
              <a:t>345</a:t>
            </a:r>
            <a:r>
              <a:rPr sz="1800" dirty="0">
                <a:latin typeface="Arial"/>
                <a:cs typeface="Arial"/>
              </a:rPr>
              <a:t>:108.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20" dirty="0">
                <a:latin typeface="Arial"/>
                <a:cs typeface="Arial"/>
              </a:rPr>
              <a:t>Kaplinsky, </a:t>
            </a:r>
            <a:r>
              <a:rPr sz="1800" spc="-5" dirty="0">
                <a:latin typeface="Arial"/>
                <a:cs typeface="Arial"/>
              </a:rPr>
              <a:t>R. (1999). "Globalisation </a:t>
            </a:r>
            <a:r>
              <a:rPr sz="1800" spc="-10" dirty="0">
                <a:latin typeface="Arial"/>
                <a:cs typeface="Arial"/>
              </a:rPr>
              <a:t>and Unequalization: </a:t>
            </a:r>
            <a:r>
              <a:rPr sz="1800" spc="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Can 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Learned from </a:t>
            </a:r>
            <a:r>
              <a:rPr sz="1800" spc="-35" dirty="0">
                <a:latin typeface="Arial"/>
                <a:cs typeface="Arial"/>
              </a:rPr>
              <a:t>Value </a:t>
            </a:r>
            <a:r>
              <a:rPr sz="1800" spc="-10" dirty="0">
                <a:latin typeface="Arial"/>
                <a:cs typeface="Arial"/>
              </a:rPr>
              <a:t>Chain </a:t>
            </a:r>
            <a:r>
              <a:rPr sz="1800" spc="-5" dirty="0">
                <a:latin typeface="Arial"/>
                <a:cs typeface="Arial"/>
              </a:rPr>
              <a:t>Analysis." </a:t>
            </a:r>
            <a:r>
              <a:rPr sz="1800" spc="-10" dirty="0">
                <a:latin typeface="Arial"/>
                <a:cs typeface="Arial"/>
              </a:rPr>
              <a:t>Journal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Development  </a:t>
            </a:r>
            <a:r>
              <a:rPr sz="1800" dirty="0">
                <a:latin typeface="Arial"/>
                <a:cs typeface="Arial"/>
              </a:rPr>
              <a:t>Studies 37(2):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117-146.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4520" cy="454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3. Đối </a:t>
            </a:r>
            <a:r>
              <a:rPr sz="2100" b="1" spc="-5" dirty="0">
                <a:latin typeface="Arial"/>
                <a:cs typeface="Arial"/>
              </a:rPr>
              <a:t>với </a:t>
            </a:r>
            <a:r>
              <a:rPr sz="2100" b="1" dirty="0">
                <a:latin typeface="Arial"/>
                <a:cs typeface="Arial"/>
              </a:rPr>
              <a:t>bài </a:t>
            </a:r>
            <a:r>
              <a:rPr sz="2100" b="1" spc="0" dirty="0">
                <a:latin typeface="Arial"/>
                <a:cs typeface="Arial"/>
              </a:rPr>
              <a:t>đăng </a:t>
            </a:r>
            <a:r>
              <a:rPr sz="2100" b="1" dirty="0">
                <a:latin typeface="Arial"/>
                <a:cs typeface="Arial"/>
              </a:rPr>
              <a:t>trong </a:t>
            </a:r>
            <a:r>
              <a:rPr sz="2100" b="1" spc="-10" dirty="0">
                <a:latin typeface="Arial"/>
                <a:cs typeface="Arial"/>
              </a:rPr>
              <a:t>tuyển </a:t>
            </a:r>
            <a:r>
              <a:rPr sz="2100" b="1" dirty="0">
                <a:latin typeface="Arial"/>
                <a:cs typeface="Arial"/>
              </a:rPr>
              <a:t>tập bài </a:t>
            </a:r>
            <a:r>
              <a:rPr sz="2100" b="1" spc="-10" dirty="0">
                <a:latin typeface="Arial"/>
                <a:cs typeface="Arial"/>
              </a:rPr>
              <a:t>viết </a:t>
            </a:r>
            <a:r>
              <a:rPr sz="2100" b="1" spc="0" dirty="0">
                <a:latin typeface="Arial"/>
                <a:cs typeface="Arial"/>
              </a:rPr>
              <a:t>khoa</a:t>
            </a:r>
            <a:r>
              <a:rPr sz="2100" b="1" spc="-13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học: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ISO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690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30" dirty="0">
                <a:latin typeface="Arial"/>
                <a:cs typeface="Arial"/>
              </a:rPr>
              <a:t>Troxler, </a:t>
            </a:r>
            <a:r>
              <a:rPr sz="1800" spc="-5" dirty="0">
                <a:latin typeface="Arial"/>
                <a:cs typeface="Arial"/>
              </a:rPr>
              <a:t>W.L. </a:t>
            </a:r>
            <a:r>
              <a:rPr sz="1800" spc="-10" dirty="0">
                <a:latin typeface="Arial"/>
                <a:cs typeface="Arial"/>
              </a:rPr>
              <a:t>Thermal </a:t>
            </a:r>
            <a:r>
              <a:rPr sz="1800" spc="-5" dirty="0">
                <a:latin typeface="Arial"/>
                <a:cs typeface="Arial"/>
              </a:rPr>
              <a:t>desorption.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Kearney, </a:t>
            </a:r>
            <a:r>
              <a:rPr sz="1800" spc="-125" dirty="0">
                <a:latin typeface="Arial"/>
                <a:cs typeface="Arial"/>
              </a:rPr>
              <a:t>P.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Roberts, </a:t>
            </a:r>
            <a:r>
              <a:rPr sz="1800" spc="-110" dirty="0">
                <a:latin typeface="Arial"/>
                <a:cs typeface="Arial"/>
              </a:rPr>
              <a:t>T.  </a:t>
            </a:r>
            <a:r>
              <a:rPr sz="1800" spc="-5" dirty="0">
                <a:latin typeface="Arial"/>
                <a:cs typeface="Arial"/>
              </a:rPr>
              <a:t>(eds), Pesticide </a:t>
            </a:r>
            <a:r>
              <a:rPr sz="1800" spc="-10" dirty="0">
                <a:latin typeface="Arial"/>
                <a:cs typeface="Arial"/>
              </a:rPr>
              <a:t>remediation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soils and </a:t>
            </a:r>
            <a:r>
              <a:rPr sz="1800" spc="-25" dirty="0">
                <a:latin typeface="Arial"/>
                <a:cs typeface="Arial"/>
              </a:rPr>
              <a:t>water. </a:t>
            </a:r>
            <a:r>
              <a:rPr sz="1800" spc="-15" dirty="0">
                <a:latin typeface="Arial"/>
                <a:cs typeface="Arial"/>
              </a:rPr>
              <a:t>Chichester, </a:t>
            </a:r>
            <a:r>
              <a:rPr sz="1800" spc="-5" dirty="0">
                <a:latin typeface="Arial"/>
                <a:cs typeface="Arial"/>
              </a:rPr>
              <a:t>UK:  </a:t>
            </a:r>
            <a:r>
              <a:rPr sz="1800" spc="-20" dirty="0">
                <a:latin typeface="Arial"/>
                <a:cs typeface="Arial"/>
              </a:rPr>
              <a:t>Wiley, </a:t>
            </a:r>
            <a:r>
              <a:rPr sz="1800" dirty="0">
                <a:latin typeface="Arial"/>
                <a:cs typeface="Arial"/>
              </a:rPr>
              <a:t>1998,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p.105-128</a:t>
            </a:r>
            <a:endParaRPr sz="18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cách </a:t>
            </a:r>
            <a:r>
              <a:rPr sz="1800" b="1" i="1" spc="-5" dirty="0">
                <a:latin typeface="Arial"/>
                <a:cs typeface="Arial"/>
              </a:rPr>
              <a:t>tổng </a:t>
            </a:r>
            <a:r>
              <a:rPr sz="1800" b="1" i="1" dirty="0">
                <a:latin typeface="Arial"/>
                <a:cs typeface="Arial"/>
              </a:rPr>
              <a:t>quan khoa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30" dirty="0">
                <a:latin typeface="Arial"/>
                <a:cs typeface="Arial"/>
              </a:rPr>
              <a:t>Troxler, </a:t>
            </a:r>
            <a:r>
              <a:rPr sz="1800" spc="-15" dirty="0">
                <a:latin typeface="Arial"/>
                <a:cs typeface="Arial"/>
              </a:rPr>
              <a:t>W.L. </a:t>
            </a:r>
            <a:r>
              <a:rPr sz="1800" spc="-5" dirty="0">
                <a:latin typeface="Arial"/>
                <a:cs typeface="Arial"/>
              </a:rPr>
              <a:t>(1998). </a:t>
            </a:r>
            <a:r>
              <a:rPr sz="1800" spc="-10" dirty="0">
                <a:latin typeface="Arial"/>
                <a:cs typeface="Arial"/>
              </a:rPr>
              <a:t>Thermal </a:t>
            </a:r>
            <a:r>
              <a:rPr sz="1800" spc="-5" dirty="0">
                <a:latin typeface="Arial"/>
                <a:cs typeface="Arial"/>
              </a:rPr>
              <a:t>desorption.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Kearney, </a:t>
            </a:r>
            <a:r>
              <a:rPr sz="1800" spc="-125" dirty="0">
                <a:latin typeface="Arial"/>
                <a:cs typeface="Arial"/>
              </a:rPr>
              <a:t>P.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Roberts,  </a:t>
            </a:r>
            <a:r>
              <a:rPr sz="1800" spc="-75" dirty="0">
                <a:latin typeface="Arial"/>
                <a:cs typeface="Arial"/>
              </a:rPr>
              <a:t>T., </a:t>
            </a:r>
            <a:r>
              <a:rPr sz="1800" spc="-5" dirty="0">
                <a:latin typeface="Arial"/>
                <a:cs typeface="Arial"/>
              </a:rPr>
              <a:t>eds. </a:t>
            </a:r>
            <a:r>
              <a:rPr sz="1800" i="1" spc="-10" dirty="0">
                <a:latin typeface="Arial"/>
                <a:cs typeface="Arial"/>
              </a:rPr>
              <a:t>Pesticide remediation in </a:t>
            </a:r>
            <a:r>
              <a:rPr sz="1800" i="1" spc="-5" dirty="0">
                <a:latin typeface="Arial"/>
                <a:cs typeface="Arial"/>
              </a:rPr>
              <a:t>soils </a:t>
            </a:r>
            <a:r>
              <a:rPr sz="1800" i="1" spc="-10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water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Chichester, </a:t>
            </a:r>
            <a:r>
              <a:rPr sz="1800" spc="-5" dirty="0">
                <a:latin typeface="Arial"/>
                <a:cs typeface="Arial"/>
              </a:rPr>
              <a:t>UK:  </a:t>
            </a:r>
            <a:r>
              <a:rPr sz="1800" spc="-20" dirty="0">
                <a:latin typeface="Arial"/>
                <a:cs typeface="Arial"/>
              </a:rPr>
              <a:t>Wiley,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p.105-128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059" cy="484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lvl="1">
              <a:lnSpc>
                <a:spcPct val="13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3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3. Đối </a:t>
            </a:r>
            <a:r>
              <a:rPr sz="2100" b="1" spc="-5" dirty="0">
                <a:latin typeface="Arial"/>
                <a:cs typeface="Arial"/>
              </a:rPr>
              <a:t>với </a:t>
            </a:r>
            <a:r>
              <a:rPr sz="2100" b="1" dirty="0">
                <a:latin typeface="Arial"/>
                <a:cs typeface="Arial"/>
              </a:rPr>
              <a:t>bài </a:t>
            </a:r>
            <a:r>
              <a:rPr sz="2100" b="1" spc="0" dirty="0">
                <a:latin typeface="Arial"/>
                <a:cs typeface="Arial"/>
              </a:rPr>
              <a:t>đăng </a:t>
            </a:r>
            <a:r>
              <a:rPr sz="2100" b="1" dirty="0">
                <a:latin typeface="Arial"/>
                <a:cs typeface="Arial"/>
              </a:rPr>
              <a:t>trong </a:t>
            </a:r>
            <a:r>
              <a:rPr sz="2100" b="1" spc="-10" dirty="0">
                <a:latin typeface="Arial"/>
                <a:cs typeface="Arial"/>
              </a:rPr>
              <a:t>tuyển </a:t>
            </a:r>
            <a:r>
              <a:rPr sz="2100" b="1" dirty="0">
                <a:latin typeface="Arial"/>
                <a:cs typeface="Arial"/>
              </a:rPr>
              <a:t>tập bài </a:t>
            </a:r>
            <a:r>
              <a:rPr sz="2100" b="1" spc="-10" dirty="0">
                <a:latin typeface="Arial"/>
                <a:cs typeface="Arial"/>
              </a:rPr>
              <a:t>viết </a:t>
            </a:r>
            <a:r>
              <a:rPr sz="2100" b="1" spc="0" dirty="0">
                <a:latin typeface="Arial"/>
                <a:cs typeface="Arial"/>
              </a:rPr>
              <a:t>khoa</a:t>
            </a:r>
            <a:r>
              <a:rPr sz="2100" b="1" spc="-13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học: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spc="-5" dirty="0">
                <a:latin typeface="Arial"/>
                <a:cs typeface="Arial"/>
              </a:rPr>
              <a:t>Các </a:t>
            </a:r>
            <a:r>
              <a:rPr sz="1800" b="1" i="1" dirty="0">
                <a:latin typeface="Arial"/>
                <a:cs typeface="Arial"/>
              </a:rPr>
              <a:t>cách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Hugon, </a:t>
            </a:r>
            <a:r>
              <a:rPr sz="1800" spc="-85" dirty="0">
                <a:latin typeface="Arial"/>
                <a:cs typeface="Arial"/>
              </a:rPr>
              <a:t>P., </a:t>
            </a:r>
            <a:r>
              <a:rPr sz="1800" spc="-5" dirty="0">
                <a:latin typeface="Arial"/>
                <a:cs typeface="Arial"/>
              </a:rPr>
              <a:t>1985. </a:t>
            </a:r>
            <a:r>
              <a:rPr sz="1800" spc="-10" dirty="0">
                <a:latin typeface="Arial"/>
                <a:cs typeface="Arial"/>
              </a:rPr>
              <a:t>"Le </a:t>
            </a:r>
            <a:r>
              <a:rPr sz="1800" spc="-5" dirty="0">
                <a:latin typeface="Arial"/>
                <a:cs typeface="Arial"/>
              </a:rPr>
              <a:t>miroir sans </a:t>
            </a:r>
            <a:r>
              <a:rPr sz="1800" spc="-10" dirty="0">
                <a:latin typeface="Arial"/>
                <a:cs typeface="Arial"/>
              </a:rPr>
              <a:t>tain. Dépendance </a:t>
            </a:r>
            <a:r>
              <a:rPr sz="1800" spc="-5" dirty="0">
                <a:latin typeface="Arial"/>
                <a:cs typeface="Arial"/>
              </a:rPr>
              <a:t>alimentaire </a:t>
            </a:r>
            <a:r>
              <a:rPr sz="1800" spc="-10" dirty="0">
                <a:latin typeface="Arial"/>
                <a:cs typeface="Arial"/>
              </a:rPr>
              <a:t>et  </a:t>
            </a:r>
            <a:r>
              <a:rPr sz="1800" spc="-5" dirty="0">
                <a:latin typeface="Arial"/>
                <a:cs typeface="Arial"/>
              </a:rPr>
              <a:t>urbanisation </a:t>
            </a:r>
            <a:r>
              <a:rPr sz="1800" dirty="0">
                <a:latin typeface="Arial"/>
                <a:cs typeface="Arial"/>
              </a:rPr>
              <a:t>en </a:t>
            </a:r>
            <a:r>
              <a:rPr sz="1800" spc="-10" dirty="0">
                <a:latin typeface="Arial"/>
                <a:cs typeface="Arial"/>
              </a:rPr>
              <a:t>Afrique: 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essai </a:t>
            </a:r>
            <a:r>
              <a:rPr sz="1800" spc="-10" dirty="0">
                <a:latin typeface="Arial"/>
                <a:cs typeface="Arial"/>
              </a:rPr>
              <a:t>d'analyse mésodynamique </a:t>
            </a:r>
            <a:r>
              <a:rPr sz="1800" dirty="0">
                <a:latin typeface="Arial"/>
                <a:cs typeface="Arial"/>
              </a:rPr>
              <a:t>en  </a:t>
            </a:r>
            <a:r>
              <a:rPr sz="1800" spc="-5" dirty="0">
                <a:latin typeface="Arial"/>
                <a:cs typeface="Arial"/>
              </a:rPr>
              <a:t>termes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filières",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Altersial, </a:t>
            </a:r>
            <a:r>
              <a:rPr sz="1800" spc="-5" dirty="0">
                <a:latin typeface="Arial"/>
                <a:cs typeface="Arial"/>
              </a:rPr>
              <a:t>CERED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M.S.A. </a:t>
            </a:r>
            <a:r>
              <a:rPr sz="1800" spc="-5" dirty="0">
                <a:latin typeface="Arial"/>
                <a:cs typeface="Arial"/>
              </a:rPr>
              <a:t>(eds.), Nourrir </a:t>
            </a:r>
            <a:r>
              <a:rPr sz="1800" spc="-10" dirty="0">
                <a:latin typeface="Arial"/>
                <a:cs typeface="Arial"/>
              </a:rPr>
              <a:t>les  </a:t>
            </a:r>
            <a:r>
              <a:rPr sz="1800" spc="-5" dirty="0">
                <a:latin typeface="Arial"/>
                <a:cs typeface="Arial"/>
              </a:rPr>
              <a:t>villes, L'Harmattan, </a:t>
            </a:r>
            <a:r>
              <a:rPr sz="1800" dirty="0">
                <a:latin typeface="Arial"/>
                <a:cs typeface="Arial"/>
              </a:rPr>
              <a:t>pp. 9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46.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Suhariyanto, K., Lusigi, A., </a:t>
            </a:r>
            <a:r>
              <a:rPr sz="1800" spc="-10" dirty="0">
                <a:latin typeface="Arial"/>
                <a:cs typeface="Arial"/>
              </a:rPr>
              <a:t>Thirtle, </a:t>
            </a:r>
            <a:r>
              <a:rPr sz="1800" spc="-5" dirty="0">
                <a:latin typeface="Arial"/>
                <a:cs typeface="Arial"/>
              </a:rPr>
              <a:t>C., 2001. Productivity </a:t>
            </a:r>
            <a:r>
              <a:rPr sz="1800" spc="-10" dirty="0">
                <a:latin typeface="Arial"/>
                <a:cs typeface="Arial"/>
              </a:rPr>
              <a:t>growth </a:t>
            </a:r>
            <a:r>
              <a:rPr sz="180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convergence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Asian and </a:t>
            </a:r>
            <a:r>
              <a:rPr sz="1800" spc="-5" dirty="0">
                <a:latin typeface="Arial"/>
                <a:cs typeface="Arial"/>
              </a:rPr>
              <a:t>African agriculture. </a:t>
            </a:r>
            <a:r>
              <a:rPr sz="1800" dirty="0">
                <a:latin typeface="Arial"/>
                <a:cs typeface="Arial"/>
              </a:rPr>
              <a:t>In: </a:t>
            </a:r>
            <a:r>
              <a:rPr sz="1800" spc="-5" dirty="0">
                <a:latin typeface="Arial"/>
                <a:cs typeface="Arial"/>
              </a:rPr>
              <a:t>Lawrence, </a:t>
            </a:r>
            <a:r>
              <a:rPr sz="1800" spc="-85" dirty="0">
                <a:latin typeface="Arial"/>
                <a:cs typeface="Arial"/>
              </a:rPr>
              <a:t>P.,  </a:t>
            </a:r>
            <a:r>
              <a:rPr sz="1800" spc="-5" dirty="0">
                <a:latin typeface="Arial"/>
                <a:cs typeface="Arial"/>
              </a:rPr>
              <a:t>Thirtle, C. (Eds.), Africa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Asia </a:t>
            </a:r>
            <a:r>
              <a:rPr sz="1800" spc="-10" dirty="0">
                <a:latin typeface="Arial"/>
                <a:cs typeface="Arial"/>
              </a:rPr>
              <a:t>in Comparative Economic  </a:t>
            </a:r>
            <a:r>
              <a:rPr sz="1800" spc="-5" dirty="0">
                <a:latin typeface="Arial"/>
                <a:cs typeface="Arial"/>
              </a:rPr>
              <a:t>Perspective. Palgrave, New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York.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4520" cy="3408679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21334" lvl="1" indent="-508634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521970" algn="l"/>
              </a:tabLst>
            </a:pPr>
            <a:r>
              <a:rPr sz="2400" b="1" spc="-5" dirty="0">
                <a:latin typeface="Arial"/>
                <a:cs typeface="Arial"/>
              </a:rPr>
              <a:t>Khái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marL="652780" marR="5080" lvl="2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bản miêu tả chi </a:t>
            </a:r>
            <a:r>
              <a:rPr sz="2100" dirty="0">
                <a:latin typeface="Arial"/>
                <a:cs typeface="Arial"/>
              </a:rPr>
              <a:t>tiết để </a:t>
            </a:r>
            <a:r>
              <a:rPr sz="2100" spc="-5" dirty="0">
                <a:latin typeface="Arial"/>
                <a:cs typeface="Arial"/>
              </a:rPr>
              <a:t>chỉ </a:t>
            </a:r>
            <a:r>
              <a:rPr sz="2100" dirty="0">
                <a:latin typeface="Arial"/>
                <a:cs typeface="Arial"/>
              </a:rPr>
              <a:t>ra rằng </a:t>
            </a:r>
            <a:r>
              <a:rPr sz="2100" spc="-5" dirty="0">
                <a:latin typeface="Arial"/>
                <a:cs typeface="Arial"/>
              </a:rPr>
              <a:t>những lý thuyết </a:t>
            </a:r>
            <a:r>
              <a:rPr sz="2100" dirty="0">
                <a:latin typeface="Arial"/>
                <a:cs typeface="Arial"/>
              </a:rPr>
              <a:t>nào  </a:t>
            </a:r>
            <a:r>
              <a:rPr sz="2100" spc="0" dirty="0">
                <a:latin typeface="Arial"/>
                <a:cs typeface="Arial"/>
              </a:rPr>
              <a:t>sẽ được </a:t>
            </a:r>
            <a:r>
              <a:rPr sz="2100" dirty="0">
                <a:latin typeface="Arial"/>
                <a:cs typeface="Arial"/>
              </a:rPr>
              <a:t>nói đến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sử </a:t>
            </a:r>
            <a:r>
              <a:rPr sz="2100" dirty="0">
                <a:latin typeface="Arial"/>
                <a:cs typeface="Arial"/>
              </a:rPr>
              <a:t>dụng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của</a:t>
            </a:r>
            <a:r>
              <a:rPr sz="2100" spc="-3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mình.</a:t>
            </a:r>
            <a:endParaRPr sz="2100">
              <a:latin typeface="Arial"/>
              <a:cs typeface="Arial"/>
            </a:endParaRPr>
          </a:p>
          <a:p>
            <a:pPr marL="521334" lvl="1" indent="-508634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21970" algn="l"/>
              </a:tabLst>
            </a:pPr>
            <a:r>
              <a:rPr sz="2400" b="1" spc="-5" dirty="0">
                <a:latin typeface="Arial"/>
                <a:cs typeface="Arial"/>
              </a:rPr>
              <a:t>Mục </a:t>
            </a:r>
            <a:r>
              <a:rPr sz="2400" b="1" dirty="0">
                <a:latin typeface="Arial"/>
                <a:cs typeface="Arial"/>
              </a:rPr>
              <a:t>đích </a:t>
            </a:r>
            <a:r>
              <a:rPr sz="2400" b="1" spc="-5" dirty="0">
                <a:latin typeface="Arial"/>
                <a:cs typeface="Arial"/>
              </a:rPr>
              <a:t>của Tổng quan tài </a:t>
            </a:r>
            <a:r>
              <a:rPr sz="2400" b="1" dirty="0">
                <a:latin typeface="Arial"/>
                <a:cs typeface="Arial"/>
              </a:rPr>
              <a:t>liệu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dirty="0">
                <a:latin typeface="Arial"/>
                <a:cs typeface="Arial"/>
              </a:rPr>
              <a:t>cơ sở lý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thuyết</a:t>
            </a:r>
            <a:endParaRPr sz="2400">
              <a:latin typeface="Arial"/>
              <a:cs typeface="Arial"/>
            </a:endParaRPr>
          </a:p>
          <a:p>
            <a:pPr marL="652780" marR="5080" lvl="2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Trình </a:t>
            </a:r>
            <a:r>
              <a:rPr sz="2100" spc="-5" dirty="0">
                <a:latin typeface="Arial"/>
                <a:cs typeface="Arial"/>
              </a:rPr>
              <a:t>bày </a:t>
            </a:r>
            <a:r>
              <a:rPr sz="2100" dirty="0">
                <a:latin typeface="Arial"/>
                <a:cs typeface="Arial"/>
              </a:rPr>
              <a:t>kiến thức </a:t>
            </a:r>
            <a:r>
              <a:rPr sz="2100" spc="-10" dirty="0">
                <a:latin typeface="Arial"/>
                <a:cs typeface="Arial"/>
              </a:rPr>
              <a:t>và sự hiểu </a:t>
            </a:r>
            <a:r>
              <a:rPr sz="2100" spc="-5" dirty="0">
                <a:latin typeface="Arial"/>
                <a:cs typeface="Arial"/>
              </a:rPr>
              <a:t>biết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đang hoặc </a:t>
            </a:r>
            <a:r>
              <a:rPr sz="2100" spc="0" dirty="0">
                <a:latin typeface="Arial"/>
                <a:cs typeface="Arial"/>
              </a:rPr>
              <a:t>sẽ 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24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Đánh giá ưu </a:t>
            </a:r>
            <a:r>
              <a:rPr sz="2100" dirty="0">
                <a:latin typeface="Arial"/>
                <a:cs typeface="Arial"/>
              </a:rPr>
              <a:t>- khuyết </a:t>
            </a:r>
            <a:r>
              <a:rPr sz="2100" spc="0" dirty="0">
                <a:latin typeface="Arial"/>
                <a:cs typeface="Arial"/>
              </a:rPr>
              <a:t>điểm của các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0" dirty="0">
                <a:latin typeface="Arial"/>
                <a:cs typeface="Arial"/>
              </a:rPr>
              <a:t>sẽ </a:t>
            </a:r>
            <a:r>
              <a:rPr sz="2100" dirty="0">
                <a:latin typeface="Arial"/>
                <a:cs typeface="Arial"/>
              </a:rPr>
              <a:t>áp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dụng.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32051"/>
            <a:ext cx="8227695" cy="520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lvl="1">
              <a:lnSpc>
                <a:spcPct val="120000"/>
              </a:lnSpc>
              <a:spcBef>
                <a:spcPts val="100"/>
              </a:spcBef>
              <a:buAutoNum type="arabicPeriod" startAt="10"/>
              <a:tabLst>
                <a:tab pos="711200" algn="l"/>
              </a:tabLst>
            </a:pPr>
            <a:r>
              <a:rPr sz="2400" b="1" spc="-5" dirty="0">
                <a:latin typeface="Arial"/>
                <a:cs typeface="Arial"/>
              </a:rPr>
              <a:t>Cách ghi tài liệu tham </a:t>
            </a:r>
            <a:r>
              <a:rPr sz="2400" b="1" spc="-10" dirty="0">
                <a:latin typeface="Arial"/>
                <a:cs typeface="Arial"/>
              </a:rPr>
              <a:t>khảo </a:t>
            </a:r>
            <a:r>
              <a:rPr sz="2400" b="1" spc="-5" dirty="0">
                <a:latin typeface="Arial"/>
                <a:cs typeface="Arial"/>
              </a:rPr>
              <a:t>(theo ISO </a:t>
            </a:r>
            <a:r>
              <a:rPr sz="2400" b="1" dirty="0">
                <a:latin typeface="Arial"/>
                <a:cs typeface="Arial"/>
              </a:rPr>
              <a:t>690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thông  </a:t>
            </a:r>
            <a:r>
              <a:rPr sz="2400" b="1" dirty="0">
                <a:latin typeface="Arial"/>
                <a:cs typeface="Arial"/>
              </a:rPr>
              <a:t>lệ </a:t>
            </a:r>
            <a:r>
              <a:rPr sz="2400" b="1" spc="-5" dirty="0">
                <a:latin typeface="Arial"/>
                <a:cs typeface="Arial"/>
              </a:rPr>
              <a:t>quốc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tế)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06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4. Đối </a:t>
            </a:r>
            <a:r>
              <a:rPr sz="2100" b="1" spc="-5" dirty="0">
                <a:latin typeface="Arial"/>
                <a:cs typeface="Arial"/>
              </a:rPr>
              <a:t>với </a:t>
            </a:r>
            <a:r>
              <a:rPr sz="2100" b="1" spc="0" dirty="0">
                <a:latin typeface="Arial"/>
                <a:cs typeface="Arial"/>
              </a:rPr>
              <a:t>nguồn </a:t>
            </a:r>
            <a:r>
              <a:rPr sz="2100" b="1" dirty="0">
                <a:latin typeface="Arial"/>
                <a:cs typeface="Arial"/>
              </a:rPr>
              <a:t>từ Internet</a:t>
            </a:r>
            <a:r>
              <a:rPr sz="2100" b="1" spc="-1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90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ISO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690</a:t>
            </a:r>
            <a:endParaRPr sz="1800">
              <a:latin typeface="Arial"/>
              <a:cs typeface="Arial"/>
            </a:endParaRPr>
          </a:p>
          <a:p>
            <a:pPr marL="1201420" marR="5080" lvl="4" indent="-182880" algn="just">
              <a:lnSpc>
                <a:spcPct val="120000"/>
              </a:lnSpc>
              <a:spcBef>
                <a:spcPts val="434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dirty="0">
                <a:latin typeface="Arial"/>
                <a:cs typeface="Arial"/>
              </a:rPr>
              <a:t>Ashby J.A et </a:t>
            </a:r>
            <a:r>
              <a:rPr sz="1800" spc="-10" dirty="0">
                <a:latin typeface="Arial"/>
                <a:cs typeface="Arial"/>
              </a:rPr>
              <a:t>al. Investing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Farmers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Researchers. </a:t>
            </a:r>
            <a:r>
              <a:rPr sz="1800" spc="-5" dirty="0">
                <a:latin typeface="Arial"/>
                <a:cs typeface="Arial"/>
              </a:rPr>
              <a:t>Ciat  publication </a:t>
            </a:r>
            <a:r>
              <a:rPr sz="1800" spc="-10" dirty="0">
                <a:latin typeface="Arial"/>
                <a:cs typeface="Arial"/>
              </a:rPr>
              <a:t>n0 </a:t>
            </a:r>
            <a:r>
              <a:rPr sz="1800" dirty="0">
                <a:latin typeface="Arial"/>
                <a:cs typeface="Arial"/>
              </a:rPr>
              <a:t>318 </a:t>
            </a:r>
            <a:r>
              <a:rPr sz="1800" spc="-5" dirty="0">
                <a:latin typeface="Arial"/>
                <a:cs typeface="Arial"/>
              </a:rPr>
              <a:t>[online]. </a:t>
            </a:r>
            <a:r>
              <a:rPr sz="1800" spc="-10" dirty="0">
                <a:latin typeface="Arial"/>
                <a:cs typeface="Arial"/>
              </a:rPr>
              <a:t>Cali, </a:t>
            </a:r>
            <a:r>
              <a:rPr sz="1800" spc="-5" dirty="0">
                <a:latin typeface="Arial"/>
                <a:cs typeface="Arial"/>
              </a:rPr>
              <a:t>Colombia: </a:t>
            </a:r>
            <a:r>
              <a:rPr sz="1800" spc="-75" dirty="0">
                <a:latin typeface="Arial"/>
                <a:cs typeface="Arial"/>
              </a:rPr>
              <a:t>CIAT, </a:t>
            </a:r>
            <a:r>
              <a:rPr sz="1800" spc="-5" dirty="0">
                <a:latin typeface="Arial"/>
                <a:cs typeface="Arial"/>
              </a:rPr>
              <a:t>2000 </a:t>
            </a:r>
            <a:r>
              <a:rPr sz="1800" spc="-10" dirty="0">
                <a:latin typeface="Arial"/>
                <a:cs typeface="Arial"/>
              </a:rPr>
              <a:t>[ref.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Jan  </a:t>
            </a:r>
            <a:r>
              <a:rPr sz="1800" dirty="0">
                <a:latin typeface="Arial"/>
                <a:cs typeface="Arial"/>
              </a:rPr>
              <a:t>20th </a:t>
            </a:r>
            <a:r>
              <a:rPr sz="1800" spc="-5" dirty="0">
                <a:latin typeface="Arial"/>
                <a:cs typeface="Arial"/>
              </a:rPr>
              <a:t>2002). </a:t>
            </a:r>
            <a:r>
              <a:rPr sz="1800" spc="-10" dirty="0">
                <a:latin typeface="Arial"/>
                <a:cs typeface="Arial"/>
              </a:rPr>
              <a:t>Available </a:t>
            </a:r>
            <a:r>
              <a:rPr sz="1800" dirty="0">
                <a:latin typeface="Arial"/>
                <a:cs typeface="Arial"/>
              </a:rPr>
              <a:t>on World </a:t>
            </a:r>
            <a:r>
              <a:rPr sz="1800" spc="0" dirty="0">
                <a:latin typeface="Arial"/>
                <a:cs typeface="Arial"/>
              </a:rPr>
              <a:t>Wide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Web:</a:t>
            </a:r>
            <a:endParaRPr sz="18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Arial"/>
                <a:cs typeface="Arial"/>
                <a:hlinkClick r:id="rId4"/>
              </a:rPr>
              <a:t>&lt;http://www.ciat.cigiar.org/downloads/pdf/Investing_farmers.pdf</a:t>
            </a:r>
            <a:r>
              <a:rPr sz="1800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865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i="1" dirty="0">
                <a:latin typeface="Arial"/>
                <a:cs typeface="Arial"/>
              </a:rPr>
              <a:t>Theo cách </a:t>
            </a:r>
            <a:r>
              <a:rPr sz="1800" b="1" i="1" spc="-5" dirty="0">
                <a:latin typeface="Arial"/>
                <a:cs typeface="Arial"/>
              </a:rPr>
              <a:t>tổng </a:t>
            </a:r>
            <a:r>
              <a:rPr sz="1800" b="1" i="1" dirty="0">
                <a:latin typeface="Arial"/>
                <a:cs typeface="Arial"/>
              </a:rPr>
              <a:t>quan khoa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1201420" marR="5715" lvl="4" indent="-182880" algn="just">
              <a:lnSpc>
                <a:spcPct val="12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dirty="0">
                <a:latin typeface="Arial"/>
                <a:cs typeface="Arial"/>
              </a:rPr>
              <a:t>Ashby J.A., </a:t>
            </a:r>
            <a:r>
              <a:rPr sz="1800" spc="-5" dirty="0">
                <a:latin typeface="Arial"/>
                <a:cs typeface="Arial"/>
              </a:rPr>
              <a:t>Braun A.R., </a:t>
            </a:r>
            <a:r>
              <a:rPr sz="1800" spc="-10" dirty="0">
                <a:latin typeface="Arial"/>
                <a:cs typeface="Arial"/>
              </a:rPr>
              <a:t>Gracia </a:t>
            </a:r>
            <a:r>
              <a:rPr sz="1800" spc="-75" dirty="0">
                <a:latin typeface="Arial"/>
                <a:cs typeface="Arial"/>
              </a:rPr>
              <a:t>T., </a:t>
            </a:r>
            <a:r>
              <a:rPr sz="1800" spc="-5" dirty="0">
                <a:latin typeface="Arial"/>
                <a:cs typeface="Arial"/>
              </a:rPr>
              <a:t>Del </a:t>
            </a:r>
            <a:r>
              <a:rPr sz="1800" dirty="0">
                <a:latin typeface="Arial"/>
                <a:cs typeface="Arial"/>
              </a:rPr>
              <a:t>Pilar </a:t>
            </a:r>
            <a:r>
              <a:rPr sz="1800" spc="-10" dirty="0">
                <a:latin typeface="Arial"/>
                <a:cs typeface="Arial"/>
              </a:rPr>
              <a:t>Guerrero </a:t>
            </a:r>
            <a:r>
              <a:rPr sz="1800" dirty="0">
                <a:latin typeface="Arial"/>
                <a:cs typeface="Arial"/>
              </a:rPr>
              <a:t>L., </a:t>
            </a:r>
            <a:r>
              <a:rPr sz="1800" spc="-10" dirty="0">
                <a:latin typeface="Arial"/>
                <a:cs typeface="Arial"/>
              </a:rPr>
              <a:t>Hernandez  </a:t>
            </a:r>
            <a:r>
              <a:rPr sz="1800" spc="-5" dirty="0">
                <a:latin typeface="Arial"/>
                <a:cs typeface="Arial"/>
              </a:rPr>
              <a:t>L.A., </a:t>
            </a:r>
            <a:r>
              <a:rPr sz="1800" spc="-10" dirty="0">
                <a:latin typeface="Arial"/>
                <a:cs typeface="Arial"/>
              </a:rPr>
              <a:t>Quiros </a:t>
            </a:r>
            <a:r>
              <a:rPr sz="1800" spc="-5" dirty="0">
                <a:latin typeface="Arial"/>
                <a:cs typeface="Arial"/>
              </a:rPr>
              <a:t>C.A., Roa J.I. (2000). </a:t>
            </a:r>
            <a:r>
              <a:rPr sz="1800" i="1" spc="-10" dirty="0">
                <a:latin typeface="Arial"/>
                <a:cs typeface="Arial"/>
              </a:rPr>
              <a:t>Investing in Farmers </a:t>
            </a:r>
            <a:r>
              <a:rPr sz="1800" i="1" dirty="0">
                <a:latin typeface="Arial"/>
                <a:cs typeface="Arial"/>
              </a:rPr>
              <a:t>as  </a:t>
            </a:r>
            <a:r>
              <a:rPr sz="1800" i="1" spc="-5" dirty="0">
                <a:latin typeface="Arial"/>
                <a:cs typeface="Arial"/>
              </a:rPr>
              <a:t>Researchers. </a:t>
            </a:r>
            <a:r>
              <a:rPr sz="1800" i="1" spc="-10" dirty="0">
                <a:latin typeface="Arial"/>
                <a:cs typeface="Arial"/>
              </a:rPr>
              <a:t>Ciat </a:t>
            </a:r>
            <a:r>
              <a:rPr sz="1800" i="1" spc="-5" dirty="0">
                <a:latin typeface="Arial"/>
                <a:cs typeface="Arial"/>
              </a:rPr>
              <a:t>publication </a:t>
            </a:r>
            <a:r>
              <a:rPr sz="1800" i="1" dirty="0">
                <a:latin typeface="Arial"/>
                <a:cs typeface="Arial"/>
              </a:rPr>
              <a:t>n0 318 </a:t>
            </a:r>
            <a:r>
              <a:rPr sz="1800" spc="-10" dirty="0">
                <a:latin typeface="Arial"/>
                <a:cs typeface="Arial"/>
              </a:rPr>
              <a:t>[online]. </a:t>
            </a:r>
            <a:r>
              <a:rPr sz="1800" spc="-5" dirty="0">
                <a:latin typeface="Arial"/>
                <a:cs typeface="Arial"/>
              </a:rPr>
              <a:t>Cali, </a:t>
            </a:r>
            <a:r>
              <a:rPr sz="1800" spc="-10" dirty="0">
                <a:latin typeface="Arial"/>
                <a:cs typeface="Arial"/>
              </a:rPr>
              <a:t>Colombia: </a:t>
            </a:r>
            <a:r>
              <a:rPr sz="1800" spc="-75" dirty="0">
                <a:latin typeface="Arial"/>
                <a:cs typeface="Arial"/>
              </a:rPr>
              <a:t>CIAT,  </a:t>
            </a:r>
            <a:r>
              <a:rPr sz="1800" dirty="0">
                <a:latin typeface="Arial"/>
                <a:cs typeface="Arial"/>
              </a:rPr>
              <a:t>2000. </a:t>
            </a:r>
            <a:r>
              <a:rPr sz="1800" spc="-10" dirty="0">
                <a:latin typeface="Arial"/>
                <a:cs typeface="Arial"/>
              </a:rPr>
              <a:t>Available on </a:t>
            </a:r>
            <a:r>
              <a:rPr sz="1800" dirty="0">
                <a:latin typeface="Arial"/>
                <a:cs typeface="Arial"/>
              </a:rPr>
              <a:t>World Wide Web: </a:t>
            </a:r>
            <a:r>
              <a:rPr sz="1800" spc="-15" dirty="0">
                <a:latin typeface="Arial"/>
                <a:cs typeface="Arial"/>
                <a:hlinkClick r:id="rId5"/>
              </a:rPr>
              <a:t>&lt;http://www.ciat.cigiar.org/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downloads/pdf/Investing_farmers.pdf&gt;, </a:t>
            </a:r>
            <a:r>
              <a:rPr sz="1800" dirty="0">
                <a:latin typeface="Arial"/>
                <a:cs typeface="Arial"/>
              </a:rPr>
              <a:t>Consulted Jan 20th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9371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21334" lvl="1" indent="-508634">
              <a:lnSpc>
                <a:spcPct val="100000"/>
              </a:lnSpc>
              <a:spcBef>
                <a:spcPts val="1570"/>
              </a:spcBef>
              <a:buAutoNum type="arabicPeriod" startAt="3"/>
              <a:tabLst>
                <a:tab pos="521970" algn="l"/>
              </a:tabLst>
            </a:pPr>
            <a:r>
              <a:rPr sz="2400" b="1" spc="-5" dirty="0">
                <a:latin typeface="Arial"/>
                <a:cs typeface="Arial"/>
              </a:rPr>
              <a:t>Một </a:t>
            </a:r>
            <a:r>
              <a:rPr sz="2400" b="1" dirty="0">
                <a:latin typeface="Arial"/>
                <a:cs typeface="Arial"/>
              </a:rPr>
              <a:t>số </a:t>
            </a:r>
            <a:r>
              <a:rPr sz="2400" b="1" spc="-5" dirty="0">
                <a:latin typeface="Arial"/>
                <a:cs typeface="Arial"/>
              </a:rPr>
              <a:t>lưu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ý</a:t>
            </a:r>
            <a:endParaRPr sz="2400">
              <a:latin typeface="Arial"/>
              <a:cs typeface="Arial"/>
            </a:endParaRPr>
          </a:p>
          <a:p>
            <a:pPr marL="652780" marR="5080" lvl="2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spc="-1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cơ sở lý </a:t>
            </a:r>
            <a:r>
              <a:rPr sz="2100" spc="-5" dirty="0">
                <a:latin typeface="Arial"/>
                <a:cs typeface="Arial"/>
              </a:rPr>
              <a:t>thuyết không </a:t>
            </a:r>
            <a:r>
              <a:rPr sz="2100" spc="-10" dirty="0">
                <a:latin typeface="Arial"/>
                <a:cs typeface="Arial"/>
              </a:rPr>
              <a:t>phải </a:t>
            </a:r>
            <a:r>
              <a:rPr sz="2100" spc="0" dirty="0">
                <a:latin typeface="Arial"/>
                <a:cs typeface="Arial"/>
              </a:rPr>
              <a:t>là một </a:t>
            </a:r>
            <a:r>
              <a:rPr sz="2100" spc="-5" dirty="0">
                <a:latin typeface="Arial"/>
                <a:cs typeface="Arial"/>
              </a:rPr>
              <a:t>“bản  </a:t>
            </a:r>
            <a:r>
              <a:rPr sz="2100" dirty="0">
                <a:latin typeface="Arial"/>
                <a:cs typeface="Arial"/>
              </a:rPr>
              <a:t>danh </a:t>
            </a:r>
            <a:r>
              <a:rPr sz="2100" spc="0" dirty="0">
                <a:latin typeface="Arial"/>
                <a:cs typeface="Arial"/>
              </a:rPr>
              <a:t>sách” miêu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tả.</a:t>
            </a:r>
            <a:endParaRPr sz="2100">
              <a:latin typeface="Arial"/>
              <a:cs typeface="Arial"/>
            </a:endParaRPr>
          </a:p>
          <a:p>
            <a:pPr marL="652780" marR="5080" lvl="2" indent="-274320" algn="just">
              <a:lnSpc>
                <a:spcPct val="130200"/>
              </a:lnSpc>
              <a:spcBef>
                <a:spcPts val="489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spc="-1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tài 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cơ sở lý </a:t>
            </a:r>
            <a:r>
              <a:rPr sz="2100" spc="-5" dirty="0">
                <a:latin typeface="Arial"/>
                <a:cs typeface="Arial"/>
              </a:rPr>
              <a:t>thuyết phải </a:t>
            </a:r>
            <a:r>
              <a:rPr sz="2100" spc="0" dirty="0">
                <a:latin typeface="Arial"/>
                <a:cs typeface="Arial"/>
              </a:rPr>
              <a:t>là sự </a:t>
            </a:r>
            <a:r>
              <a:rPr sz="2100" spc="-5" dirty="0">
                <a:latin typeface="Arial"/>
                <a:cs typeface="Arial"/>
              </a:rPr>
              <a:t>đánh giá </a:t>
            </a:r>
            <a:r>
              <a:rPr sz="2100" spc="-10" dirty="0">
                <a:latin typeface="Arial"/>
                <a:cs typeface="Arial"/>
              </a:rPr>
              <a:t>có 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10" dirty="0">
                <a:latin typeface="Arial"/>
                <a:cs typeface="Arial"/>
              </a:rPr>
              <a:t>đích </a:t>
            </a:r>
            <a:r>
              <a:rPr sz="2100" spc="-5" dirty="0">
                <a:latin typeface="Arial"/>
                <a:cs typeface="Arial"/>
              </a:rPr>
              <a:t>của những </a:t>
            </a:r>
            <a:r>
              <a:rPr sz="2100" spc="-10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1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tính chất tham khảo. </a:t>
            </a:r>
            <a:r>
              <a:rPr sz="2100" dirty="0">
                <a:latin typeface="Arial"/>
                <a:cs typeface="Arial"/>
              </a:rPr>
              <a:t>Sự </a:t>
            </a:r>
            <a:r>
              <a:rPr sz="2100" spc="-10" dirty="0">
                <a:latin typeface="Arial"/>
                <a:cs typeface="Arial"/>
              </a:rPr>
              <a:t>đánh 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này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dựa trên </a:t>
            </a:r>
            <a:r>
              <a:rPr sz="2100" dirty="0">
                <a:latin typeface="Arial"/>
                <a:cs typeface="Arial"/>
              </a:rPr>
              <a:t>mục </a:t>
            </a:r>
            <a:r>
              <a:rPr sz="2100" spc="-5" dirty="0">
                <a:latin typeface="Arial"/>
                <a:cs typeface="Arial"/>
              </a:rPr>
              <a:t>tiêu nghiên cứu </a:t>
            </a:r>
            <a:r>
              <a:rPr sz="2100" spc="-10" dirty="0">
                <a:latin typeface="Arial"/>
                <a:cs typeface="Arial"/>
              </a:rPr>
              <a:t>hoặc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-10" dirty="0">
                <a:latin typeface="Arial"/>
                <a:cs typeface="Arial"/>
              </a:rPr>
              <a:t>vấn  </a:t>
            </a:r>
            <a:r>
              <a:rPr sz="2100" dirty="0">
                <a:latin typeface="Arial"/>
                <a:cs typeface="Arial"/>
              </a:rPr>
              <a:t>đề gây </a:t>
            </a:r>
            <a:r>
              <a:rPr sz="2100" spc="-5" dirty="0">
                <a:latin typeface="Arial"/>
                <a:cs typeface="Arial"/>
              </a:rPr>
              <a:t>tranh </a:t>
            </a:r>
            <a:r>
              <a:rPr sz="2100" spc="0" dirty="0">
                <a:latin typeface="Arial"/>
                <a:cs typeface="Arial"/>
              </a:rPr>
              <a:t>cãi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marR="7620" lvl="2" indent="-274320" algn="just">
              <a:lnSpc>
                <a:spcPct val="130500"/>
              </a:lnSpc>
              <a:spcBef>
                <a:spcPts val="47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spc="-10" dirty="0">
                <a:latin typeface="Arial"/>
                <a:cs typeface="Arial"/>
              </a:rPr>
              <a:t>quan tài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và cơ </a:t>
            </a:r>
            <a:r>
              <a:rPr sz="2100" spc="0" dirty="0">
                <a:latin typeface="Arial"/>
                <a:cs typeface="Arial"/>
              </a:rPr>
              <a:t>sở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0" dirty="0">
                <a:latin typeface="Arial"/>
                <a:cs typeface="Arial"/>
              </a:rPr>
              <a:t>sẽ </a:t>
            </a:r>
            <a:r>
              <a:rPr sz="2100" spc="-10" dirty="0">
                <a:latin typeface="Arial"/>
                <a:cs typeface="Arial"/>
              </a:rPr>
              <a:t>thể hiện </a:t>
            </a:r>
            <a:r>
              <a:rPr sz="2100" spc="0" dirty="0">
                <a:latin typeface="Arial"/>
                <a:cs typeface="Arial"/>
              </a:rPr>
              <a:t>kỹ </a:t>
            </a:r>
            <a:r>
              <a:rPr sz="2100" dirty="0">
                <a:latin typeface="Arial"/>
                <a:cs typeface="Arial"/>
              </a:rPr>
              <a:t>năng </a:t>
            </a:r>
            <a:r>
              <a:rPr sz="2100" spc="-15" dirty="0">
                <a:latin typeface="Arial"/>
                <a:cs typeface="Arial"/>
              </a:rPr>
              <a:t>của </a:t>
            </a:r>
            <a:r>
              <a:rPr sz="2100" spc="5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người </a:t>
            </a:r>
            <a:r>
              <a:rPr sz="2100" spc="0" dirty="0">
                <a:latin typeface="Arial"/>
                <a:cs typeface="Arial"/>
              </a:rPr>
              <a:t>làm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ở 2 </a:t>
            </a:r>
            <a:r>
              <a:rPr sz="2100" dirty="0">
                <a:latin typeface="Arial"/>
                <a:cs typeface="Arial"/>
              </a:rPr>
              <a:t>lĩnh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vực:</a:t>
            </a:r>
            <a:endParaRPr sz="21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khả năng tìm kiếm thông tin, dữ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  <a:p>
            <a:pPr marL="927100" lvl="3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khả năng đánh giá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đề một cách sâu sắc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khách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300" y="1379626"/>
            <a:ext cx="7856855" cy="49453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2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10" dirty="0">
                <a:latin typeface="Arial"/>
                <a:cs typeface="Arial"/>
              </a:rPr>
              <a:t>Cung </a:t>
            </a:r>
            <a:r>
              <a:rPr sz="1900" spc="-5" dirty="0">
                <a:latin typeface="Arial"/>
                <a:cs typeface="Arial"/>
              </a:rPr>
              <a:t>cấp </a:t>
            </a:r>
            <a:r>
              <a:rPr sz="1900" spc="-10" dirty="0">
                <a:latin typeface="Arial"/>
                <a:cs typeface="Arial"/>
              </a:rPr>
              <a:t>nền </a:t>
            </a:r>
            <a:r>
              <a:rPr sz="1900" spc="-5" dirty="0">
                <a:latin typeface="Arial"/>
                <a:cs typeface="Arial"/>
              </a:rPr>
              <a:t>tảng lý </a:t>
            </a:r>
            <a:r>
              <a:rPr sz="1900" spc="-10" dirty="0">
                <a:latin typeface="Arial"/>
                <a:cs typeface="Arial"/>
              </a:rPr>
              <a:t>thuyết và </a:t>
            </a:r>
            <a:r>
              <a:rPr sz="1900" spc="-5" dirty="0">
                <a:latin typeface="Arial"/>
                <a:cs typeface="Arial"/>
              </a:rPr>
              <a:t>định hướng cho </a:t>
            </a:r>
            <a:r>
              <a:rPr sz="1900" spc="-10" dirty="0">
                <a:latin typeface="Arial"/>
                <a:cs typeface="Arial"/>
              </a:rPr>
              <a:t>nghiên </a:t>
            </a:r>
            <a:r>
              <a:rPr sz="1900" spc="-5" dirty="0">
                <a:latin typeface="Arial"/>
                <a:cs typeface="Arial"/>
              </a:rPr>
              <a:t>cứu của</a:t>
            </a:r>
            <a:r>
              <a:rPr sz="1900" spc="3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mình.</a:t>
            </a:r>
            <a:endParaRPr sz="1900">
              <a:latin typeface="Arial"/>
              <a:cs typeface="Arial"/>
            </a:endParaRPr>
          </a:p>
          <a:p>
            <a:pPr marL="287020" marR="6350" indent="-274320" algn="just">
              <a:lnSpc>
                <a:spcPct val="130000"/>
              </a:lnSpc>
              <a:spcBef>
                <a:spcPts val="44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7020" algn="l"/>
              </a:tabLst>
            </a:pPr>
            <a:r>
              <a:rPr sz="1900" dirty="0">
                <a:latin typeface="Arial"/>
                <a:cs typeface="Arial"/>
              </a:rPr>
              <a:t>Làm rõ </a:t>
            </a:r>
            <a:r>
              <a:rPr sz="1900" spc="-5" dirty="0">
                <a:latin typeface="Arial"/>
                <a:cs typeface="Arial"/>
              </a:rPr>
              <a:t>ý nghĩa của </a:t>
            </a:r>
            <a:r>
              <a:rPr sz="1900" spc="-10" dirty="0">
                <a:latin typeface="Arial"/>
                <a:cs typeface="Arial"/>
              </a:rPr>
              <a:t>việc </a:t>
            </a:r>
            <a:r>
              <a:rPr sz="1900" spc="-5" dirty="0">
                <a:latin typeface="Arial"/>
                <a:cs typeface="Arial"/>
              </a:rPr>
              <a:t>liên kết những gì ta đề xuất </a:t>
            </a:r>
            <a:r>
              <a:rPr sz="1900" dirty="0">
                <a:latin typeface="Arial"/>
                <a:cs typeface="Arial"/>
              </a:rPr>
              <a:t>khi </a:t>
            </a:r>
            <a:r>
              <a:rPr sz="1900" spc="-10" dirty="0">
                <a:latin typeface="Arial"/>
                <a:cs typeface="Arial"/>
              </a:rPr>
              <a:t>nghiên </a:t>
            </a:r>
            <a:r>
              <a:rPr sz="1900" spc="0" dirty="0">
                <a:latin typeface="Arial"/>
                <a:cs typeface="Arial"/>
              </a:rPr>
              <a:t>cứu  </a:t>
            </a:r>
            <a:r>
              <a:rPr sz="1900" spc="-10" dirty="0">
                <a:latin typeface="Arial"/>
                <a:cs typeface="Arial"/>
              </a:rPr>
              <a:t>với </a:t>
            </a:r>
            <a:r>
              <a:rPr sz="1900" spc="-5" dirty="0">
                <a:latin typeface="Arial"/>
                <a:cs typeface="Arial"/>
              </a:rPr>
              <a:t>những gì đã được nghiên cứu trước </a:t>
            </a:r>
            <a:r>
              <a:rPr sz="1900" spc="-10" dirty="0">
                <a:latin typeface="Arial"/>
                <a:cs typeface="Arial"/>
              </a:rPr>
              <a:t>đó, </a:t>
            </a:r>
            <a:r>
              <a:rPr sz="1900" spc="-5" dirty="0">
                <a:latin typeface="Arial"/>
                <a:cs typeface="Arial"/>
              </a:rPr>
              <a:t>từ đó </a:t>
            </a:r>
            <a:r>
              <a:rPr sz="1900" dirty="0">
                <a:latin typeface="Arial"/>
                <a:cs typeface="Arial"/>
              </a:rPr>
              <a:t>giúp </a:t>
            </a:r>
            <a:r>
              <a:rPr sz="1900" spc="-5" dirty="0">
                <a:latin typeface="Arial"/>
                <a:cs typeface="Arial"/>
              </a:rPr>
              <a:t>ta chọn </a:t>
            </a:r>
            <a:r>
              <a:rPr sz="1900" spc="-10" dirty="0">
                <a:latin typeface="Arial"/>
                <a:cs typeface="Arial"/>
              </a:rPr>
              <a:t>lọc  </a:t>
            </a:r>
            <a:r>
              <a:rPr sz="1900" spc="-5" dirty="0">
                <a:latin typeface="Arial"/>
                <a:cs typeface="Arial"/>
              </a:rPr>
              <a:t>được phương </a:t>
            </a:r>
            <a:r>
              <a:rPr sz="1900" spc="-10" dirty="0">
                <a:latin typeface="Arial"/>
                <a:cs typeface="Arial"/>
              </a:rPr>
              <a:t>pháp nghiên </a:t>
            </a:r>
            <a:r>
              <a:rPr sz="1900" spc="-5" dirty="0">
                <a:latin typeface="Arial"/>
                <a:cs typeface="Arial"/>
              </a:rPr>
              <a:t>cứu </a:t>
            </a:r>
            <a:r>
              <a:rPr sz="1900" spc="-10" dirty="0">
                <a:latin typeface="Arial"/>
                <a:cs typeface="Arial"/>
              </a:rPr>
              <a:t>phù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hợp.</a:t>
            </a:r>
            <a:endParaRPr sz="1900">
              <a:latin typeface="Arial"/>
              <a:cs typeface="Arial"/>
            </a:endParaRPr>
          </a:p>
          <a:p>
            <a:pPr marL="287020" marR="6350" indent="-274320">
              <a:lnSpc>
                <a:spcPct val="129500"/>
              </a:lnSpc>
              <a:spcBef>
                <a:spcPts val="48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10" dirty="0">
                <a:latin typeface="Arial"/>
                <a:cs typeface="Arial"/>
              </a:rPr>
              <a:t>Giúp </a:t>
            </a:r>
            <a:r>
              <a:rPr sz="1900" spc="-5" dirty="0">
                <a:latin typeface="Arial"/>
                <a:cs typeface="Arial"/>
              </a:rPr>
              <a:t>tập trung </a:t>
            </a:r>
            <a:r>
              <a:rPr sz="1900" spc="-10" dirty="0">
                <a:latin typeface="Arial"/>
                <a:cs typeface="Arial"/>
              </a:rPr>
              <a:t>và </a:t>
            </a:r>
            <a:r>
              <a:rPr sz="1900" dirty="0">
                <a:latin typeface="Arial"/>
                <a:cs typeface="Arial"/>
              </a:rPr>
              <a:t>làm rõ </a:t>
            </a:r>
            <a:r>
              <a:rPr sz="1900" spc="-5" dirty="0">
                <a:latin typeface="Arial"/>
                <a:cs typeface="Arial"/>
              </a:rPr>
              <a:t>ràng hơn vấn đề nghiên cứu, tránh </a:t>
            </a:r>
            <a:r>
              <a:rPr sz="1900" dirty="0">
                <a:latin typeface="Arial"/>
                <a:cs typeface="Arial"/>
              </a:rPr>
              <a:t>sự tản  </a:t>
            </a:r>
            <a:r>
              <a:rPr sz="1900" spc="-10" dirty="0">
                <a:latin typeface="Arial"/>
                <a:cs typeface="Arial"/>
              </a:rPr>
              <a:t>mạn, </a:t>
            </a:r>
            <a:r>
              <a:rPr sz="1900" spc="-5" dirty="0">
                <a:latin typeface="Arial"/>
                <a:cs typeface="Arial"/>
              </a:rPr>
              <a:t>lan</a:t>
            </a:r>
            <a:r>
              <a:rPr sz="1900" spc="5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man.</a:t>
            </a:r>
            <a:endParaRPr sz="19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5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10" dirty="0">
                <a:latin typeface="Arial"/>
                <a:cs typeface="Arial"/>
              </a:rPr>
              <a:t>Tăng </a:t>
            </a:r>
            <a:r>
              <a:rPr sz="1900" spc="-5" dirty="0">
                <a:latin typeface="Arial"/>
                <a:cs typeface="Arial"/>
              </a:rPr>
              <a:t>cường khả </a:t>
            </a:r>
            <a:r>
              <a:rPr sz="1900" spc="-10" dirty="0">
                <a:latin typeface="Arial"/>
                <a:cs typeface="Arial"/>
              </a:rPr>
              <a:t>năng </a:t>
            </a:r>
            <a:r>
              <a:rPr sz="1900" spc="-5" dirty="0">
                <a:latin typeface="Arial"/>
                <a:cs typeface="Arial"/>
              </a:rPr>
              <a:t>phương </a:t>
            </a:r>
            <a:r>
              <a:rPr sz="1900" spc="-10" dirty="0">
                <a:latin typeface="Arial"/>
                <a:cs typeface="Arial"/>
              </a:rPr>
              <a:t>pháp</a:t>
            </a:r>
            <a:r>
              <a:rPr sz="1900" spc="15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luận.</a:t>
            </a:r>
            <a:endParaRPr sz="19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25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15" dirty="0">
                <a:latin typeface="Arial"/>
                <a:cs typeface="Arial"/>
              </a:rPr>
              <a:t>Mở </a:t>
            </a:r>
            <a:r>
              <a:rPr sz="1900" spc="-10" dirty="0">
                <a:latin typeface="Arial"/>
                <a:cs typeface="Arial"/>
              </a:rPr>
              <a:t>rộng </a:t>
            </a:r>
            <a:r>
              <a:rPr sz="1900" spc="-5" dirty="0">
                <a:latin typeface="Arial"/>
                <a:cs typeface="Arial"/>
              </a:rPr>
              <a:t>tầm hiểu biết </a:t>
            </a:r>
            <a:r>
              <a:rPr sz="1900" spc="-10" dirty="0">
                <a:latin typeface="Arial"/>
                <a:cs typeface="Arial"/>
              </a:rPr>
              <a:t>trong lĩnh vực </a:t>
            </a:r>
            <a:r>
              <a:rPr sz="1900" spc="-5" dirty="0">
                <a:latin typeface="Arial"/>
                <a:cs typeface="Arial"/>
              </a:rPr>
              <a:t>ta </a:t>
            </a:r>
            <a:r>
              <a:rPr sz="1900" spc="-10" dirty="0">
                <a:latin typeface="Arial"/>
                <a:cs typeface="Arial"/>
              </a:rPr>
              <a:t>đang nghiên</a:t>
            </a:r>
            <a:r>
              <a:rPr sz="1900" spc="30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cứu.</a:t>
            </a:r>
            <a:endParaRPr sz="1900">
              <a:latin typeface="Arial"/>
              <a:cs typeface="Arial"/>
            </a:endParaRPr>
          </a:p>
          <a:p>
            <a:pPr marL="287020" marR="5080" indent="-274320">
              <a:lnSpc>
                <a:spcPct val="129500"/>
              </a:lnSpc>
              <a:spcBef>
                <a:spcPts val="48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Arial"/>
                <a:cs typeface="Arial"/>
              </a:rPr>
              <a:t>Giảm thiểu các sai </a:t>
            </a:r>
            <a:r>
              <a:rPr sz="1900" spc="-10" dirty="0">
                <a:latin typeface="Arial"/>
                <a:cs typeface="Arial"/>
              </a:rPr>
              <a:t>lầm, </a:t>
            </a:r>
            <a:r>
              <a:rPr sz="1900" dirty="0">
                <a:latin typeface="Arial"/>
                <a:cs typeface="Arial"/>
              </a:rPr>
              <a:t>đặc </a:t>
            </a:r>
            <a:r>
              <a:rPr sz="1900" spc="-5" dirty="0">
                <a:latin typeface="Arial"/>
                <a:cs typeface="Arial"/>
              </a:rPr>
              <a:t>biệt là </a:t>
            </a:r>
            <a:r>
              <a:rPr sz="1900" spc="-10" dirty="0">
                <a:latin typeface="Arial"/>
                <a:cs typeface="Arial"/>
              </a:rPr>
              <a:t>những </a:t>
            </a:r>
            <a:r>
              <a:rPr sz="1900" spc="-5" dirty="0">
                <a:latin typeface="Arial"/>
                <a:cs typeface="Arial"/>
              </a:rPr>
              <a:t>sai lầm mang tính “ngây  thơ”.</a:t>
            </a:r>
            <a:endParaRPr sz="1900">
              <a:latin typeface="Arial"/>
              <a:cs typeface="Arial"/>
            </a:endParaRPr>
          </a:p>
          <a:p>
            <a:pPr marL="287020" marR="6350" indent="-274320">
              <a:lnSpc>
                <a:spcPct val="129500"/>
              </a:lnSpc>
              <a:spcBef>
                <a:spcPts val="480"/>
              </a:spcBef>
              <a:buClr>
                <a:srgbClr val="FD8536"/>
              </a:buClr>
              <a:buSzPct val="78947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Arial"/>
                <a:cs typeface="Arial"/>
              </a:rPr>
              <a:t>Là bước </a:t>
            </a:r>
            <a:r>
              <a:rPr sz="1900" spc="-10" dirty="0">
                <a:latin typeface="Arial"/>
                <a:cs typeface="Arial"/>
              </a:rPr>
              <a:t>quan </a:t>
            </a:r>
            <a:r>
              <a:rPr sz="1900" dirty="0">
                <a:latin typeface="Arial"/>
                <a:cs typeface="Arial"/>
              </a:rPr>
              <a:t>trọng </a:t>
            </a:r>
            <a:r>
              <a:rPr sz="1900" spc="-5" dirty="0">
                <a:latin typeface="Arial"/>
                <a:cs typeface="Arial"/>
              </a:rPr>
              <a:t>để định hướng </a:t>
            </a:r>
            <a:r>
              <a:rPr sz="1900" spc="-10" dirty="0">
                <a:latin typeface="Arial"/>
                <a:cs typeface="Arial"/>
              </a:rPr>
              <a:t>việc </a:t>
            </a:r>
            <a:r>
              <a:rPr sz="1900" dirty="0">
                <a:latin typeface="Arial"/>
                <a:cs typeface="Arial"/>
              </a:rPr>
              <a:t>tìm số </a:t>
            </a:r>
            <a:r>
              <a:rPr sz="1900" spc="-5" dirty="0">
                <a:latin typeface="Arial"/>
                <a:cs typeface="Arial"/>
              </a:rPr>
              <a:t>liệu </a:t>
            </a:r>
            <a:r>
              <a:rPr sz="1900" spc="-10" dirty="0">
                <a:latin typeface="Arial"/>
                <a:cs typeface="Arial"/>
              </a:rPr>
              <a:t>và </a:t>
            </a:r>
            <a:r>
              <a:rPr sz="1900" spc="-5" dirty="0">
                <a:latin typeface="Arial"/>
                <a:cs typeface="Arial"/>
              </a:rPr>
              <a:t>thiết lập bảng  câu </a:t>
            </a:r>
            <a:r>
              <a:rPr sz="1900" spc="-10" dirty="0">
                <a:latin typeface="Arial"/>
                <a:cs typeface="Arial"/>
              </a:rPr>
              <a:t>hỏi về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sau.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300" y="1427784"/>
            <a:ext cx="7863205" cy="354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30500"/>
              </a:lnSpc>
              <a:spcBef>
                <a:spcPts val="9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7020" algn="l"/>
              </a:tabLst>
            </a:pPr>
            <a:r>
              <a:rPr sz="2100" spc="-10" dirty="0">
                <a:latin typeface="Arial"/>
                <a:cs typeface="Arial"/>
              </a:rPr>
              <a:t>Phải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sắp xếp hợp </a:t>
            </a:r>
            <a:r>
              <a:rPr sz="2100" spc="0" dirty="0">
                <a:latin typeface="Arial"/>
                <a:cs typeface="Arial"/>
              </a:rPr>
              <a:t>lý, </a:t>
            </a:r>
            <a:r>
              <a:rPr sz="2100" spc="-5" dirty="0">
                <a:latin typeface="Arial"/>
                <a:cs typeface="Arial"/>
              </a:rPr>
              <a:t>bao quát từ tổng </a:t>
            </a:r>
            <a:r>
              <a:rPr sz="2100" spc="-10" dirty="0">
                <a:latin typeface="Arial"/>
                <a:cs typeface="Arial"/>
              </a:rPr>
              <a:t>thể </a:t>
            </a:r>
            <a:r>
              <a:rPr sz="2100" spc="-5" dirty="0">
                <a:latin typeface="Arial"/>
                <a:cs typeface="Arial"/>
              </a:rPr>
              <a:t>đến chi tiết  </a:t>
            </a:r>
            <a:r>
              <a:rPr sz="2100" dirty="0">
                <a:latin typeface="Arial"/>
                <a:cs typeface="Arial"/>
              </a:rPr>
              <a:t>từng </a:t>
            </a:r>
            <a:r>
              <a:rPr sz="2100" spc="0" dirty="0">
                <a:latin typeface="Arial"/>
                <a:cs typeface="Arial"/>
              </a:rPr>
              <a:t>câu </a:t>
            </a:r>
            <a:r>
              <a:rPr sz="2100" dirty="0">
                <a:latin typeface="Arial"/>
                <a:cs typeface="Arial"/>
              </a:rPr>
              <a:t>hỏi nghiên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287020" marR="6985" indent="-274320" algn="just">
              <a:lnSpc>
                <a:spcPct val="130000"/>
              </a:lnSpc>
              <a:spcBef>
                <a:spcPts val="49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7020" algn="l"/>
              </a:tabLst>
            </a:pPr>
            <a:r>
              <a:rPr sz="2100" spc="-10" dirty="0">
                <a:latin typeface="Arial"/>
                <a:cs typeface="Arial"/>
              </a:rPr>
              <a:t>Phải tổng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spc="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quả thành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luận, đồng thời  chỉ </a:t>
            </a:r>
            <a:r>
              <a:rPr sz="2100" dirty="0">
                <a:latin typeface="Arial"/>
                <a:cs typeface="Arial"/>
              </a:rPr>
              <a:t>rõ ra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ưu </a:t>
            </a:r>
            <a:r>
              <a:rPr sz="2100" spc="-5" dirty="0">
                <a:latin typeface="Arial"/>
                <a:cs typeface="Arial"/>
              </a:rPr>
              <a:t>điểm </a:t>
            </a:r>
            <a:r>
              <a:rPr sz="2100" spc="0" dirty="0">
                <a:latin typeface="Arial"/>
                <a:cs typeface="Arial"/>
              </a:rPr>
              <a:t>cũng </a:t>
            </a:r>
            <a:r>
              <a:rPr sz="2100" spc="-5" dirty="0">
                <a:latin typeface="Arial"/>
                <a:cs typeface="Arial"/>
              </a:rPr>
              <a:t>như </a:t>
            </a:r>
            <a:r>
              <a:rPr sz="2100" dirty="0">
                <a:latin typeface="Arial"/>
                <a:cs typeface="Arial"/>
              </a:rPr>
              <a:t>mặt hạn </a:t>
            </a:r>
            <a:r>
              <a:rPr sz="2100" spc="0" dirty="0">
                <a:latin typeface="Arial"/>
                <a:cs typeface="Arial"/>
              </a:rPr>
              <a:t>chế của </a:t>
            </a:r>
            <a:r>
              <a:rPr sz="2100" spc="-5" dirty="0">
                <a:latin typeface="Arial"/>
                <a:cs typeface="Arial"/>
              </a:rPr>
              <a:t>từng </a:t>
            </a:r>
            <a:r>
              <a:rPr sz="2100" spc="0" dirty="0">
                <a:latin typeface="Arial"/>
                <a:cs typeface="Arial"/>
              </a:rPr>
              <a:t>lý  </a:t>
            </a:r>
            <a:r>
              <a:rPr sz="2100" spc="-5" dirty="0">
                <a:latin typeface="Arial"/>
                <a:cs typeface="Arial"/>
              </a:rPr>
              <a:t>thuyết, </a:t>
            </a:r>
            <a:r>
              <a:rPr sz="2100" dirty="0">
                <a:latin typeface="Arial"/>
                <a:cs typeface="Arial"/>
              </a:rPr>
              <a:t>nêu rõ </a:t>
            </a:r>
            <a:r>
              <a:rPr sz="2100" spc="0" dirty="0">
                <a:latin typeface="Arial"/>
                <a:cs typeface="Arial"/>
              </a:rPr>
              <a:t>cái </a:t>
            </a:r>
            <a:r>
              <a:rPr sz="2100" dirty="0">
                <a:latin typeface="Arial"/>
                <a:cs typeface="Arial"/>
              </a:rPr>
              <a:t>gì đã biết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chưa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biết.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spc="0" dirty="0">
                <a:latin typeface="Arial"/>
                <a:cs typeface="Arial"/>
              </a:rPr>
              <a:t>Nhận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diện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được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những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tranh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luận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nảy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sinh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giữa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các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lý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thuyết.</a:t>
            </a:r>
            <a:endParaRPr sz="2100">
              <a:latin typeface="Arial"/>
              <a:cs typeface="Arial"/>
            </a:endParaRPr>
          </a:p>
          <a:p>
            <a:pPr marL="287020" marR="6350" indent="-274320" algn="just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7020" algn="l"/>
              </a:tabLst>
            </a:pPr>
            <a:r>
              <a:rPr sz="2100" dirty="0">
                <a:latin typeface="Arial"/>
                <a:cs typeface="Arial"/>
              </a:rPr>
              <a:t>Thiết </a:t>
            </a:r>
            <a:r>
              <a:rPr sz="2100" spc="-10" dirty="0">
                <a:latin typeface="Arial"/>
                <a:cs typeface="Arial"/>
              </a:rPr>
              <a:t>lập </a:t>
            </a:r>
            <a:r>
              <a:rPr sz="2100" spc="-5" dirty="0">
                <a:latin typeface="Arial"/>
                <a:cs typeface="Arial"/>
              </a:rPr>
              <a:t>được </a:t>
            </a:r>
            <a:r>
              <a:rPr sz="2100" spc="-10" dirty="0">
                <a:latin typeface="Arial"/>
                <a:cs typeface="Arial"/>
              </a:rPr>
              <a:t>những </a:t>
            </a:r>
            <a:r>
              <a:rPr sz="2100" spc="-5" dirty="0">
                <a:latin typeface="Arial"/>
                <a:cs typeface="Arial"/>
              </a:rPr>
              <a:t>câu hỏi cần </a:t>
            </a:r>
            <a:r>
              <a:rPr sz="2100" spc="-10" dirty="0">
                <a:latin typeface="Arial"/>
                <a:cs typeface="Arial"/>
              </a:rPr>
              <a:t>thiết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phục </a:t>
            </a:r>
            <a:r>
              <a:rPr sz="2100" spc="-10" dirty="0">
                <a:latin typeface="Arial"/>
                <a:cs typeface="Arial"/>
              </a:rPr>
              <a:t>vụ </a:t>
            </a:r>
            <a:r>
              <a:rPr sz="2100" spc="0" dirty="0">
                <a:latin typeface="Arial"/>
                <a:cs typeface="Arial"/>
              </a:rPr>
              <a:t>cho </a:t>
            </a:r>
            <a:r>
              <a:rPr sz="2100" spc="-10" dirty="0">
                <a:latin typeface="Arial"/>
                <a:cs typeface="Arial"/>
              </a:rPr>
              <a:t>các 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về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sau.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300" y="1363776"/>
            <a:ext cx="7861934" cy="182118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spc="0" dirty="0">
                <a:latin typeface="Arial"/>
                <a:cs typeface="Arial"/>
              </a:rPr>
              <a:t>Thực </a:t>
            </a:r>
            <a:r>
              <a:rPr sz="2100" dirty="0">
                <a:latin typeface="Arial"/>
                <a:cs typeface="Arial"/>
              </a:rPr>
              <a:t>hiện </a:t>
            </a:r>
            <a:r>
              <a:rPr sz="2100" spc="0" dirty="0">
                <a:latin typeface="Arial"/>
                <a:cs typeface="Arial"/>
              </a:rPr>
              <a:t>ở </a:t>
            </a:r>
            <a:r>
              <a:rPr sz="2100" spc="-5" dirty="0">
                <a:latin typeface="Arial"/>
                <a:cs typeface="Arial"/>
              </a:rPr>
              <a:t>tất </a:t>
            </a:r>
            <a:r>
              <a:rPr sz="2100" spc="0" dirty="0">
                <a:latin typeface="Arial"/>
                <a:cs typeface="Arial"/>
              </a:rPr>
              <a:t>cả các </a:t>
            </a:r>
            <a:r>
              <a:rPr sz="2100" dirty="0">
                <a:latin typeface="Arial"/>
                <a:cs typeface="Arial"/>
              </a:rPr>
              <a:t>giai đoạn nghiên</a:t>
            </a:r>
            <a:r>
              <a:rPr sz="2100" spc="-2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287020" marR="5080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7020" algn="l"/>
              </a:tabLst>
            </a:pPr>
            <a:r>
              <a:rPr sz="2100" dirty="0">
                <a:latin typeface="Arial"/>
                <a:cs typeface="Arial"/>
              </a:rPr>
              <a:t>Hầu </a:t>
            </a:r>
            <a:r>
              <a:rPr sz="2100" spc="-5" dirty="0">
                <a:latin typeface="Arial"/>
                <a:cs typeface="Arial"/>
              </a:rPr>
              <a:t>hết tập trung </a:t>
            </a:r>
            <a:r>
              <a:rPr sz="2100" spc="0" dirty="0">
                <a:latin typeface="Arial"/>
                <a:cs typeface="Arial"/>
              </a:rPr>
              <a:t>ở các </a:t>
            </a:r>
            <a:r>
              <a:rPr sz="2100" spc="-5" dirty="0">
                <a:latin typeface="Arial"/>
                <a:cs typeface="Arial"/>
              </a:rPr>
              <a:t>giai </a:t>
            </a:r>
            <a:r>
              <a:rPr sz="2100" spc="-10" dirty="0">
                <a:latin typeface="Arial"/>
                <a:cs typeface="Arial"/>
              </a:rPr>
              <a:t>đoạn </a:t>
            </a:r>
            <a:r>
              <a:rPr sz="2100" spc="-5" dirty="0">
                <a:latin typeface="Arial"/>
                <a:cs typeface="Arial"/>
              </a:rPr>
              <a:t>đầu </a:t>
            </a:r>
            <a:r>
              <a:rPr sz="2100" dirty="0">
                <a:latin typeface="Arial"/>
                <a:cs typeface="Arial"/>
              </a:rPr>
              <a:t>tiên </a:t>
            </a:r>
            <a:r>
              <a:rPr sz="2100" spc="-5" dirty="0">
                <a:latin typeface="Arial"/>
                <a:cs typeface="Arial"/>
              </a:rPr>
              <a:t>của quá trình nghiên  </a:t>
            </a:r>
            <a:r>
              <a:rPr sz="2100" dirty="0">
                <a:latin typeface="Arial"/>
                <a:cs typeface="Arial"/>
              </a:rPr>
              <a:t>cứu, </a:t>
            </a:r>
            <a:r>
              <a:rPr sz="2100" spc="-10" dirty="0">
                <a:latin typeface="Arial"/>
                <a:cs typeface="Arial"/>
              </a:rPr>
              <a:t>nhằm có </a:t>
            </a:r>
            <a:r>
              <a:rPr sz="2100" spc="0" dirty="0">
                <a:latin typeface="Arial"/>
                <a:cs typeface="Arial"/>
              </a:rPr>
              <a:t>cơ </a:t>
            </a:r>
            <a:r>
              <a:rPr sz="2100" spc="-10" dirty="0">
                <a:latin typeface="Arial"/>
                <a:cs typeface="Arial"/>
              </a:rPr>
              <a:t>sở </a:t>
            </a:r>
            <a:r>
              <a:rPr sz="2100" spc="-5" dirty="0">
                <a:latin typeface="Arial"/>
                <a:cs typeface="Arial"/>
              </a:rPr>
              <a:t>chuyển từ vấn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đến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câu  </a:t>
            </a:r>
            <a:r>
              <a:rPr sz="2100" dirty="0">
                <a:latin typeface="Arial"/>
                <a:cs typeface="Arial"/>
              </a:rPr>
              <a:t>hỏi nghiên </a:t>
            </a:r>
            <a:r>
              <a:rPr sz="2100" spc="0" dirty="0">
                <a:latin typeface="Arial"/>
                <a:cs typeface="Arial"/>
              </a:rPr>
              <a:t>cứu cụ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thể.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52803"/>
            <a:ext cx="8227695" cy="51606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21334" lvl="1" indent="-508634">
              <a:lnSpc>
                <a:spcPct val="100000"/>
              </a:lnSpc>
              <a:spcBef>
                <a:spcPts val="1300"/>
              </a:spcBef>
              <a:buAutoNum type="arabicPeriod" startAt="4"/>
              <a:tabLst>
                <a:tab pos="521970" algn="l"/>
              </a:tabLst>
            </a:pPr>
            <a:r>
              <a:rPr sz="2400" b="1" spc="-5" dirty="0">
                <a:latin typeface="Arial"/>
                <a:cs typeface="Arial"/>
              </a:rPr>
              <a:t>Mục tiêu </a:t>
            </a:r>
            <a:r>
              <a:rPr sz="2400" b="1" dirty="0">
                <a:latin typeface="Arial"/>
                <a:cs typeface="Arial"/>
              </a:rPr>
              <a:t>cần </a:t>
            </a:r>
            <a:r>
              <a:rPr sz="2400" b="1" spc="-5" dirty="0">
                <a:latin typeface="Arial"/>
                <a:cs typeface="Arial"/>
              </a:rPr>
              <a:t>hoàn thành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là:</a:t>
            </a:r>
            <a:endParaRPr sz="2400">
              <a:latin typeface="Arial"/>
              <a:cs typeface="Arial"/>
            </a:endParaRPr>
          </a:p>
          <a:p>
            <a:pPr marL="652780" lvl="2" indent="-274320">
              <a:lnSpc>
                <a:spcPct val="100000"/>
              </a:lnSpc>
              <a:spcBef>
                <a:spcPts val="106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Mở rộng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dirty="0">
                <a:latin typeface="Arial"/>
                <a:cs typeface="Arial"/>
              </a:rPr>
              <a:t>hiểu biết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nhận thức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marR="5080" lvl="2" indent="-274320">
              <a:lnSpc>
                <a:spcPct val="120000"/>
              </a:lnSpc>
              <a:spcBef>
                <a:spcPts val="5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Tìm kiếm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cách </a:t>
            </a:r>
            <a:r>
              <a:rPr sz="2100" spc="-5" dirty="0">
                <a:latin typeface="Arial"/>
                <a:cs typeface="Arial"/>
              </a:rPr>
              <a:t>thức </a:t>
            </a:r>
            <a:r>
              <a:rPr sz="2100" spc="-10" dirty="0">
                <a:latin typeface="Arial"/>
                <a:cs typeface="Arial"/>
              </a:rPr>
              <a:t>đã </a:t>
            </a:r>
            <a:r>
              <a:rPr sz="2100" spc="-5" dirty="0">
                <a:latin typeface="Arial"/>
                <a:cs typeface="Arial"/>
              </a:rPr>
              <a:t>được </a:t>
            </a:r>
            <a:r>
              <a:rPr sz="2100" spc="0" dirty="0">
                <a:latin typeface="Arial"/>
                <a:cs typeface="Arial"/>
              </a:rPr>
              <a:t>sử </a:t>
            </a:r>
            <a:r>
              <a:rPr sz="2100" spc="-10" dirty="0">
                <a:latin typeface="Arial"/>
                <a:cs typeface="Arial"/>
              </a:rPr>
              <a:t>dụng để giải quyết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hoặc </a:t>
            </a:r>
            <a:r>
              <a:rPr sz="2100" spc="0" dirty="0">
                <a:latin typeface="Arial"/>
                <a:cs typeface="Arial"/>
              </a:rPr>
              <a:t>câu </a:t>
            </a:r>
            <a:r>
              <a:rPr sz="2100" dirty="0">
                <a:latin typeface="Arial"/>
                <a:cs typeface="Arial"/>
              </a:rPr>
              <a:t>hỏi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tương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tự.</a:t>
            </a:r>
            <a:endParaRPr sz="2100">
              <a:latin typeface="Arial"/>
              <a:cs typeface="Arial"/>
            </a:endParaRPr>
          </a:p>
          <a:p>
            <a:pPr marL="652780" marR="8890" lvl="2" indent="-274320">
              <a:lnSpc>
                <a:spcPct val="120000"/>
              </a:lnSpc>
              <a:spcBef>
                <a:spcPts val="5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Tập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5" dirty="0">
                <a:latin typeface="Arial"/>
                <a:cs typeface="Arial"/>
              </a:rPr>
              <a:t>nền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chủ </a:t>
            </a:r>
            <a:r>
              <a:rPr sz="2100" spc="-1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tinh lọc </a:t>
            </a:r>
            <a:r>
              <a:rPr sz="2100" spc="-10" dirty="0">
                <a:latin typeface="Arial"/>
                <a:cs typeface="Arial"/>
              </a:rPr>
              <a:t>lại  </a:t>
            </a:r>
            <a:r>
              <a:rPr sz="2100" spc="0" dirty="0">
                <a:latin typeface="Arial"/>
                <a:cs typeface="Arial"/>
              </a:rPr>
              <a:t>các câu </a:t>
            </a:r>
            <a:r>
              <a:rPr sz="2100" dirty="0">
                <a:latin typeface="Arial"/>
                <a:cs typeface="Arial"/>
              </a:rPr>
              <a:t>hỏi nghiên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marR="5080" lvl="2" indent="-274320">
              <a:lnSpc>
                <a:spcPct val="120000"/>
              </a:lnSpc>
              <a:spcBef>
                <a:spcPts val="5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Xác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tập hợp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10" dirty="0">
                <a:latin typeface="Arial"/>
                <a:cs typeface="Arial"/>
              </a:rPr>
              <a:t>hình </a:t>
            </a:r>
            <a:r>
              <a:rPr sz="2100" spc="-5" dirty="0">
                <a:latin typeface="Arial"/>
                <a:cs typeface="Arial"/>
              </a:rPr>
              <a:t>thành </a:t>
            </a:r>
            <a:r>
              <a:rPr sz="2100" spc="0" dirty="0">
                <a:latin typeface="Arial"/>
                <a:cs typeface="Arial"/>
              </a:rPr>
              <a:t>các  câu </a:t>
            </a:r>
            <a:r>
              <a:rPr sz="2100" dirty="0">
                <a:latin typeface="Arial"/>
                <a:cs typeface="Arial"/>
              </a:rPr>
              <a:t>hỏi điều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tra.</a:t>
            </a:r>
            <a:endParaRPr sz="2100">
              <a:latin typeface="Arial"/>
              <a:cs typeface="Arial"/>
            </a:endParaRPr>
          </a:p>
          <a:p>
            <a:pPr marL="652780" marR="5080" lvl="2" indent="-274320">
              <a:lnSpc>
                <a:spcPct val="120000"/>
              </a:lnSpc>
              <a:spcBef>
                <a:spcPts val="50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Xác </a:t>
            </a:r>
            <a:r>
              <a:rPr sz="2100" spc="-10" dirty="0">
                <a:latin typeface="Arial"/>
                <a:cs typeface="Arial"/>
              </a:rPr>
              <a:t>định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dạng câu hỏi </a:t>
            </a:r>
            <a:r>
              <a:rPr sz="2100" spc="-1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-10" dirty="0">
                <a:latin typeface="Arial"/>
                <a:cs typeface="Arial"/>
              </a:rPr>
              <a:t>sử dụng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10" dirty="0">
                <a:latin typeface="Arial"/>
                <a:cs typeface="Arial"/>
              </a:rPr>
              <a:t>thu </a:t>
            </a:r>
            <a:r>
              <a:rPr sz="2100" spc="-5" dirty="0">
                <a:latin typeface="Arial"/>
                <a:cs typeface="Arial"/>
              </a:rPr>
              <a:t>thập </a:t>
            </a:r>
            <a:r>
              <a:rPr sz="2100" spc="-10" dirty="0">
                <a:latin typeface="Arial"/>
                <a:cs typeface="Arial"/>
              </a:rPr>
              <a:t>dữ liệu  </a:t>
            </a:r>
            <a:r>
              <a:rPr sz="2100" spc="-5" dirty="0">
                <a:latin typeface="Arial"/>
                <a:cs typeface="Arial"/>
              </a:rPr>
              <a:t>theo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thang đo </a:t>
            </a:r>
            <a:r>
              <a:rPr sz="2100" spc="0" dirty="0">
                <a:latin typeface="Arial"/>
                <a:cs typeface="Arial"/>
              </a:rPr>
              <a:t>khác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nhau.</a:t>
            </a:r>
            <a:endParaRPr sz="2100">
              <a:latin typeface="Arial"/>
              <a:cs typeface="Arial"/>
            </a:endParaRPr>
          </a:p>
          <a:p>
            <a:pPr marL="652780" marR="5080" lvl="2" indent="-274320">
              <a:lnSpc>
                <a:spcPct val="120000"/>
              </a:lnSpc>
              <a:spcBef>
                <a:spcPts val="50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Xác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nguồn và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khung </a:t>
            </a:r>
            <a:r>
              <a:rPr sz="2100" spc="-5" dirty="0">
                <a:latin typeface="Arial"/>
                <a:cs typeface="Arial"/>
              </a:rPr>
              <a:t>sườn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ứng </a:t>
            </a:r>
            <a:r>
              <a:rPr sz="2100" spc="-10" dirty="0">
                <a:latin typeface="Arial"/>
                <a:cs typeface="Arial"/>
              </a:rPr>
              <a:t>dụng </a:t>
            </a:r>
            <a:r>
              <a:rPr sz="2100" dirty="0">
                <a:latin typeface="Arial"/>
                <a:cs typeface="Arial"/>
              </a:rPr>
              <a:t>được để  </a:t>
            </a:r>
            <a:r>
              <a:rPr sz="2100" spc="0" dirty="0">
                <a:latin typeface="Arial"/>
                <a:cs typeface="Arial"/>
              </a:rPr>
              <a:t>xác </a:t>
            </a:r>
            <a:r>
              <a:rPr sz="2100" dirty="0">
                <a:latin typeface="Arial"/>
                <a:cs typeface="Arial"/>
              </a:rPr>
              <a:t>định phương thức </a:t>
            </a:r>
            <a:r>
              <a:rPr sz="2100" spc="0" dirty="0">
                <a:latin typeface="Arial"/>
                <a:cs typeface="Arial"/>
              </a:rPr>
              <a:t>lấy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mẫu.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3.</a:t>
            </a:r>
            <a:r>
              <a:rPr sz="2400" spc="204" dirty="0"/>
              <a:t> </a:t>
            </a:r>
            <a:r>
              <a:rPr sz="2400" spc="5" dirty="0"/>
              <a:t>X</a:t>
            </a:r>
            <a:r>
              <a:rPr sz="1900" spc="5" dirty="0"/>
              <a:t>ÂY DỰNG TỔNG </a:t>
            </a:r>
            <a:r>
              <a:rPr sz="1900" spc="-10" dirty="0"/>
              <a:t>QUAN </a:t>
            </a:r>
            <a:r>
              <a:rPr sz="1900" spc="5" dirty="0"/>
              <a:t>TÀI </a:t>
            </a:r>
            <a:r>
              <a:rPr sz="1900" spc="0" dirty="0"/>
              <a:t>LIỆU VÀ </a:t>
            </a:r>
            <a:r>
              <a:rPr sz="1900" spc="10" dirty="0"/>
              <a:t>CƠ </a:t>
            </a:r>
            <a:r>
              <a:rPr sz="1900" spc="5" dirty="0"/>
              <a:t>SỞ LÝ </a:t>
            </a:r>
            <a:r>
              <a:rPr sz="1900" spc="0" dirty="0"/>
              <a:t>THUYẾT</a:t>
            </a:r>
            <a:endParaRPr sz="19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3777"/>
            <a:ext cx="8222615" cy="51765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7327265" algn="l"/>
              </a:tabLst>
            </a:pPr>
            <a:r>
              <a:rPr sz="2000" b="1" spc="-10" dirty="0">
                <a:latin typeface="Arial"/>
                <a:cs typeface="Arial"/>
              </a:rPr>
              <a:t>Bài giảng 7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Xây </a:t>
            </a:r>
            <a:r>
              <a:rPr sz="2000" spc="-10" dirty="0">
                <a:latin typeface="Arial"/>
                <a:cs typeface="Arial"/>
              </a:rPr>
              <a:t>dựng tổng quan </a:t>
            </a:r>
            <a:r>
              <a:rPr sz="2000" spc="-5" dirty="0">
                <a:latin typeface="Arial"/>
                <a:cs typeface="Arial"/>
              </a:rPr>
              <a:t>tài </a:t>
            </a:r>
            <a:r>
              <a:rPr sz="2000" spc="-15" dirty="0">
                <a:latin typeface="Arial"/>
                <a:cs typeface="Arial"/>
              </a:rPr>
              <a:t>liệu và </a:t>
            </a:r>
            <a:r>
              <a:rPr sz="2000" spc="-5" dirty="0">
                <a:latin typeface="Arial"/>
                <a:cs typeface="Arial"/>
              </a:rPr>
              <a:t>cơ sở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lý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thuyết	</a:t>
            </a:r>
            <a:r>
              <a:rPr sz="2000" spc="-10" dirty="0">
                <a:latin typeface="Arial"/>
                <a:cs typeface="Arial"/>
              </a:rPr>
              <a:t>(tiếp)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Chương </a:t>
            </a:r>
            <a:r>
              <a:rPr sz="2000" spc="-5" dirty="0">
                <a:latin typeface="Arial"/>
                <a:cs typeface="Arial"/>
              </a:rPr>
              <a:t>III - </a:t>
            </a:r>
            <a:r>
              <a:rPr sz="2000" spc="-10" dirty="0">
                <a:latin typeface="Arial"/>
                <a:cs typeface="Arial"/>
              </a:rPr>
              <a:t>Mục: 3.3,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3.4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  <a:tab pos="4584065" algn="l"/>
              </a:tabLst>
            </a:pPr>
            <a:r>
              <a:rPr sz="2000" spc="-20" dirty="0">
                <a:latin typeface="Arial"/>
                <a:cs typeface="Arial"/>
              </a:rPr>
              <a:t>Tiết</a:t>
            </a:r>
            <a:r>
              <a:rPr sz="2000" spc="-5" dirty="0">
                <a:latin typeface="Arial"/>
                <a:cs typeface="Arial"/>
              </a:rPr>
              <a:t> thứ: </a:t>
            </a:r>
            <a:r>
              <a:rPr sz="2000" spc="-10" dirty="0">
                <a:latin typeface="Arial"/>
                <a:cs typeface="Arial"/>
              </a:rPr>
              <a:t>13-14	</a:t>
            </a:r>
            <a:r>
              <a:rPr sz="2000" spc="-20" dirty="0">
                <a:latin typeface="Arial"/>
                <a:cs typeface="Arial"/>
              </a:rPr>
              <a:t>Tuần </a:t>
            </a:r>
            <a:r>
              <a:rPr sz="2000" spc="-5" dirty="0">
                <a:latin typeface="Arial"/>
                <a:cs typeface="Arial"/>
              </a:rPr>
              <a:t>thứ: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i="1" spc="-25" dirty="0">
                <a:latin typeface="Arial"/>
                <a:cs typeface="Arial"/>
              </a:rPr>
              <a:t>Mục </a:t>
            </a:r>
            <a:r>
              <a:rPr sz="2000" b="1" i="1" spc="-5" dirty="0">
                <a:latin typeface="Arial"/>
                <a:cs typeface="Arial"/>
              </a:rPr>
              <a:t>đích, </a:t>
            </a:r>
            <a:r>
              <a:rPr sz="2000" b="1" i="1" spc="-10" dirty="0">
                <a:latin typeface="Arial"/>
                <a:cs typeface="Arial"/>
              </a:rPr>
              <a:t>yêu</a:t>
            </a:r>
            <a:r>
              <a:rPr sz="2000" b="1" i="1" spc="7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cầu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marR="5080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  <a:tab pos="948055" algn="l"/>
              </a:tabLst>
            </a:pPr>
            <a:r>
              <a:rPr sz="2000" spc="-10" dirty="0">
                <a:latin typeface="Arial"/>
                <a:cs typeface="Arial"/>
              </a:rPr>
              <a:t>Nắm	được </a:t>
            </a:r>
            <a:r>
              <a:rPr sz="2000" spc="-5" dirty="0">
                <a:latin typeface="Arial"/>
                <a:cs typeface="Arial"/>
              </a:rPr>
              <a:t>cách tra </a:t>
            </a:r>
            <a:r>
              <a:rPr sz="2000" spc="-10" dirty="0">
                <a:latin typeface="Arial"/>
                <a:cs typeface="Arial"/>
              </a:rPr>
              <a:t>cứu </a:t>
            </a:r>
            <a:r>
              <a:rPr sz="2000" spc="-15" dirty="0">
                <a:latin typeface="Arial"/>
                <a:cs typeface="Arial"/>
              </a:rPr>
              <a:t>tài </a:t>
            </a:r>
            <a:r>
              <a:rPr sz="2000" spc="-10" dirty="0">
                <a:latin typeface="Arial"/>
                <a:cs typeface="Arial"/>
              </a:rPr>
              <a:t>liệu </a:t>
            </a:r>
            <a:r>
              <a:rPr sz="2000" spc="-5" dirty="0">
                <a:latin typeface="Arial"/>
                <a:cs typeface="Arial"/>
              </a:rPr>
              <a:t>tổng quan bằng các </a:t>
            </a:r>
            <a:r>
              <a:rPr sz="2000" spc="-1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cụ trên  </a:t>
            </a:r>
            <a:r>
              <a:rPr sz="2000" spc="-10" dirty="0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Hình thức </a:t>
            </a:r>
            <a:r>
              <a:rPr sz="2000" b="1" i="1" spc="-5" dirty="0">
                <a:latin typeface="Arial"/>
                <a:cs typeface="Arial"/>
              </a:rPr>
              <a:t>tổ </a:t>
            </a:r>
            <a:r>
              <a:rPr sz="2000" b="1" i="1" spc="-10" dirty="0">
                <a:latin typeface="Arial"/>
                <a:cs typeface="Arial"/>
              </a:rPr>
              <a:t>chức dạy </a:t>
            </a:r>
            <a:r>
              <a:rPr sz="2000" b="1" i="1" spc="-5" dirty="0">
                <a:latin typeface="Arial"/>
                <a:cs typeface="Arial"/>
              </a:rPr>
              <a:t>học:</a:t>
            </a:r>
            <a:r>
              <a:rPr sz="2000" spc="-5" dirty="0">
                <a:latin typeface="Arial"/>
                <a:cs typeface="Arial"/>
              </a:rPr>
              <a:t>Thảo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luận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5" dirty="0">
                <a:latin typeface="Arial"/>
                <a:cs typeface="Arial"/>
              </a:rPr>
              <a:t>Thời gian: </a:t>
            </a:r>
            <a:r>
              <a:rPr sz="2000" spc="-5" dirty="0">
                <a:latin typeface="Arial"/>
                <a:cs typeface="Arial"/>
              </a:rPr>
              <a:t>Thảo </a:t>
            </a:r>
            <a:r>
              <a:rPr sz="2000" spc="-15" dirty="0">
                <a:latin typeface="Arial"/>
                <a:cs typeface="Arial"/>
              </a:rPr>
              <a:t>luận: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2t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Địa điểm:</a:t>
            </a:r>
            <a:r>
              <a:rPr sz="2000" spc="-10" dirty="0">
                <a:latin typeface="Arial"/>
                <a:cs typeface="Arial"/>
              </a:rPr>
              <a:t>Giảng đường do P2 phân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công</a:t>
            </a:r>
            <a:endParaRPr sz="200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Nội </a:t>
            </a:r>
            <a:r>
              <a:rPr sz="2000" b="1" i="1" spc="-5" dirty="0">
                <a:latin typeface="Arial"/>
                <a:cs typeface="Arial"/>
              </a:rPr>
              <a:t>dung</a:t>
            </a:r>
            <a:r>
              <a:rPr sz="2000" b="1" i="1" spc="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chính:</a:t>
            </a:r>
            <a:endParaRPr sz="2000">
              <a:latin typeface="Arial"/>
              <a:cs typeface="Arial"/>
            </a:endParaRPr>
          </a:p>
          <a:p>
            <a:pPr marL="287020" marR="6985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Thực </a:t>
            </a:r>
            <a:r>
              <a:rPr sz="2000" spc="-10" dirty="0">
                <a:latin typeface="Arial"/>
                <a:cs typeface="Arial"/>
              </a:rPr>
              <a:t>hành </a:t>
            </a:r>
            <a:r>
              <a:rPr sz="2000" spc="-5" dirty="0">
                <a:latin typeface="Arial"/>
                <a:cs typeface="Arial"/>
              </a:rPr>
              <a:t>tra cứu các tài </a:t>
            </a:r>
            <a:r>
              <a:rPr sz="2000" spc="-10" dirty="0">
                <a:latin typeface="Arial"/>
                <a:cs typeface="Arial"/>
              </a:rPr>
              <a:t>liệu </a:t>
            </a:r>
            <a:r>
              <a:rPr sz="2000" spc="-5" dirty="0">
                <a:latin typeface="Arial"/>
                <a:cs typeface="Arial"/>
              </a:rPr>
              <a:t>về phương pháp nghiên cứu </a:t>
            </a:r>
            <a:r>
              <a:rPr sz="2000" dirty="0">
                <a:latin typeface="Arial"/>
                <a:cs typeface="Arial"/>
              </a:rPr>
              <a:t>khoa </a:t>
            </a:r>
            <a:r>
              <a:rPr sz="2000" spc="-10" dirty="0">
                <a:latin typeface="Arial"/>
                <a:cs typeface="Arial"/>
              </a:rPr>
              <a:t>học 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spc="-10" dirty="0">
                <a:latin typeface="Arial"/>
                <a:cs typeface="Arial"/>
              </a:rPr>
              <a:t>Google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Scholar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3636</Words>
  <Application>Microsoft Office PowerPoint</Application>
  <PresentationFormat>Custom</PresentationFormat>
  <Paragraphs>284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Wingdings</vt:lpstr>
      <vt:lpstr>Wingdings 2</vt:lpstr>
      <vt:lpstr>Office Theme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  <vt:lpstr>BÀI 3. XÂY DỰNG TỔNG QUAN TÀI LIỆU VÀ CƠ SỞ LÝ THUYẾT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Thong</cp:lastModifiedBy>
  <cp:revision>8</cp:revision>
  <dcterms:created xsi:type="dcterms:W3CDTF">2021-02-24T13:30:33Z</dcterms:created>
  <dcterms:modified xsi:type="dcterms:W3CDTF">2021-02-24T14:12:56Z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2013-08-11T00:00:00Z</vt:filetime>
  </property>
  <property fmtid="{D5CDD505-2E9C-101B-9397-08002B2CF9AE}" pid="3" name="LastSaved">
    <vt:filetime>2013-08-11T00:00:00Z</vt:filetime>
  </property>
</Properties>
</file>