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5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94660"/>
  </p:normalViewPr>
  <p:slideViewPr>
    <p:cSldViewPr>
      <p:cViewPr varScale="1">
        <p:scale>
          <a:sx n="96" d="100"/>
          <a:sy n="96" d="100"/>
        </p:scale>
        <p:origin x="142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5E6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5E6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5E6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5E6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5E6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201911" y="457200"/>
            <a:ext cx="40005" cy="6858000"/>
          </a:xfrm>
          <a:custGeom>
            <a:avLst/>
            <a:gdLst/>
            <a:ahLst/>
            <a:cxnLst/>
            <a:rect l="l" t="t" r="r" b="b"/>
            <a:pathLst>
              <a:path w="40004" h="6858000">
                <a:moveTo>
                  <a:pt x="0" y="6858000"/>
                </a:moveTo>
                <a:lnTo>
                  <a:pt x="39623" y="6858000"/>
                </a:lnTo>
                <a:lnTo>
                  <a:pt x="3962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0739" y="481076"/>
            <a:ext cx="7464425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345599"/>
            <a:ext cx="8227695" cy="4013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93139" y="6948128"/>
            <a:ext cx="102743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65E6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097264" y="6865094"/>
            <a:ext cx="247015" cy="22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6498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4. </a:t>
            </a:r>
            <a:r>
              <a:rPr sz="2400" spc="0" dirty="0"/>
              <a:t>C</a:t>
            </a:r>
            <a:r>
              <a:rPr sz="1900" spc="0" dirty="0"/>
              <a:t>ÁCH </a:t>
            </a:r>
            <a:r>
              <a:rPr sz="1900" dirty="0"/>
              <a:t>VIẾT</a:t>
            </a:r>
            <a:r>
              <a:rPr sz="1900" spc="285" dirty="0"/>
              <a:t> </a:t>
            </a:r>
            <a:r>
              <a:rPr sz="1900" spc="5" dirty="0"/>
              <a:t>ĐỀ </a:t>
            </a:r>
            <a:r>
              <a:rPr sz="1900" spc="0" dirty="0"/>
              <a:t>CƯƠNG</a:t>
            </a:r>
            <a:r>
              <a:rPr sz="2400" spc="0" dirty="0"/>
              <a:t>, </a:t>
            </a:r>
            <a:r>
              <a:rPr sz="1900" spc="5" dirty="0"/>
              <a:t>BÁO CÁO KHOA HỌC</a:t>
            </a:r>
            <a:endParaRPr sz="1900"/>
          </a:p>
        </p:txBody>
      </p:sp>
      <p:sp>
        <p:nvSpPr>
          <p:cNvPr id="15" name="object 15"/>
          <p:cNvSpPr txBox="1"/>
          <p:nvPr/>
        </p:nvSpPr>
        <p:spPr>
          <a:xfrm>
            <a:off x="9048495" y="6865094"/>
            <a:ext cx="34480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69262"/>
            <a:ext cx="6993890" cy="915669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200" b="1" spc="-5" dirty="0">
                <a:latin typeface="Arial"/>
                <a:cs typeface="Arial"/>
              </a:rPr>
              <a:t>Bài </a:t>
            </a:r>
            <a:r>
              <a:rPr sz="2200" b="1" dirty="0">
                <a:latin typeface="Arial"/>
                <a:cs typeface="Arial"/>
              </a:rPr>
              <a:t>giảng </a:t>
            </a:r>
            <a:r>
              <a:rPr sz="2200" b="1" spc="-5" dirty="0">
                <a:latin typeface="Arial"/>
                <a:cs typeface="Arial"/>
              </a:rPr>
              <a:t>10</a:t>
            </a:r>
            <a:r>
              <a:rPr sz="2200" spc="-5" dirty="0">
                <a:latin typeface="Arial"/>
                <a:cs typeface="Arial"/>
              </a:rPr>
              <a:t>: </a:t>
            </a:r>
            <a:r>
              <a:rPr sz="2200" dirty="0">
                <a:latin typeface="Arial"/>
                <a:cs typeface="Arial"/>
              </a:rPr>
              <a:t>Quy </a:t>
            </a:r>
            <a:r>
              <a:rPr sz="2200" spc="-10" dirty="0">
                <a:latin typeface="Arial"/>
                <a:cs typeface="Arial"/>
              </a:rPr>
              <a:t>trình xây </a:t>
            </a:r>
            <a:r>
              <a:rPr sz="2200" dirty="0">
                <a:latin typeface="Arial"/>
                <a:cs typeface="Arial"/>
              </a:rPr>
              <a:t>dựng đề cương nghiên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cứu</a:t>
            </a:r>
            <a:endParaRPr sz="22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FD8536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Arial"/>
                <a:cs typeface="Arial"/>
              </a:rPr>
              <a:t>Chương </a:t>
            </a:r>
            <a:r>
              <a:rPr sz="2200" dirty="0">
                <a:latin typeface="Arial"/>
                <a:cs typeface="Arial"/>
              </a:rPr>
              <a:t>IV - </a:t>
            </a:r>
            <a:r>
              <a:rPr sz="2200" spc="-10" dirty="0">
                <a:latin typeface="Arial"/>
                <a:cs typeface="Arial"/>
              </a:rPr>
              <a:t>Mục: </a:t>
            </a:r>
            <a:r>
              <a:rPr sz="2200" dirty="0">
                <a:latin typeface="Arial"/>
                <a:cs typeface="Arial"/>
              </a:rPr>
              <a:t>4.1, 4.2, 4.3, 4.4,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4.5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6540" y="2367789"/>
            <a:ext cx="162052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15" dirty="0">
                <a:latin typeface="Arial"/>
                <a:cs typeface="Arial"/>
              </a:rPr>
              <a:t>Tuần </a:t>
            </a:r>
            <a:r>
              <a:rPr sz="2200" dirty="0">
                <a:latin typeface="Arial"/>
                <a:cs typeface="Arial"/>
              </a:rPr>
              <a:t>thứ: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10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9723" y="3257805"/>
            <a:ext cx="561086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Arial"/>
                <a:cs typeface="Arial"/>
              </a:rPr>
              <a:t>dàn ý </a:t>
            </a:r>
            <a:r>
              <a:rPr sz="2200" spc="-10" dirty="0">
                <a:latin typeface="Arial"/>
                <a:cs typeface="Arial"/>
              </a:rPr>
              <a:t>và </a:t>
            </a:r>
            <a:r>
              <a:rPr sz="2200" dirty="0">
                <a:latin typeface="Arial"/>
                <a:cs typeface="Arial"/>
              </a:rPr>
              <a:t>bố cục </a:t>
            </a:r>
            <a:r>
              <a:rPr sz="2200" spc="-5" dirty="0">
                <a:latin typeface="Arial"/>
                <a:cs typeface="Arial"/>
              </a:rPr>
              <a:t>nghiên cứu, lập </a:t>
            </a:r>
            <a:r>
              <a:rPr sz="2200" spc="5" dirty="0">
                <a:latin typeface="Arial"/>
                <a:cs typeface="Arial"/>
              </a:rPr>
              <a:t>kế</a:t>
            </a:r>
            <a:r>
              <a:rPr sz="2200" spc="1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hoạch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540" y="2259278"/>
            <a:ext cx="2514600" cy="1729739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60"/>
              </a:spcBef>
              <a:buClr>
                <a:srgbClr val="FD8536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15" dirty="0">
                <a:latin typeface="Arial"/>
                <a:cs typeface="Arial"/>
              </a:rPr>
              <a:t>Tiết </a:t>
            </a:r>
            <a:r>
              <a:rPr sz="2200" dirty="0">
                <a:latin typeface="Arial"/>
                <a:cs typeface="Arial"/>
              </a:rPr>
              <a:t>thứ: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19-20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200" b="1" i="1" dirty="0">
                <a:latin typeface="Arial"/>
                <a:cs typeface="Arial"/>
              </a:rPr>
              <a:t>Mục đích, yêu</a:t>
            </a:r>
            <a:r>
              <a:rPr sz="2200" b="1" i="1" spc="-70" dirty="0">
                <a:latin typeface="Arial"/>
                <a:cs typeface="Arial"/>
              </a:rPr>
              <a:t> </a:t>
            </a:r>
            <a:r>
              <a:rPr sz="2200" b="1" i="1" spc="-5" dirty="0">
                <a:latin typeface="Arial"/>
                <a:cs typeface="Arial"/>
              </a:rPr>
              <a:t>cầu</a:t>
            </a:r>
            <a:r>
              <a:rPr sz="2200" spc="-5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287020" marR="124460" indent="-274320">
              <a:lnSpc>
                <a:spcPct val="110000"/>
              </a:lnSpc>
              <a:spcBef>
                <a:spcPts val="600"/>
              </a:spcBef>
              <a:buClr>
                <a:srgbClr val="FD8536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dirty="0">
                <a:latin typeface="Arial"/>
                <a:cs typeface="Arial"/>
              </a:rPr>
              <a:t>Nắm </a:t>
            </a:r>
            <a:r>
              <a:rPr sz="2200" spc="-5" dirty="0">
                <a:latin typeface="Arial"/>
                <a:cs typeface="Arial"/>
              </a:rPr>
              <a:t>được cách  </a:t>
            </a:r>
            <a:r>
              <a:rPr sz="2200" dirty="0">
                <a:latin typeface="Arial"/>
                <a:cs typeface="Arial"/>
              </a:rPr>
              <a:t>nghiên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cứu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4540" y="3963110"/>
            <a:ext cx="5896610" cy="269557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60"/>
              </a:spcBef>
              <a:buClr>
                <a:srgbClr val="FD8536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dirty="0">
                <a:latin typeface="Arial"/>
                <a:cs typeface="Arial"/>
              </a:rPr>
              <a:t>Nắm được các phong cách </a:t>
            </a:r>
            <a:r>
              <a:rPr sz="2200" spc="-10" dirty="0">
                <a:latin typeface="Arial"/>
                <a:cs typeface="Arial"/>
              </a:rPr>
              <a:t>trình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bày.</a:t>
            </a:r>
            <a:endParaRPr sz="22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FD8536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dirty="0">
                <a:latin typeface="Arial"/>
                <a:cs typeface="Arial"/>
              </a:rPr>
              <a:t>Nắm được </a:t>
            </a:r>
            <a:r>
              <a:rPr sz="2200" spc="-10" dirty="0">
                <a:latin typeface="Arial"/>
                <a:cs typeface="Arial"/>
              </a:rPr>
              <a:t>trình </a:t>
            </a:r>
            <a:r>
              <a:rPr sz="2200" dirty="0">
                <a:latin typeface="Arial"/>
                <a:cs typeface="Arial"/>
              </a:rPr>
              <a:t>tự </a:t>
            </a:r>
            <a:r>
              <a:rPr sz="2200" spc="-10" dirty="0">
                <a:latin typeface="Arial"/>
                <a:cs typeface="Arial"/>
              </a:rPr>
              <a:t>viết </a:t>
            </a:r>
            <a:r>
              <a:rPr sz="2200" dirty="0">
                <a:latin typeface="Arial"/>
                <a:cs typeface="Arial"/>
              </a:rPr>
              <a:t>đề cương nghiên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cứu</a:t>
            </a:r>
            <a:endParaRPr sz="220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865"/>
              </a:spcBef>
              <a:buChar char="-"/>
              <a:tabLst>
                <a:tab pos="183515" algn="l"/>
              </a:tabLst>
            </a:pPr>
            <a:r>
              <a:rPr sz="2200" b="1" i="1" dirty="0">
                <a:latin typeface="Arial"/>
                <a:cs typeface="Arial"/>
              </a:rPr>
              <a:t>Hình thức tổ chức dạy học:</a:t>
            </a:r>
            <a:r>
              <a:rPr sz="2200" dirty="0">
                <a:latin typeface="Arial"/>
                <a:cs typeface="Arial"/>
              </a:rPr>
              <a:t>Lý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thuyết</a:t>
            </a:r>
            <a:endParaRPr sz="220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865"/>
              </a:spcBef>
              <a:buChar char="-"/>
              <a:tabLst>
                <a:tab pos="183515" algn="l"/>
              </a:tabLst>
            </a:pPr>
            <a:r>
              <a:rPr sz="2200" b="1" i="1" dirty="0">
                <a:latin typeface="Arial"/>
                <a:cs typeface="Arial"/>
              </a:rPr>
              <a:t>Thời </a:t>
            </a:r>
            <a:r>
              <a:rPr sz="2200" b="1" i="1" spc="-5" dirty="0">
                <a:latin typeface="Arial"/>
                <a:cs typeface="Arial"/>
              </a:rPr>
              <a:t>gian: </a:t>
            </a:r>
            <a:r>
              <a:rPr sz="2200" dirty="0">
                <a:latin typeface="Arial"/>
                <a:cs typeface="Arial"/>
              </a:rPr>
              <a:t>Lý </a:t>
            </a:r>
            <a:r>
              <a:rPr sz="2200" spc="-5" dirty="0">
                <a:latin typeface="Arial"/>
                <a:cs typeface="Arial"/>
              </a:rPr>
              <a:t>thuyết:</a:t>
            </a:r>
            <a:r>
              <a:rPr sz="2200" dirty="0">
                <a:latin typeface="Arial"/>
                <a:cs typeface="Arial"/>
              </a:rPr>
              <a:t> 2t</a:t>
            </a:r>
            <a:endParaRPr sz="220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860"/>
              </a:spcBef>
              <a:buChar char="-"/>
              <a:tabLst>
                <a:tab pos="183515" algn="l"/>
              </a:tabLst>
            </a:pPr>
            <a:r>
              <a:rPr sz="2200" b="1" i="1" dirty="0">
                <a:latin typeface="Arial"/>
                <a:cs typeface="Arial"/>
              </a:rPr>
              <a:t>Địa điểm:</a:t>
            </a:r>
            <a:r>
              <a:rPr sz="2200" dirty="0">
                <a:latin typeface="Arial"/>
                <a:cs typeface="Arial"/>
              </a:rPr>
              <a:t>Giảng đường do </a:t>
            </a:r>
            <a:r>
              <a:rPr sz="2200" spc="-5" dirty="0">
                <a:latin typeface="Arial"/>
                <a:cs typeface="Arial"/>
              </a:rPr>
              <a:t>P2 </a:t>
            </a:r>
            <a:r>
              <a:rPr sz="2200" dirty="0">
                <a:latin typeface="Arial"/>
                <a:cs typeface="Arial"/>
              </a:rPr>
              <a:t>phân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công</a:t>
            </a:r>
            <a:endParaRPr sz="220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865"/>
              </a:spcBef>
              <a:buChar char="-"/>
              <a:tabLst>
                <a:tab pos="183515" algn="l"/>
              </a:tabLst>
            </a:pPr>
            <a:r>
              <a:rPr sz="2200" b="1" i="1" spc="-5" dirty="0">
                <a:latin typeface="Arial"/>
                <a:cs typeface="Arial"/>
              </a:rPr>
              <a:t>Nội </a:t>
            </a:r>
            <a:r>
              <a:rPr sz="2200" b="1" i="1" dirty="0">
                <a:latin typeface="Arial"/>
                <a:cs typeface="Arial"/>
              </a:rPr>
              <a:t>dung</a:t>
            </a:r>
            <a:r>
              <a:rPr sz="2200" b="1" i="1" spc="25" dirty="0">
                <a:latin typeface="Arial"/>
                <a:cs typeface="Arial"/>
              </a:rPr>
              <a:t> </a:t>
            </a:r>
            <a:r>
              <a:rPr sz="2200" b="1" i="1" spc="-5" dirty="0">
                <a:latin typeface="Arial"/>
                <a:cs typeface="Arial"/>
              </a:rPr>
              <a:t>chính: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6498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4. </a:t>
            </a:r>
            <a:r>
              <a:rPr sz="2400" spc="0" dirty="0"/>
              <a:t>C</a:t>
            </a:r>
            <a:r>
              <a:rPr sz="1900" spc="0" dirty="0"/>
              <a:t>ÁCH </a:t>
            </a:r>
            <a:r>
              <a:rPr sz="1900" dirty="0"/>
              <a:t>VIẾT</a:t>
            </a:r>
            <a:r>
              <a:rPr sz="1900" spc="285" dirty="0"/>
              <a:t> </a:t>
            </a:r>
            <a:r>
              <a:rPr sz="1900" spc="5" dirty="0"/>
              <a:t>ĐỀ </a:t>
            </a:r>
            <a:r>
              <a:rPr sz="1900" spc="0" dirty="0"/>
              <a:t>CƯƠNG</a:t>
            </a:r>
            <a:r>
              <a:rPr sz="2400" spc="0" dirty="0"/>
              <a:t>, </a:t>
            </a:r>
            <a:r>
              <a:rPr sz="1900" spc="5" dirty="0"/>
              <a:t>BÁO CÁO KHOA HỌC</a:t>
            </a:r>
            <a:endParaRPr sz="1900"/>
          </a:p>
        </p:txBody>
      </p:sp>
      <p:sp>
        <p:nvSpPr>
          <p:cNvPr id="11" name="object 11"/>
          <p:cNvSpPr txBox="1"/>
          <p:nvPr/>
        </p:nvSpPr>
        <p:spPr>
          <a:xfrm>
            <a:off x="9048495" y="6865094"/>
            <a:ext cx="34480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6707"/>
            <a:ext cx="5273675" cy="36804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400" b="1" dirty="0">
                <a:latin typeface="Arial"/>
                <a:cs typeface="Arial"/>
              </a:rPr>
              <a:t>4.1 </a:t>
            </a:r>
            <a:r>
              <a:rPr sz="2400" b="1" spc="-5" dirty="0">
                <a:latin typeface="Arial"/>
                <a:cs typeface="Arial"/>
              </a:rPr>
              <a:t>Cách </a:t>
            </a:r>
            <a:r>
              <a:rPr sz="2400" b="1" spc="-10" dirty="0">
                <a:latin typeface="Arial"/>
                <a:cs typeface="Arial"/>
              </a:rPr>
              <a:t>viết </a:t>
            </a:r>
            <a:r>
              <a:rPr sz="2400" b="1" spc="-5" dirty="0">
                <a:latin typeface="Arial"/>
                <a:cs typeface="Arial"/>
              </a:rPr>
              <a:t>đề cương nghiên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cứu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dirty="0">
                <a:latin typeface="Arial"/>
                <a:cs typeface="Arial"/>
              </a:rPr>
              <a:t>3. </a:t>
            </a:r>
            <a:r>
              <a:rPr sz="2400" b="1" spc="-5" dirty="0">
                <a:latin typeface="Arial"/>
                <a:cs typeface="Arial"/>
              </a:rPr>
              <a:t>Phương pháp nghiên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cứu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4. Phương </a:t>
            </a:r>
            <a:r>
              <a:rPr sz="2100" dirty="0">
                <a:latin typeface="Arial"/>
                <a:cs typeface="Arial"/>
              </a:rPr>
              <a:t>pháp phân </a:t>
            </a:r>
            <a:r>
              <a:rPr sz="2100" spc="-5" dirty="0">
                <a:latin typeface="Arial"/>
                <a:cs typeface="Arial"/>
              </a:rPr>
              <a:t>tích </a:t>
            </a:r>
            <a:r>
              <a:rPr sz="2100" spc="0" dirty="0">
                <a:latin typeface="Arial"/>
                <a:cs typeface="Arial"/>
              </a:rPr>
              <a:t>xử lý số</a:t>
            </a:r>
            <a:r>
              <a:rPr sz="2100" spc="-26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liệu</a:t>
            </a:r>
            <a:endParaRPr sz="21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14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Thống </a:t>
            </a:r>
            <a:r>
              <a:rPr sz="1800" dirty="0">
                <a:latin typeface="Arial"/>
                <a:cs typeface="Arial"/>
              </a:rPr>
              <a:t>kê mô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tả;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Thống </a:t>
            </a:r>
            <a:r>
              <a:rPr sz="1800" dirty="0">
                <a:latin typeface="Arial"/>
                <a:cs typeface="Arial"/>
              </a:rPr>
              <a:t>kê so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sánh;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Thống </a:t>
            </a:r>
            <a:r>
              <a:rPr sz="1800" dirty="0">
                <a:latin typeface="Arial"/>
                <a:cs typeface="Arial"/>
              </a:rPr>
              <a:t>kê liên quan </a:t>
            </a:r>
            <a:r>
              <a:rPr sz="1800" spc="-5" dirty="0">
                <a:latin typeface="Arial"/>
                <a:cs typeface="Arial"/>
              </a:rPr>
              <a:t>(tương </a:t>
            </a:r>
            <a:r>
              <a:rPr sz="1800" dirty="0">
                <a:latin typeface="Arial"/>
                <a:cs typeface="Arial"/>
              </a:rPr>
              <a:t>quan, hồi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quy)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Các </a:t>
            </a:r>
            <a:r>
              <a:rPr sz="1800" dirty="0">
                <a:latin typeface="Arial"/>
                <a:cs typeface="Arial"/>
              </a:rPr>
              <a:t>loại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khác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Công </a:t>
            </a:r>
            <a:r>
              <a:rPr sz="1800" dirty="0">
                <a:latin typeface="Arial"/>
                <a:cs typeface="Arial"/>
              </a:rPr>
              <a:t>cụ phân tích </a:t>
            </a:r>
            <a:r>
              <a:rPr sz="1800" spc="-5" dirty="0">
                <a:latin typeface="Arial"/>
                <a:cs typeface="Arial"/>
              </a:rPr>
              <a:t>(phần </a:t>
            </a:r>
            <a:r>
              <a:rPr sz="1800" dirty="0">
                <a:latin typeface="Arial"/>
                <a:cs typeface="Arial"/>
              </a:rPr>
              <a:t>mềm thống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kê)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6498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4. </a:t>
            </a:r>
            <a:r>
              <a:rPr sz="2400" spc="0" dirty="0"/>
              <a:t>C</a:t>
            </a:r>
            <a:r>
              <a:rPr sz="1900" spc="0" dirty="0"/>
              <a:t>ÁCH </a:t>
            </a:r>
            <a:r>
              <a:rPr sz="1900" dirty="0"/>
              <a:t>VIẾT</a:t>
            </a:r>
            <a:r>
              <a:rPr sz="1900" spc="285" dirty="0"/>
              <a:t> </a:t>
            </a:r>
            <a:r>
              <a:rPr sz="1900" spc="5" dirty="0"/>
              <a:t>ĐỀ </a:t>
            </a:r>
            <a:r>
              <a:rPr sz="1900" spc="0" dirty="0"/>
              <a:t>CƯƠNG</a:t>
            </a:r>
            <a:r>
              <a:rPr sz="2400" spc="0" dirty="0"/>
              <a:t>, </a:t>
            </a:r>
            <a:r>
              <a:rPr sz="1900" spc="5" dirty="0"/>
              <a:t>BÁO CÁO KHOA HỌC</a:t>
            </a:r>
            <a:endParaRPr sz="1900"/>
          </a:p>
        </p:txBody>
      </p:sp>
      <p:sp>
        <p:nvSpPr>
          <p:cNvPr id="11" name="object 11"/>
          <p:cNvSpPr txBox="1"/>
          <p:nvPr/>
        </p:nvSpPr>
        <p:spPr>
          <a:xfrm>
            <a:off x="9051543" y="6865094"/>
            <a:ext cx="33528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6707"/>
            <a:ext cx="6619240" cy="449580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400" b="1" dirty="0">
                <a:latin typeface="Arial"/>
                <a:cs typeface="Arial"/>
              </a:rPr>
              <a:t>4.1 </a:t>
            </a:r>
            <a:r>
              <a:rPr sz="2400" b="1" spc="-5" dirty="0">
                <a:latin typeface="Arial"/>
                <a:cs typeface="Arial"/>
              </a:rPr>
              <a:t>Cách </a:t>
            </a:r>
            <a:r>
              <a:rPr sz="2400" b="1" spc="-10" dirty="0">
                <a:latin typeface="Arial"/>
                <a:cs typeface="Arial"/>
              </a:rPr>
              <a:t>viết </a:t>
            </a:r>
            <a:r>
              <a:rPr sz="2400" b="1" spc="-5" dirty="0">
                <a:latin typeface="Arial"/>
                <a:cs typeface="Arial"/>
              </a:rPr>
              <a:t>đề cương nghiên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cứu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dirty="0">
                <a:latin typeface="Arial"/>
                <a:cs typeface="Arial"/>
              </a:rPr>
              <a:t>4. </a:t>
            </a:r>
            <a:r>
              <a:rPr sz="2400" b="1" spc="-5" dirty="0">
                <a:latin typeface="Arial"/>
                <a:cs typeface="Arial"/>
              </a:rPr>
              <a:t>Cấu trúc dự </a:t>
            </a:r>
            <a:r>
              <a:rPr sz="2400" b="1" dirty="0">
                <a:latin typeface="Arial"/>
                <a:cs typeface="Arial"/>
              </a:rPr>
              <a:t>kiến </a:t>
            </a:r>
            <a:r>
              <a:rPr sz="2400" b="1" spc="-5" dirty="0">
                <a:latin typeface="Arial"/>
                <a:cs typeface="Arial"/>
              </a:rPr>
              <a:t>của báo </a:t>
            </a:r>
            <a:r>
              <a:rPr sz="2400" b="1" dirty="0">
                <a:latin typeface="Arial"/>
                <a:cs typeface="Arial"/>
              </a:rPr>
              <a:t>cáo kết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quả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1. Đặt </a:t>
            </a:r>
            <a:r>
              <a:rPr sz="2100" spc="-5" dirty="0">
                <a:latin typeface="Arial"/>
                <a:cs typeface="Arial"/>
              </a:rPr>
              <a:t>vấn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đề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7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2. Chương 1. </a:t>
            </a:r>
            <a:r>
              <a:rPr sz="2100" dirty="0">
                <a:latin typeface="Arial"/>
                <a:cs typeface="Arial"/>
              </a:rPr>
              <a:t>Tổng quan </a:t>
            </a:r>
            <a:r>
              <a:rPr sz="2100" spc="-5" dirty="0">
                <a:latin typeface="Arial"/>
                <a:cs typeface="Arial"/>
              </a:rPr>
              <a:t>tài </a:t>
            </a:r>
            <a:r>
              <a:rPr sz="2100" spc="0" dirty="0">
                <a:latin typeface="Arial"/>
                <a:cs typeface="Arial"/>
              </a:rPr>
              <a:t>liệu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spc="0" dirty="0">
                <a:latin typeface="Arial"/>
                <a:cs typeface="Arial"/>
              </a:rPr>
              <a:t>cơ sở lý</a:t>
            </a:r>
            <a:r>
              <a:rPr sz="2100" spc="-37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thuyết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5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3. Chương 2. Phương </a:t>
            </a:r>
            <a:r>
              <a:rPr sz="2100" dirty="0">
                <a:latin typeface="Arial"/>
                <a:cs typeface="Arial"/>
              </a:rPr>
              <a:t>pháp nghiên</a:t>
            </a:r>
            <a:r>
              <a:rPr sz="2100" spc="-35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cứu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7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4. Chương 3. </a:t>
            </a:r>
            <a:r>
              <a:rPr sz="2100" dirty="0">
                <a:latin typeface="Arial"/>
                <a:cs typeface="Arial"/>
              </a:rPr>
              <a:t>Kết quả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spc="-5" dirty="0">
                <a:latin typeface="Arial"/>
                <a:cs typeface="Arial"/>
              </a:rPr>
              <a:t>thảo</a:t>
            </a:r>
            <a:r>
              <a:rPr sz="2100" spc="-19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luận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5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5. Chương 4. </a:t>
            </a:r>
            <a:r>
              <a:rPr sz="2100" dirty="0">
                <a:latin typeface="Arial"/>
                <a:cs typeface="Arial"/>
              </a:rPr>
              <a:t>Kết luận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dirty="0">
                <a:latin typeface="Arial"/>
                <a:cs typeface="Arial"/>
              </a:rPr>
              <a:t>đề</a:t>
            </a:r>
            <a:r>
              <a:rPr sz="2100" spc="-21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nghị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7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6. </a:t>
            </a:r>
            <a:r>
              <a:rPr sz="2100" dirty="0">
                <a:latin typeface="Arial"/>
                <a:cs typeface="Arial"/>
              </a:rPr>
              <a:t>Tài </a:t>
            </a:r>
            <a:r>
              <a:rPr sz="2100" spc="0" dirty="0">
                <a:latin typeface="Arial"/>
                <a:cs typeface="Arial"/>
              </a:rPr>
              <a:t>liệu </a:t>
            </a:r>
            <a:r>
              <a:rPr sz="2100" dirty="0">
                <a:latin typeface="Arial"/>
                <a:cs typeface="Arial"/>
              </a:rPr>
              <a:t>tham</a:t>
            </a:r>
            <a:r>
              <a:rPr sz="2100" spc="-17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khảo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5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7. Phụ lục </a:t>
            </a:r>
            <a:r>
              <a:rPr sz="2100" dirty="0">
                <a:latin typeface="Arial"/>
                <a:cs typeface="Arial"/>
              </a:rPr>
              <a:t>(nếu</a:t>
            </a:r>
            <a:r>
              <a:rPr sz="2100" spc="-13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có)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6498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4. </a:t>
            </a:r>
            <a:r>
              <a:rPr sz="2400" spc="0" dirty="0"/>
              <a:t>C</a:t>
            </a:r>
            <a:r>
              <a:rPr sz="1900" spc="0" dirty="0"/>
              <a:t>ÁCH </a:t>
            </a:r>
            <a:r>
              <a:rPr sz="1900" dirty="0"/>
              <a:t>VIẾT</a:t>
            </a:r>
            <a:r>
              <a:rPr sz="1900" spc="285" dirty="0"/>
              <a:t> </a:t>
            </a:r>
            <a:r>
              <a:rPr sz="1900" spc="5" dirty="0"/>
              <a:t>ĐỀ </a:t>
            </a:r>
            <a:r>
              <a:rPr sz="1900" spc="0" dirty="0"/>
              <a:t>CƯƠNG</a:t>
            </a:r>
            <a:r>
              <a:rPr sz="2400" spc="0" dirty="0"/>
              <a:t>, </a:t>
            </a:r>
            <a:r>
              <a:rPr sz="1900" spc="5" dirty="0"/>
              <a:t>BÁO CÁO KHOA HỌC</a:t>
            </a:r>
            <a:endParaRPr sz="1900"/>
          </a:p>
        </p:txBody>
      </p:sp>
      <p:sp>
        <p:nvSpPr>
          <p:cNvPr id="11" name="object 11"/>
          <p:cNvSpPr txBox="1"/>
          <p:nvPr/>
        </p:nvSpPr>
        <p:spPr>
          <a:xfrm>
            <a:off x="9051543" y="6865094"/>
            <a:ext cx="33528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69262"/>
            <a:ext cx="8228330" cy="521335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200" b="1" spc="-5" dirty="0">
                <a:latin typeface="Arial"/>
                <a:cs typeface="Arial"/>
              </a:rPr>
              <a:t>Bài </a:t>
            </a:r>
            <a:r>
              <a:rPr sz="2200" b="1" dirty="0">
                <a:latin typeface="Arial"/>
                <a:cs typeface="Arial"/>
              </a:rPr>
              <a:t>giảng </a:t>
            </a:r>
            <a:r>
              <a:rPr sz="2200" b="1" spc="-40" dirty="0">
                <a:latin typeface="Arial"/>
                <a:cs typeface="Arial"/>
              </a:rPr>
              <a:t>11</a:t>
            </a:r>
            <a:r>
              <a:rPr sz="2200" spc="-40" dirty="0">
                <a:latin typeface="Arial"/>
                <a:cs typeface="Arial"/>
              </a:rPr>
              <a:t>: </a:t>
            </a:r>
            <a:r>
              <a:rPr sz="2200" dirty="0">
                <a:latin typeface="Arial"/>
                <a:cs typeface="Arial"/>
              </a:rPr>
              <a:t>Quy </a:t>
            </a:r>
            <a:r>
              <a:rPr sz="2200" spc="-10" dirty="0">
                <a:latin typeface="Arial"/>
                <a:cs typeface="Arial"/>
              </a:rPr>
              <a:t>trình xây </a:t>
            </a:r>
            <a:r>
              <a:rPr sz="2200" dirty="0">
                <a:latin typeface="Arial"/>
                <a:cs typeface="Arial"/>
              </a:rPr>
              <a:t>dựng đề cương nghiên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cứu</a:t>
            </a:r>
            <a:endParaRPr sz="22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FD8536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Arial"/>
                <a:cs typeface="Arial"/>
              </a:rPr>
              <a:t>Chương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IV</a:t>
            </a:r>
            <a:endParaRPr sz="22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FD8536"/>
              </a:buClr>
              <a:buSzPct val="68181"/>
              <a:buFont typeface="Wingdings"/>
              <a:buChar char=""/>
              <a:tabLst>
                <a:tab pos="287020" algn="l"/>
                <a:tab pos="4584065" algn="l"/>
              </a:tabLst>
            </a:pPr>
            <a:r>
              <a:rPr sz="2200" spc="-15" dirty="0">
                <a:latin typeface="Arial"/>
                <a:cs typeface="Arial"/>
              </a:rPr>
              <a:t>Tiết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thứ: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21-22	</a:t>
            </a:r>
            <a:r>
              <a:rPr sz="2200" spc="-15" dirty="0">
                <a:latin typeface="Arial"/>
                <a:cs typeface="Arial"/>
              </a:rPr>
              <a:t>Tuần </a:t>
            </a:r>
            <a:r>
              <a:rPr sz="2200" dirty="0">
                <a:latin typeface="Arial"/>
                <a:cs typeface="Arial"/>
              </a:rPr>
              <a:t>thứ: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11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200" b="1" i="1" dirty="0">
                <a:latin typeface="Arial"/>
                <a:cs typeface="Arial"/>
              </a:rPr>
              <a:t>Mục đích, yêu</a:t>
            </a:r>
            <a:r>
              <a:rPr sz="2200" b="1" i="1" spc="-20" dirty="0">
                <a:latin typeface="Arial"/>
                <a:cs typeface="Arial"/>
              </a:rPr>
              <a:t> </a:t>
            </a:r>
            <a:r>
              <a:rPr sz="2200" b="1" i="1" spc="-5" dirty="0">
                <a:latin typeface="Arial"/>
                <a:cs typeface="Arial"/>
              </a:rPr>
              <a:t>cầu</a:t>
            </a:r>
            <a:r>
              <a:rPr sz="2200" spc="-5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287020" marR="5080" indent="-274320">
              <a:lnSpc>
                <a:spcPct val="110000"/>
              </a:lnSpc>
              <a:spcBef>
                <a:spcPts val="600"/>
              </a:spcBef>
              <a:buClr>
                <a:srgbClr val="FD8536"/>
              </a:buClr>
              <a:buSzPct val="68181"/>
              <a:buFont typeface="Wingdings"/>
              <a:buChar char=""/>
              <a:tabLst>
                <a:tab pos="287020" algn="l"/>
                <a:tab pos="1021080" algn="l"/>
                <a:tab pos="1755775" algn="l"/>
                <a:tab pos="2191385" algn="l"/>
                <a:tab pos="2783205" algn="l"/>
                <a:tab pos="3547745" algn="l"/>
                <a:tab pos="3889375" algn="l"/>
                <a:tab pos="4794885" algn="l"/>
                <a:tab pos="5230495" algn="l"/>
                <a:tab pos="5824855" algn="l"/>
                <a:tab pos="6529070" algn="l"/>
                <a:tab pos="7101840" algn="l"/>
                <a:tab pos="7903845" algn="l"/>
              </a:tabLst>
            </a:pPr>
            <a:r>
              <a:rPr sz="2200" spc="-5" dirty="0">
                <a:latin typeface="Arial"/>
                <a:cs typeface="Arial"/>
              </a:rPr>
              <a:t>Nắ</a:t>
            </a:r>
            <a:r>
              <a:rPr sz="2200" spc="0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	c</a:t>
            </a:r>
            <a:r>
              <a:rPr sz="2200" spc="-5" dirty="0">
                <a:latin typeface="Arial"/>
                <a:cs typeface="Arial"/>
              </a:rPr>
              <a:t>hắ</a:t>
            </a:r>
            <a:r>
              <a:rPr sz="2200" dirty="0">
                <a:latin typeface="Arial"/>
                <a:cs typeface="Arial"/>
              </a:rPr>
              <a:t>c	</a:t>
            </a:r>
            <a:r>
              <a:rPr sz="2200" spc="-25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à	</a:t>
            </a:r>
            <a:r>
              <a:rPr sz="2200" spc="-2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ậ</a:t>
            </a:r>
            <a:r>
              <a:rPr sz="2200" dirty="0">
                <a:latin typeface="Arial"/>
                <a:cs typeface="Arial"/>
              </a:rPr>
              <a:t>n	</a:t>
            </a:r>
            <a:r>
              <a:rPr sz="2200" spc="-5" dirty="0">
                <a:latin typeface="Arial"/>
                <a:cs typeface="Arial"/>
              </a:rPr>
              <a:t>dụn</a:t>
            </a:r>
            <a:r>
              <a:rPr sz="2200" dirty="0">
                <a:latin typeface="Arial"/>
                <a:cs typeface="Arial"/>
              </a:rPr>
              <a:t>g	</a:t>
            </a:r>
            <a:r>
              <a:rPr sz="2200" spc="-10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ý	</a:t>
            </a:r>
            <a:r>
              <a:rPr sz="2200" spc="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hu</a:t>
            </a:r>
            <a:r>
              <a:rPr sz="2200" spc="-25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ế</a:t>
            </a:r>
            <a:r>
              <a:rPr sz="2200" dirty="0">
                <a:latin typeface="Arial"/>
                <a:cs typeface="Arial"/>
              </a:rPr>
              <a:t>t	</a:t>
            </a:r>
            <a:r>
              <a:rPr sz="2200" spc="-25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ề	</a:t>
            </a:r>
            <a:r>
              <a:rPr sz="2200" spc="10" dirty="0">
                <a:latin typeface="Arial"/>
                <a:cs typeface="Arial"/>
              </a:rPr>
              <a:t>q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y	</a:t>
            </a:r>
            <a:r>
              <a:rPr sz="2200" spc="0" dirty="0">
                <a:latin typeface="Arial"/>
                <a:cs typeface="Arial"/>
              </a:rPr>
              <a:t>tr</a:t>
            </a:r>
            <a:r>
              <a:rPr sz="2200" spc="-40" dirty="0">
                <a:latin typeface="Arial"/>
                <a:cs typeface="Arial"/>
              </a:rPr>
              <a:t>ì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h	</a:t>
            </a:r>
            <a:r>
              <a:rPr sz="2200" spc="-25" dirty="0">
                <a:latin typeface="Arial"/>
                <a:cs typeface="Arial"/>
              </a:rPr>
              <a:t>x</a:t>
            </a:r>
            <a:r>
              <a:rPr sz="2200" spc="-5" dirty="0">
                <a:latin typeface="Arial"/>
                <a:cs typeface="Arial"/>
              </a:rPr>
              <a:t>â</a:t>
            </a:r>
            <a:r>
              <a:rPr sz="2200" dirty="0">
                <a:latin typeface="Arial"/>
                <a:cs typeface="Arial"/>
              </a:rPr>
              <a:t>y	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spc="5" dirty="0">
                <a:latin typeface="Arial"/>
                <a:cs typeface="Arial"/>
              </a:rPr>
              <a:t>ự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g	</a:t>
            </a:r>
            <a:r>
              <a:rPr sz="2200" spc="-5" dirty="0">
                <a:latin typeface="Arial"/>
                <a:cs typeface="Arial"/>
              </a:rPr>
              <a:t>đ</a:t>
            </a:r>
            <a:r>
              <a:rPr sz="2200" dirty="0">
                <a:latin typeface="Arial"/>
                <a:cs typeface="Arial"/>
              </a:rPr>
              <a:t>ề  cương </a:t>
            </a:r>
            <a:r>
              <a:rPr sz="2200" spc="-5" dirty="0">
                <a:latin typeface="Arial"/>
                <a:cs typeface="Arial"/>
              </a:rPr>
              <a:t>NCKH </a:t>
            </a:r>
            <a:r>
              <a:rPr sz="2200" dirty="0">
                <a:latin typeface="Arial"/>
                <a:cs typeface="Arial"/>
              </a:rPr>
              <a:t>trong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IT.</a:t>
            </a:r>
            <a:endParaRPr sz="220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860"/>
              </a:spcBef>
              <a:buChar char="-"/>
              <a:tabLst>
                <a:tab pos="183515" algn="l"/>
              </a:tabLst>
            </a:pPr>
            <a:r>
              <a:rPr sz="2200" b="1" i="1" dirty="0">
                <a:latin typeface="Arial"/>
                <a:cs typeface="Arial"/>
              </a:rPr>
              <a:t>Hình thức tổ chức dạy học:</a:t>
            </a:r>
            <a:r>
              <a:rPr sz="2200" dirty="0">
                <a:latin typeface="Arial"/>
                <a:cs typeface="Arial"/>
              </a:rPr>
              <a:t>Thảo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luận</a:t>
            </a:r>
            <a:endParaRPr sz="220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865"/>
              </a:spcBef>
              <a:buChar char="-"/>
              <a:tabLst>
                <a:tab pos="183515" algn="l"/>
              </a:tabLst>
            </a:pPr>
            <a:r>
              <a:rPr sz="2200" b="1" i="1" dirty="0">
                <a:latin typeface="Arial"/>
                <a:cs typeface="Arial"/>
              </a:rPr>
              <a:t>Thời </a:t>
            </a:r>
            <a:r>
              <a:rPr sz="2200" b="1" i="1" spc="-5" dirty="0">
                <a:latin typeface="Arial"/>
                <a:cs typeface="Arial"/>
              </a:rPr>
              <a:t>gian: </a:t>
            </a:r>
            <a:r>
              <a:rPr sz="2200" dirty="0">
                <a:latin typeface="Arial"/>
                <a:cs typeface="Arial"/>
              </a:rPr>
              <a:t>Thảo </a:t>
            </a:r>
            <a:r>
              <a:rPr sz="2200" spc="-5" dirty="0">
                <a:latin typeface="Arial"/>
                <a:cs typeface="Arial"/>
              </a:rPr>
              <a:t>luận: </a:t>
            </a:r>
            <a:r>
              <a:rPr sz="2200" dirty="0">
                <a:latin typeface="Arial"/>
                <a:cs typeface="Arial"/>
              </a:rPr>
              <a:t>2t</a:t>
            </a:r>
            <a:endParaRPr sz="220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865"/>
              </a:spcBef>
              <a:buChar char="-"/>
              <a:tabLst>
                <a:tab pos="183515" algn="l"/>
              </a:tabLst>
            </a:pPr>
            <a:r>
              <a:rPr sz="2200" b="1" i="1" dirty="0">
                <a:latin typeface="Arial"/>
                <a:cs typeface="Arial"/>
              </a:rPr>
              <a:t>Địa điểm:</a:t>
            </a:r>
            <a:r>
              <a:rPr sz="2200" dirty="0">
                <a:latin typeface="Arial"/>
                <a:cs typeface="Arial"/>
              </a:rPr>
              <a:t>Giảng đường do </a:t>
            </a:r>
            <a:r>
              <a:rPr sz="2200" spc="-5" dirty="0">
                <a:latin typeface="Arial"/>
                <a:cs typeface="Arial"/>
              </a:rPr>
              <a:t>P2 </a:t>
            </a:r>
            <a:r>
              <a:rPr sz="2200" dirty="0">
                <a:latin typeface="Arial"/>
                <a:cs typeface="Arial"/>
              </a:rPr>
              <a:t>phân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công</a:t>
            </a:r>
            <a:endParaRPr sz="220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865"/>
              </a:spcBef>
              <a:buChar char="-"/>
              <a:tabLst>
                <a:tab pos="183515" algn="l"/>
              </a:tabLst>
            </a:pPr>
            <a:r>
              <a:rPr sz="2200" b="1" i="1" spc="-5" dirty="0">
                <a:latin typeface="Arial"/>
                <a:cs typeface="Arial"/>
              </a:rPr>
              <a:t>Nội </a:t>
            </a:r>
            <a:r>
              <a:rPr sz="2200" b="1" i="1" dirty="0">
                <a:latin typeface="Arial"/>
                <a:cs typeface="Arial"/>
              </a:rPr>
              <a:t>dung</a:t>
            </a:r>
            <a:r>
              <a:rPr sz="2200" b="1" i="1" spc="25" dirty="0">
                <a:latin typeface="Arial"/>
                <a:cs typeface="Arial"/>
              </a:rPr>
              <a:t> </a:t>
            </a:r>
            <a:r>
              <a:rPr sz="2200" b="1" i="1" spc="-5" dirty="0">
                <a:latin typeface="Arial"/>
                <a:cs typeface="Arial"/>
              </a:rPr>
              <a:t>chính:</a:t>
            </a:r>
            <a:endParaRPr sz="2200">
              <a:latin typeface="Arial"/>
              <a:cs typeface="Arial"/>
            </a:endParaRPr>
          </a:p>
          <a:p>
            <a:pPr marL="287020" marR="7620" indent="-274320">
              <a:lnSpc>
                <a:spcPct val="110000"/>
              </a:lnSpc>
              <a:spcBef>
                <a:spcPts val="600"/>
              </a:spcBef>
              <a:buClr>
                <a:srgbClr val="FD8536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Arial"/>
                <a:cs typeface="Arial"/>
              </a:rPr>
              <a:t>Đánh </a:t>
            </a:r>
            <a:r>
              <a:rPr sz="2200" dirty="0">
                <a:latin typeface="Arial"/>
                <a:cs typeface="Arial"/>
              </a:rPr>
              <a:t>giá chéo các đề </a:t>
            </a:r>
            <a:r>
              <a:rPr sz="2200" spc="-10" dirty="0">
                <a:latin typeface="Arial"/>
                <a:cs typeface="Arial"/>
              </a:rPr>
              <a:t>cương xây </a:t>
            </a:r>
            <a:r>
              <a:rPr sz="2200" spc="-5" dirty="0">
                <a:latin typeface="Arial"/>
                <a:cs typeface="Arial"/>
              </a:rPr>
              <a:t>dựng </a:t>
            </a:r>
            <a:r>
              <a:rPr sz="2200" spc="0" dirty="0">
                <a:latin typeface="Arial"/>
                <a:cs typeface="Arial"/>
              </a:rPr>
              <a:t>ở </a:t>
            </a:r>
            <a:r>
              <a:rPr sz="2200" dirty="0">
                <a:latin typeface="Arial"/>
                <a:cs typeface="Arial"/>
              </a:rPr>
              <a:t>tuần 10 (bài tập </a:t>
            </a:r>
            <a:r>
              <a:rPr sz="2200" spc="-10" dirty="0">
                <a:latin typeface="Arial"/>
                <a:cs typeface="Arial"/>
              </a:rPr>
              <a:t>về  </a:t>
            </a:r>
            <a:r>
              <a:rPr sz="2200" dirty="0">
                <a:latin typeface="Arial"/>
                <a:cs typeface="Arial"/>
              </a:rPr>
              <a:t>nhà)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6498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4. </a:t>
            </a:r>
            <a:r>
              <a:rPr sz="2400" spc="0" dirty="0"/>
              <a:t>C</a:t>
            </a:r>
            <a:r>
              <a:rPr sz="1900" spc="0" dirty="0"/>
              <a:t>ÁCH </a:t>
            </a:r>
            <a:r>
              <a:rPr sz="1900" dirty="0"/>
              <a:t>VIẾT</a:t>
            </a:r>
            <a:r>
              <a:rPr sz="1900" spc="285" dirty="0"/>
              <a:t> </a:t>
            </a:r>
            <a:r>
              <a:rPr sz="1900" spc="5" dirty="0"/>
              <a:t>ĐỀ </a:t>
            </a:r>
            <a:r>
              <a:rPr sz="1900" spc="0" dirty="0"/>
              <a:t>CƯƠNG</a:t>
            </a:r>
            <a:r>
              <a:rPr sz="2400" spc="0" dirty="0"/>
              <a:t>, </a:t>
            </a:r>
            <a:r>
              <a:rPr sz="1900" spc="5" dirty="0"/>
              <a:t>BÁO CÁO KHOA HỌC</a:t>
            </a:r>
            <a:endParaRPr sz="1900"/>
          </a:p>
        </p:txBody>
      </p:sp>
      <p:sp>
        <p:nvSpPr>
          <p:cNvPr id="11" name="object 11"/>
          <p:cNvSpPr txBox="1"/>
          <p:nvPr/>
        </p:nvSpPr>
        <p:spPr>
          <a:xfrm>
            <a:off x="9048495" y="6865094"/>
            <a:ext cx="34480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6707"/>
            <a:ext cx="8141970" cy="305752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400" b="1" dirty="0">
                <a:latin typeface="Arial"/>
                <a:cs typeface="Arial"/>
              </a:rPr>
              <a:t>4.1 </a:t>
            </a:r>
            <a:r>
              <a:rPr sz="2400" b="1" spc="-5" dirty="0">
                <a:latin typeface="Arial"/>
                <a:cs typeface="Arial"/>
              </a:rPr>
              <a:t>Cách </a:t>
            </a:r>
            <a:r>
              <a:rPr sz="2400" b="1" spc="-10" dirty="0">
                <a:latin typeface="Arial"/>
                <a:cs typeface="Arial"/>
              </a:rPr>
              <a:t>viết </a:t>
            </a:r>
            <a:r>
              <a:rPr sz="2400" b="1" spc="-5" dirty="0">
                <a:latin typeface="Arial"/>
                <a:cs typeface="Arial"/>
              </a:rPr>
              <a:t>đề cương nghiên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cứu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dirty="0">
                <a:latin typeface="Arial"/>
                <a:cs typeface="Arial"/>
              </a:rPr>
              <a:t>1. </a:t>
            </a:r>
            <a:r>
              <a:rPr sz="2400" b="1" spc="-5" dirty="0">
                <a:latin typeface="Arial"/>
                <a:cs typeface="Arial"/>
              </a:rPr>
              <a:t>Đặt </a:t>
            </a:r>
            <a:r>
              <a:rPr sz="2400" b="1" spc="-15" dirty="0">
                <a:latin typeface="Arial"/>
                <a:cs typeface="Arial"/>
              </a:rPr>
              <a:t>vấn </a:t>
            </a:r>
            <a:r>
              <a:rPr sz="2400" b="1" spc="-5" dirty="0">
                <a:latin typeface="Arial"/>
                <a:cs typeface="Arial"/>
              </a:rPr>
              <a:t>đề (tại </a:t>
            </a:r>
            <a:r>
              <a:rPr sz="2400" b="1" dirty="0">
                <a:latin typeface="Arial"/>
                <a:cs typeface="Arial"/>
              </a:rPr>
              <a:t>sao </a:t>
            </a:r>
            <a:r>
              <a:rPr sz="2400" b="1" spc="-5" dirty="0">
                <a:latin typeface="Arial"/>
                <a:cs typeface="Arial"/>
              </a:rPr>
              <a:t>chọn đề tài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này?)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1. Tầm </a:t>
            </a:r>
            <a:r>
              <a:rPr sz="2100" dirty="0">
                <a:latin typeface="Arial"/>
                <a:cs typeface="Arial"/>
              </a:rPr>
              <a:t>quan </a:t>
            </a:r>
            <a:r>
              <a:rPr sz="2100" spc="-5" dirty="0">
                <a:latin typeface="Arial"/>
                <a:cs typeface="Arial"/>
              </a:rPr>
              <a:t>trọng </a:t>
            </a:r>
            <a:r>
              <a:rPr sz="2100" spc="0" dirty="0">
                <a:latin typeface="Arial"/>
                <a:cs typeface="Arial"/>
              </a:rPr>
              <a:t>của </a:t>
            </a:r>
            <a:r>
              <a:rPr sz="2100" spc="-5" dirty="0">
                <a:latin typeface="Arial"/>
                <a:cs typeface="Arial"/>
              </a:rPr>
              <a:t>vấn </a:t>
            </a:r>
            <a:r>
              <a:rPr sz="2100" dirty="0">
                <a:latin typeface="Arial"/>
                <a:cs typeface="Arial"/>
              </a:rPr>
              <a:t>đề nghiên</a:t>
            </a:r>
            <a:r>
              <a:rPr sz="2100" spc="-29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cứu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7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2. </a:t>
            </a:r>
            <a:r>
              <a:rPr sz="2100" spc="-15" dirty="0">
                <a:latin typeface="Arial"/>
                <a:cs typeface="Arial"/>
              </a:rPr>
              <a:t>Trong </a:t>
            </a:r>
            <a:r>
              <a:rPr sz="2100" spc="-5" dirty="0">
                <a:latin typeface="Arial"/>
                <a:cs typeface="Arial"/>
              </a:rPr>
              <a:t>vấn </a:t>
            </a:r>
            <a:r>
              <a:rPr sz="2100" dirty="0">
                <a:latin typeface="Arial"/>
                <a:cs typeface="Arial"/>
              </a:rPr>
              <a:t>đề nghiên </a:t>
            </a:r>
            <a:r>
              <a:rPr sz="2100" spc="-5" dirty="0">
                <a:latin typeface="Arial"/>
                <a:cs typeface="Arial"/>
              </a:rPr>
              <a:t>cứu, </a:t>
            </a:r>
            <a:r>
              <a:rPr sz="2100" spc="0" dirty="0">
                <a:latin typeface="Arial"/>
                <a:cs typeface="Arial"/>
              </a:rPr>
              <a:t>chọn chủ </a:t>
            </a:r>
            <a:r>
              <a:rPr sz="2100" dirty="0">
                <a:latin typeface="Arial"/>
                <a:cs typeface="Arial"/>
              </a:rPr>
              <a:t>đề </a:t>
            </a:r>
            <a:r>
              <a:rPr sz="2100" spc="0" dirty="0">
                <a:latin typeface="Arial"/>
                <a:cs typeface="Arial"/>
              </a:rPr>
              <a:t>cụ </a:t>
            </a:r>
            <a:r>
              <a:rPr sz="2100" spc="-5" dirty="0">
                <a:latin typeface="Arial"/>
                <a:cs typeface="Arial"/>
              </a:rPr>
              <a:t>thể </a:t>
            </a:r>
            <a:r>
              <a:rPr sz="2100" spc="0" dirty="0">
                <a:latin typeface="Arial"/>
                <a:cs typeface="Arial"/>
              </a:rPr>
              <a:t>là </a:t>
            </a:r>
            <a:r>
              <a:rPr sz="2100" spc="-5" dirty="0">
                <a:latin typeface="Arial"/>
                <a:cs typeface="Arial"/>
              </a:rPr>
              <a:t>gì? </a:t>
            </a:r>
            <a:r>
              <a:rPr sz="2100" dirty="0">
                <a:latin typeface="Arial"/>
                <a:cs typeface="Arial"/>
              </a:rPr>
              <a:t>Tại</a:t>
            </a:r>
            <a:r>
              <a:rPr sz="2100" spc="-36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sao?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5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  <a:tab pos="3002280" algn="l"/>
              </a:tabLst>
            </a:pPr>
            <a:r>
              <a:rPr sz="2100" spc="0" dirty="0">
                <a:latin typeface="Arial"/>
                <a:cs typeface="Arial"/>
              </a:rPr>
              <a:t>3. Tên </a:t>
            </a:r>
            <a:r>
              <a:rPr sz="2100" dirty="0">
                <a:latin typeface="Arial"/>
                <a:cs typeface="Arial"/>
              </a:rPr>
              <a:t>đề </a:t>
            </a:r>
            <a:r>
              <a:rPr sz="2100" spc="-5" dirty="0">
                <a:latin typeface="Arial"/>
                <a:cs typeface="Arial"/>
              </a:rPr>
              <a:t>tài</a:t>
            </a:r>
            <a:r>
              <a:rPr sz="2100" spc="-10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là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gì?	Mục tiêu, đối tượng, phạm</a:t>
            </a:r>
            <a:r>
              <a:rPr sz="2100" spc="-15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vi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7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4. </a:t>
            </a:r>
            <a:r>
              <a:rPr sz="2100" spc="5" dirty="0">
                <a:latin typeface="Arial"/>
                <a:cs typeface="Arial"/>
              </a:rPr>
              <a:t>Đề </a:t>
            </a:r>
            <a:r>
              <a:rPr sz="2100" spc="-5" dirty="0">
                <a:latin typeface="Arial"/>
                <a:cs typeface="Arial"/>
              </a:rPr>
              <a:t>tài </a:t>
            </a:r>
            <a:r>
              <a:rPr sz="2100" dirty="0">
                <a:latin typeface="Arial"/>
                <a:cs typeface="Arial"/>
              </a:rPr>
              <a:t>này </a:t>
            </a:r>
            <a:r>
              <a:rPr sz="2100" spc="0" dirty="0">
                <a:latin typeface="Arial"/>
                <a:cs typeface="Arial"/>
              </a:rPr>
              <a:t>có lợi </a:t>
            </a:r>
            <a:r>
              <a:rPr sz="2100" dirty="0">
                <a:latin typeface="Arial"/>
                <a:cs typeface="Arial"/>
              </a:rPr>
              <a:t>ích </a:t>
            </a:r>
            <a:r>
              <a:rPr sz="2100" spc="-5" dirty="0">
                <a:latin typeface="Arial"/>
                <a:cs typeface="Arial"/>
              </a:rPr>
              <a:t>gì? </a:t>
            </a:r>
            <a:r>
              <a:rPr sz="2100" dirty="0">
                <a:latin typeface="Arial"/>
                <a:cs typeface="Arial"/>
              </a:rPr>
              <a:t>(học </a:t>
            </a:r>
            <a:r>
              <a:rPr sz="2100" spc="-5" dirty="0">
                <a:latin typeface="Arial"/>
                <a:cs typeface="Arial"/>
              </a:rPr>
              <a:t>thuật, </a:t>
            </a:r>
            <a:r>
              <a:rPr sz="2100" dirty="0">
                <a:latin typeface="Arial"/>
                <a:cs typeface="Arial"/>
              </a:rPr>
              <a:t>thực</a:t>
            </a:r>
            <a:r>
              <a:rPr sz="2100" spc="-21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tiễn)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6498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4. </a:t>
            </a:r>
            <a:r>
              <a:rPr sz="2400" spc="0" dirty="0"/>
              <a:t>C</a:t>
            </a:r>
            <a:r>
              <a:rPr sz="1900" spc="0" dirty="0"/>
              <a:t>ÁCH </a:t>
            </a:r>
            <a:r>
              <a:rPr sz="1900" dirty="0"/>
              <a:t>VIẾT</a:t>
            </a:r>
            <a:r>
              <a:rPr sz="1900" spc="285" dirty="0"/>
              <a:t> </a:t>
            </a:r>
            <a:r>
              <a:rPr sz="1900" spc="5" dirty="0"/>
              <a:t>ĐỀ </a:t>
            </a:r>
            <a:r>
              <a:rPr sz="1900" spc="0" dirty="0"/>
              <a:t>CƯƠNG</a:t>
            </a:r>
            <a:r>
              <a:rPr sz="2400" spc="0" dirty="0"/>
              <a:t>, </a:t>
            </a:r>
            <a:r>
              <a:rPr sz="1900" spc="5" dirty="0"/>
              <a:t>BÁO CÁO KHOA HỌC</a:t>
            </a:r>
            <a:endParaRPr sz="1900"/>
          </a:p>
        </p:txBody>
      </p:sp>
      <p:sp>
        <p:nvSpPr>
          <p:cNvPr id="11" name="object 11"/>
          <p:cNvSpPr txBox="1"/>
          <p:nvPr/>
        </p:nvSpPr>
        <p:spPr>
          <a:xfrm>
            <a:off x="9048495" y="6865094"/>
            <a:ext cx="34480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6707"/>
            <a:ext cx="8227059" cy="3570604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400" b="1" dirty="0">
                <a:latin typeface="Arial"/>
                <a:cs typeface="Arial"/>
              </a:rPr>
              <a:t>4.1 </a:t>
            </a:r>
            <a:r>
              <a:rPr sz="2400" b="1" spc="-5" dirty="0">
                <a:latin typeface="Arial"/>
                <a:cs typeface="Arial"/>
              </a:rPr>
              <a:t>Cách </a:t>
            </a:r>
            <a:r>
              <a:rPr sz="2400" b="1" spc="-10" dirty="0">
                <a:latin typeface="Arial"/>
                <a:cs typeface="Arial"/>
              </a:rPr>
              <a:t>viết </a:t>
            </a:r>
            <a:r>
              <a:rPr sz="2400" b="1" spc="-5" dirty="0">
                <a:latin typeface="Arial"/>
                <a:cs typeface="Arial"/>
              </a:rPr>
              <a:t>đề cương nghiên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cứu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dirty="0">
                <a:latin typeface="Arial"/>
                <a:cs typeface="Arial"/>
              </a:rPr>
              <a:t>1. </a:t>
            </a:r>
            <a:r>
              <a:rPr sz="2400" b="1" spc="-5" dirty="0">
                <a:latin typeface="Arial"/>
                <a:cs typeface="Arial"/>
              </a:rPr>
              <a:t>Đặt </a:t>
            </a:r>
            <a:r>
              <a:rPr sz="2400" b="1" spc="-15" dirty="0">
                <a:latin typeface="Arial"/>
                <a:cs typeface="Arial"/>
              </a:rPr>
              <a:t>vấn </a:t>
            </a:r>
            <a:r>
              <a:rPr sz="2400" b="1" spc="-5" dirty="0">
                <a:latin typeface="Arial"/>
                <a:cs typeface="Arial"/>
              </a:rPr>
              <a:t>đề (tại </a:t>
            </a:r>
            <a:r>
              <a:rPr sz="2400" b="1" dirty="0">
                <a:latin typeface="Arial"/>
                <a:cs typeface="Arial"/>
              </a:rPr>
              <a:t>sao </a:t>
            </a:r>
            <a:r>
              <a:rPr sz="2400" b="1" spc="-5" dirty="0">
                <a:latin typeface="Arial"/>
                <a:cs typeface="Arial"/>
              </a:rPr>
              <a:t>chọn đề tài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này?)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5. </a:t>
            </a:r>
            <a:r>
              <a:rPr sz="2100" dirty="0">
                <a:latin typeface="Arial"/>
                <a:cs typeface="Arial"/>
              </a:rPr>
              <a:t>Mục tiêu nghiên </a:t>
            </a:r>
            <a:r>
              <a:rPr sz="2100" spc="0" dirty="0">
                <a:latin typeface="Arial"/>
                <a:cs typeface="Arial"/>
              </a:rPr>
              <a:t>cứu </a:t>
            </a:r>
            <a:r>
              <a:rPr sz="2100" dirty="0">
                <a:latin typeface="Arial"/>
                <a:cs typeface="Arial"/>
              </a:rPr>
              <a:t>(là</a:t>
            </a:r>
            <a:r>
              <a:rPr sz="2100" spc="-21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g.?)</a:t>
            </a:r>
            <a:endParaRPr sz="21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14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Hiểu </a:t>
            </a:r>
            <a:r>
              <a:rPr sz="1800" dirty="0">
                <a:latin typeface="Arial"/>
                <a:cs typeface="Arial"/>
              </a:rPr>
              <a:t>bản chất của sự </a:t>
            </a:r>
            <a:r>
              <a:rPr sz="1800" spc="-5" dirty="0">
                <a:latin typeface="Arial"/>
                <a:cs typeface="Arial"/>
              </a:rPr>
              <a:t>vật, </a:t>
            </a:r>
            <a:r>
              <a:rPr sz="1800" dirty="0">
                <a:latin typeface="Arial"/>
                <a:cs typeface="Arial"/>
              </a:rPr>
              <a:t>hiện </a:t>
            </a:r>
            <a:r>
              <a:rPr sz="1800" spc="-5" dirty="0">
                <a:latin typeface="Arial"/>
                <a:cs typeface="Arial"/>
              </a:rPr>
              <a:t>tượng </a:t>
            </a:r>
            <a:r>
              <a:rPr sz="1800" dirty="0">
                <a:latin typeface="Arial"/>
                <a:cs typeface="Arial"/>
              </a:rPr>
              <a:t>nghiên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cứu;</a:t>
            </a:r>
            <a:endParaRPr sz="1800">
              <a:latin typeface="Arial"/>
              <a:cs typeface="Arial"/>
            </a:endParaRPr>
          </a:p>
          <a:p>
            <a:pPr marL="927100" marR="5080" lvl="2" indent="-182880">
              <a:lnSpc>
                <a:spcPct val="130000"/>
              </a:lnSpc>
              <a:spcBef>
                <a:spcPts val="43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Hiểu quan </a:t>
            </a:r>
            <a:r>
              <a:rPr sz="1800" dirty="0">
                <a:latin typeface="Arial"/>
                <a:cs typeface="Arial"/>
              </a:rPr>
              <a:t>hệ </a:t>
            </a:r>
            <a:r>
              <a:rPr sz="1800" spc="-10" dirty="0">
                <a:latin typeface="Arial"/>
                <a:cs typeface="Arial"/>
              </a:rPr>
              <a:t>giữa </a:t>
            </a:r>
            <a:r>
              <a:rPr sz="1800" spc="-5" dirty="0">
                <a:latin typeface="Arial"/>
                <a:cs typeface="Arial"/>
              </a:rPr>
              <a:t>các </a:t>
            </a:r>
            <a:r>
              <a:rPr sz="1800" dirty="0">
                <a:latin typeface="Arial"/>
                <a:cs typeface="Arial"/>
              </a:rPr>
              <a:t>đặc </a:t>
            </a:r>
            <a:r>
              <a:rPr sz="1800" spc="-5" dirty="0">
                <a:latin typeface="Arial"/>
                <a:cs typeface="Arial"/>
              </a:rPr>
              <a:t>tính </a:t>
            </a:r>
            <a:r>
              <a:rPr sz="1800" spc="-10" dirty="0">
                <a:latin typeface="Arial"/>
                <a:cs typeface="Arial"/>
              </a:rPr>
              <a:t>(biến) </a:t>
            </a:r>
            <a:r>
              <a:rPr sz="1800" dirty="0">
                <a:latin typeface="Arial"/>
                <a:cs typeface="Arial"/>
              </a:rPr>
              <a:t>của sự </a:t>
            </a:r>
            <a:r>
              <a:rPr sz="1800" spc="-5" dirty="0">
                <a:latin typeface="Arial"/>
                <a:cs typeface="Arial"/>
              </a:rPr>
              <a:t>vật, hiện </a:t>
            </a:r>
            <a:r>
              <a:rPr sz="1800" spc="-10" dirty="0">
                <a:latin typeface="Arial"/>
                <a:cs typeface="Arial"/>
              </a:rPr>
              <a:t>tượng </a:t>
            </a:r>
            <a:r>
              <a:rPr sz="1800" spc="-5" dirty="0">
                <a:latin typeface="Arial"/>
                <a:cs typeface="Arial"/>
              </a:rPr>
              <a:t>nghiên  </a:t>
            </a:r>
            <a:r>
              <a:rPr sz="1800" dirty="0">
                <a:latin typeface="Arial"/>
                <a:cs typeface="Arial"/>
              </a:rPr>
              <a:t>cứu;</a:t>
            </a:r>
            <a:endParaRPr sz="1800">
              <a:latin typeface="Arial"/>
              <a:cs typeface="Arial"/>
            </a:endParaRPr>
          </a:p>
          <a:p>
            <a:pPr marL="927100" marR="7620" lvl="2" indent="-182880">
              <a:lnSpc>
                <a:spcPct val="130000"/>
              </a:lnSpc>
              <a:spcBef>
                <a:spcPts val="434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Đề </a:t>
            </a:r>
            <a:r>
              <a:rPr sz="1800" spc="-10" dirty="0">
                <a:latin typeface="Arial"/>
                <a:cs typeface="Arial"/>
              </a:rPr>
              <a:t>xuất </a:t>
            </a:r>
            <a:r>
              <a:rPr sz="1800" dirty="0">
                <a:latin typeface="Arial"/>
                <a:cs typeface="Arial"/>
              </a:rPr>
              <a:t>các </a:t>
            </a:r>
            <a:r>
              <a:rPr sz="1800" spc="-5" dirty="0">
                <a:latin typeface="Arial"/>
                <a:cs typeface="Arial"/>
              </a:rPr>
              <a:t>giải pháp, </a:t>
            </a:r>
            <a:r>
              <a:rPr sz="1800" dirty="0">
                <a:latin typeface="Arial"/>
                <a:cs typeface="Arial"/>
              </a:rPr>
              <a:t>ý </a:t>
            </a:r>
            <a:r>
              <a:rPr sz="1800" spc="-10" dirty="0">
                <a:latin typeface="Arial"/>
                <a:cs typeface="Arial"/>
              </a:rPr>
              <a:t>kiến </a:t>
            </a:r>
            <a:r>
              <a:rPr sz="1800" spc="-5" dirty="0">
                <a:latin typeface="Arial"/>
                <a:cs typeface="Arial"/>
              </a:rPr>
              <a:t>giúp cải tiến, chỉnh sửa, hoặc </a:t>
            </a:r>
            <a:r>
              <a:rPr sz="1800" dirty="0">
                <a:latin typeface="Arial"/>
                <a:cs typeface="Arial"/>
              </a:rPr>
              <a:t>đề </a:t>
            </a:r>
            <a:r>
              <a:rPr sz="1800" spc="-10" dirty="0">
                <a:latin typeface="Arial"/>
                <a:cs typeface="Arial"/>
              </a:rPr>
              <a:t>xuất  </a:t>
            </a:r>
            <a:r>
              <a:rPr sz="1800" dirty="0">
                <a:latin typeface="Arial"/>
                <a:cs typeface="Arial"/>
              </a:rPr>
              <a:t>chính sách, </a:t>
            </a:r>
            <a:r>
              <a:rPr sz="1800" spc="-5" dirty="0">
                <a:latin typeface="Arial"/>
                <a:cs typeface="Arial"/>
              </a:rPr>
              <a:t>phương </a:t>
            </a:r>
            <a:r>
              <a:rPr sz="1800" dirty="0">
                <a:latin typeface="Arial"/>
                <a:cs typeface="Arial"/>
              </a:rPr>
              <a:t>án sản </a:t>
            </a:r>
            <a:r>
              <a:rPr sz="1800" spc="-10" dirty="0">
                <a:latin typeface="Arial"/>
                <a:cs typeface="Arial"/>
              </a:rPr>
              <a:t>xuất, </a:t>
            </a:r>
            <a:r>
              <a:rPr sz="1800" dirty="0">
                <a:latin typeface="Arial"/>
                <a:cs typeface="Arial"/>
              </a:rPr>
              <a:t>kinh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doanh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6498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4. </a:t>
            </a:r>
            <a:r>
              <a:rPr sz="2400" spc="0" dirty="0"/>
              <a:t>C</a:t>
            </a:r>
            <a:r>
              <a:rPr sz="1900" spc="0" dirty="0"/>
              <a:t>ÁCH </a:t>
            </a:r>
            <a:r>
              <a:rPr sz="1900" dirty="0"/>
              <a:t>VIẾT</a:t>
            </a:r>
            <a:r>
              <a:rPr sz="1900" spc="285" dirty="0"/>
              <a:t> </a:t>
            </a:r>
            <a:r>
              <a:rPr sz="1900" spc="5" dirty="0"/>
              <a:t>ĐỀ </a:t>
            </a:r>
            <a:r>
              <a:rPr sz="1900" spc="0" dirty="0"/>
              <a:t>CƯƠNG</a:t>
            </a:r>
            <a:r>
              <a:rPr sz="2400" spc="0" dirty="0"/>
              <a:t>, </a:t>
            </a:r>
            <a:r>
              <a:rPr sz="1900" spc="5" dirty="0"/>
              <a:t>BÁO CÁO KHOA HỌC</a:t>
            </a:r>
            <a:endParaRPr sz="1900"/>
          </a:p>
        </p:txBody>
      </p:sp>
      <p:sp>
        <p:nvSpPr>
          <p:cNvPr id="11" name="object 11"/>
          <p:cNvSpPr txBox="1"/>
          <p:nvPr/>
        </p:nvSpPr>
        <p:spPr>
          <a:xfrm>
            <a:off x="9048495" y="6865094"/>
            <a:ext cx="34480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6707"/>
            <a:ext cx="8224520" cy="3570604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400" b="1" dirty="0">
                <a:latin typeface="Arial"/>
                <a:cs typeface="Arial"/>
              </a:rPr>
              <a:t>4.1 </a:t>
            </a:r>
            <a:r>
              <a:rPr sz="2400" b="1" spc="-5" dirty="0">
                <a:latin typeface="Arial"/>
                <a:cs typeface="Arial"/>
              </a:rPr>
              <a:t>Cách </a:t>
            </a:r>
            <a:r>
              <a:rPr sz="2400" b="1" spc="-10" dirty="0">
                <a:latin typeface="Arial"/>
                <a:cs typeface="Arial"/>
              </a:rPr>
              <a:t>viết </a:t>
            </a:r>
            <a:r>
              <a:rPr sz="2400" b="1" spc="-5" dirty="0">
                <a:latin typeface="Arial"/>
                <a:cs typeface="Arial"/>
              </a:rPr>
              <a:t>đề cương nghiên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cứu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dirty="0">
                <a:latin typeface="Arial"/>
                <a:cs typeface="Arial"/>
              </a:rPr>
              <a:t>1. </a:t>
            </a:r>
            <a:r>
              <a:rPr sz="2400" b="1" spc="-5" dirty="0">
                <a:latin typeface="Arial"/>
                <a:cs typeface="Arial"/>
              </a:rPr>
              <a:t>Đặt </a:t>
            </a:r>
            <a:r>
              <a:rPr sz="2400" b="1" spc="-15" dirty="0">
                <a:latin typeface="Arial"/>
                <a:cs typeface="Arial"/>
              </a:rPr>
              <a:t>vấn </a:t>
            </a:r>
            <a:r>
              <a:rPr sz="2400" b="1" spc="-5" dirty="0">
                <a:latin typeface="Arial"/>
                <a:cs typeface="Arial"/>
              </a:rPr>
              <a:t>đề (tại </a:t>
            </a:r>
            <a:r>
              <a:rPr sz="2400" b="1" dirty="0">
                <a:latin typeface="Arial"/>
                <a:cs typeface="Arial"/>
              </a:rPr>
              <a:t>sao </a:t>
            </a:r>
            <a:r>
              <a:rPr sz="2400" b="1" spc="-5" dirty="0">
                <a:latin typeface="Arial"/>
                <a:cs typeface="Arial"/>
              </a:rPr>
              <a:t>chọn đề tài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này?)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6. Câu </a:t>
            </a:r>
            <a:r>
              <a:rPr sz="2100" dirty="0">
                <a:latin typeface="Arial"/>
                <a:cs typeface="Arial"/>
              </a:rPr>
              <a:t>hỏi nghiên </a:t>
            </a:r>
            <a:r>
              <a:rPr sz="2100" spc="0" dirty="0">
                <a:latin typeface="Arial"/>
                <a:cs typeface="Arial"/>
              </a:rPr>
              <a:t>cứu </a:t>
            </a:r>
            <a:r>
              <a:rPr sz="2100" dirty="0">
                <a:latin typeface="Arial"/>
                <a:cs typeface="Arial"/>
              </a:rPr>
              <a:t>(là</a:t>
            </a:r>
            <a:r>
              <a:rPr sz="2100" spc="-229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gì?)</a:t>
            </a:r>
            <a:endParaRPr sz="21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14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Câu </a:t>
            </a:r>
            <a:r>
              <a:rPr sz="1800" dirty="0">
                <a:latin typeface="Arial"/>
                <a:cs typeface="Arial"/>
              </a:rPr>
              <a:t>hỏi nhằm mô tả của sự </a:t>
            </a:r>
            <a:r>
              <a:rPr sz="1800" spc="-5" dirty="0">
                <a:latin typeface="Arial"/>
                <a:cs typeface="Arial"/>
              </a:rPr>
              <a:t>vật, </a:t>
            </a:r>
            <a:r>
              <a:rPr sz="1800" dirty="0">
                <a:latin typeface="Arial"/>
                <a:cs typeface="Arial"/>
              </a:rPr>
              <a:t>hiện </a:t>
            </a:r>
            <a:r>
              <a:rPr sz="1800" spc="-5" dirty="0">
                <a:latin typeface="Arial"/>
                <a:cs typeface="Arial"/>
              </a:rPr>
              <a:t>tượng </a:t>
            </a:r>
            <a:r>
              <a:rPr sz="1800" dirty="0">
                <a:latin typeface="Arial"/>
                <a:cs typeface="Arial"/>
              </a:rPr>
              <a:t>nghiên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cứu;</a:t>
            </a:r>
            <a:endParaRPr sz="1800">
              <a:latin typeface="Arial"/>
              <a:cs typeface="Arial"/>
            </a:endParaRPr>
          </a:p>
          <a:p>
            <a:pPr marL="927100" marR="5080" lvl="2" indent="-182880">
              <a:lnSpc>
                <a:spcPct val="130000"/>
              </a:lnSpc>
              <a:spcBef>
                <a:spcPts val="43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Câu </a:t>
            </a:r>
            <a:r>
              <a:rPr sz="1800" dirty="0">
                <a:latin typeface="Arial"/>
                <a:cs typeface="Arial"/>
              </a:rPr>
              <a:t>hỏi </a:t>
            </a:r>
            <a:r>
              <a:rPr sz="1800" spc="-5" dirty="0">
                <a:latin typeface="Arial"/>
                <a:cs typeface="Arial"/>
              </a:rPr>
              <a:t>nhằm </a:t>
            </a:r>
            <a:r>
              <a:rPr sz="1800" spc="-10" dirty="0">
                <a:latin typeface="Arial"/>
                <a:cs typeface="Arial"/>
              </a:rPr>
              <a:t>tìm </a:t>
            </a:r>
            <a:r>
              <a:rPr sz="1800" spc="-5" dirty="0">
                <a:latin typeface="Arial"/>
                <a:cs typeface="Arial"/>
              </a:rPr>
              <a:t>hiểu quan </a:t>
            </a:r>
            <a:r>
              <a:rPr sz="1800" dirty="0">
                <a:latin typeface="Arial"/>
                <a:cs typeface="Arial"/>
              </a:rPr>
              <a:t>hệ </a:t>
            </a:r>
            <a:r>
              <a:rPr sz="1800" spc="-5" dirty="0">
                <a:latin typeface="Arial"/>
                <a:cs typeface="Arial"/>
              </a:rPr>
              <a:t>giữa các </a:t>
            </a:r>
            <a:r>
              <a:rPr sz="1800" spc="-10" dirty="0">
                <a:latin typeface="Arial"/>
                <a:cs typeface="Arial"/>
              </a:rPr>
              <a:t>đặc </a:t>
            </a:r>
            <a:r>
              <a:rPr sz="1800" spc="-5" dirty="0">
                <a:latin typeface="Arial"/>
                <a:cs typeface="Arial"/>
              </a:rPr>
              <a:t>tính (biến) </a:t>
            </a:r>
            <a:r>
              <a:rPr sz="1800" dirty="0">
                <a:latin typeface="Arial"/>
                <a:cs typeface="Arial"/>
              </a:rPr>
              <a:t>của sự </a:t>
            </a:r>
            <a:r>
              <a:rPr sz="1800" spc="-5" dirty="0">
                <a:latin typeface="Arial"/>
                <a:cs typeface="Arial"/>
              </a:rPr>
              <a:t>vật,  </a:t>
            </a:r>
            <a:r>
              <a:rPr sz="1800" dirty="0">
                <a:latin typeface="Arial"/>
                <a:cs typeface="Arial"/>
              </a:rPr>
              <a:t>hiện </a:t>
            </a:r>
            <a:r>
              <a:rPr sz="1800" spc="-5" dirty="0">
                <a:latin typeface="Arial"/>
                <a:cs typeface="Arial"/>
              </a:rPr>
              <a:t>tượng </a:t>
            </a:r>
            <a:r>
              <a:rPr sz="1800" dirty="0">
                <a:latin typeface="Arial"/>
                <a:cs typeface="Arial"/>
              </a:rPr>
              <a:t>nghiên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cứu;</a:t>
            </a:r>
            <a:endParaRPr sz="1800">
              <a:latin typeface="Arial"/>
              <a:cs typeface="Arial"/>
            </a:endParaRPr>
          </a:p>
          <a:p>
            <a:pPr marL="927100" marR="5080" lvl="2" indent="-182880">
              <a:lnSpc>
                <a:spcPct val="130000"/>
              </a:lnSpc>
              <a:spcBef>
                <a:spcPts val="434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Câu </a:t>
            </a:r>
            <a:r>
              <a:rPr sz="1800" dirty="0">
                <a:latin typeface="Arial"/>
                <a:cs typeface="Arial"/>
              </a:rPr>
              <a:t>hỏi </a:t>
            </a:r>
            <a:r>
              <a:rPr sz="1800" spc="-10" dirty="0">
                <a:latin typeface="Arial"/>
                <a:cs typeface="Arial"/>
              </a:rPr>
              <a:t>về </a:t>
            </a:r>
            <a:r>
              <a:rPr sz="1800" spc="-5" dirty="0">
                <a:latin typeface="Arial"/>
                <a:cs typeface="Arial"/>
              </a:rPr>
              <a:t>các giải </a:t>
            </a:r>
            <a:r>
              <a:rPr sz="1800" spc="-10" dirty="0">
                <a:latin typeface="Arial"/>
                <a:cs typeface="Arial"/>
              </a:rPr>
              <a:t>pháp, </a:t>
            </a:r>
            <a:r>
              <a:rPr sz="1800" dirty="0">
                <a:latin typeface="Arial"/>
                <a:cs typeface="Arial"/>
              </a:rPr>
              <a:t>ý kiến </a:t>
            </a:r>
            <a:r>
              <a:rPr sz="1800" spc="-5" dirty="0">
                <a:latin typeface="Arial"/>
                <a:cs typeface="Arial"/>
              </a:rPr>
              <a:t>hoặc </a:t>
            </a:r>
            <a:r>
              <a:rPr sz="1800" spc="-10" dirty="0">
                <a:latin typeface="Arial"/>
                <a:cs typeface="Arial"/>
              </a:rPr>
              <a:t>đề xuất </a:t>
            </a:r>
            <a:r>
              <a:rPr sz="1800" dirty="0">
                <a:latin typeface="Arial"/>
                <a:cs typeface="Arial"/>
              </a:rPr>
              <a:t>chính </a:t>
            </a:r>
            <a:r>
              <a:rPr sz="1800" spc="-5" dirty="0">
                <a:latin typeface="Arial"/>
                <a:cs typeface="Arial"/>
              </a:rPr>
              <a:t>sách </a:t>
            </a:r>
            <a:r>
              <a:rPr sz="1800" dirty="0">
                <a:latin typeface="Arial"/>
                <a:cs typeface="Arial"/>
              </a:rPr>
              <a:t>có </a:t>
            </a:r>
            <a:r>
              <a:rPr sz="1800" spc="-5" dirty="0">
                <a:latin typeface="Arial"/>
                <a:cs typeface="Arial"/>
              </a:rPr>
              <a:t>tính khả  </a:t>
            </a:r>
            <a:r>
              <a:rPr sz="1800" dirty="0">
                <a:latin typeface="Arial"/>
                <a:cs typeface="Arial"/>
              </a:rPr>
              <a:t>thi.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6498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4. </a:t>
            </a:r>
            <a:r>
              <a:rPr sz="2400" spc="0" dirty="0"/>
              <a:t>C</a:t>
            </a:r>
            <a:r>
              <a:rPr sz="1900" spc="0" dirty="0"/>
              <a:t>ÁCH </a:t>
            </a:r>
            <a:r>
              <a:rPr sz="1900" dirty="0"/>
              <a:t>VIẾT</a:t>
            </a:r>
            <a:r>
              <a:rPr sz="1900" spc="285" dirty="0"/>
              <a:t> </a:t>
            </a:r>
            <a:r>
              <a:rPr sz="1900" spc="5" dirty="0"/>
              <a:t>ĐỀ </a:t>
            </a:r>
            <a:r>
              <a:rPr sz="1900" spc="0" dirty="0"/>
              <a:t>CƯƠNG</a:t>
            </a:r>
            <a:r>
              <a:rPr sz="2400" spc="0" dirty="0"/>
              <a:t>, </a:t>
            </a:r>
            <a:r>
              <a:rPr sz="1900" spc="5" dirty="0"/>
              <a:t>BÁO CÁO KHOA HỌC</a:t>
            </a:r>
            <a:endParaRPr sz="1900"/>
          </a:p>
        </p:txBody>
      </p:sp>
      <p:sp>
        <p:nvSpPr>
          <p:cNvPr id="11" name="object 11"/>
          <p:cNvSpPr txBox="1"/>
          <p:nvPr/>
        </p:nvSpPr>
        <p:spPr>
          <a:xfrm>
            <a:off x="9048495" y="6865094"/>
            <a:ext cx="34480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6707"/>
            <a:ext cx="5937250" cy="285750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400" b="1" dirty="0">
                <a:latin typeface="Arial"/>
                <a:cs typeface="Arial"/>
              </a:rPr>
              <a:t>4.1 </a:t>
            </a:r>
            <a:r>
              <a:rPr sz="2400" b="1" spc="-5" dirty="0">
                <a:latin typeface="Arial"/>
                <a:cs typeface="Arial"/>
              </a:rPr>
              <a:t>Cách </a:t>
            </a:r>
            <a:r>
              <a:rPr sz="2400" b="1" spc="-10" dirty="0">
                <a:latin typeface="Arial"/>
                <a:cs typeface="Arial"/>
              </a:rPr>
              <a:t>viết </a:t>
            </a:r>
            <a:r>
              <a:rPr sz="2400" b="1" spc="-5" dirty="0">
                <a:latin typeface="Arial"/>
                <a:cs typeface="Arial"/>
              </a:rPr>
              <a:t>đề cương nghiên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cứu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dirty="0">
                <a:latin typeface="Arial"/>
                <a:cs typeface="Arial"/>
              </a:rPr>
              <a:t>2. </a:t>
            </a:r>
            <a:r>
              <a:rPr sz="2400" b="1" spc="-5" dirty="0">
                <a:latin typeface="Arial"/>
                <a:cs typeface="Arial"/>
              </a:rPr>
              <a:t>Tổng quan tài </a:t>
            </a:r>
            <a:r>
              <a:rPr sz="2400" b="1" dirty="0">
                <a:latin typeface="Arial"/>
                <a:cs typeface="Arial"/>
              </a:rPr>
              <a:t>liệu </a:t>
            </a:r>
            <a:r>
              <a:rPr sz="2400" b="1" spc="-20" dirty="0">
                <a:latin typeface="Arial"/>
                <a:cs typeface="Arial"/>
              </a:rPr>
              <a:t>và </a:t>
            </a:r>
            <a:r>
              <a:rPr sz="2400" b="1" dirty="0">
                <a:latin typeface="Arial"/>
                <a:cs typeface="Arial"/>
              </a:rPr>
              <a:t>cơ sở lý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thuyết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1. Các lý </a:t>
            </a:r>
            <a:r>
              <a:rPr sz="2100" spc="-5" dirty="0">
                <a:latin typeface="Arial"/>
                <a:cs typeface="Arial"/>
              </a:rPr>
              <a:t>thuyết </a:t>
            </a:r>
            <a:r>
              <a:rPr sz="2100" dirty="0">
                <a:latin typeface="Arial"/>
                <a:cs typeface="Arial"/>
              </a:rPr>
              <a:t>nào </a:t>
            </a:r>
            <a:r>
              <a:rPr sz="2100" spc="0" dirty="0">
                <a:latin typeface="Arial"/>
                <a:cs typeface="Arial"/>
              </a:rPr>
              <a:t>liên </a:t>
            </a:r>
            <a:r>
              <a:rPr sz="2100" dirty="0">
                <a:latin typeface="Arial"/>
                <a:cs typeface="Arial"/>
              </a:rPr>
              <a:t>quan đề </a:t>
            </a:r>
            <a:r>
              <a:rPr sz="2100" spc="-5" dirty="0">
                <a:latin typeface="Arial"/>
                <a:cs typeface="Arial"/>
              </a:rPr>
              <a:t>tài</a:t>
            </a:r>
            <a:r>
              <a:rPr sz="2100" spc="-26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này?</a:t>
            </a:r>
            <a:endParaRPr sz="21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14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Các </a:t>
            </a:r>
            <a:r>
              <a:rPr sz="1800" dirty="0">
                <a:latin typeface="Arial"/>
                <a:cs typeface="Arial"/>
              </a:rPr>
              <a:t>khái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niệm;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Các </a:t>
            </a:r>
            <a:r>
              <a:rPr sz="1800" dirty="0">
                <a:latin typeface="Arial"/>
                <a:cs typeface="Arial"/>
              </a:rPr>
              <a:t>lý </a:t>
            </a:r>
            <a:r>
              <a:rPr sz="1800" spc="-5" dirty="0">
                <a:latin typeface="Arial"/>
                <a:cs typeface="Arial"/>
              </a:rPr>
              <a:t>thuyết </a:t>
            </a:r>
            <a:r>
              <a:rPr sz="1800" dirty="0">
                <a:latin typeface="Arial"/>
                <a:cs typeface="Arial"/>
              </a:rPr>
              <a:t>liên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quan;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Các </a:t>
            </a:r>
            <a:r>
              <a:rPr sz="1800" dirty="0">
                <a:latin typeface="Arial"/>
                <a:cs typeface="Arial"/>
              </a:rPr>
              <a:t>mô hình nghiên cứu mang tính lý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thuyết.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6498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4. </a:t>
            </a:r>
            <a:r>
              <a:rPr sz="2400" spc="0" dirty="0"/>
              <a:t>C</a:t>
            </a:r>
            <a:r>
              <a:rPr sz="1900" spc="0" dirty="0"/>
              <a:t>ÁCH </a:t>
            </a:r>
            <a:r>
              <a:rPr sz="1900" dirty="0"/>
              <a:t>VIẾT</a:t>
            </a:r>
            <a:r>
              <a:rPr sz="1900" spc="285" dirty="0"/>
              <a:t> </a:t>
            </a:r>
            <a:r>
              <a:rPr sz="1900" spc="5" dirty="0"/>
              <a:t>ĐỀ </a:t>
            </a:r>
            <a:r>
              <a:rPr sz="1900" spc="0" dirty="0"/>
              <a:t>CƯƠNG</a:t>
            </a:r>
            <a:r>
              <a:rPr sz="2400" spc="0" dirty="0"/>
              <a:t>, </a:t>
            </a:r>
            <a:r>
              <a:rPr sz="1900" spc="5" dirty="0"/>
              <a:t>BÁO CÁO KHOA HỌC</a:t>
            </a:r>
            <a:endParaRPr sz="1900"/>
          </a:p>
        </p:txBody>
      </p:sp>
      <p:sp>
        <p:nvSpPr>
          <p:cNvPr id="11" name="object 11"/>
          <p:cNvSpPr txBox="1"/>
          <p:nvPr/>
        </p:nvSpPr>
        <p:spPr>
          <a:xfrm>
            <a:off x="9048495" y="6865094"/>
            <a:ext cx="34480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6707"/>
            <a:ext cx="6456045" cy="36804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400" b="1" dirty="0">
                <a:latin typeface="Arial"/>
                <a:cs typeface="Arial"/>
              </a:rPr>
              <a:t>4.1 </a:t>
            </a:r>
            <a:r>
              <a:rPr sz="2400" b="1" spc="-5" dirty="0">
                <a:latin typeface="Arial"/>
                <a:cs typeface="Arial"/>
              </a:rPr>
              <a:t>Cách </a:t>
            </a:r>
            <a:r>
              <a:rPr sz="2400" b="1" spc="-10" dirty="0">
                <a:latin typeface="Arial"/>
                <a:cs typeface="Arial"/>
              </a:rPr>
              <a:t>viết </a:t>
            </a:r>
            <a:r>
              <a:rPr sz="2400" b="1" spc="-5" dirty="0">
                <a:latin typeface="Arial"/>
                <a:cs typeface="Arial"/>
              </a:rPr>
              <a:t>đề cương nghiên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cứu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dirty="0">
                <a:latin typeface="Arial"/>
                <a:cs typeface="Arial"/>
              </a:rPr>
              <a:t>2. </a:t>
            </a:r>
            <a:r>
              <a:rPr sz="2400" b="1" spc="-5" dirty="0">
                <a:latin typeface="Arial"/>
                <a:cs typeface="Arial"/>
              </a:rPr>
              <a:t>Tổng quan tài </a:t>
            </a:r>
            <a:r>
              <a:rPr sz="2400" b="1" dirty="0">
                <a:latin typeface="Arial"/>
                <a:cs typeface="Arial"/>
              </a:rPr>
              <a:t>liệu </a:t>
            </a:r>
            <a:r>
              <a:rPr sz="2400" b="1" spc="-20" dirty="0">
                <a:latin typeface="Arial"/>
                <a:cs typeface="Arial"/>
              </a:rPr>
              <a:t>và </a:t>
            </a:r>
            <a:r>
              <a:rPr sz="2400" b="1" dirty="0">
                <a:latin typeface="Arial"/>
                <a:cs typeface="Arial"/>
              </a:rPr>
              <a:t>cơ sở lý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thuyết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2. Vấn </a:t>
            </a:r>
            <a:r>
              <a:rPr sz="2100" dirty="0">
                <a:latin typeface="Arial"/>
                <a:cs typeface="Arial"/>
              </a:rPr>
              <a:t>đề này đã </a:t>
            </a:r>
            <a:r>
              <a:rPr sz="2100" spc="0" dirty="0">
                <a:latin typeface="Arial"/>
                <a:cs typeface="Arial"/>
              </a:rPr>
              <a:t>được </a:t>
            </a:r>
            <a:r>
              <a:rPr sz="2100" dirty="0">
                <a:latin typeface="Arial"/>
                <a:cs typeface="Arial"/>
              </a:rPr>
              <a:t>nghiên </a:t>
            </a:r>
            <a:r>
              <a:rPr sz="2100" spc="0" dirty="0">
                <a:latin typeface="Arial"/>
                <a:cs typeface="Arial"/>
              </a:rPr>
              <a:t>cứu </a:t>
            </a:r>
            <a:r>
              <a:rPr sz="2100" dirty="0">
                <a:latin typeface="Arial"/>
                <a:cs typeface="Arial"/>
              </a:rPr>
              <a:t>như </a:t>
            </a:r>
            <a:r>
              <a:rPr sz="2100" spc="-5" dirty="0">
                <a:latin typeface="Arial"/>
                <a:cs typeface="Arial"/>
              </a:rPr>
              <a:t>thế</a:t>
            </a:r>
            <a:r>
              <a:rPr sz="2100" spc="-33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nào?</a:t>
            </a:r>
            <a:endParaRPr sz="21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14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Ai nghiên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cứu?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Dùng phương </a:t>
            </a:r>
            <a:r>
              <a:rPr sz="1800" dirty="0">
                <a:latin typeface="Arial"/>
                <a:cs typeface="Arial"/>
              </a:rPr>
              <a:t>pháp nghiên cứu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nào?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Dùng </a:t>
            </a:r>
            <a:r>
              <a:rPr sz="1800" dirty="0">
                <a:latin typeface="Arial"/>
                <a:cs typeface="Arial"/>
              </a:rPr>
              <a:t>các mô hình nghiên cứu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nào?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Kết luận như thế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nào?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Bài học kinh nghiệm </a:t>
            </a:r>
            <a:r>
              <a:rPr sz="1800" spc="-10" dirty="0">
                <a:latin typeface="Arial"/>
                <a:cs typeface="Arial"/>
              </a:rPr>
              <a:t>về </a:t>
            </a:r>
            <a:r>
              <a:rPr sz="1800" spc="-5" dirty="0">
                <a:latin typeface="Arial"/>
                <a:cs typeface="Arial"/>
              </a:rPr>
              <a:t>phương </a:t>
            </a:r>
            <a:r>
              <a:rPr sz="1800" dirty="0">
                <a:latin typeface="Arial"/>
                <a:cs typeface="Arial"/>
              </a:rPr>
              <a:t>pháp là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gì?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6498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4. </a:t>
            </a:r>
            <a:r>
              <a:rPr sz="2400" spc="0" dirty="0"/>
              <a:t>C</a:t>
            </a:r>
            <a:r>
              <a:rPr sz="1900" spc="0" dirty="0"/>
              <a:t>ÁCH </a:t>
            </a:r>
            <a:r>
              <a:rPr sz="1900" dirty="0"/>
              <a:t>VIẾT</a:t>
            </a:r>
            <a:r>
              <a:rPr sz="1900" spc="285" dirty="0"/>
              <a:t> </a:t>
            </a:r>
            <a:r>
              <a:rPr sz="1900" spc="5" dirty="0"/>
              <a:t>ĐỀ </a:t>
            </a:r>
            <a:r>
              <a:rPr sz="1900" spc="0" dirty="0"/>
              <a:t>CƯƠNG</a:t>
            </a:r>
            <a:r>
              <a:rPr sz="2400" spc="0" dirty="0"/>
              <a:t>, </a:t>
            </a:r>
            <a:r>
              <a:rPr sz="1900" spc="5" dirty="0"/>
              <a:t>BÁO CÁO KHOA HỌC</a:t>
            </a:r>
            <a:endParaRPr sz="1900"/>
          </a:p>
        </p:txBody>
      </p:sp>
      <p:sp>
        <p:nvSpPr>
          <p:cNvPr id="11" name="object 11"/>
          <p:cNvSpPr txBox="1"/>
          <p:nvPr/>
        </p:nvSpPr>
        <p:spPr>
          <a:xfrm>
            <a:off x="9048495" y="6865094"/>
            <a:ext cx="34480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6707"/>
            <a:ext cx="7925434" cy="3268979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400" b="1" dirty="0">
                <a:latin typeface="Arial"/>
                <a:cs typeface="Arial"/>
              </a:rPr>
              <a:t>4.1 </a:t>
            </a:r>
            <a:r>
              <a:rPr sz="2400" b="1" spc="-5" dirty="0">
                <a:latin typeface="Arial"/>
                <a:cs typeface="Arial"/>
              </a:rPr>
              <a:t>Cách </a:t>
            </a:r>
            <a:r>
              <a:rPr sz="2400" b="1" spc="-10" dirty="0">
                <a:latin typeface="Arial"/>
                <a:cs typeface="Arial"/>
              </a:rPr>
              <a:t>viết </a:t>
            </a:r>
            <a:r>
              <a:rPr sz="2400" b="1" spc="-5" dirty="0">
                <a:latin typeface="Arial"/>
                <a:cs typeface="Arial"/>
              </a:rPr>
              <a:t>đề cương nghiên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cứu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dirty="0">
                <a:latin typeface="Arial"/>
                <a:cs typeface="Arial"/>
              </a:rPr>
              <a:t>3. </a:t>
            </a:r>
            <a:r>
              <a:rPr sz="2400" b="1" spc="-5" dirty="0">
                <a:latin typeface="Arial"/>
                <a:cs typeface="Arial"/>
              </a:rPr>
              <a:t>Phương pháp nghiên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cứu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1. </a:t>
            </a:r>
            <a:r>
              <a:rPr sz="2100" dirty="0">
                <a:latin typeface="Arial"/>
                <a:cs typeface="Arial"/>
              </a:rPr>
              <a:t>Giả thiết nghiên</a:t>
            </a:r>
            <a:r>
              <a:rPr sz="2100" spc="-15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cứu</a:t>
            </a:r>
            <a:endParaRPr sz="21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14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20" dirty="0">
                <a:latin typeface="Arial"/>
                <a:cs typeface="Arial"/>
              </a:rPr>
              <a:t>Trình </a:t>
            </a:r>
            <a:r>
              <a:rPr sz="1800" dirty="0">
                <a:latin typeface="Arial"/>
                <a:cs typeface="Arial"/>
              </a:rPr>
              <a:t>bày các giả thiết nghiên cứu </a:t>
            </a:r>
            <a:r>
              <a:rPr sz="1800" spc="-5" dirty="0">
                <a:latin typeface="Arial"/>
                <a:cs typeface="Arial"/>
              </a:rPr>
              <a:t>tương ứng </a:t>
            </a:r>
            <a:r>
              <a:rPr sz="1800" spc="-10" dirty="0">
                <a:latin typeface="Arial"/>
                <a:cs typeface="Arial"/>
              </a:rPr>
              <a:t>với </a:t>
            </a:r>
            <a:r>
              <a:rPr sz="1800" dirty="0">
                <a:latin typeface="Arial"/>
                <a:cs typeface="Arial"/>
              </a:rPr>
              <a:t>câu hỏi nghiên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cứu</a:t>
            </a:r>
            <a:endParaRPr sz="1800">
              <a:latin typeface="Arial"/>
              <a:cs typeface="Arial"/>
            </a:endParaRPr>
          </a:p>
          <a:p>
            <a:pPr marL="1201420" lvl="3" indent="-182880">
              <a:lnSpc>
                <a:spcPct val="100000"/>
              </a:lnSpc>
              <a:spcBef>
                <a:spcPts val="1080"/>
              </a:spcBef>
              <a:buClr>
                <a:srgbClr val="FDC2AD"/>
              </a:buClr>
              <a:buSzPct val="58333"/>
              <a:buFont typeface="Wingdings"/>
              <a:buChar char=""/>
              <a:tabLst>
                <a:tab pos="1201420" algn="l"/>
              </a:tabLst>
            </a:pPr>
            <a:r>
              <a:rPr sz="1800" spc="-5" dirty="0">
                <a:latin typeface="Arial"/>
                <a:cs typeface="Arial"/>
              </a:rPr>
              <a:t>Giả </a:t>
            </a:r>
            <a:r>
              <a:rPr sz="1800" dirty="0">
                <a:latin typeface="Arial"/>
                <a:cs typeface="Arial"/>
              </a:rPr>
              <a:t>thiết mô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tả</a:t>
            </a:r>
            <a:endParaRPr sz="1800">
              <a:latin typeface="Arial"/>
              <a:cs typeface="Arial"/>
            </a:endParaRPr>
          </a:p>
          <a:p>
            <a:pPr marL="1201420" lvl="3" indent="-182880">
              <a:lnSpc>
                <a:spcPct val="100000"/>
              </a:lnSpc>
              <a:spcBef>
                <a:spcPts val="1080"/>
              </a:spcBef>
              <a:buClr>
                <a:srgbClr val="FDC2AD"/>
              </a:buClr>
              <a:buSzPct val="58333"/>
              <a:buFont typeface="Wingdings"/>
              <a:buChar char=""/>
              <a:tabLst>
                <a:tab pos="1201420" algn="l"/>
              </a:tabLst>
            </a:pPr>
            <a:r>
              <a:rPr sz="1800" spc="-5" dirty="0">
                <a:latin typeface="Arial"/>
                <a:cs typeface="Arial"/>
              </a:rPr>
              <a:t>Giả </a:t>
            </a:r>
            <a:r>
              <a:rPr sz="1800" dirty="0">
                <a:latin typeface="Arial"/>
                <a:cs typeface="Arial"/>
              </a:rPr>
              <a:t>thiết </a:t>
            </a:r>
            <a:r>
              <a:rPr sz="1800" spc="-5" dirty="0">
                <a:latin typeface="Arial"/>
                <a:cs typeface="Arial"/>
              </a:rPr>
              <a:t>tương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quan</a:t>
            </a:r>
            <a:endParaRPr sz="1800">
              <a:latin typeface="Arial"/>
              <a:cs typeface="Arial"/>
            </a:endParaRPr>
          </a:p>
          <a:p>
            <a:pPr marL="1201420" lvl="3" indent="-182880">
              <a:lnSpc>
                <a:spcPct val="100000"/>
              </a:lnSpc>
              <a:spcBef>
                <a:spcPts val="1080"/>
              </a:spcBef>
              <a:buClr>
                <a:srgbClr val="FDC2AD"/>
              </a:buClr>
              <a:buSzPct val="58333"/>
              <a:buFont typeface="Wingdings"/>
              <a:buChar char=""/>
              <a:tabLst>
                <a:tab pos="1201420" algn="l"/>
              </a:tabLst>
            </a:pPr>
            <a:r>
              <a:rPr sz="1800" spc="-5" dirty="0">
                <a:latin typeface="Arial"/>
                <a:cs typeface="Arial"/>
              </a:rPr>
              <a:t>Giả </a:t>
            </a:r>
            <a:r>
              <a:rPr sz="1800" dirty="0">
                <a:latin typeface="Arial"/>
                <a:cs typeface="Arial"/>
              </a:rPr>
              <a:t>thiết giải thích </a:t>
            </a:r>
            <a:r>
              <a:rPr sz="1800" spc="-5" dirty="0">
                <a:latin typeface="Arial"/>
                <a:cs typeface="Arial"/>
              </a:rPr>
              <a:t>(nguyên </a:t>
            </a:r>
            <a:r>
              <a:rPr sz="1800" dirty="0">
                <a:latin typeface="Arial"/>
                <a:cs typeface="Arial"/>
              </a:rPr>
              <a:t>nhân, kết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quả)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6498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4. </a:t>
            </a:r>
            <a:r>
              <a:rPr sz="2400" spc="0" dirty="0"/>
              <a:t>C</a:t>
            </a:r>
            <a:r>
              <a:rPr sz="1900" spc="0" dirty="0"/>
              <a:t>ÁCH </a:t>
            </a:r>
            <a:r>
              <a:rPr sz="1900" dirty="0"/>
              <a:t>VIẾT</a:t>
            </a:r>
            <a:r>
              <a:rPr sz="1900" spc="285" dirty="0"/>
              <a:t> </a:t>
            </a:r>
            <a:r>
              <a:rPr sz="1900" spc="5" dirty="0"/>
              <a:t>ĐỀ </a:t>
            </a:r>
            <a:r>
              <a:rPr sz="1900" spc="0" dirty="0"/>
              <a:t>CƯƠNG</a:t>
            </a:r>
            <a:r>
              <a:rPr sz="2400" spc="0" dirty="0"/>
              <a:t>, </a:t>
            </a:r>
            <a:r>
              <a:rPr sz="1900" spc="5" dirty="0"/>
              <a:t>BÁO CÁO KHOA HỌC</a:t>
            </a:r>
            <a:endParaRPr sz="1900"/>
          </a:p>
        </p:txBody>
      </p:sp>
      <p:sp>
        <p:nvSpPr>
          <p:cNvPr id="11" name="object 11"/>
          <p:cNvSpPr txBox="1"/>
          <p:nvPr/>
        </p:nvSpPr>
        <p:spPr>
          <a:xfrm>
            <a:off x="9048495" y="6865094"/>
            <a:ext cx="34480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6707"/>
            <a:ext cx="6224905" cy="244602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400" b="1" dirty="0">
                <a:latin typeface="Arial"/>
                <a:cs typeface="Arial"/>
              </a:rPr>
              <a:t>4.1 </a:t>
            </a:r>
            <a:r>
              <a:rPr sz="2400" b="1" spc="-5" dirty="0">
                <a:latin typeface="Arial"/>
                <a:cs typeface="Arial"/>
              </a:rPr>
              <a:t>Cách </a:t>
            </a:r>
            <a:r>
              <a:rPr sz="2400" b="1" spc="-10" dirty="0">
                <a:latin typeface="Arial"/>
                <a:cs typeface="Arial"/>
              </a:rPr>
              <a:t>viết </a:t>
            </a:r>
            <a:r>
              <a:rPr sz="2400" b="1" spc="-5" dirty="0">
                <a:latin typeface="Arial"/>
                <a:cs typeface="Arial"/>
              </a:rPr>
              <a:t>đề cương nghiên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cứu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dirty="0">
                <a:latin typeface="Arial"/>
                <a:cs typeface="Arial"/>
              </a:rPr>
              <a:t>3. </a:t>
            </a:r>
            <a:r>
              <a:rPr sz="2400" b="1" spc="-5" dirty="0">
                <a:latin typeface="Arial"/>
                <a:cs typeface="Arial"/>
              </a:rPr>
              <a:t>Phương pháp nghiên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cứu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2. Các </a:t>
            </a:r>
            <a:r>
              <a:rPr sz="2100" dirty="0">
                <a:latin typeface="Arial"/>
                <a:cs typeface="Arial"/>
              </a:rPr>
              <a:t>loại </a:t>
            </a:r>
            <a:r>
              <a:rPr sz="2100" spc="0" dirty="0">
                <a:latin typeface="Arial"/>
                <a:cs typeface="Arial"/>
              </a:rPr>
              <a:t>số liệu cần </a:t>
            </a:r>
            <a:r>
              <a:rPr sz="2100" spc="-5" dirty="0">
                <a:latin typeface="Arial"/>
                <a:cs typeface="Arial"/>
              </a:rPr>
              <a:t>thu thập </a:t>
            </a:r>
            <a:r>
              <a:rPr sz="2100" spc="0" dirty="0">
                <a:latin typeface="Arial"/>
                <a:cs typeface="Arial"/>
              </a:rPr>
              <a:t>cho </a:t>
            </a:r>
            <a:r>
              <a:rPr sz="2100" dirty="0">
                <a:latin typeface="Arial"/>
                <a:cs typeface="Arial"/>
              </a:rPr>
              <a:t>nghiên</a:t>
            </a:r>
            <a:r>
              <a:rPr sz="2100" spc="-28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cứu</a:t>
            </a:r>
            <a:endParaRPr sz="21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14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Số liệu thứ cấp </a:t>
            </a:r>
            <a:r>
              <a:rPr sz="1800" spc="-5" dirty="0">
                <a:latin typeface="Arial"/>
                <a:cs typeface="Arial"/>
              </a:rPr>
              <a:t>(loại </a:t>
            </a:r>
            <a:r>
              <a:rPr sz="1800" dirty="0">
                <a:latin typeface="Arial"/>
                <a:cs typeface="Arial"/>
              </a:rPr>
              <a:t>nào, dạng nào, chỉ tiêu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gì?)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Số liệu sơ cấp </a:t>
            </a:r>
            <a:r>
              <a:rPr sz="1800" spc="-5" dirty="0">
                <a:latin typeface="Arial"/>
                <a:cs typeface="Arial"/>
              </a:rPr>
              <a:t>(loại </a:t>
            </a:r>
            <a:r>
              <a:rPr sz="1800" dirty="0">
                <a:latin typeface="Arial"/>
                <a:cs typeface="Arial"/>
              </a:rPr>
              <a:t>nào, dạng nào, chỉ tiêu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gì?)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810259"/>
            <a:ext cx="6498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1900" dirty="0"/>
              <a:t>ÀI </a:t>
            </a:r>
            <a:r>
              <a:rPr sz="2400" dirty="0"/>
              <a:t>4. </a:t>
            </a:r>
            <a:r>
              <a:rPr sz="2400" spc="0" dirty="0"/>
              <a:t>C</a:t>
            </a:r>
            <a:r>
              <a:rPr sz="1900" spc="0" dirty="0"/>
              <a:t>ÁCH </a:t>
            </a:r>
            <a:r>
              <a:rPr sz="1900" dirty="0"/>
              <a:t>VIẾT</a:t>
            </a:r>
            <a:r>
              <a:rPr sz="1900" spc="285" dirty="0"/>
              <a:t> </a:t>
            </a:r>
            <a:r>
              <a:rPr sz="1900" spc="5" dirty="0"/>
              <a:t>ĐỀ </a:t>
            </a:r>
            <a:r>
              <a:rPr sz="1900" spc="0" dirty="0"/>
              <a:t>CƯƠNG</a:t>
            </a:r>
            <a:r>
              <a:rPr sz="2400" spc="0" dirty="0"/>
              <a:t>, </a:t>
            </a:r>
            <a:r>
              <a:rPr sz="1900" spc="5" dirty="0"/>
              <a:t>BÁO CÁO KHOA HỌC</a:t>
            </a:r>
            <a:endParaRPr sz="1900"/>
          </a:p>
        </p:txBody>
      </p:sp>
      <p:sp>
        <p:nvSpPr>
          <p:cNvPr id="11" name="object 11"/>
          <p:cNvSpPr txBox="1"/>
          <p:nvPr/>
        </p:nvSpPr>
        <p:spPr>
          <a:xfrm>
            <a:off x="9048495" y="6865094"/>
            <a:ext cx="34480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6707"/>
            <a:ext cx="8223884" cy="403669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400" b="1" dirty="0">
                <a:latin typeface="Arial"/>
                <a:cs typeface="Arial"/>
              </a:rPr>
              <a:t>4.1 </a:t>
            </a:r>
            <a:r>
              <a:rPr sz="2400" b="1" spc="-5" dirty="0">
                <a:latin typeface="Arial"/>
                <a:cs typeface="Arial"/>
              </a:rPr>
              <a:t>Cách </a:t>
            </a:r>
            <a:r>
              <a:rPr sz="2400" b="1" spc="-10" dirty="0">
                <a:latin typeface="Arial"/>
                <a:cs typeface="Arial"/>
              </a:rPr>
              <a:t>viết </a:t>
            </a:r>
            <a:r>
              <a:rPr sz="2400" b="1" spc="-5" dirty="0">
                <a:latin typeface="Arial"/>
                <a:cs typeface="Arial"/>
              </a:rPr>
              <a:t>đề cương nghiên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cứu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dirty="0">
                <a:latin typeface="Arial"/>
                <a:cs typeface="Arial"/>
              </a:rPr>
              <a:t>3. </a:t>
            </a:r>
            <a:r>
              <a:rPr sz="2400" b="1" spc="-5" dirty="0">
                <a:latin typeface="Arial"/>
                <a:cs typeface="Arial"/>
              </a:rPr>
              <a:t>Phương pháp nghiên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cứu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3. Nguồn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spc="0" dirty="0">
                <a:latin typeface="Arial"/>
                <a:cs typeface="Arial"/>
              </a:rPr>
              <a:t>cách </a:t>
            </a:r>
            <a:r>
              <a:rPr sz="2100" spc="-5" dirty="0">
                <a:latin typeface="Arial"/>
                <a:cs typeface="Arial"/>
              </a:rPr>
              <a:t>thu thập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dirty="0">
                <a:latin typeface="Arial"/>
                <a:cs typeface="Arial"/>
              </a:rPr>
              <a:t>loại </a:t>
            </a:r>
            <a:r>
              <a:rPr sz="2100" spc="0" dirty="0">
                <a:latin typeface="Arial"/>
                <a:cs typeface="Arial"/>
              </a:rPr>
              <a:t>số</a:t>
            </a:r>
            <a:r>
              <a:rPr sz="2100" spc="-23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liệu</a:t>
            </a:r>
            <a:endParaRPr sz="21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14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Số liệu thứ cấp </a:t>
            </a:r>
            <a:r>
              <a:rPr sz="1800" spc="-5" dirty="0">
                <a:latin typeface="Arial"/>
                <a:cs typeface="Arial"/>
              </a:rPr>
              <a:t>(nguồn </a:t>
            </a:r>
            <a:r>
              <a:rPr sz="1800" dirty="0">
                <a:latin typeface="Arial"/>
                <a:cs typeface="Arial"/>
              </a:rPr>
              <a:t>nào, ở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đâu?)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Số liệu sơ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cấp</a:t>
            </a:r>
            <a:endParaRPr sz="1800">
              <a:latin typeface="Arial"/>
              <a:cs typeface="Arial"/>
            </a:endParaRPr>
          </a:p>
          <a:p>
            <a:pPr marL="1201420" lvl="3" indent="-182880">
              <a:lnSpc>
                <a:spcPct val="100000"/>
              </a:lnSpc>
              <a:spcBef>
                <a:spcPts val="1080"/>
              </a:spcBef>
              <a:buClr>
                <a:srgbClr val="FDC2AD"/>
              </a:buClr>
              <a:buSzPct val="58333"/>
              <a:buFont typeface="Wingdings"/>
              <a:buChar char=""/>
              <a:tabLst>
                <a:tab pos="1201420" algn="l"/>
              </a:tabLst>
            </a:pPr>
            <a:r>
              <a:rPr sz="1800" spc="-5" dirty="0">
                <a:latin typeface="Arial"/>
                <a:cs typeface="Arial"/>
              </a:rPr>
              <a:t>Nguồn </a:t>
            </a:r>
            <a:r>
              <a:rPr sz="1800" spc="-10" dirty="0">
                <a:latin typeface="Arial"/>
                <a:cs typeface="Arial"/>
              </a:rPr>
              <a:t>(Từ </a:t>
            </a:r>
            <a:r>
              <a:rPr sz="1800" dirty="0">
                <a:latin typeface="Arial"/>
                <a:cs typeface="Arial"/>
              </a:rPr>
              <a:t>ai? Bao nhiêu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người?)</a:t>
            </a:r>
            <a:endParaRPr sz="1800">
              <a:latin typeface="Arial"/>
              <a:cs typeface="Arial"/>
            </a:endParaRPr>
          </a:p>
          <a:p>
            <a:pPr marL="1201420" lvl="3" indent="-182880">
              <a:lnSpc>
                <a:spcPct val="100000"/>
              </a:lnSpc>
              <a:spcBef>
                <a:spcPts val="1080"/>
              </a:spcBef>
              <a:buClr>
                <a:srgbClr val="FDC2AD"/>
              </a:buClr>
              <a:buSzPct val="58333"/>
              <a:buFont typeface="Wingdings"/>
              <a:buChar char=""/>
              <a:tabLst>
                <a:tab pos="1201420" algn="l"/>
              </a:tabLst>
            </a:pPr>
            <a:r>
              <a:rPr sz="1800" dirty="0">
                <a:latin typeface="Arial"/>
                <a:cs typeface="Arial"/>
              </a:rPr>
              <a:t>Cách </a:t>
            </a:r>
            <a:r>
              <a:rPr sz="1800" spc="-5" dirty="0">
                <a:latin typeface="Arial"/>
                <a:cs typeface="Arial"/>
              </a:rPr>
              <a:t>thức </a:t>
            </a:r>
            <a:r>
              <a:rPr sz="1800" dirty="0">
                <a:latin typeface="Arial"/>
                <a:cs typeface="Arial"/>
              </a:rPr>
              <a:t>chọn mẫu để thu thập dữ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liệu.</a:t>
            </a:r>
            <a:endParaRPr sz="1800">
              <a:latin typeface="Arial"/>
              <a:cs typeface="Arial"/>
            </a:endParaRPr>
          </a:p>
          <a:p>
            <a:pPr marL="1201420" marR="5080" lvl="3" indent="-182880">
              <a:lnSpc>
                <a:spcPct val="130000"/>
              </a:lnSpc>
              <a:spcBef>
                <a:spcPts val="430"/>
              </a:spcBef>
              <a:buClr>
                <a:srgbClr val="FDC2AD"/>
              </a:buClr>
              <a:buSzPct val="58333"/>
              <a:buFont typeface="Wingdings"/>
              <a:buChar char=""/>
              <a:tabLst>
                <a:tab pos="1201420" algn="l"/>
              </a:tabLst>
            </a:pPr>
            <a:r>
              <a:rPr sz="1800" dirty="0">
                <a:latin typeface="Arial"/>
                <a:cs typeface="Arial"/>
              </a:rPr>
              <a:t>Cách </a:t>
            </a:r>
            <a:r>
              <a:rPr sz="1800" spc="-10" dirty="0">
                <a:latin typeface="Arial"/>
                <a:cs typeface="Arial"/>
              </a:rPr>
              <a:t>thức </a:t>
            </a:r>
            <a:r>
              <a:rPr sz="1800" dirty="0">
                <a:latin typeface="Arial"/>
                <a:cs typeface="Arial"/>
              </a:rPr>
              <a:t>thu </a:t>
            </a:r>
            <a:r>
              <a:rPr sz="1800" spc="-5" dirty="0">
                <a:latin typeface="Arial"/>
                <a:cs typeface="Arial"/>
              </a:rPr>
              <a:t>thập </a:t>
            </a:r>
            <a:r>
              <a:rPr sz="1800" dirty="0">
                <a:latin typeface="Arial"/>
                <a:cs typeface="Arial"/>
              </a:rPr>
              <a:t>dữ </a:t>
            </a:r>
            <a:r>
              <a:rPr sz="1800" spc="-5" dirty="0">
                <a:latin typeface="Arial"/>
                <a:cs typeface="Arial"/>
              </a:rPr>
              <a:t>liệu </a:t>
            </a:r>
            <a:r>
              <a:rPr sz="1800" spc="-10" dirty="0">
                <a:latin typeface="Arial"/>
                <a:cs typeface="Arial"/>
              </a:rPr>
              <a:t>(điều tra, </a:t>
            </a:r>
            <a:r>
              <a:rPr sz="1800" spc="-5" dirty="0">
                <a:latin typeface="Arial"/>
                <a:cs typeface="Arial"/>
              </a:rPr>
              <a:t>phỏng </a:t>
            </a:r>
            <a:r>
              <a:rPr sz="1800" spc="-10" dirty="0">
                <a:latin typeface="Arial"/>
                <a:cs typeface="Arial"/>
              </a:rPr>
              <a:t>vấn, </a:t>
            </a:r>
            <a:r>
              <a:rPr sz="1800" spc="-5" dirty="0">
                <a:latin typeface="Arial"/>
                <a:cs typeface="Arial"/>
              </a:rPr>
              <a:t>phỏng vấn chuyên  </a:t>
            </a:r>
            <a:r>
              <a:rPr sz="1800" dirty="0">
                <a:latin typeface="Arial"/>
                <a:cs typeface="Arial"/>
              </a:rPr>
              <a:t>gia, phỏng </a:t>
            </a:r>
            <a:r>
              <a:rPr sz="1800" spc="-5" dirty="0">
                <a:latin typeface="Arial"/>
                <a:cs typeface="Arial"/>
              </a:rPr>
              <a:t>vấn </a:t>
            </a:r>
            <a:r>
              <a:rPr sz="1800" dirty="0">
                <a:latin typeface="Arial"/>
                <a:cs typeface="Arial"/>
              </a:rPr>
              <a:t>nhóm,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v.v.)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1101</Words>
  <Application>Microsoft Office PowerPoint</Application>
  <PresentationFormat>Custom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Wingdings</vt:lpstr>
      <vt:lpstr>Wingdings 2</vt:lpstr>
      <vt:lpstr>Office Theme</vt:lpstr>
      <vt:lpstr>BÀI 4. CÁCH VIẾT ĐỀ CƯƠNG, BÁO CÁO KHOA HỌC</vt:lpstr>
      <vt:lpstr>BÀI 4. CÁCH VIẾT ĐỀ CƯƠNG, BÁO CÁO KHOA HỌC</vt:lpstr>
      <vt:lpstr>BÀI 4. CÁCH VIẾT ĐỀ CƯƠNG, BÁO CÁO KHOA HỌC</vt:lpstr>
      <vt:lpstr>BÀI 4. CÁCH VIẾT ĐỀ CƯƠNG, BÁO CÁO KHOA HỌC</vt:lpstr>
      <vt:lpstr>BÀI 4. CÁCH VIẾT ĐỀ CƯƠNG, BÁO CÁO KHOA HỌC</vt:lpstr>
      <vt:lpstr>BÀI 4. CÁCH VIẾT ĐỀ CƯƠNG, BÁO CÁO KHOA HỌC</vt:lpstr>
      <vt:lpstr>BÀI 4. CÁCH VIẾT ĐỀ CƯƠNG, BÁO CÁO KHOA HỌC</vt:lpstr>
      <vt:lpstr>BÀI 4. CÁCH VIẾT ĐỀ CƯƠNG, BÁO CÁO KHOA HỌC</vt:lpstr>
      <vt:lpstr>BÀI 4. CÁCH VIẾT ĐỀ CƯƠNG, BÁO CÁO KHOA HỌC</vt:lpstr>
      <vt:lpstr>BÀI 4. CÁCH VIẾT ĐỀ CƯƠNG, BÁO CÁO KHOA HỌC</vt:lpstr>
      <vt:lpstr>BÀI 4. CÁCH VIẾT ĐỀ CƯƠNG, BÁO CÁO KHOA HỌC</vt:lpstr>
      <vt:lpstr>BÀI 4. CÁCH VIẾT ĐỀ CƯƠNG, BÁO CÁO KHOA HỌC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Thong</cp:lastModifiedBy>
  <cp:revision>9</cp:revision>
  <dcterms:created xsi:type="dcterms:W3CDTF">2021-02-24T13:30:33Z</dcterms:created>
  <dcterms:modified xsi:type="dcterms:W3CDTF">2021-02-24T14:15:36Z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2013-08-11T00:00:00Z</vt:filetime>
  </property>
  <property fmtid="{D5CDD505-2E9C-101B-9397-08002B2CF9AE}" pid="3" name="LastSaved">
    <vt:filetime>2013-08-11T00:00:00Z</vt:filetime>
  </property>
</Properties>
</file>