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71" r:id="rId3"/>
    <p:sldId id="257" r:id="rId4"/>
    <p:sldId id="266" r:id="rId5"/>
    <p:sldId id="267" r:id="rId6"/>
    <p:sldId id="268" r:id="rId7"/>
    <p:sldId id="269" r:id="rId8"/>
    <p:sldId id="270" r:id="rId9"/>
    <p:sldId id="272" r:id="rId10"/>
    <p:sldId id="273" r:id="rId11"/>
    <p:sldId id="274" r:id="rId12"/>
    <p:sldId id="275" r:id="rId13"/>
    <p:sldId id="276" r:id="rId14"/>
    <p:sldId id="277" r:id="rId15"/>
    <p:sldId id="278" r:id="rId16"/>
    <p:sldId id="279" r:id="rId17"/>
    <p:sldId id="26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3FD971-16CD-418E-82F8-601B2BD9684F}" type="datetimeFigureOut">
              <a:rPr lang="en-US" smtClean="0"/>
              <a:t>9/18/2021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6F67D8-5C4C-44EC-A0EC-2C8AA533A243}" type="slidenum">
              <a:rPr lang="en-US" smtClean="0"/>
              <a:t>‹#›</a:t>
            </a:fld>
            <a:endParaRPr lang="en-US"/>
          </a:p>
        </p:txBody>
      </p:sp>
    </p:spTree>
    <p:extLst>
      <p:ext uri="{BB962C8B-B14F-4D97-AF65-F5344CB8AC3E}">
        <p14:creationId xmlns:p14="http://schemas.microsoft.com/office/powerpoint/2010/main" val="2166877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4B8CDAEA-28F5-4A08-85ED-7DB0CC04A185}" type="datetime1">
              <a:rPr lang="en-US" smtClean="0"/>
              <a:t>9/18/2021</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EDA124-6940-4D5A-974B-709B70F12B56}" type="datetime1">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2750A86-8E41-4FA8-A94F-BC55460D69DD}" type="datetime1">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AE7A4C2-48B0-47C2-81CD-09F9BF63A951}" type="datetime1">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55426C1C-83D6-4783-A615-6B3AC1FA3595}" type="datetime1">
              <a:rPr lang="en-US" smtClean="0"/>
              <a:t>9/18/2021</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AB16BDC-7F61-463C-AF24-41D30806D334}" type="datetime1">
              <a:rPr lang="en-US" smtClean="0"/>
              <a:t>9/18/2021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0F74701-14DA-4851-AB92-AB95F5D97B54}" type="datetime1">
              <a:rPr lang="en-US" smtClean="0"/>
              <a:t>9/18/2021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D606649-B4D6-4753-823D-D8FF2D742003}" type="datetime1">
              <a:rPr lang="en-US" smtClean="0"/>
              <a:t>9/18/2021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459198-EF7E-4D39-8004-BD6A12030D3D}" type="datetime1">
              <a:rPr lang="en-US" smtClean="0"/>
              <a:t>9/18/2021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CA2C419-BF51-4942-934E-8D1B509498E0}" type="datetime1">
              <a:rPr lang="en-US" smtClean="0"/>
              <a:t>9/18/2021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E463B3B-8621-4D42-BFEA-A9DD1EA3BFDD}" type="datetime1">
              <a:rPr lang="en-US" smtClean="0"/>
              <a:t>9/18/2021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C5B61CDA-3C8F-4BE5-ACCE-9AAF498A885B}" type="datetime1">
              <a:rPr lang="en-US" smtClean="0"/>
              <a:t>9/18/2021</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Fully_qualified_domain_name" TargetMode="External"/><Relationship Id="rId7" Type="http://schemas.openxmlformats.org/officeDocument/2006/relationships/hyperlink" Target="https://www.wpbeginner.com/beginners-guide/tips-and-tools-to-pick-the-best-domain-for-your-blog/" TargetMode="External"/><Relationship Id="rId2" Type="http://schemas.openxmlformats.org/officeDocument/2006/relationships/hyperlink" Target="https://dzone.com/refcardz/dns" TargetMode="External"/><Relationship Id="rId1" Type="http://schemas.openxmlformats.org/officeDocument/2006/relationships/slideLayout" Target="../slideLayouts/slideLayout2.xml"/><Relationship Id="rId6" Type="http://schemas.openxmlformats.org/officeDocument/2006/relationships/hyperlink" Target="https://wiki.matbao.net/ten-mien-la-gi-dang-ky-ten-mien-o-dau-la-tot-nhat/" TargetMode="External"/><Relationship Id="rId5" Type="http://schemas.openxmlformats.org/officeDocument/2006/relationships/hyperlink" Target="https://vi.wikipedia.org/wiki/H%E1%BB%87_th%E1%BB%91ng_ph%C3%A2n_gi%E1%BA%A3i_t%C3%AAn_mi%E1%BB%81n" TargetMode="External"/><Relationship Id="rId4" Type="http://schemas.openxmlformats.org/officeDocument/2006/relationships/hyperlink" Target="https://en.wikipedia.org/wiki/Domain_Name_Syste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wikipedia.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733800"/>
            <a:ext cx="7086600" cy="1143000"/>
          </a:xfrm>
        </p:spPr>
        <p:txBody>
          <a:bodyPr>
            <a:normAutofit fontScale="90000"/>
          </a:bodyPr>
          <a:lstStyle/>
          <a:p>
            <a:r>
              <a:rPr lang="en-US"/>
              <a:t>Web back-end (2) – Hệ thống tên miền </a:t>
            </a:r>
            <a:br>
              <a:rPr lang="en-US"/>
            </a:br>
            <a:r>
              <a:rPr lang="en-US"/>
              <a:t>- DNS</a:t>
            </a:r>
            <a:endParaRPr lang="en-US" dirty="0"/>
          </a:p>
        </p:txBody>
      </p:sp>
      <p:sp>
        <p:nvSpPr>
          <p:cNvPr id="3" name="Subtitle 2"/>
          <p:cNvSpPr>
            <a:spLocks noGrp="1"/>
          </p:cNvSpPr>
          <p:nvPr>
            <p:ph type="subTitle" idx="1"/>
          </p:nvPr>
        </p:nvSpPr>
        <p:spPr>
          <a:xfrm>
            <a:off x="1219200" y="5200650"/>
            <a:ext cx="6858000" cy="438150"/>
          </a:xfrm>
        </p:spPr>
        <p:txBody>
          <a:bodyPr/>
          <a:lstStyle/>
          <a:p>
            <a:pPr algn="l"/>
            <a:r>
              <a:rPr lang="en-US" dirty="0" err="1"/>
              <a:t>Lê</a:t>
            </a:r>
            <a:r>
              <a:rPr lang="en-US" dirty="0"/>
              <a:t> Gia </a:t>
            </a:r>
            <a:r>
              <a:rPr lang="en-US" dirty="0" err="1"/>
              <a:t>Công</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5638800" y="381000"/>
            <a:ext cx="2514600" cy="3124200"/>
          </a:xfrm>
          <a:prstGeom prst="rect">
            <a:avLst/>
          </a:prstGeom>
        </p:spPr>
      </p:pic>
    </p:spTree>
    <p:extLst>
      <p:ext uri="{BB962C8B-B14F-4D97-AF65-F5344CB8AC3E}">
        <p14:creationId xmlns:p14="http://schemas.microsoft.com/office/powerpoint/2010/main" val="26888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Tên miền quốc gia</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
        <p:nvSpPr>
          <p:cNvPr id="4" name="Content Placeholder 3"/>
          <p:cNvSpPr>
            <a:spLocks noGrp="1"/>
          </p:cNvSpPr>
          <p:nvPr>
            <p:ph sz="quarter" idx="1"/>
          </p:nvPr>
        </p:nvSpPr>
        <p:spPr/>
        <p:txBody>
          <a:bodyPr/>
          <a:lstStyle/>
          <a:p>
            <a:r>
              <a:rPr lang="fr-FR"/>
              <a:t>Tên miền quốc gia là tên miền riêng của từng nước hay vùng lãnh thổ, có phần đuôi là kí hiệu của mỗi quốc gia. Ví dụ: .vn là Việt Nam, .UK là của Anh, .us là của Mỹ.</a:t>
            </a:r>
            <a:endParaRPr lang="en-US"/>
          </a:p>
          <a:p>
            <a:r>
              <a:rPr lang="en-US"/>
              <a:t>Tên miền Việt Nam do VNNIC quản lý.</a:t>
            </a:r>
          </a:p>
          <a:p>
            <a:r>
              <a:rPr lang="en-US"/>
              <a:t>Tên miền Việt Nam, có phần đuôi là .vn; .com.vn; .edu.vn.</a:t>
            </a:r>
          </a:p>
        </p:txBody>
      </p:sp>
      <p:pic>
        <p:nvPicPr>
          <p:cNvPr id="5" name="Picture 10" descr="Cẩm nang thương hiệu tên miền &amp;quot;.VN&amp;quot; | Trung Tâm Internet Việt Nam (VNN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3400" y="3581400"/>
            <a:ext cx="3142420" cy="1247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22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vài gợi ý về cách chọn tên miền</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
        <p:nvSpPr>
          <p:cNvPr id="4" name="Content Placeholder 3"/>
          <p:cNvSpPr>
            <a:spLocks noGrp="1"/>
          </p:cNvSpPr>
          <p:nvPr>
            <p:ph sz="quarter" idx="1"/>
          </p:nvPr>
        </p:nvSpPr>
        <p:spPr/>
        <p:txBody>
          <a:bodyPr>
            <a:normAutofit fontScale="92500"/>
          </a:bodyPr>
          <a:lstStyle/>
          <a:p>
            <a:r>
              <a:rPr lang="vi-VN"/>
              <a:t>Tên miền nên có chứa từ khóa tìm kiếm, giúp tăng thứ hạng trong các hệ thống tìm kiếm. Ví dụ: nhaxeABC, trungtamXYX, ABCshop.</a:t>
            </a:r>
          </a:p>
          <a:p>
            <a:r>
              <a:rPr lang="vi-VN"/>
              <a:t>Tên miền nên ngắn gọn,  sáng tạo, dễ phát âm, dễ viết</a:t>
            </a:r>
          </a:p>
          <a:p>
            <a:r>
              <a:rPr lang="vi-VN"/>
              <a:t>Không nên sử dụng dấu gạch ngang (-) trong tên miền</a:t>
            </a:r>
          </a:p>
          <a:p>
            <a:r>
              <a:rPr lang="vi-VN"/>
              <a:t>Nên chọn tên có tính khả mở (khoaitaydalat, raudalat, raucudalat)</a:t>
            </a:r>
          </a:p>
          <a:p>
            <a:r>
              <a:rPr lang="vi-VN"/>
              <a:t>Đăng ký nhanh, tránh trì hoãn, có thể bị người khác đăng ký trước </a:t>
            </a:r>
          </a:p>
          <a:p>
            <a:r>
              <a:rPr lang="vi-VN"/>
              <a:t>Chọn nhà cung cấp uy tín</a:t>
            </a:r>
          </a:p>
          <a:p>
            <a:r>
              <a:rPr lang="vi-VN"/>
              <a:t>Đăng ký tên miền cùng chỗ thuê đặt website để có được nhiều ưu đãi </a:t>
            </a:r>
          </a:p>
        </p:txBody>
      </p:sp>
    </p:spTree>
    <p:extLst>
      <p:ext uri="{BB962C8B-B14F-4D97-AF65-F5344CB8AC3E}">
        <p14:creationId xmlns:p14="http://schemas.microsoft.com/office/powerpoint/2010/main" val="3677620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Tên miền miễn phí</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
        <p:nvSpPr>
          <p:cNvPr id="4" name="Content Placeholder 3"/>
          <p:cNvSpPr>
            <a:spLocks noGrp="1"/>
          </p:cNvSpPr>
          <p:nvPr>
            <p:ph sz="quarter" idx="1"/>
          </p:nvPr>
        </p:nvSpPr>
        <p:spPr>
          <a:xfrm>
            <a:off x="457200" y="1219200"/>
            <a:ext cx="8229600" cy="3124200"/>
          </a:xfrm>
        </p:spPr>
        <p:txBody>
          <a:bodyPr>
            <a:normAutofit lnSpcReduction="10000"/>
          </a:bodyPr>
          <a:lstStyle/>
          <a:p>
            <a:r>
              <a:rPr lang="fr-FR"/>
              <a:t>Có rất nhiều các website cho phép đăng ký tên miền miễn phí</a:t>
            </a:r>
          </a:p>
          <a:p>
            <a:r>
              <a:rPr lang="fr-FR"/>
              <a:t>Một số tên miền miễn phí chỉ sử dụng được trong một khoảng thời gian nhất định, có thể bị mất bất cứ khi nào</a:t>
            </a:r>
            <a:endParaRPr lang="en-US"/>
          </a:p>
          <a:p>
            <a:r>
              <a:rPr lang="fr-FR"/>
              <a:t>Phần đuôi của tên miền thường là tên của nhà cung cấp</a:t>
            </a:r>
            <a:endParaRPr lang="en-US"/>
          </a:p>
          <a:p>
            <a:r>
              <a:rPr lang="fr-FR"/>
              <a:t>Tên miền miễn phí không nhận được hỗ trợ kĩ thuật</a:t>
            </a:r>
            <a:endParaRPr lang="en-US"/>
          </a:p>
          <a:p>
            <a:r>
              <a:rPr lang="fr-FR"/>
              <a:t>Ví dụ:</a:t>
            </a:r>
            <a:endParaRPr lang="en-US"/>
          </a:p>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71245723"/>
              </p:ext>
            </p:extLst>
          </p:nvPr>
        </p:nvGraphicFramePr>
        <p:xfrm>
          <a:off x="533401" y="4191000"/>
          <a:ext cx="8000999" cy="426720"/>
        </p:xfrm>
        <a:graphic>
          <a:graphicData uri="http://schemas.openxmlformats.org/drawingml/2006/table">
            <a:tbl>
              <a:tblPr firstRow="1" firstCol="1" bandRow="1">
                <a:tableStyleId>{C083E6E3-FA7D-4D7B-A595-EF9225AFEA82}</a:tableStyleId>
              </a:tblPr>
              <a:tblGrid>
                <a:gridCol w="1931801">
                  <a:extLst>
                    <a:ext uri="{9D8B030D-6E8A-4147-A177-3AD203B41FA5}">
                      <a16:colId xmlns:a16="http://schemas.microsoft.com/office/drawing/2014/main" val="20000"/>
                    </a:ext>
                  </a:extLst>
                </a:gridCol>
                <a:gridCol w="2023066">
                  <a:extLst>
                    <a:ext uri="{9D8B030D-6E8A-4147-A177-3AD203B41FA5}">
                      <a16:colId xmlns:a16="http://schemas.microsoft.com/office/drawing/2014/main" val="20001"/>
                    </a:ext>
                  </a:extLst>
                </a:gridCol>
                <a:gridCol w="2023066">
                  <a:extLst>
                    <a:ext uri="{9D8B030D-6E8A-4147-A177-3AD203B41FA5}">
                      <a16:colId xmlns:a16="http://schemas.microsoft.com/office/drawing/2014/main" val="20002"/>
                    </a:ext>
                  </a:extLst>
                </a:gridCol>
                <a:gridCol w="2023066">
                  <a:extLst>
                    <a:ext uri="{9D8B030D-6E8A-4147-A177-3AD203B41FA5}">
                      <a16:colId xmlns:a16="http://schemas.microsoft.com/office/drawing/2014/main" val="20003"/>
                    </a:ext>
                  </a:extLst>
                </a:gridCol>
              </a:tblGrid>
              <a:tr h="0">
                <a:tc>
                  <a:txBody>
                    <a:bodyPr/>
                    <a:lstStyle/>
                    <a:p>
                      <a:pPr>
                        <a:spcBef>
                          <a:spcPts val="600"/>
                        </a:spcBef>
                        <a:spcAft>
                          <a:spcPts val="600"/>
                        </a:spcAft>
                      </a:pPr>
                      <a:r>
                        <a:rPr lang="fr-FR" sz="1400" b="1">
                          <a:effectLst/>
                        </a:rPr>
                        <a:t>pages.github.com</a:t>
                      </a:r>
                      <a:endParaRPr lang="en-US" sz="1400" b="1">
                        <a:effectLst/>
                        <a:latin typeface="Times New Roman"/>
                        <a:ea typeface="MS Mincho"/>
                        <a:cs typeface="Times New Roman"/>
                      </a:endParaRPr>
                    </a:p>
                  </a:txBody>
                  <a:tcPr marL="68580" marR="68580" marT="0" marB="0"/>
                </a:tc>
                <a:tc>
                  <a:txBody>
                    <a:bodyPr/>
                    <a:lstStyle/>
                    <a:p>
                      <a:pPr>
                        <a:spcBef>
                          <a:spcPts val="600"/>
                        </a:spcBef>
                        <a:spcAft>
                          <a:spcPts val="600"/>
                        </a:spcAft>
                      </a:pPr>
                      <a:r>
                        <a:rPr lang="fr-FR" sz="1400" b="1">
                          <a:effectLst/>
                        </a:rPr>
                        <a:t>000webhostapp.com</a:t>
                      </a:r>
                      <a:endParaRPr lang="en-US" sz="1400" b="1">
                        <a:effectLst/>
                        <a:latin typeface="Times New Roman"/>
                        <a:ea typeface="MS Mincho"/>
                        <a:cs typeface="Times New Roman"/>
                      </a:endParaRPr>
                    </a:p>
                  </a:txBody>
                  <a:tcPr marL="68580" marR="68580" marT="0" marB="0"/>
                </a:tc>
                <a:tc>
                  <a:txBody>
                    <a:bodyPr/>
                    <a:lstStyle/>
                    <a:p>
                      <a:pPr>
                        <a:spcBef>
                          <a:spcPts val="600"/>
                        </a:spcBef>
                        <a:spcAft>
                          <a:spcPts val="600"/>
                        </a:spcAft>
                      </a:pPr>
                      <a:r>
                        <a:rPr lang="fr-FR" sz="1400" b="1">
                          <a:effectLst/>
                        </a:rPr>
                        <a:t>wordpress.com</a:t>
                      </a:r>
                      <a:endParaRPr lang="en-US" sz="1400" b="1">
                        <a:effectLst/>
                        <a:latin typeface="Times New Roman"/>
                        <a:ea typeface="MS Mincho"/>
                        <a:cs typeface="Times New Roman"/>
                      </a:endParaRPr>
                    </a:p>
                  </a:txBody>
                  <a:tcPr marL="68580" marR="68580" marT="0" marB="0"/>
                </a:tc>
                <a:tc>
                  <a:txBody>
                    <a:bodyPr/>
                    <a:lstStyle/>
                    <a:p>
                      <a:pPr>
                        <a:spcBef>
                          <a:spcPts val="600"/>
                        </a:spcBef>
                        <a:spcAft>
                          <a:spcPts val="600"/>
                        </a:spcAft>
                      </a:pPr>
                      <a:r>
                        <a:rPr lang="fr-FR" sz="1400" b="1">
                          <a:effectLst/>
                        </a:rPr>
                        <a:t>blogspot.com</a:t>
                      </a:r>
                      <a:endParaRPr lang="en-US" sz="1400" b="1">
                        <a:effectLst/>
                        <a:latin typeface="Times New Roman"/>
                        <a:ea typeface="MS Mincho"/>
                        <a:cs typeface="Times New Roman"/>
                      </a:endParaRPr>
                    </a:p>
                  </a:txBody>
                  <a:tcPr marL="68580" marR="68580" marT="0" marB="0"/>
                </a:tc>
                <a:extLst>
                  <a:ext uri="{0D108BD9-81ED-4DB2-BD59-A6C34878D82A}">
                    <a16:rowId xmlns:a16="http://schemas.microsoft.com/office/drawing/2014/main" val="10000"/>
                  </a:ext>
                </a:extLst>
              </a:tr>
              <a:tr h="0">
                <a:tc>
                  <a:txBody>
                    <a:bodyPr/>
                    <a:lstStyle/>
                    <a:p>
                      <a:pPr>
                        <a:spcBef>
                          <a:spcPts val="600"/>
                        </a:spcBef>
                        <a:spcAft>
                          <a:spcPts val="600"/>
                        </a:spcAft>
                      </a:pPr>
                      <a:r>
                        <a:rPr lang="fr-FR" sz="1400" b="1">
                          <a:effectLst/>
                        </a:rPr>
                        <a:t>my.noip.com</a:t>
                      </a:r>
                      <a:endParaRPr lang="en-US" sz="1400" b="1">
                        <a:effectLst/>
                        <a:latin typeface="Times New Roman"/>
                        <a:ea typeface="MS Mincho"/>
                        <a:cs typeface="Times New Roman"/>
                      </a:endParaRPr>
                    </a:p>
                  </a:txBody>
                  <a:tcPr marL="68580" marR="68580" marT="0" marB="0"/>
                </a:tc>
                <a:tc>
                  <a:txBody>
                    <a:bodyPr/>
                    <a:lstStyle/>
                    <a:p>
                      <a:pPr>
                        <a:spcBef>
                          <a:spcPts val="600"/>
                        </a:spcBef>
                        <a:spcAft>
                          <a:spcPts val="600"/>
                        </a:spcAft>
                      </a:pPr>
                      <a:r>
                        <a:rPr lang="en-US" sz="1400" b="1">
                          <a:effectLst/>
                        </a:rPr>
                        <a:t>my.freenom.com</a:t>
                      </a:r>
                      <a:endParaRPr lang="en-US" sz="1400" b="1">
                        <a:effectLst/>
                        <a:latin typeface="Times New Roman"/>
                        <a:ea typeface="MS Mincho"/>
                        <a:cs typeface="Times New Roman"/>
                      </a:endParaRPr>
                    </a:p>
                  </a:txBody>
                  <a:tcPr marL="68580" marR="68580" marT="0" marB="0"/>
                </a:tc>
                <a:tc>
                  <a:txBody>
                    <a:bodyPr/>
                    <a:lstStyle/>
                    <a:p>
                      <a:pPr>
                        <a:spcBef>
                          <a:spcPts val="600"/>
                        </a:spcBef>
                        <a:spcAft>
                          <a:spcPts val="600"/>
                        </a:spcAft>
                      </a:pPr>
                      <a:r>
                        <a:rPr lang="en-US" sz="1400" b="1">
                          <a:effectLst/>
                        </a:rPr>
                        <a:t>somee.com</a:t>
                      </a:r>
                      <a:endParaRPr lang="en-US" sz="1400" b="1">
                        <a:effectLst/>
                        <a:latin typeface="Times New Roman"/>
                        <a:ea typeface="MS Mincho"/>
                        <a:cs typeface="Times New Roman"/>
                      </a:endParaRPr>
                    </a:p>
                  </a:txBody>
                  <a:tcPr marL="68580" marR="68580" marT="0" marB="0"/>
                </a:tc>
                <a:tc>
                  <a:txBody>
                    <a:bodyPr/>
                    <a:lstStyle/>
                    <a:p>
                      <a:pPr>
                        <a:spcBef>
                          <a:spcPts val="600"/>
                        </a:spcBef>
                        <a:spcAft>
                          <a:spcPts val="600"/>
                        </a:spcAft>
                      </a:pPr>
                      <a:r>
                        <a:rPr lang="fr-FR" sz="1400" b="1">
                          <a:effectLst/>
                        </a:rPr>
                        <a:t>biz.nf</a:t>
                      </a:r>
                      <a:endParaRPr lang="en-US" sz="1400" b="1">
                        <a:effectLst/>
                        <a:latin typeface="Times New Roman"/>
                        <a:ea typeface="MS Mincho"/>
                        <a:cs typeface="Times New Roman"/>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33731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Tên miền có phí</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
        <p:nvSpPr>
          <p:cNvPr id="4" name="Content Placeholder 3"/>
          <p:cNvSpPr>
            <a:spLocks noGrp="1"/>
          </p:cNvSpPr>
          <p:nvPr>
            <p:ph sz="quarter" idx="1"/>
          </p:nvPr>
        </p:nvSpPr>
        <p:spPr/>
        <p:txBody>
          <a:bodyPr/>
          <a:lstStyle/>
          <a:p>
            <a:r>
              <a:rPr lang="fr-FR"/>
              <a:t>Có hợp đồng giữa chủ sở hữu và nhà cung cấp</a:t>
            </a:r>
            <a:endParaRPr lang="en-US"/>
          </a:p>
          <a:p>
            <a:r>
              <a:rPr lang="fr-FR"/>
              <a:t>Được hỗ trợ kỹ thuật</a:t>
            </a:r>
            <a:endParaRPr lang="en-US"/>
          </a:p>
          <a:p>
            <a:r>
              <a:rPr lang="fr-FR"/>
              <a:t>Được chọn tên theo ý muốn</a:t>
            </a:r>
            <a:endParaRPr lang="en-US"/>
          </a:p>
          <a:p>
            <a:r>
              <a:rPr lang="fr-FR"/>
              <a:t>Được bảo hộ về quyền sở hữu, thương hiệu</a:t>
            </a:r>
            <a:endParaRPr lang="en-US"/>
          </a:p>
          <a:p>
            <a:r>
              <a:rPr lang="fr-FR"/>
              <a:t>Sử dụng lâu dài</a:t>
            </a:r>
            <a:endParaRPr lang="en-US"/>
          </a:p>
        </p:txBody>
      </p:sp>
    </p:spTree>
    <p:extLst>
      <p:ext uri="{BB962C8B-B14F-4D97-AF65-F5344CB8AC3E}">
        <p14:creationId xmlns:p14="http://schemas.microsoft.com/office/powerpoint/2010/main" val="835991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Xem và đọc thêm</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
        <p:nvSpPr>
          <p:cNvPr id="4" name="Content Placeholder 3"/>
          <p:cNvSpPr>
            <a:spLocks noGrp="1"/>
          </p:cNvSpPr>
          <p:nvPr>
            <p:ph sz="quarter" idx="1"/>
          </p:nvPr>
        </p:nvSpPr>
        <p:spPr/>
        <p:txBody>
          <a:bodyPr>
            <a:normAutofit fontScale="92500" lnSpcReduction="20000"/>
          </a:bodyPr>
          <a:lstStyle/>
          <a:p>
            <a:r>
              <a:rPr lang="en-US"/>
              <a:t>Các từ khóa: DNS, Fully Qualified Domain Name, hệ thống tên miền, đăng ký tên miền, tên miền quốc tế, tên miền quốc gia.</a:t>
            </a:r>
          </a:p>
          <a:p>
            <a:r>
              <a:rPr lang="en-US"/>
              <a:t>– DNS (read): </a:t>
            </a:r>
            <a:r>
              <a:rPr lang="en-US" u="sng">
                <a:hlinkClick r:id="rId2"/>
              </a:rPr>
              <a:t>https://dzone.com/refcardz/dns</a:t>
            </a:r>
            <a:endParaRPr lang="en-US"/>
          </a:p>
          <a:p>
            <a:r>
              <a:rPr lang="en-US"/>
              <a:t>– FQDN: </a:t>
            </a:r>
            <a:r>
              <a:rPr lang="en-US" u="sng">
                <a:hlinkClick r:id="rId3"/>
              </a:rPr>
              <a:t>https://en.wikipedia.org/wiki/Fully_qualified_domain_name</a:t>
            </a:r>
            <a:endParaRPr lang="en-US"/>
          </a:p>
          <a:p>
            <a:r>
              <a:rPr lang="en-US"/>
              <a:t>– DNS wiki (read): </a:t>
            </a:r>
            <a:r>
              <a:rPr lang="en-US" u="sng">
                <a:hlinkClick r:id="rId4"/>
              </a:rPr>
              <a:t>https://en.wikipedia.org/wiki/Domain_Name_System</a:t>
            </a:r>
            <a:endParaRPr lang="en-US"/>
          </a:p>
          <a:p>
            <a:r>
              <a:rPr lang="en-US"/>
              <a:t>– DNS (đọc): </a:t>
            </a:r>
            <a:r>
              <a:rPr lang="en-US" u="sng">
                <a:hlinkClick r:id="rId5"/>
              </a:rPr>
              <a:t>https://vi.wikipedia.org/wiki/H%E1%BB%87_th%E1%BB%91ng_ph%C3%A2n_gi%E1%BA%A3i_t%C3%AAn_mi%E1%BB%81n</a:t>
            </a:r>
            <a:endParaRPr lang="en-US"/>
          </a:p>
          <a:p>
            <a:r>
              <a:rPr lang="en-US"/>
              <a:t>– Đăng ký tên miền: </a:t>
            </a:r>
            <a:r>
              <a:rPr lang="en-US" u="sng">
                <a:hlinkClick r:id="rId6"/>
              </a:rPr>
              <a:t>https://wiki.matbao.net/ten-mien-la-gi-dang-ky-ten-mien-o-dau-la-tot-nhat/</a:t>
            </a:r>
            <a:endParaRPr lang="en-US"/>
          </a:p>
          <a:p>
            <a:r>
              <a:rPr lang="en-US"/>
              <a:t>– Chọn tên miền: </a:t>
            </a:r>
            <a:r>
              <a:rPr lang="en-US" u="sng">
                <a:hlinkClick r:id="rId7"/>
              </a:rPr>
              <a:t>https://www.wpbeginner.com/beginners-guide/tips-and-tools-to-pick-the-best-domain-for-your-blog/</a:t>
            </a:r>
            <a:endParaRPr lang="en-US"/>
          </a:p>
        </p:txBody>
      </p:sp>
    </p:spTree>
    <p:extLst>
      <p:ext uri="{BB962C8B-B14F-4D97-AF65-F5344CB8AC3E}">
        <p14:creationId xmlns:p14="http://schemas.microsoft.com/office/powerpoint/2010/main" val="12014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và thực hành</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
        <p:nvSpPr>
          <p:cNvPr id="4" name="Content Placeholder 3"/>
          <p:cNvSpPr>
            <a:spLocks noGrp="1"/>
          </p:cNvSpPr>
          <p:nvPr>
            <p:ph sz="quarter" idx="1"/>
          </p:nvPr>
        </p:nvSpPr>
        <p:spPr/>
        <p:txBody>
          <a:bodyPr/>
          <a:lstStyle/>
          <a:p>
            <a:r>
              <a:rPr lang="en-US"/>
              <a:t>Bài tập 1. Tìm địa chỉ IP hoặc tên miền còn thiếu trong bảng sau:</a:t>
            </a:r>
          </a:p>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846821978"/>
              </p:ext>
            </p:extLst>
          </p:nvPr>
        </p:nvGraphicFramePr>
        <p:xfrm>
          <a:off x="1565910" y="3034189"/>
          <a:ext cx="6012180" cy="2071211"/>
        </p:xfrm>
        <a:graphic>
          <a:graphicData uri="http://schemas.openxmlformats.org/drawingml/2006/table">
            <a:tbl>
              <a:tblPr firstRow="1" firstCol="1" bandRow="1">
                <a:tableStyleId>{3B4B98B0-60AC-42C2-AFA5-B58CD77FA1E5}</a:tableStyleId>
              </a:tblPr>
              <a:tblGrid>
                <a:gridCol w="2971800">
                  <a:extLst>
                    <a:ext uri="{9D8B030D-6E8A-4147-A177-3AD203B41FA5}">
                      <a16:colId xmlns:a16="http://schemas.microsoft.com/office/drawing/2014/main" val="20000"/>
                    </a:ext>
                  </a:extLst>
                </a:gridCol>
                <a:gridCol w="3040380">
                  <a:extLst>
                    <a:ext uri="{9D8B030D-6E8A-4147-A177-3AD203B41FA5}">
                      <a16:colId xmlns:a16="http://schemas.microsoft.com/office/drawing/2014/main" val="20001"/>
                    </a:ext>
                  </a:extLst>
                </a:gridCol>
              </a:tblGrid>
              <a:tr h="0">
                <a:tc>
                  <a:txBody>
                    <a:bodyPr/>
                    <a:lstStyle/>
                    <a:p>
                      <a:pPr algn="ctr">
                        <a:spcBef>
                          <a:spcPts val="600"/>
                        </a:spcBef>
                        <a:spcAft>
                          <a:spcPts val="600"/>
                        </a:spcAft>
                      </a:pPr>
                      <a:r>
                        <a:rPr lang="en-US" sz="1800" b="0" i="1">
                          <a:effectLst/>
                        </a:rPr>
                        <a:t>Địa chỉ IP</a:t>
                      </a:r>
                      <a:endParaRPr lang="en-US" sz="1800" b="0" i="1">
                        <a:effectLst/>
                        <a:latin typeface="Times New Roman"/>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600"/>
                        </a:spcBef>
                        <a:spcAft>
                          <a:spcPts val="600"/>
                        </a:spcAft>
                      </a:pPr>
                      <a:r>
                        <a:rPr lang="en-US" sz="1800" b="0" i="1">
                          <a:effectLst/>
                        </a:rPr>
                        <a:t>Tên miền</a:t>
                      </a:r>
                      <a:endParaRPr lang="en-US" sz="1800" b="0" i="1">
                        <a:effectLst/>
                        <a:latin typeface="Times New Roman"/>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spcBef>
                          <a:spcPts val="600"/>
                        </a:spcBef>
                        <a:spcAft>
                          <a:spcPts val="600"/>
                        </a:spcAft>
                      </a:pPr>
                      <a:r>
                        <a:rPr lang="en-US" sz="1800" b="0" i="1" dirty="0">
                          <a:effectLst/>
                        </a:rPr>
                        <a:t> 222.255.239.80</a:t>
                      </a:r>
                      <a:endParaRPr lang="en-US" sz="1800" b="0" i="1" dirty="0">
                        <a:effectLst/>
                        <a:latin typeface="Times New Roman"/>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600"/>
                        </a:spcBef>
                        <a:spcAft>
                          <a:spcPts val="600"/>
                        </a:spcAft>
                      </a:pPr>
                      <a:r>
                        <a:rPr lang="en-US" sz="1800" b="0" i="1">
                          <a:effectLst/>
                        </a:rPr>
                        <a:t>https://tuoitre.vn/</a:t>
                      </a:r>
                      <a:endParaRPr lang="en-US" sz="1800" b="0" i="1">
                        <a:effectLst/>
                        <a:latin typeface="Times New Roman"/>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spcBef>
                          <a:spcPts val="600"/>
                        </a:spcBef>
                        <a:spcAft>
                          <a:spcPts val="600"/>
                        </a:spcAft>
                      </a:pPr>
                      <a:r>
                        <a:rPr lang="en-US" sz="1800" b="0" i="1" dirty="0">
                          <a:effectLst/>
                        </a:rPr>
                        <a:t> 74.125.68.100</a:t>
                      </a:r>
                      <a:endParaRPr lang="en-US" sz="1800" b="0" i="1" dirty="0">
                        <a:effectLst/>
                        <a:latin typeface="Times New Roman"/>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600"/>
                        </a:spcBef>
                        <a:spcAft>
                          <a:spcPts val="600"/>
                        </a:spcAft>
                      </a:pPr>
                      <a:r>
                        <a:rPr lang="en-US" sz="1800" b="0" i="1" dirty="0">
                          <a:effectLst/>
                        </a:rPr>
                        <a:t>https://www.google.com/</a:t>
                      </a:r>
                      <a:endParaRPr lang="en-US" sz="1800" b="0" i="1" dirty="0">
                        <a:effectLst/>
                        <a:latin typeface="Times New Roman"/>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spcBef>
                          <a:spcPts val="600"/>
                        </a:spcBef>
                        <a:spcAft>
                          <a:spcPts val="600"/>
                        </a:spcAft>
                      </a:pPr>
                      <a:r>
                        <a:rPr lang="en-US" sz="1800" b="0" i="1" dirty="0">
                          <a:effectLst/>
                        </a:rPr>
                        <a:t>128.30.52.100</a:t>
                      </a:r>
                      <a:endParaRPr lang="en-US" sz="1800" b="0" i="1" dirty="0">
                        <a:effectLst/>
                        <a:latin typeface="Times New Roman"/>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600"/>
                        </a:spcBef>
                        <a:spcAft>
                          <a:spcPts val="600"/>
                        </a:spcAft>
                      </a:pPr>
                      <a:r>
                        <a:rPr lang="en-US" sz="1800" b="0" i="1" dirty="0">
                          <a:effectLst/>
                        </a:rPr>
                        <a:t> https://www.w3.org</a:t>
                      </a:r>
                      <a:endParaRPr lang="en-US" sz="1800" b="0" i="1" dirty="0">
                        <a:effectLst/>
                        <a:latin typeface="Times New Roman"/>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spcBef>
                          <a:spcPts val="600"/>
                        </a:spcBef>
                        <a:spcAft>
                          <a:spcPts val="600"/>
                        </a:spcAft>
                      </a:pPr>
                      <a:r>
                        <a:rPr lang="en-US" sz="1800" b="0" i="1" dirty="0">
                          <a:effectLst/>
                        </a:rPr>
                        <a:t>108.177.125.18</a:t>
                      </a:r>
                      <a:endParaRPr lang="en-US" sz="1800" b="0" i="1" dirty="0">
                        <a:effectLst/>
                        <a:latin typeface="Times New Roman"/>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600"/>
                        </a:spcBef>
                        <a:spcAft>
                          <a:spcPts val="600"/>
                        </a:spcAft>
                      </a:pPr>
                      <a:r>
                        <a:rPr lang="en-US" sz="1800" b="0" i="1" dirty="0">
                          <a:effectLst/>
                        </a:rPr>
                        <a:t> https://mail.google.com/</a:t>
                      </a:r>
                      <a:endParaRPr lang="en-US" sz="1800" b="0" i="1" dirty="0">
                        <a:effectLst/>
                        <a:latin typeface="Times New Roman"/>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spcBef>
                          <a:spcPts val="600"/>
                        </a:spcBef>
                        <a:spcAft>
                          <a:spcPts val="600"/>
                        </a:spcAft>
                      </a:pPr>
                      <a:r>
                        <a:rPr lang="en-US" sz="1800" b="0" i="1" dirty="0">
                          <a:effectLst/>
                        </a:rPr>
                        <a:t>127.0.0.1</a:t>
                      </a:r>
                      <a:endParaRPr lang="en-US" sz="1800" b="0" i="1" dirty="0">
                        <a:effectLst/>
                        <a:latin typeface="Times New Roman"/>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600"/>
                        </a:spcBef>
                        <a:spcAft>
                          <a:spcPts val="600"/>
                        </a:spcAft>
                      </a:pPr>
                      <a:r>
                        <a:rPr lang="en-US" sz="1800" b="0" i="1">
                          <a:effectLst/>
                        </a:rPr>
                        <a:t> localhost</a:t>
                      </a:r>
                      <a:endParaRPr lang="en-US" sz="1800" b="0" i="1" dirty="0">
                        <a:effectLst/>
                        <a:latin typeface="Times New Roman"/>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25291">
                <a:tc>
                  <a:txBody>
                    <a:bodyPr/>
                    <a:lstStyle/>
                    <a:p>
                      <a:pPr>
                        <a:spcBef>
                          <a:spcPts val="600"/>
                        </a:spcBef>
                        <a:spcAft>
                          <a:spcPts val="600"/>
                        </a:spcAft>
                      </a:pPr>
                      <a:r>
                        <a:rPr lang="en-US" sz="1800" b="0" i="1" dirty="0">
                          <a:effectLst/>
                          <a:latin typeface="Times New Roman"/>
                          <a:ea typeface="MS Mincho"/>
                          <a:cs typeface="Times New Roman"/>
                        </a:rPr>
                        <a:t>127.0.0.1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600"/>
                        </a:spcBef>
                        <a:spcAft>
                          <a:spcPts val="600"/>
                        </a:spcAft>
                      </a:pPr>
                      <a:r>
                        <a:rPr lang="en-US" sz="1800" b="0" i="1" dirty="0">
                          <a:effectLst/>
                        </a:rPr>
                        <a:t>localhost</a:t>
                      </a:r>
                      <a:endParaRPr lang="en-US" sz="1800" b="0" i="1" dirty="0">
                        <a:effectLst/>
                        <a:latin typeface="Times New Roman"/>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92190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và thực hành</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
        <p:nvSpPr>
          <p:cNvPr id="4" name="Content Placeholder 3"/>
          <p:cNvSpPr>
            <a:spLocks noGrp="1"/>
          </p:cNvSpPr>
          <p:nvPr>
            <p:ph sz="quarter" idx="1"/>
          </p:nvPr>
        </p:nvSpPr>
        <p:spPr/>
        <p:txBody>
          <a:bodyPr>
            <a:normAutofit lnSpcReduction="10000"/>
          </a:bodyPr>
          <a:lstStyle/>
          <a:p>
            <a:r>
              <a:rPr lang="en-US"/>
              <a:t>Bài tập 2. Trong hệ điều hành Windows, mở và thêm một bản ghi trong tập tin hosts (ví dụ: “127.0.0.1 hocdns.com”. Kiểm tra DNS cache để quan sát bản ghi trong tập tin hosts đã được nạp vào DNS cache.</a:t>
            </a:r>
          </a:p>
          <a:p>
            <a:r>
              <a:rPr lang="en-US"/>
              <a:t>Bài tập 3. Thay đổi lại địa chỉ Preferred DNS server trong cạc mạng là một địa chỉ của Google, Singapore, VNPT và của Viettel.</a:t>
            </a:r>
          </a:p>
          <a:p>
            <a:r>
              <a:rPr lang="en-US"/>
              <a:t>Bài tập 4. Đăng ký 2 tên miền miễn phí.</a:t>
            </a:r>
          </a:p>
          <a:p>
            <a:r>
              <a:rPr lang="en-US"/>
              <a:t>Bài tập 5. Kể tên 3 nhà cung cấp dịch vụ đăng ký tên miền (2 của Việt Nam, 1 của quốc tế). Để đăng ký một tên miền có phí, cần chuẩn bị những gì? Khảo sát bảng giá của một số tên miền. Thử đăng ký một tên miền có phí.</a:t>
            </a:r>
          </a:p>
        </p:txBody>
      </p:sp>
    </p:spTree>
    <p:extLst>
      <p:ext uri="{BB962C8B-B14F-4D97-AF65-F5344CB8AC3E}">
        <p14:creationId xmlns:p14="http://schemas.microsoft.com/office/powerpoint/2010/main" val="2319353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761999" y="5029200"/>
            <a:ext cx="7821165" cy="863958"/>
          </a:xfrm>
          <a:prstGeom prst="rect">
            <a:avLst/>
          </a:prstGeom>
          <a:solidFill>
            <a:srgbClr val="003399"/>
          </a:solidFill>
        </p:spPr>
        <p:txBody>
          <a:bodyPr>
            <a:no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lgn="r"/>
            <a:r>
              <a:rPr lang="en-US" sz="4000" dirty="0" err="1">
                <a:solidFill>
                  <a:schemeClr val="bg1"/>
                </a:solidFill>
              </a:rPr>
              <a:t>Cám</a:t>
            </a:r>
            <a:r>
              <a:rPr lang="en-US" sz="4000" dirty="0">
                <a:solidFill>
                  <a:schemeClr val="bg1"/>
                </a:solidFill>
              </a:rPr>
              <a:t> </a:t>
            </a:r>
            <a:r>
              <a:rPr lang="en-US" sz="4000" dirty="0" err="1">
                <a:solidFill>
                  <a:schemeClr val="bg1"/>
                </a:solidFill>
              </a:rPr>
              <a:t>ơn</a:t>
            </a:r>
            <a:r>
              <a:rPr lang="en-US" sz="4000" dirty="0">
                <a:solidFill>
                  <a:schemeClr val="bg1"/>
                </a:solidFill>
              </a:rPr>
              <a:t> </a:t>
            </a:r>
            <a:r>
              <a:rPr lang="en-US" sz="4000" dirty="0" err="1">
                <a:solidFill>
                  <a:schemeClr val="bg1"/>
                </a:solidFill>
              </a:rPr>
              <a:t>các</a:t>
            </a:r>
            <a:r>
              <a:rPr lang="en-US" sz="4000" dirty="0">
                <a:solidFill>
                  <a:schemeClr val="bg1"/>
                </a:solidFill>
              </a:rPr>
              <a:t> </a:t>
            </a:r>
            <a:r>
              <a:rPr lang="en-US" sz="4000" dirty="0" err="1">
                <a:solidFill>
                  <a:schemeClr val="bg1"/>
                </a:solidFill>
              </a:rPr>
              <a:t>bạn</a:t>
            </a:r>
            <a:r>
              <a:rPr lang="en-US" sz="4000" dirty="0">
                <a:solidFill>
                  <a:schemeClr val="bg1"/>
                </a:solidFill>
              </a:rPr>
              <a:t>!</a:t>
            </a: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5349025" y="381000"/>
            <a:ext cx="3249165" cy="3581400"/>
          </a:xfrm>
          <a:prstGeom prst="rect">
            <a:avLst/>
          </a:prstGeom>
        </p:spPr>
      </p:pic>
      <p:sp>
        <p:nvSpPr>
          <p:cNvPr id="6" name="Title 1"/>
          <p:cNvSpPr txBox="1">
            <a:spLocks/>
          </p:cNvSpPr>
          <p:nvPr/>
        </p:nvSpPr>
        <p:spPr>
          <a:xfrm>
            <a:off x="769512" y="3962400"/>
            <a:ext cx="7813652" cy="1066800"/>
          </a:xfrm>
          <a:prstGeom prst="rect">
            <a:avLst/>
          </a:prstGeom>
        </p:spPr>
        <p:txBody>
          <a:bodyPr>
            <a:no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US"/>
              <a:t>Web back-end (2) – Hệ thống tên miền</a:t>
            </a:r>
          </a:p>
          <a:p>
            <a:pPr algn="r"/>
            <a:r>
              <a:rPr lang="en-US"/>
              <a:t>- DNS</a:t>
            </a:r>
            <a:endParaRPr lang="en-US" dirty="0"/>
          </a:p>
        </p:txBody>
      </p:sp>
      <p:sp>
        <p:nvSpPr>
          <p:cNvPr id="8" name="Content Placeholder 3"/>
          <p:cNvSpPr txBox="1">
            <a:spLocks/>
          </p:cNvSpPr>
          <p:nvPr/>
        </p:nvSpPr>
        <p:spPr>
          <a:xfrm>
            <a:off x="914400" y="1447800"/>
            <a:ext cx="4114800" cy="22098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1800"/>
              <a:t>Tổng quan về DNS</a:t>
            </a:r>
          </a:p>
          <a:p>
            <a:r>
              <a:rPr lang="en-US" sz="1800"/>
              <a:t>Hệ thống tên của DNS</a:t>
            </a:r>
          </a:p>
          <a:p>
            <a:r>
              <a:rPr lang="en-US" sz="1800"/>
              <a:t>Quá trình đổi tên miền sang IP</a:t>
            </a:r>
          </a:p>
          <a:p>
            <a:r>
              <a:rPr lang="en-US" sz="1800"/>
              <a:t>Đăng ký tên miền</a:t>
            </a:r>
          </a:p>
          <a:p>
            <a:r>
              <a:rPr lang="en-US" sz="1800"/>
              <a:t>Tên miền quốc tế, quốc gia</a:t>
            </a:r>
          </a:p>
          <a:p>
            <a:r>
              <a:rPr lang="en-US" sz="1800"/>
              <a:t>Cách đặt tên miền</a:t>
            </a:r>
          </a:p>
        </p:txBody>
      </p:sp>
    </p:spTree>
    <p:extLst>
      <p:ext uri="{BB962C8B-B14F-4D97-AF65-F5344CB8AC3E}">
        <p14:creationId xmlns:p14="http://schemas.microsoft.com/office/powerpoint/2010/main" val="653978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Nội dung sẽ tìm hiểu</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
        <p:nvSpPr>
          <p:cNvPr id="4" name="Content Placeholder 3"/>
          <p:cNvSpPr>
            <a:spLocks noGrp="1"/>
          </p:cNvSpPr>
          <p:nvPr>
            <p:ph sz="quarter" idx="1"/>
          </p:nvPr>
        </p:nvSpPr>
        <p:spPr/>
        <p:txBody>
          <a:bodyPr/>
          <a:lstStyle/>
          <a:p>
            <a:r>
              <a:rPr lang="en-US"/>
              <a:t>Tổng quan về DNS</a:t>
            </a:r>
          </a:p>
          <a:p>
            <a:r>
              <a:rPr lang="en-US"/>
              <a:t>Hệ thống tên của DNS</a:t>
            </a:r>
          </a:p>
          <a:p>
            <a:r>
              <a:rPr lang="en-US"/>
              <a:t>Quá trình đổi tên miền sang IP</a:t>
            </a:r>
          </a:p>
          <a:p>
            <a:r>
              <a:rPr lang="en-US"/>
              <a:t>Đăng ký tên miền</a:t>
            </a:r>
          </a:p>
          <a:p>
            <a:r>
              <a:rPr lang="en-US"/>
              <a:t>Tên miền quốc tế, quốc gia</a:t>
            </a:r>
          </a:p>
          <a:p>
            <a:r>
              <a:rPr lang="en-US"/>
              <a:t>Cách đặt tên miền</a:t>
            </a:r>
          </a:p>
        </p:txBody>
      </p:sp>
    </p:spTree>
    <p:extLst>
      <p:ext uri="{BB962C8B-B14F-4D97-AF65-F5344CB8AC3E}">
        <p14:creationId xmlns:p14="http://schemas.microsoft.com/office/powerpoint/2010/main" val="2558569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Chuyển tên miền thành IP</a:t>
            </a:r>
            <a:endParaRPr lang="en-US" dirty="0"/>
          </a:p>
        </p:txBody>
      </p:sp>
      <p:sp>
        <p:nvSpPr>
          <p:cNvPr id="3" name="Content Placeholder 2"/>
          <p:cNvSpPr>
            <a:spLocks noGrp="1"/>
          </p:cNvSpPr>
          <p:nvPr>
            <p:ph sz="quarter" idx="1"/>
          </p:nvPr>
        </p:nvSpPr>
        <p:spPr>
          <a:xfrm>
            <a:off x="457200" y="1219200"/>
            <a:ext cx="7620000" cy="1828800"/>
          </a:xfrm>
        </p:spPr>
        <p:txBody>
          <a:bodyPr>
            <a:normAutofit lnSpcReduction="10000"/>
          </a:bodyPr>
          <a:lstStyle/>
          <a:p>
            <a:r>
              <a:rPr lang="en-US" sz="2000"/>
              <a:t>Xem lại quá trình duyệt web,  sau khi người dùng nhập địa chỉ website (ví dụ: </a:t>
            </a:r>
            <a:r>
              <a:rPr lang="en-US" sz="2000" u="sng">
                <a:hlinkClick r:id="rId2"/>
              </a:rPr>
              <a:t>https://en.wikipedia.org/</a:t>
            </a:r>
            <a:r>
              <a:rPr lang="en-US" sz="2000"/>
              <a:t>) vào thanh địa chỉ của trình duyệt,  bấm Enter.  Trình duyệt sẽ dựa vào địa chỉ website để kết nối tới máy server. </a:t>
            </a:r>
          </a:p>
          <a:p>
            <a:r>
              <a:rPr lang="en-US" sz="2000"/>
              <a:t>Vậy, bằng cách nào trình duyệt kết nối được tới máy server dựa vào địa chỉ website?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4" name="Rectangle 3"/>
          <p:cNvSpPr/>
          <p:nvPr/>
        </p:nvSpPr>
        <p:spPr>
          <a:xfrm>
            <a:off x="685800" y="3105835"/>
            <a:ext cx="7010400" cy="400110"/>
          </a:xfrm>
          <a:prstGeom prst="rect">
            <a:avLst/>
          </a:prstGeom>
          <a:solidFill>
            <a:srgbClr val="002060"/>
          </a:solidFill>
        </p:spPr>
        <p:txBody>
          <a:bodyPr wrap="square">
            <a:spAutoFit/>
          </a:bodyPr>
          <a:lstStyle/>
          <a:p>
            <a:pPr algn="ctr"/>
            <a:r>
              <a:rPr lang="en-US" sz="2000" b="1" i="1">
                <a:solidFill>
                  <a:schemeClr val="bg1"/>
                </a:solidFill>
              </a:rPr>
              <a:t>scheme://</a:t>
            </a:r>
            <a:r>
              <a:rPr lang="en-US" sz="2000" b="1" i="1">
                <a:solidFill>
                  <a:schemeClr val="accent4">
                    <a:lumMod val="75000"/>
                  </a:schemeClr>
                </a:solidFill>
              </a:rPr>
              <a:t>domain</a:t>
            </a:r>
            <a:r>
              <a:rPr lang="en-US" sz="2000" b="1" i="1">
                <a:solidFill>
                  <a:schemeClr val="bg1"/>
                </a:solidFill>
              </a:rPr>
              <a:t>:port/path?query_string#fragment_id</a:t>
            </a:r>
            <a:endParaRPr lang="en-US" sz="2000">
              <a:solidFill>
                <a:schemeClr val="bg1"/>
              </a:solidFill>
            </a:endParaRPr>
          </a:p>
        </p:txBody>
      </p:sp>
      <p:sp>
        <p:nvSpPr>
          <p:cNvPr id="8" name="Content Placeholder 2"/>
          <p:cNvSpPr txBox="1">
            <a:spLocks/>
          </p:cNvSpPr>
          <p:nvPr/>
        </p:nvSpPr>
        <p:spPr>
          <a:xfrm>
            <a:off x="381000" y="3657600"/>
            <a:ext cx="2667000" cy="1828800"/>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000"/>
              <a:t>Chuyển “domain” &gt; địa chỉ IP</a:t>
            </a:r>
          </a:p>
          <a:p>
            <a:r>
              <a:rPr lang="en-US" sz="2000"/>
              <a:t>Gửi gói HTTP request tới địa chỉ IP để yêu cầu trang web</a:t>
            </a:r>
          </a:p>
        </p:txBody>
      </p:sp>
      <p:pic>
        <p:nvPicPr>
          <p:cNvPr id="9" name="Picture 8"/>
          <p:cNvPicPr/>
          <p:nvPr/>
        </p:nvPicPr>
        <p:blipFill>
          <a:blip r:embed="rId3"/>
          <a:stretch>
            <a:fillRect/>
          </a:stretch>
        </p:blipFill>
        <p:spPr>
          <a:xfrm>
            <a:off x="3304540" y="3581400"/>
            <a:ext cx="5153660" cy="2846696"/>
          </a:xfrm>
          <a:prstGeom prst="rect">
            <a:avLst/>
          </a:prstGeom>
        </p:spPr>
      </p:pic>
    </p:spTree>
    <p:extLst>
      <p:ext uri="{BB962C8B-B14F-4D97-AF65-F5344CB8AC3E}">
        <p14:creationId xmlns:p14="http://schemas.microsoft.com/office/powerpoint/2010/main" val="2037250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Hệ thống tên miền - DNS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4" name="Content Placeholder 3"/>
          <p:cNvSpPr>
            <a:spLocks noGrp="1"/>
          </p:cNvSpPr>
          <p:nvPr>
            <p:ph sz="quarter" idx="1"/>
          </p:nvPr>
        </p:nvSpPr>
        <p:spPr/>
        <p:txBody>
          <a:bodyPr>
            <a:normAutofit fontScale="92500" lnSpcReduction="20000"/>
          </a:bodyPr>
          <a:lstStyle/>
          <a:p>
            <a:r>
              <a:rPr lang="en-US"/>
              <a:t>Hệ thống tên miền (Domain Name System – DNS) là một hệ thống có nhiệm vụ chuyển đổi địa chỉ dạng “tên miền” thành địa chỉ IP và ngược lại. Ví dụ, hệ thống DNS sẽ giúp máy tính biết được tên miền </a:t>
            </a:r>
            <a:r>
              <a:rPr lang="en-US" u="sng">
                <a:hlinkClick r:id="rId2"/>
              </a:rPr>
              <a:t>en.wikipedia.org</a:t>
            </a:r>
            <a:r>
              <a:rPr lang="en-US"/>
              <a:t>  sẽ có địa chỉ IP tương ứng là 103.102.166.224.</a:t>
            </a:r>
          </a:p>
          <a:p>
            <a:r>
              <a:rPr lang="en-US" i="1"/>
              <a:t>Domain &gt; IP</a:t>
            </a:r>
          </a:p>
          <a:p>
            <a:pPr lvl="1"/>
            <a:r>
              <a:rPr lang="en-US" i="1"/>
              <a:t>ping </a:t>
            </a:r>
            <a:r>
              <a:rPr lang="en-US" i="1" u="sng">
                <a:hlinkClick r:id="rId2"/>
              </a:rPr>
              <a:t>www.wikipedia.org</a:t>
            </a:r>
            <a:endParaRPr lang="en-US" i="1" u="sng"/>
          </a:p>
          <a:p>
            <a:r>
              <a:rPr lang="en-US"/>
              <a:t>IP &gt; Domain</a:t>
            </a:r>
          </a:p>
          <a:p>
            <a:pPr lvl="1"/>
            <a:r>
              <a:rPr lang="en-US" i="1"/>
              <a:t>ping -a 103.102.166.224</a:t>
            </a:r>
          </a:p>
          <a:p>
            <a:pPr lvl="1"/>
            <a:r>
              <a:rPr lang="en-US" i="1"/>
              <a:t>nslookup 103.102.166.224</a:t>
            </a:r>
          </a:p>
          <a:p>
            <a:r>
              <a:rPr lang="vi-VN"/>
              <a:t>Trong một số trường hợp, có thể truy cập website bằng tên miền hoặc địa chỉ IP. Ví dụ: có thể truy cập trang google bằng http://172.217.31.238 hoặc http://google.com.</a:t>
            </a:r>
            <a:endParaRPr lang="en-US"/>
          </a:p>
        </p:txBody>
      </p:sp>
    </p:spTree>
    <p:extLst>
      <p:ext uri="{BB962C8B-B14F-4D97-AF65-F5344CB8AC3E}">
        <p14:creationId xmlns:p14="http://schemas.microsoft.com/office/powerpoint/2010/main" val="3647966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 thành phần của DNS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
        <p:nvSpPr>
          <p:cNvPr id="4" name="Content Placeholder 3"/>
          <p:cNvSpPr>
            <a:spLocks noGrp="1"/>
          </p:cNvSpPr>
          <p:nvPr>
            <p:ph sz="quarter" idx="1"/>
          </p:nvPr>
        </p:nvSpPr>
        <p:spPr>
          <a:xfrm>
            <a:off x="457200" y="1219200"/>
            <a:ext cx="8229600" cy="2590800"/>
          </a:xfrm>
        </p:spPr>
        <p:txBody>
          <a:bodyPr>
            <a:normAutofit fontScale="62500" lnSpcReduction="20000"/>
          </a:bodyPr>
          <a:lstStyle/>
          <a:p>
            <a:r>
              <a:rPr lang="vi-VN"/>
              <a:t>DNS namespace (hệ thống tên): </a:t>
            </a:r>
            <a:r>
              <a:rPr lang="en-US"/>
              <a:t>T</a:t>
            </a:r>
            <a:r>
              <a:rPr lang="vi-VN"/>
              <a:t>ổ chức theo cấu trúc cây (tree)</a:t>
            </a:r>
            <a:r>
              <a:rPr lang="en-US"/>
              <a:t>, m</a:t>
            </a:r>
            <a:r>
              <a:rPr lang="vi-VN"/>
              <a:t>ỗi nhánh </a:t>
            </a:r>
            <a:r>
              <a:rPr lang="en-US"/>
              <a:t>– xác lập</a:t>
            </a:r>
            <a:r>
              <a:rPr lang="vi-VN"/>
              <a:t> một miền (domain). Mỗi miền chứa các bản ghi (resource record): là thông tin ánh xạ giữa tên và địa chỉ IP, và các thông tin khác. Mục đích của quá trình truy vấn DNS là tìm kiếm các thông tin chứa trong các bản ghi tại mỗi miền.</a:t>
            </a:r>
          </a:p>
          <a:p>
            <a:r>
              <a:rPr lang="vi-VN"/>
              <a:t>Name server: </a:t>
            </a:r>
            <a:r>
              <a:rPr lang="en-US"/>
              <a:t>m</a:t>
            </a:r>
            <a:r>
              <a:rPr lang="vi-VN"/>
              <a:t>áy tính đã </a:t>
            </a:r>
            <a:r>
              <a:rPr lang="en-US"/>
              <a:t>cài </a:t>
            </a:r>
            <a:r>
              <a:rPr lang="vi-VN"/>
              <a:t>DNS server và có chứa các bản ghi thông tin của miền. Name server có thể trả lời các truy vấn liên quan đến tên miền do nó quản lý, ngoài ra, nó cũng có khả năng chuyển tiếp các truy vấn tới các name server khác trong trường hợp nó không thể trả lời được.</a:t>
            </a:r>
          </a:p>
          <a:p>
            <a:r>
              <a:rPr lang="vi-VN"/>
              <a:t>Resolver</a:t>
            </a:r>
            <a:r>
              <a:rPr lang="en-US"/>
              <a:t> </a:t>
            </a:r>
            <a:r>
              <a:rPr lang="vi-VN"/>
              <a:t>(DNS client): chương trình DNS client, tạo truy vấn DNS và gửi nó tới DNS server. Mỗi DNS client phải được chỉ dẫn để truy cập tới ít nhất một DNS server.</a:t>
            </a:r>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449501"/>
            <a:ext cx="4691062" cy="320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0332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Hệ thống tên (DNS namespace)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pic>
        <p:nvPicPr>
          <p:cNvPr id="5" name="Picture 4"/>
          <p:cNvPicPr/>
          <p:nvPr/>
        </p:nvPicPr>
        <p:blipFill>
          <a:blip r:embed="rId2"/>
          <a:stretch>
            <a:fillRect/>
          </a:stretch>
        </p:blipFill>
        <p:spPr>
          <a:xfrm>
            <a:off x="1447800" y="2892188"/>
            <a:ext cx="6553200" cy="3584812"/>
          </a:xfrm>
          <a:prstGeom prst="rect">
            <a:avLst/>
          </a:prstGeom>
        </p:spPr>
      </p:pic>
      <p:sp>
        <p:nvSpPr>
          <p:cNvPr id="6" name="Content Placeholder 3"/>
          <p:cNvSpPr txBox="1">
            <a:spLocks/>
          </p:cNvSpPr>
          <p:nvPr/>
        </p:nvSpPr>
        <p:spPr>
          <a:xfrm>
            <a:off x="457200" y="1295400"/>
            <a:ext cx="8305800" cy="1447800"/>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vi-VN" sz="1600"/>
              <a:t>Hệ thống tên của DNS được tổ chức theo cấu trúc cây. </a:t>
            </a:r>
          </a:p>
          <a:p>
            <a:pPr lvl="1"/>
            <a:r>
              <a:rPr lang="vi-VN" sz="1600"/>
              <a:t>Bắt đầu là nút gốc (DNS root), kí hiệu là (.) (dấu chấm)</a:t>
            </a:r>
          </a:p>
          <a:p>
            <a:pPr lvl="1"/>
            <a:r>
              <a:rPr lang="vi-VN" sz="1600"/>
              <a:t>Tiếp theo là tên cấp cao (Top Level Domain – TLD). Ví dụ org</a:t>
            </a:r>
          </a:p>
          <a:p>
            <a:pPr lvl="1"/>
            <a:r>
              <a:rPr lang="en-US" sz="1600"/>
              <a:t>T</a:t>
            </a:r>
            <a:r>
              <a:rPr lang="vi-VN" sz="1600"/>
              <a:t>iếp theo là các tên miền thứ cấp (Second Level Domain, Third Level Domain). Ví dụ wikipedia (Second Level Domain), en (Third Level Domain). </a:t>
            </a:r>
          </a:p>
        </p:txBody>
      </p:sp>
      <p:sp>
        <p:nvSpPr>
          <p:cNvPr id="8" name="TextBox 7"/>
          <p:cNvSpPr txBox="1"/>
          <p:nvPr/>
        </p:nvSpPr>
        <p:spPr>
          <a:xfrm>
            <a:off x="609600" y="5791200"/>
            <a:ext cx="8153400" cy="523220"/>
          </a:xfrm>
          <a:prstGeom prst="rect">
            <a:avLst/>
          </a:prstGeom>
          <a:noFill/>
        </p:spPr>
        <p:txBody>
          <a:bodyPr wrap="square" rtlCol="0">
            <a:spAutoFit/>
          </a:bodyPr>
          <a:lstStyle/>
          <a:p>
            <a:r>
              <a:rPr lang="en-US" sz="1400" i="1"/>
              <a:t>Khi duyệt web, bạn hoàn toàn có thể thêm dấu chấm (.) vào cuối mỗi tên miền. Đó mới là địa chỉ đầy đủ của website. Tuy nhiên, trong thực tế mọi người không cần thêm dấu chấm vì trình duyệt không bắt buộc điều đó.</a:t>
            </a:r>
          </a:p>
        </p:txBody>
      </p:sp>
    </p:spTree>
    <p:extLst>
      <p:ext uri="{BB962C8B-B14F-4D97-AF65-F5344CB8AC3E}">
        <p14:creationId xmlns:p14="http://schemas.microsoft.com/office/powerpoint/2010/main" val="3127471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a:t>Quá trình đổi tên miền sang IP của DNS client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
        <p:nvSpPr>
          <p:cNvPr id="4" name="Content Placeholder 3"/>
          <p:cNvSpPr>
            <a:spLocks noGrp="1"/>
          </p:cNvSpPr>
          <p:nvPr>
            <p:ph sz="quarter" idx="1"/>
          </p:nvPr>
        </p:nvSpPr>
        <p:spPr>
          <a:xfrm>
            <a:off x="457200" y="1219199"/>
            <a:ext cx="8229600" cy="2133599"/>
          </a:xfrm>
        </p:spPr>
        <p:txBody>
          <a:bodyPr>
            <a:noAutofit/>
          </a:bodyPr>
          <a:lstStyle/>
          <a:p>
            <a:r>
              <a:rPr lang="en-US" sz="1600"/>
              <a:t>Việc phân giải tên miền là trách nhiệm của DNS server thuộc các tổ chức quản lý website.  (Bạn sẽ nắm rõ hơn ý này khi thực hành cấu hình web server)</a:t>
            </a:r>
          </a:p>
          <a:p>
            <a:pPr lvl="1"/>
            <a:r>
              <a:rPr lang="en-US" sz="1600"/>
              <a:t>Máy DNS client tìm trong DNS cache tại DNS client xem có bản ghi </a:t>
            </a:r>
            <a:r>
              <a:rPr lang="en-US" sz="1600" i="1"/>
              <a:t>tên miền – IP</a:t>
            </a:r>
            <a:endParaRPr lang="en-US" sz="1600"/>
          </a:p>
          <a:p>
            <a:pPr lvl="1"/>
            <a:r>
              <a:rPr lang="en-US" sz="1600"/>
              <a:t>Tìm trong tập tin hosts xem có bản ghi </a:t>
            </a:r>
            <a:r>
              <a:rPr lang="en-US" sz="1600" i="1"/>
              <a:t>tên miền – IP </a:t>
            </a:r>
            <a:r>
              <a:rPr lang="en-US" sz="1600"/>
              <a:t>(thực tế nội dung của tập tin hosts sẽ được nạp vào DNS cache)</a:t>
            </a:r>
          </a:p>
          <a:p>
            <a:pPr lvl="1"/>
            <a:r>
              <a:rPr lang="en-US" sz="1600"/>
              <a:t>Gửi truy vấn tới máy DNS server được khai báo trong cạc mạng. </a:t>
            </a:r>
            <a:r>
              <a:rPr lang="vi-VN" sz="1600"/>
              <a:t>Sau đó DNS server sẽ thực hiện việc phân giải tên miền.</a:t>
            </a:r>
            <a:endParaRPr lang="en-US" sz="160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807" y="3352799"/>
            <a:ext cx="4010793" cy="2971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p:nvPr/>
        </p:nvPicPr>
        <p:blipFill>
          <a:blip r:embed="rId3"/>
          <a:stretch>
            <a:fillRect/>
          </a:stretch>
        </p:blipFill>
        <p:spPr>
          <a:xfrm>
            <a:off x="4267200" y="3645450"/>
            <a:ext cx="4724400" cy="2679150"/>
          </a:xfrm>
          <a:prstGeom prst="rect">
            <a:avLst/>
          </a:prstGeom>
        </p:spPr>
      </p:pic>
    </p:spTree>
    <p:extLst>
      <p:ext uri="{BB962C8B-B14F-4D97-AF65-F5344CB8AC3E}">
        <p14:creationId xmlns:p14="http://schemas.microsoft.com/office/powerpoint/2010/main" val="3140245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Đăng ký tên miền</a:t>
            </a:r>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
        <p:nvSpPr>
          <p:cNvPr id="4" name="Content Placeholder 3"/>
          <p:cNvSpPr>
            <a:spLocks noGrp="1"/>
          </p:cNvSpPr>
          <p:nvPr>
            <p:ph sz="quarter" idx="1"/>
          </p:nvPr>
        </p:nvSpPr>
        <p:spPr>
          <a:xfrm>
            <a:off x="457200" y="1219200"/>
            <a:ext cx="4800600" cy="5029200"/>
          </a:xfrm>
        </p:spPr>
        <p:txBody>
          <a:bodyPr>
            <a:normAutofit fontScale="92500" lnSpcReduction="20000"/>
          </a:bodyPr>
          <a:lstStyle/>
          <a:p>
            <a:r>
              <a:rPr lang="vi-VN"/>
              <a:t>Đăng ký tên miền là việc xác lập quyền sở hữu của chủ thể (cá nhân, tổ chức, cơ quan, công ty) đối với một tên miền cụ thể. </a:t>
            </a:r>
            <a:endParaRPr lang="en-US"/>
          </a:p>
          <a:p>
            <a:r>
              <a:rPr lang="vi-VN"/>
              <a:t>Đăng ký tên miền để xây dựng, bảo vệ thương hiệu. Khi đã có tên miền bạn có thể xây dựng website để quản lý, dạy học, làm việc, làm thương mại, quảng cáo, quảng bá thương hiệu.</a:t>
            </a:r>
          </a:p>
          <a:p>
            <a:r>
              <a:rPr lang="vi-VN"/>
              <a:t>Đăng ký tên miền qua các công ty, đại lý chuyên cung cấp dịch vụ đăng ký tên miền của Việt Nam hoặc quốc tế.</a:t>
            </a:r>
          </a:p>
        </p:txBody>
      </p:sp>
      <p:pic>
        <p:nvPicPr>
          <p:cNvPr id="2050" name="Picture 2" descr="ICANN là gì? Hướng dẫn đăng ký tên miền nhanh nhất với ICANN - Tài liệu  hướng dẫn và tối ưu dịch vụ"/>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200" y="1371600"/>
            <a:ext cx="2300888" cy="12954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6" descr="Cẩm nang thương hiệu tên miền &quot;.VN&quot; | Trung Tâm Internet Việt Nam (VNNI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Cẩm nang thương hiệu tên miền &quot;.VN&quot; | Trung Tâm Internet Việt Nam (VNNI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8" name="Picture 10" descr="Cẩm nang thương hiệu tên miền &amp;quot;.VN&amp;quot; | Trung Tâm Internet Việt Nam (VNN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6908" y="3581400"/>
            <a:ext cx="3142420" cy="1247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88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Tên miền quốc tế</a:t>
            </a:r>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
        <p:nvSpPr>
          <p:cNvPr id="4" name="Content Placeholder 3"/>
          <p:cNvSpPr>
            <a:spLocks noGrp="1"/>
          </p:cNvSpPr>
          <p:nvPr>
            <p:ph sz="quarter" idx="1"/>
          </p:nvPr>
        </p:nvSpPr>
        <p:spPr>
          <a:xfrm>
            <a:off x="457200" y="1219200"/>
            <a:ext cx="8229600" cy="4267200"/>
          </a:xfrm>
        </p:spPr>
        <p:txBody>
          <a:bodyPr/>
          <a:lstStyle/>
          <a:p>
            <a:r>
              <a:rPr lang="en-US"/>
              <a:t>Tên miền quốc tế là tên miền do tổ chức ICANN (Internet Corporation for Assigned Names and Numbers – Tập đoàn Internet cấp số và tên miền) cấp.  Ví dụ các tên miền có đuôi là .com, .net, .org, .info, edu …v.v. </a:t>
            </a:r>
          </a:p>
          <a:p>
            <a:r>
              <a:rPr lang="en-US"/>
              <a:t>Ý nghĩa một số đuôi của tên miền: </a:t>
            </a:r>
          </a:p>
          <a:p>
            <a:pPr lvl="1"/>
            <a:r>
              <a:rPr lang="fr-FR"/>
              <a:t>.COM là tổ chức liên quan đến thương mại (COMmercial)</a:t>
            </a:r>
            <a:endParaRPr lang="en-US"/>
          </a:p>
          <a:p>
            <a:pPr lvl="1"/>
            <a:r>
              <a:rPr lang="fr-FR"/>
              <a:t>.NET liên quan đến mạng lưới (NETwork)</a:t>
            </a:r>
            <a:endParaRPr lang="en-US"/>
          </a:p>
          <a:p>
            <a:pPr lvl="1"/>
            <a:r>
              <a:rPr lang="en-US"/>
              <a:t>.ORG  liên quan đến các tổ chức (ORGanizations)</a:t>
            </a:r>
          </a:p>
          <a:p>
            <a:pPr lvl="1"/>
            <a:r>
              <a:rPr lang="fr-FR"/>
              <a:t>.INFO liên quan đến thông tin (INFOrmation)</a:t>
            </a:r>
            <a:endParaRPr lang="en-US"/>
          </a:p>
          <a:p>
            <a:pPr lvl="1"/>
            <a:r>
              <a:rPr lang="fr-FR"/>
              <a:t>.EDU liên quan đến giáo dục (EDUcation)</a:t>
            </a:r>
            <a:endParaRPr lang="en-US"/>
          </a:p>
        </p:txBody>
      </p:sp>
      <p:pic>
        <p:nvPicPr>
          <p:cNvPr id="5" name="Picture 2" descr="ICANN là gì? Hướng dẫn đăng ký tên miền nhanh nhất với ICANN - Tài liệu  hướng dẫn và tối ưu dịch vụ"/>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7000" y="5029200"/>
            <a:ext cx="2300888"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444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4870</TotalTime>
  <Words>1784</Words>
  <Application>Microsoft Office PowerPoint</Application>
  <PresentationFormat>On-screen Show (4:3)</PresentationFormat>
  <Paragraphs>137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Bookman Old Style</vt:lpstr>
      <vt:lpstr>Calibri</vt:lpstr>
      <vt:lpstr>Gill Sans MT</vt:lpstr>
      <vt:lpstr>Times New Roman</vt:lpstr>
      <vt:lpstr>Wingdings</vt:lpstr>
      <vt:lpstr>Wingdings 3</vt:lpstr>
      <vt:lpstr>Origin</vt:lpstr>
      <vt:lpstr>Web back-end (2) – Hệ thống tên miền  - DNS</vt:lpstr>
      <vt:lpstr>Nội dung sẽ tìm hiểu</vt:lpstr>
      <vt:lpstr>Chuyển tên miền thành IP</vt:lpstr>
      <vt:lpstr>Hệ thống tên miền - DNS</vt:lpstr>
      <vt:lpstr>Ba thành phần của DNS</vt:lpstr>
      <vt:lpstr>Hệ thống tên (DNS namespace)</vt:lpstr>
      <vt:lpstr>Quá trình đổi tên miền sang IP của DNS client</vt:lpstr>
      <vt:lpstr>Đăng ký tên miền</vt:lpstr>
      <vt:lpstr>Tên miền quốc tế</vt:lpstr>
      <vt:lpstr>Tên miền quốc gia</vt:lpstr>
      <vt:lpstr>Một vài gợi ý về cách chọn tên miền</vt:lpstr>
      <vt:lpstr>Tên miền miễn phí</vt:lpstr>
      <vt:lpstr>Tên miền có phí</vt:lpstr>
      <vt:lpstr>Xem và đọc thêm</vt:lpstr>
      <vt:lpstr>Bài tập và thực hành</vt:lpstr>
      <vt:lpstr>Bài tập và thực hành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là gì?</dc:title>
  <dc:creator>Maxsys</dc:creator>
  <cp:lastModifiedBy>Dinh Dat</cp:lastModifiedBy>
  <cp:revision>104</cp:revision>
  <dcterms:created xsi:type="dcterms:W3CDTF">2006-08-16T00:00:00Z</dcterms:created>
  <dcterms:modified xsi:type="dcterms:W3CDTF">2021-09-18T02:44:44Z</dcterms:modified>
</cp:coreProperties>
</file>