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24"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FD971-16CD-418E-82F8-601B2BD9684F}" type="datetimeFigureOut">
              <a:rPr lang="en-US" smtClean="0"/>
              <a:t>9/8/2021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F67D8-5C4C-44EC-A0EC-2C8AA533A243}" type="slidenum">
              <a:rPr lang="en-US" smtClean="0"/>
              <a:t>‹#›</a:t>
            </a:fld>
            <a:endParaRPr lang="en-US"/>
          </a:p>
        </p:txBody>
      </p:sp>
    </p:spTree>
    <p:extLst>
      <p:ext uri="{BB962C8B-B14F-4D97-AF65-F5344CB8AC3E}">
        <p14:creationId xmlns:p14="http://schemas.microsoft.com/office/powerpoint/2010/main" val="216687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B8CDAEA-28F5-4A08-85ED-7DB0CC04A185}" type="datetime1">
              <a:rPr lang="en-US" smtClean="0"/>
              <a:t>9/8/2021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EDA124-6940-4D5A-974B-709B70F12B56}"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750A86-8E41-4FA8-A94F-BC55460D69DD}"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E7A4C2-48B0-47C2-81CD-09F9BF63A951}"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5426C1C-83D6-4783-A615-6B3AC1FA3595}" type="datetime1">
              <a:rPr lang="en-US" smtClean="0"/>
              <a:t>9/8/2021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AB16BDC-7F61-463C-AF24-41D30806D334}"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0F74701-14DA-4851-AB92-AB95F5D97B54}" type="datetime1">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606649-B4D6-4753-823D-D8FF2D742003}" type="datetime1">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59198-EF7E-4D39-8004-BD6A12030D3D}" type="datetime1">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A2C419-BF51-4942-934E-8D1B509498E0}"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463B3B-8621-4D42-BFEA-A9DD1EA3BFDD}"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B61CDA-3C8F-4BE5-ACCE-9AAF498A885B}" type="datetime1">
              <a:rPr lang="en-US" smtClean="0"/>
              <a:t>9/8/2021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erver-side" TargetMode="External"/><Relationship Id="rId2" Type="http://schemas.openxmlformats.org/officeDocument/2006/relationships/hyperlink" Target="https://en.wikipedia.org/wiki/Client-side" TargetMode="External"/><Relationship Id="rId1" Type="http://schemas.openxmlformats.org/officeDocument/2006/relationships/slideLayout" Target="../slideLayouts/slideLayout2.xml"/><Relationship Id="rId6" Type="http://schemas.openxmlformats.org/officeDocument/2006/relationships/hyperlink" Target="https://developer.mozilla.org/en-US/docs/Learn/Common_questions/What_is_a_web_server" TargetMode="External"/><Relationship Id="rId5" Type="http://schemas.openxmlformats.org/officeDocument/2006/relationships/hyperlink" Target="https://en.wikipedia.org/wiki/Web_server" TargetMode="External"/><Relationship Id="rId4" Type="http://schemas.openxmlformats.org/officeDocument/2006/relationships/hyperlink" Target="https://www.youtube.com/watch?v=1SwWo0wHx6Q"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nodejs/nodejs_http.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 TargetMode="External"/><Relationship Id="rId2" Type="http://schemas.openxmlformats.org/officeDocument/2006/relationships/hyperlink" Target="https://httpd.apach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733800"/>
            <a:ext cx="7086600" cy="1143000"/>
          </a:xfrm>
        </p:spPr>
        <p:txBody>
          <a:bodyPr>
            <a:normAutofit/>
          </a:bodyPr>
          <a:lstStyle/>
          <a:p>
            <a:r>
              <a:rPr lang="en-US" smtClean="0"/>
              <a:t>Web back-end </a:t>
            </a:r>
            <a:r>
              <a:rPr lang="en-US" smtClean="0"/>
              <a:t>(3) </a:t>
            </a:r>
            <a:r>
              <a:rPr lang="en-US" smtClean="0"/>
              <a:t>– </a:t>
            </a:r>
            <a:r>
              <a:rPr lang="en-US" smtClean="0"/>
              <a:t>Front-end, Back-end, </a:t>
            </a:r>
            <a:r>
              <a:rPr lang="en-US" smtClean="0"/>
              <a:t>Web server</a:t>
            </a:r>
            <a:endParaRPr lang="en-US" dirty="0"/>
          </a:p>
        </p:txBody>
      </p:sp>
      <p:sp>
        <p:nvSpPr>
          <p:cNvPr id="3" name="Subtitle 2"/>
          <p:cNvSpPr>
            <a:spLocks noGrp="1"/>
          </p:cNvSpPr>
          <p:nvPr>
            <p:ph type="subTitle" idx="1"/>
          </p:nvPr>
        </p:nvSpPr>
        <p:spPr>
          <a:xfrm>
            <a:off x="1219200" y="5200650"/>
            <a:ext cx="6858000" cy="438150"/>
          </a:xfrm>
        </p:spPr>
        <p:txBody>
          <a:bodyPr/>
          <a:lstStyle/>
          <a:p>
            <a:pPr algn="l"/>
            <a:r>
              <a:rPr lang="en-US" dirty="0" err="1" smtClean="0"/>
              <a:t>Lê</a:t>
            </a:r>
            <a:r>
              <a:rPr lang="en-US" dirty="0" smtClean="0"/>
              <a:t> Gia </a:t>
            </a:r>
            <a:r>
              <a:rPr lang="en-US" dirty="0" err="1" smtClean="0"/>
              <a:t>Công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638800" y="381000"/>
            <a:ext cx="2514600" cy="3124200"/>
          </a:xfrm>
          <a:prstGeom prst="rect">
            <a:avLst/>
          </a:prstGeom>
        </p:spPr>
      </p:pic>
    </p:spTree>
    <p:extLst>
      <p:ext uri="{BB962C8B-B14F-4D97-AF65-F5344CB8AC3E}">
        <p14:creationId xmlns:p14="http://schemas.microsoft.com/office/powerpoint/2010/main" val="26888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Tìm hiểu thêm về Apache</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p:txBody>
          <a:bodyPr/>
          <a:lstStyle/>
          <a:p>
            <a:r>
              <a:rPr lang="en-US" smtClean="0"/>
              <a:t>Web </a:t>
            </a:r>
            <a:r>
              <a:rPr lang="en-US"/>
              <a:t>root, và các tập tin của một website nằm ở đâu?</a:t>
            </a:r>
          </a:p>
          <a:p>
            <a:r>
              <a:rPr lang="en-US" smtClean="0"/>
              <a:t>Web </a:t>
            </a:r>
            <a:r>
              <a:rPr lang="en-US"/>
              <a:t>server này có thể thực thi mã PHP chưa?</a:t>
            </a:r>
          </a:p>
          <a:p>
            <a:r>
              <a:rPr lang="en-US" smtClean="0"/>
              <a:t>Thư </a:t>
            </a:r>
            <a:r>
              <a:rPr lang="en-US"/>
              <a:t>mục logs để làm gì?</a:t>
            </a:r>
          </a:p>
          <a:p>
            <a:r>
              <a:rPr lang="en-US" smtClean="0"/>
              <a:t>Tùy </a:t>
            </a:r>
            <a:r>
              <a:rPr lang="en-US"/>
              <a:t>chỉnh tập tin index.html (thêm mã HTML, CSS, JavaScript) và xem kết quả trên trình duyệt</a:t>
            </a:r>
          </a:p>
          <a:p>
            <a:r>
              <a:rPr lang="en-US" smtClean="0"/>
              <a:t>Sử </a:t>
            </a:r>
            <a:r>
              <a:rPr lang="en-US"/>
              <a:t>dụng tab Elements của Developer Tools để quan sát cây DOM, mã HTML, CSS và JavaScript</a:t>
            </a:r>
          </a:p>
          <a:p>
            <a:r>
              <a:rPr lang="en-US" smtClean="0"/>
              <a:t>Sử </a:t>
            </a:r>
            <a:r>
              <a:rPr lang="en-US"/>
              <a:t>dụng tab Network của Developer Tools để quan sát HTTP request, HTTP response nhằm hiểu thêm quá trình giao tiếp giữa web client và </a:t>
            </a:r>
            <a:r>
              <a:rPr lang="en-US"/>
              <a:t>web </a:t>
            </a:r>
            <a:r>
              <a:rPr lang="en-US" smtClean="0"/>
              <a:t>server</a:t>
            </a:r>
            <a:endParaRPr lang="en-US"/>
          </a:p>
        </p:txBody>
      </p:sp>
    </p:spTree>
    <p:extLst>
      <p:ext uri="{BB962C8B-B14F-4D97-AF65-F5344CB8AC3E}">
        <p14:creationId xmlns:p14="http://schemas.microsoft.com/office/powerpoint/2010/main" val="217486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Xem và đọc thêm</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normAutofit fontScale="92500"/>
          </a:bodyPr>
          <a:lstStyle/>
          <a:p>
            <a:r>
              <a:rPr lang="en-US"/>
              <a:t>Các từ khóa: client-side, server-side, front-end, back-end, fullstack, web server</a:t>
            </a:r>
          </a:p>
          <a:p>
            <a:r>
              <a:rPr lang="en-US"/>
              <a:t>Client-side (read): </a:t>
            </a:r>
            <a:r>
              <a:rPr lang="en-US" u="sng">
                <a:hlinkClick r:id="rId2"/>
              </a:rPr>
              <a:t>https://en.wikipedia.org/wiki/Client-side</a:t>
            </a:r>
            <a:endParaRPr lang="en-US"/>
          </a:p>
          <a:p>
            <a:r>
              <a:rPr lang="en-US"/>
              <a:t>Server-side (read): </a:t>
            </a:r>
            <a:r>
              <a:rPr lang="en-US" u="sng">
                <a:hlinkClick r:id="rId3"/>
              </a:rPr>
              <a:t>https://en.wikipedia.org/wiki/Server-side</a:t>
            </a:r>
            <a:endParaRPr lang="en-US"/>
          </a:p>
          <a:p>
            <a:r>
              <a:rPr lang="en-US"/>
              <a:t>Client-side, server-side, front-end, back-end, fullstack (view): </a:t>
            </a:r>
            <a:r>
              <a:rPr lang="en-US" u="sng">
                <a:hlinkClick r:id="rId4"/>
              </a:rPr>
              <a:t>https://www.youtube.com/watch?v=1SwWo0wHx6Q</a:t>
            </a:r>
            <a:endParaRPr lang="en-US"/>
          </a:p>
          <a:p>
            <a:r>
              <a:rPr lang="en-US"/>
              <a:t>Web server (read): </a:t>
            </a:r>
            <a:r>
              <a:rPr lang="en-US" u="sng">
                <a:hlinkClick r:id="rId5"/>
              </a:rPr>
              <a:t>https://en.wikipedia.org/wiki/Web_server</a:t>
            </a:r>
            <a:endParaRPr lang="en-US"/>
          </a:p>
          <a:p>
            <a:r>
              <a:rPr lang="en-US"/>
              <a:t>Web server (read): </a:t>
            </a:r>
            <a:r>
              <a:rPr lang="en-US" u="sng">
                <a:hlinkClick r:id="rId6"/>
              </a:rPr>
              <a:t>https</a:t>
            </a:r>
            <a:r>
              <a:rPr lang="en-US" u="sng">
                <a:hlinkClick r:id="rId6"/>
              </a:rPr>
              <a:t>://</a:t>
            </a:r>
            <a:r>
              <a:rPr lang="en-US" u="sng" smtClean="0">
                <a:hlinkClick r:id="rId6"/>
              </a:rPr>
              <a:t>developer.mozilla.org/en-US/docs/Learn/Common_questions/What_is_a_web_server</a:t>
            </a:r>
            <a:endParaRPr lang="en-US"/>
          </a:p>
        </p:txBody>
      </p:sp>
    </p:spTree>
    <p:extLst>
      <p:ext uri="{BB962C8B-B14F-4D97-AF65-F5344CB8AC3E}">
        <p14:creationId xmlns:p14="http://schemas.microsoft.com/office/powerpoint/2010/main" val="21083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và thực hành</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p:txBody>
          <a:bodyPr/>
          <a:lstStyle/>
          <a:p>
            <a:r>
              <a:rPr lang="en-US"/>
              <a:t>Bài tập 1. Cài đặt web server Apache trên Windows (tùy chọn làm thêm trên: Ubuntu, Docker)</a:t>
            </a:r>
          </a:p>
          <a:p>
            <a:r>
              <a:rPr lang="en-US"/>
              <a:t>Bài tập 2. Cài đặt web server Nodejs</a:t>
            </a:r>
          </a:p>
          <a:p>
            <a:r>
              <a:rPr lang="en-US" u="sng">
                <a:hlinkClick r:id="rId2"/>
              </a:rPr>
              <a:t>https://www.w3schools.com/nodejs/nodejs_http.asp</a:t>
            </a:r>
            <a:endParaRPr lang="en-US"/>
          </a:p>
          <a:p>
            <a:r>
              <a:rPr lang="en-US"/>
              <a:t>Bài tập 3. Cài đặt NGINX (làm thêm, không bắt buộc)</a:t>
            </a:r>
          </a:p>
          <a:p>
            <a:r>
              <a:rPr lang="en-US"/>
              <a:t>Bài tập 4. Cài đặt XAMPP (làm thêm, không bắt </a:t>
            </a:r>
            <a:r>
              <a:rPr lang="en-US"/>
              <a:t>buộc</a:t>
            </a:r>
            <a:r>
              <a:rPr lang="en-US" smtClean="0"/>
              <a:t>)</a:t>
            </a:r>
            <a:endParaRPr lang="en-US"/>
          </a:p>
        </p:txBody>
      </p:sp>
    </p:spTree>
    <p:extLst>
      <p:ext uri="{BB962C8B-B14F-4D97-AF65-F5344CB8AC3E}">
        <p14:creationId xmlns:p14="http://schemas.microsoft.com/office/powerpoint/2010/main" val="306458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ôn tập</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r>
              <a:rPr lang="en-US"/>
              <a:t>https://legiacong.blogspot.com/2021/09/web-back-end-3-web-server.html</a:t>
            </a:r>
          </a:p>
        </p:txBody>
      </p:sp>
    </p:spTree>
    <p:extLst>
      <p:ext uri="{BB962C8B-B14F-4D97-AF65-F5344CB8AC3E}">
        <p14:creationId xmlns:p14="http://schemas.microsoft.com/office/powerpoint/2010/main" val="30487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761999" y="5029200"/>
            <a:ext cx="7821165" cy="863958"/>
          </a:xfrm>
          <a:prstGeom prst="rect">
            <a:avLst/>
          </a:prstGeom>
          <a:solidFill>
            <a:srgbClr val="003399"/>
          </a:solidFill>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r"/>
            <a:r>
              <a:rPr lang="en-US" sz="4000" dirty="0" err="1" smtClean="0">
                <a:solidFill>
                  <a:schemeClr val="bg1"/>
                </a:solidFill>
              </a:rPr>
              <a:t>Cám</a:t>
            </a:r>
            <a:r>
              <a:rPr lang="en-US" sz="4000" dirty="0" smtClean="0">
                <a:solidFill>
                  <a:schemeClr val="bg1"/>
                </a:solidFill>
              </a:rPr>
              <a:t> </a:t>
            </a:r>
            <a:r>
              <a:rPr lang="en-US" sz="4000" dirty="0" err="1" smtClean="0">
                <a:solidFill>
                  <a:schemeClr val="bg1"/>
                </a:solidFill>
              </a:rPr>
              <a:t>ơn</a:t>
            </a:r>
            <a:r>
              <a:rPr lang="en-US" sz="4000" dirty="0" smtClean="0">
                <a:solidFill>
                  <a:schemeClr val="bg1"/>
                </a:solidFill>
              </a:rPr>
              <a:t> </a:t>
            </a:r>
            <a:r>
              <a:rPr lang="en-US" sz="4000" dirty="0" err="1" smtClean="0">
                <a:solidFill>
                  <a:schemeClr val="bg1"/>
                </a:solidFill>
              </a:rPr>
              <a:t>các</a:t>
            </a:r>
            <a:r>
              <a:rPr lang="en-US" sz="4000" dirty="0" smtClean="0">
                <a:solidFill>
                  <a:schemeClr val="bg1"/>
                </a:solidFill>
              </a:rPr>
              <a:t> </a:t>
            </a:r>
            <a:r>
              <a:rPr lang="en-US" sz="4000" dirty="0" err="1" smtClean="0">
                <a:solidFill>
                  <a:schemeClr val="bg1"/>
                </a:solidFill>
              </a:rPr>
              <a:t>bạn</a:t>
            </a:r>
            <a:r>
              <a:rPr lang="en-US" sz="4000" dirty="0">
                <a:solidFill>
                  <a:schemeClr val="bg1"/>
                </a:solidFill>
              </a:rPr>
              <a:t>!</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49025" y="381000"/>
            <a:ext cx="3249165" cy="3581400"/>
          </a:xfrm>
          <a:prstGeom prst="rect">
            <a:avLst/>
          </a:prstGeom>
        </p:spPr>
      </p:pic>
      <p:sp>
        <p:nvSpPr>
          <p:cNvPr id="6" name="Title 1"/>
          <p:cNvSpPr txBox="1">
            <a:spLocks/>
          </p:cNvSpPr>
          <p:nvPr/>
        </p:nvSpPr>
        <p:spPr>
          <a:xfrm>
            <a:off x="381000" y="3962400"/>
            <a:ext cx="8382000" cy="990600"/>
          </a:xfrm>
          <a:prstGeom prst="rect">
            <a:avLst/>
          </a:prstGeom>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a:t>Web back-end (3) </a:t>
            </a:r>
            <a:r>
              <a:rPr lang="en-US"/>
              <a:t>– </a:t>
            </a:r>
            <a:r>
              <a:rPr lang="en-US" smtClean="0"/>
              <a:t>Front-end, back-end, Web server</a:t>
            </a:r>
            <a:endParaRPr lang="en-US" dirty="0"/>
          </a:p>
        </p:txBody>
      </p:sp>
      <p:sp>
        <p:nvSpPr>
          <p:cNvPr id="8" name="Content Placeholder 3"/>
          <p:cNvSpPr txBox="1">
            <a:spLocks/>
          </p:cNvSpPr>
          <p:nvPr/>
        </p:nvSpPr>
        <p:spPr>
          <a:xfrm>
            <a:off x="914400" y="1447800"/>
            <a:ext cx="4114800" cy="22098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a:t>Client-side, server-side</a:t>
            </a:r>
          </a:p>
          <a:p>
            <a:r>
              <a:rPr lang="en-US" sz="2400"/>
              <a:t>Front-end, back-end, fullstack</a:t>
            </a:r>
          </a:p>
          <a:p>
            <a:r>
              <a:rPr lang="en-US" sz="2400"/>
              <a:t>Web </a:t>
            </a:r>
            <a:r>
              <a:rPr lang="en-US" sz="2400" smtClean="0"/>
              <a:t>server</a:t>
            </a:r>
            <a:endParaRPr lang="en-US" sz="2400"/>
          </a:p>
        </p:txBody>
      </p:sp>
    </p:spTree>
    <p:extLst>
      <p:ext uri="{BB962C8B-B14F-4D97-AF65-F5344CB8AC3E}">
        <p14:creationId xmlns:p14="http://schemas.microsoft.com/office/powerpoint/2010/main" val="653978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sẽ tìm hiểu</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US" smtClean="0"/>
              <a:t>Client-side, server-side</a:t>
            </a:r>
          </a:p>
          <a:p>
            <a:r>
              <a:rPr lang="en-US" smtClean="0"/>
              <a:t>Front-end, back-end, fullstack</a:t>
            </a:r>
          </a:p>
          <a:p>
            <a:r>
              <a:rPr lang="en-US" smtClean="0"/>
              <a:t>Web server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362198"/>
            <a:ext cx="5783690" cy="3886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8569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Client-side và Server-side</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457200" y="1219200"/>
            <a:ext cx="3581400" cy="4937760"/>
          </a:xfrm>
        </p:spPr>
        <p:txBody>
          <a:bodyPr>
            <a:normAutofit fontScale="77500" lnSpcReduction="20000"/>
          </a:bodyPr>
          <a:lstStyle/>
          <a:p>
            <a:r>
              <a:rPr lang="en-US"/>
              <a:t>Ứng dụng web hoạt </a:t>
            </a:r>
            <a:r>
              <a:rPr lang="en-US"/>
              <a:t>động </a:t>
            </a:r>
            <a:r>
              <a:rPr lang="en-US" smtClean="0"/>
              <a:t>theo </a:t>
            </a:r>
            <a:r>
              <a:rPr lang="en-US"/>
              <a:t>kiến </a:t>
            </a:r>
            <a:r>
              <a:rPr lang="en-US"/>
              <a:t>trúc </a:t>
            </a:r>
            <a:r>
              <a:rPr lang="en-US" smtClean="0"/>
              <a:t>client-server</a:t>
            </a:r>
          </a:p>
          <a:p>
            <a:pPr lvl="1"/>
            <a:r>
              <a:rPr lang="en-US" smtClean="0"/>
              <a:t>các </a:t>
            </a:r>
            <a:r>
              <a:rPr lang="en-US"/>
              <a:t>xử lý được thực hiện tại phía client (</a:t>
            </a:r>
            <a:r>
              <a:rPr lang="en-US"/>
              <a:t>client-side</a:t>
            </a:r>
            <a:r>
              <a:rPr lang="en-US" smtClean="0"/>
              <a:t>)</a:t>
            </a:r>
          </a:p>
          <a:p>
            <a:pPr lvl="1"/>
            <a:r>
              <a:rPr lang="en-US" smtClean="0"/>
              <a:t>các </a:t>
            </a:r>
            <a:r>
              <a:rPr lang="en-US"/>
              <a:t>xử lý được thực hiện ở phía server (server-side).</a:t>
            </a:r>
          </a:p>
          <a:p>
            <a:r>
              <a:rPr lang="en-US" smtClean="0"/>
              <a:t>Client-side: gửi </a:t>
            </a:r>
            <a:r>
              <a:rPr lang="en-US"/>
              <a:t>yêu cầu tới </a:t>
            </a:r>
            <a:r>
              <a:rPr lang="en-US"/>
              <a:t>server</a:t>
            </a:r>
            <a:r>
              <a:rPr lang="en-US" smtClean="0"/>
              <a:t>,  nhận </a:t>
            </a:r>
            <a:r>
              <a:rPr lang="en-US"/>
              <a:t>mã HTML, CSS và JavaScript từ server, thực thi mã và hiển thị kết quả cho người dùng.</a:t>
            </a:r>
          </a:p>
          <a:p>
            <a:r>
              <a:rPr lang="en-US" smtClean="0"/>
              <a:t>Server-side: </a:t>
            </a:r>
            <a:r>
              <a:rPr lang="en-US"/>
              <a:t>nhận yêu cầu do client gửi tới, làm việc với cơ sở dữ liệu, xử lý yêu cầu, trả kết quả về cho client. </a:t>
            </a:r>
          </a:p>
          <a:p>
            <a:r>
              <a:rPr lang="en-US" smtClean="0"/>
              <a:t>client-side = trình </a:t>
            </a:r>
            <a:r>
              <a:rPr lang="en-US"/>
              <a:t>duyệt, </a:t>
            </a:r>
            <a:r>
              <a:rPr lang="en-US"/>
              <a:t>server-side </a:t>
            </a:r>
            <a:r>
              <a:rPr lang="en-US" smtClean="0"/>
              <a:t>= web server</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905000"/>
            <a:ext cx="4952999" cy="332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69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Front-end, back-end và fullstack</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457200" y="1219200"/>
            <a:ext cx="3657600" cy="4937760"/>
          </a:xfrm>
        </p:spPr>
        <p:txBody>
          <a:bodyPr>
            <a:normAutofit fontScale="70000" lnSpcReduction="20000"/>
          </a:bodyPr>
          <a:lstStyle/>
          <a:p>
            <a:r>
              <a:rPr lang="en-US" smtClean="0"/>
              <a:t>Ứng </a:t>
            </a:r>
            <a:r>
              <a:rPr lang="en-US"/>
              <a:t>dụng </a:t>
            </a:r>
            <a:r>
              <a:rPr lang="en-US" smtClean="0"/>
              <a:t>web = viết mã chạy </a:t>
            </a:r>
            <a:r>
              <a:rPr lang="en-US"/>
              <a:t>bên server và </a:t>
            </a:r>
            <a:r>
              <a:rPr lang="en-US"/>
              <a:t>bên </a:t>
            </a:r>
            <a:r>
              <a:rPr lang="en-US" smtClean="0"/>
              <a:t>client. Phối </a:t>
            </a:r>
            <a:r>
              <a:rPr lang="en-US"/>
              <a:t>hợp các đoạn mã này một cách hợp lý, tối ưu, </a:t>
            </a:r>
            <a:r>
              <a:rPr lang="en-US"/>
              <a:t>an </a:t>
            </a:r>
            <a:r>
              <a:rPr lang="en-US" smtClean="0"/>
              <a:t>toàn</a:t>
            </a:r>
            <a:endParaRPr lang="en-US"/>
          </a:p>
          <a:p>
            <a:r>
              <a:rPr lang="en-US" smtClean="0"/>
              <a:t>Lập </a:t>
            </a:r>
            <a:r>
              <a:rPr lang="en-US"/>
              <a:t>trình </a:t>
            </a:r>
            <a:r>
              <a:rPr lang="en-US"/>
              <a:t>phía </a:t>
            </a:r>
            <a:r>
              <a:rPr lang="en-US" smtClean="0"/>
              <a:t>client (lập trình front-end): HTML</a:t>
            </a:r>
            <a:r>
              <a:rPr lang="en-US"/>
              <a:t>, CSS, và JavaScript. </a:t>
            </a:r>
            <a:r>
              <a:rPr lang="en-US"/>
              <a:t>Front-end </a:t>
            </a:r>
            <a:r>
              <a:rPr lang="en-US" smtClean="0"/>
              <a:t>= </a:t>
            </a:r>
            <a:r>
              <a:rPr lang="en-US"/>
              <a:t>giao diện và các trải nghiệm của người dùng trên trình duyệt.</a:t>
            </a:r>
          </a:p>
          <a:p>
            <a:r>
              <a:rPr lang="en-US" smtClean="0"/>
              <a:t>Lập </a:t>
            </a:r>
            <a:r>
              <a:rPr lang="en-US"/>
              <a:t>trình </a:t>
            </a:r>
            <a:r>
              <a:rPr lang="en-US"/>
              <a:t>phía </a:t>
            </a:r>
            <a:r>
              <a:rPr lang="en-US" smtClean="0"/>
              <a:t>server(lập trình back-end: PHP</a:t>
            </a:r>
            <a:r>
              <a:rPr lang="en-US"/>
              <a:t>, C#, Java, Python, Ruby, JavaScript. </a:t>
            </a:r>
            <a:r>
              <a:rPr lang="en-US"/>
              <a:t>Back-end </a:t>
            </a:r>
            <a:r>
              <a:rPr lang="en-US" smtClean="0"/>
              <a:t>= </a:t>
            </a:r>
            <a:r>
              <a:rPr lang="en-US"/>
              <a:t>cơ sở dữ liệu, các xử lý nghiệp vụ chạy tại máy server.</a:t>
            </a:r>
          </a:p>
          <a:p>
            <a:r>
              <a:rPr lang="en-US"/>
              <a:t>Tùy theo khả năng</a:t>
            </a:r>
            <a:r>
              <a:rPr lang="en-US"/>
              <a:t>, </a:t>
            </a:r>
            <a:r>
              <a:rPr lang="en-US" smtClean="0"/>
              <a:t>bạn có thể chọn </a:t>
            </a:r>
            <a:r>
              <a:rPr lang="en-US"/>
              <a:t>làm </a:t>
            </a:r>
            <a:r>
              <a:rPr lang="en-US" smtClean="0"/>
              <a:t>front-end</a:t>
            </a:r>
            <a:r>
              <a:rPr lang="en-US"/>
              <a:t>, hoặc back-end hoặc làm ở cả hai mảng (full-stack</a:t>
            </a:r>
            <a:r>
              <a:rPr lang="en-US"/>
              <a:t>). </a:t>
            </a:r>
            <a:r>
              <a:rPr lang="en-US" smtClean="0"/>
              <a:t>Bắt buộc phải biết front-end và back-end căn bản.</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828800"/>
            <a:ext cx="4952999" cy="332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997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server</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457200" y="1219200"/>
            <a:ext cx="8229600" cy="2057400"/>
          </a:xfrm>
        </p:spPr>
        <p:txBody>
          <a:bodyPr>
            <a:normAutofit fontScale="92500" lnSpcReduction="20000"/>
          </a:bodyPr>
          <a:lstStyle/>
          <a:p>
            <a:r>
              <a:rPr lang="en-US" smtClean="0"/>
              <a:t>Kiến trúc client-server của hệ thống web</a:t>
            </a:r>
          </a:p>
          <a:p>
            <a:r>
              <a:rPr lang="en-US"/>
              <a:t>W</a:t>
            </a:r>
            <a:r>
              <a:rPr lang="vi-VN" smtClean="0"/>
              <a:t>eb </a:t>
            </a:r>
            <a:r>
              <a:rPr lang="vi-VN"/>
              <a:t>server là phần mềm, hoặc phần cứng đóng vai trò là máy phục vụ (server) trong kiến trúc client-server, có nhiệm vụ tiếp nhận, xử lý và trả lời các yêu cầu (request) từ client, thông qua giao thức HTTP và một số giao thức liên quan khác.</a:t>
            </a:r>
            <a:endParaRPr lang="en-US"/>
          </a:p>
        </p:txBody>
      </p:sp>
      <p:pic>
        <p:nvPicPr>
          <p:cNvPr id="2052" name="Picture 4" descr="WEB SERVER LÀ GÌ? NHỮNG LƯU Ý KHI SỬ DỤNG WEB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55" y="3200400"/>
            <a:ext cx="599974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173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server (tiếp)</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76200" y="1219200"/>
            <a:ext cx="3124200" cy="5105400"/>
          </a:xfrm>
        </p:spPr>
        <p:txBody>
          <a:bodyPr>
            <a:normAutofit fontScale="70000" lnSpcReduction="20000"/>
          </a:bodyPr>
          <a:lstStyle/>
          <a:p>
            <a:r>
              <a:rPr lang="en-US"/>
              <a:t>Chức năng quan trọng nhất của web server là lưu trữ, xử lý và phân phối nội dung web đến </a:t>
            </a:r>
            <a:r>
              <a:rPr lang="en-US"/>
              <a:t>người </a:t>
            </a:r>
            <a:r>
              <a:rPr lang="en-US" smtClean="0"/>
              <a:t>dùng (HTML</a:t>
            </a:r>
            <a:r>
              <a:rPr lang="en-US"/>
              <a:t>, CSS, JavaScript, hình ảnh, âm thanh</a:t>
            </a:r>
            <a:r>
              <a:rPr lang="en-US"/>
              <a:t>, </a:t>
            </a:r>
            <a:r>
              <a:rPr lang="en-US" smtClean="0"/>
              <a:t>video)</a:t>
            </a:r>
            <a:endParaRPr lang="en-US"/>
          </a:p>
          <a:p>
            <a:r>
              <a:rPr lang="en-US"/>
              <a:t>Web server không chỉ phục vụ trong hệ thống web</a:t>
            </a:r>
            <a:r>
              <a:rPr lang="en-US"/>
              <a:t>, </a:t>
            </a:r>
            <a:r>
              <a:rPr lang="en-US" smtClean="0"/>
              <a:t> mà </a:t>
            </a:r>
            <a:r>
              <a:rPr lang="en-US"/>
              <a:t>nó còn được nhúng</a:t>
            </a:r>
            <a:r>
              <a:rPr lang="en-US"/>
              <a:t>, </a:t>
            </a:r>
            <a:r>
              <a:rPr lang="en-US" smtClean="0"/>
              <a:t> hay </a:t>
            </a:r>
            <a:r>
              <a:rPr lang="en-US"/>
              <a:t>tích hợp trong các thiết </a:t>
            </a:r>
            <a:r>
              <a:rPr lang="en-US"/>
              <a:t>bị </a:t>
            </a:r>
            <a:r>
              <a:rPr lang="en-US" smtClean="0"/>
              <a:t>khác (máy </a:t>
            </a:r>
            <a:r>
              <a:rPr lang="en-US"/>
              <a:t>in</a:t>
            </a:r>
            <a:r>
              <a:rPr lang="en-US"/>
              <a:t>, </a:t>
            </a:r>
            <a:r>
              <a:rPr lang="en-US" smtClean="0"/>
              <a:t>router,  WR, </a:t>
            </a:r>
            <a:r>
              <a:rPr lang="en-US"/>
              <a:t>webcam</a:t>
            </a:r>
            <a:r>
              <a:rPr lang="en-US" smtClean="0"/>
              <a:t>.) Web </a:t>
            </a:r>
            <a:r>
              <a:rPr lang="en-US"/>
              <a:t>server đóng vai trò là một phần của hệ thống, dùng để cấu hình, theo dõi và quản lý thiết bị. </a:t>
            </a:r>
          </a:p>
          <a:p>
            <a:r>
              <a:rPr lang="en-US"/>
              <a:t>Với công nghệ SOAP và REST (web services), web server còn đóng vai trò là thành phần cung cấp dịch vụ web cho các máy tính khác, thông qua giao tiếp </a:t>
            </a:r>
            <a:r>
              <a:rPr lang="en-US"/>
              <a:t>máy-máy</a:t>
            </a:r>
            <a:r>
              <a:rPr lang="en-US" smtClean="0"/>
              <a:t>.</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1722435"/>
            <a:ext cx="5724525" cy="3840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286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server (tiếp)</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r>
              <a:rPr lang="en-US"/>
              <a:t>Để có một web server, bạn chỉ cần cài đặt phần mềm web server lên một máy tính bất kỳ</a:t>
            </a:r>
            <a:r>
              <a:rPr lang="en-US"/>
              <a:t>. </a:t>
            </a:r>
            <a:endParaRPr lang="en-US" smtClean="0"/>
          </a:p>
          <a:p>
            <a:r>
              <a:rPr lang="en-US" smtClean="0"/>
              <a:t>Tuy </a:t>
            </a:r>
            <a:r>
              <a:rPr lang="en-US"/>
              <a:t>nhiên, để có một web server </a:t>
            </a:r>
            <a:r>
              <a:rPr lang="en-US"/>
              <a:t>thực </a:t>
            </a:r>
            <a:r>
              <a:rPr lang="en-US" smtClean="0"/>
              <a:t>thụ </a:t>
            </a:r>
            <a:r>
              <a:rPr lang="en-US"/>
              <a:t>thì cần phải chuẩn bị một máy tính server có cấu hình đủ mạnh, trên đó có cài hệ điều hành server, và cuối cùng là cài đặt một phần mềm web server lên hệ điều hành server.</a:t>
            </a:r>
          </a:p>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60900010"/>
              </p:ext>
            </p:extLst>
          </p:nvPr>
        </p:nvGraphicFramePr>
        <p:xfrm>
          <a:off x="1143000" y="3886200"/>
          <a:ext cx="7010399" cy="2209800"/>
        </p:xfrm>
        <a:graphic>
          <a:graphicData uri="http://schemas.openxmlformats.org/drawingml/2006/table">
            <a:tbl>
              <a:tblPr firstRow="1" firstCol="1" bandRow="1">
                <a:tableStyleId>{C083E6E3-FA7D-4D7B-A595-EF9225AFEA82}</a:tableStyleId>
              </a:tblPr>
              <a:tblGrid>
                <a:gridCol w="2283489"/>
                <a:gridCol w="2363455"/>
                <a:gridCol w="2363455"/>
              </a:tblGrid>
              <a:tr h="368300">
                <a:tc>
                  <a:txBody>
                    <a:bodyPr/>
                    <a:lstStyle/>
                    <a:p>
                      <a:pPr algn="ctr">
                        <a:spcBef>
                          <a:spcPts val="600"/>
                        </a:spcBef>
                        <a:spcAft>
                          <a:spcPts val="600"/>
                        </a:spcAft>
                      </a:pPr>
                      <a:r>
                        <a:rPr lang="en-US" sz="1600" b="1">
                          <a:effectLst/>
                          <a:latin typeface="Arial" panose="020B0604020202020204" pitchFamily="34" charset="0"/>
                          <a:cs typeface="Arial" panose="020B0604020202020204" pitchFamily="34" charset="0"/>
                        </a:rPr>
                        <a:t>Phần mềm web server</a:t>
                      </a:r>
                      <a:endParaRPr lang="en-US" sz="1600" b="1">
                        <a:effectLst/>
                        <a:latin typeface="Arial" panose="020B0604020202020204" pitchFamily="34" charset="0"/>
                        <a:ea typeface="MS Mincho"/>
                        <a:cs typeface="Arial" panose="020B0604020202020204" pitchFamily="34" charset="0"/>
                      </a:endParaRPr>
                    </a:p>
                  </a:txBody>
                  <a:tcPr marL="68580" marR="68580" marT="0" marB="0"/>
                </a:tc>
                <a:tc>
                  <a:txBody>
                    <a:bodyPr/>
                    <a:lstStyle/>
                    <a:p>
                      <a:pPr algn="ctr">
                        <a:spcBef>
                          <a:spcPts val="600"/>
                        </a:spcBef>
                        <a:spcAft>
                          <a:spcPts val="600"/>
                        </a:spcAft>
                      </a:pPr>
                      <a:r>
                        <a:rPr lang="en-US" sz="1600" b="1">
                          <a:effectLst/>
                          <a:latin typeface="Arial" panose="020B0604020202020204" pitchFamily="34" charset="0"/>
                          <a:cs typeface="Arial" panose="020B0604020202020204" pitchFamily="34" charset="0"/>
                        </a:rPr>
                        <a:t>Nhà cung cấp</a:t>
                      </a:r>
                      <a:endParaRPr lang="en-US" sz="1600" b="1">
                        <a:effectLst/>
                        <a:latin typeface="Arial" panose="020B0604020202020204" pitchFamily="34" charset="0"/>
                        <a:ea typeface="MS Mincho"/>
                        <a:cs typeface="Arial" panose="020B0604020202020204" pitchFamily="34" charset="0"/>
                      </a:endParaRPr>
                    </a:p>
                  </a:txBody>
                  <a:tcPr marL="68580" marR="68580" marT="0" marB="0"/>
                </a:tc>
                <a:tc>
                  <a:txBody>
                    <a:bodyPr/>
                    <a:lstStyle/>
                    <a:p>
                      <a:pPr algn="ctr">
                        <a:spcBef>
                          <a:spcPts val="600"/>
                        </a:spcBef>
                        <a:spcAft>
                          <a:spcPts val="600"/>
                        </a:spcAft>
                      </a:pPr>
                      <a:r>
                        <a:rPr lang="en-US" sz="1600" b="1">
                          <a:effectLst/>
                          <a:latin typeface="Arial" panose="020B0604020202020204" pitchFamily="34" charset="0"/>
                          <a:cs typeface="Arial" panose="020B0604020202020204" pitchFamily="34" charset="0"/>
                        </a:rPr>
                        <a:t>Thị phần</a:t>
                      </a:r>
                      <a:endParaRPr lang="en-US" sz="1600" b="1">
                        <a:effectLst/>
                        <a:latin typeface="Arial" panose="020B0604020202020204" pitchFamily="34" charset="0"/>
                        <a:ea typeface="MS Mincho"/>
                        <a:cs typeface="Arial" panose="020B0604020202020204" pitchFamily="34" charset="0"/>
                      </a:endParaRPr>
                    </a:p>
                  </a:txBody>
                  <a:tcPr marL="68580" marR="68580" marT="0" marB="0"/>
                </a:tc>
              </a:tr>
              <a:tr h="368300">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Nginx</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Nginx</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34,54%</a:t>
                      </a:r>
                      <a:endParaRPr lang="en-US" sz="1600" b="0">
                        <a:effectLst/>
                        <a:latin typeface="Arial" panose="020B0604020202020204" pitchFamily="34" charset="0"/>
                        <a:ea typeface="MS Mincho"/>
                        <a:cs typeface="Arial" panose="020B0604020202020204" pitchFamily="34" charset="0"/>
                      </a:endParaRPr>
                    </a:p>
                  </a:txBody>
                  <a:tcPr marL="68580" marR="68580" marT="0" marB="0"/>
                </a:tc>
              </a:tr>
              <a:tr h="368300">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Apache</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Apache</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26,32%</a:t>
                      </a:r>
                      <a:endParaRPr lang="en-US" sz="1600" b="0">
                        <a:effectLst/>
                        <a:latin typeface="Arial" panose="020B0604020202020204" pitchFamily="34" charset="0"/>
                        <a:ea typeface="MS Mincho"/>
                        <a:cs typeface="Arial" panose="020B0604020202020204" pitchFamily="34" charset="0"/>
                      </a:endParaRPr>
                    </a:p>
                  </a:txBody>
                  <a:tcPr marL="68580" marR="68580" marT="0" marB="0"/>
                </a:tc>
              </a:tr>
              <a:tr h="368300">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IIS</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Microsoft</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6,5%</a:t>
                      </a:r>
                      <a:endParaRPr lang="en-US" sz="1600" b="0">
                        <a:effectLst/>
                        <a:latin typeface="Arial" panose="020B0604020202020204" pitchFamily="34" charset="0"/>
                        <a:ea typeface="MS Mincho"/>
                        <a:cs typeface="Arial" panose="020B0604020202020204" pitchFamily="34" charset="0"/>
                      </a:endParaRPr>
                    </a:p>
                  </a:txBody>
                  <a:tcPr marL="68580" marR="68580" marT="0" marB="0"/>
                </a:tc>
              </a:tr>
              <a:tr h="368300">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OpenResty</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OpenResty</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6,36%</a:t>
                      </a:r>
                      <a:endParaRPr lang="en-US" sz="1600" b="0">
                        <a:effectLst/>
                        <a:latin typeface="Arial" panose="020B0604020202020204" pitchFamily="34" charset="0"/>
                        <a:ea typeface="MS Mincho"/>
                        <a:cs typeface="Arial" panose="020B0604020202020204" pitchFamily="34" charset="0"/>
                      </a:endParaRPr>
                    </a:p>
                  </a:txBody>
                  <a:tcPr marL="68580" marR="68580" marT="0" marB="0"/>
                </a:tc>
              </a:tr>
              <a:tr h="368300">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Cloudflare server</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Cloudflare</a:t>
                      </a:r>
                      <a:endParaRPr lang="en-US" sz="1600" b="0">
                        <a:effectLst/>
                        <a:latin typeface="Arial" panose="020B0604020202020204" pitchFamily="34" charset="0"/>
                        <a:ea typeface="MS Mincho"/>
                        <a:cs typeface="Arial" panose="020B0604020202020204" pitchFamily="34" charset="0"/>
                      </a:endParaRPr>
                    </a:p>
                  </a:txBody>
                  <a:tcPr marL="68580" marR="68580" marT="0" marB="0"/>
                </a:tc>
                <a:tc>
                  <a:txBody>
                    <a:bodyPr/>
                    <a:lstStyle/>
                    <a:p>
                      <a:pPr>
                        <a:spcBef>
                          <a:spcPts val="600"/>
                        </a:spcBef>
                        <a:spcAft>
                          <a:spcPts val="600"/>
                        </a:spcAft>
                      </a:pPr>
                      <a:r>
                        <a:rPr lang="en-US" sz="1600" b="0">
                          <a:effectLst/>
                          <a:latin typeface="Arial" panose="020B0604020202020204" pitchFamily="34" charset="0"/>
                          <a:cs typeface="Arial" panose="020B0604020202020204" pitchFamily="34" charset="0"/>
                        </a:rPr>
                        <a:t>5%</a:t>
                      </a:r>
                      <a:endParaRPr lang="en-US" sz="1600" b="0">
                        <a:effectLst/>
                        <a:latin typeface="Arial" panose="020B0604020202020204" pitchFamily="34" charset="0"/>
                        <a:ea typeface="MS Mincho"/>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1664653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Apache</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457199" y="1219200"/>
            <a:ext cx="8263719" cy="4648200"/>
          </a:xfrm>
        </p:spPr>
        <p:txBody>
          <a:bodyPr>
            <a:normAutofit/>
          </a:bodyPr>
          <a:lstStyle/>
          <a:p>
            <a:r>
              <a:rPr lang="en-US"/>
              <a:t>Apache có tên gọi đầy đủ là Apache HTTP Server, là một phần mềm web server, hoạt động trên hầu hết các hệ điều hành (ví dụ: Windows, Unix, Linux, Novell Netware).</a:t>
            </a:r>
          </a:p>
          <a:p>
            <a:r>
              <a:rPr lang="en-US"/>
              <a:t>Một số đặc điểm của Apache</a:t>
            </a:r>
          </a:p>
          <a:p>
            <a:pPr lvl="1"/>
            <a:r>
              <a:rPr lang="en-US" smtClean="0"/>
              <a:t>Là </a:t>
            </a:r>
            <a:r>
              <a:rPr lang="en-US"/>
              <a:t>phần mềm miễn phí, mã nguồn mở</a:t>
            </a:r>
          </a:p>
          <a:p>
            <a:pPr lvl="1"/>
            <a:r>
              <a:rPr lang="en-US" smtClean="0"/>
              <a:t>Ổn </a:t>
            </a:r>
            <a:r>
              <a:rPr lang="en-US"/>
              <a:t>định, có độ tin cậy cao</a:t>
            </a:r>
          </a:p>
          <a:p>
            <a:pPr lvl="1"/>
            <a:r>
              <a:rPr lang="en-US" smtClean="0"/>
              <a:t>Dễ </a:t>
            </a:r>
            <a:r>
              <a:rPr lang="en-US"/>
              <a:t>cấu hình</a:t>
            </a:r>
          </a:p>
          <a:p>
            <a:pPr lvl="1"/>
            <a:r>
              <a:rPr lang="en-US" smtClean="0"/>
              <a:t>Đa </a:t>
            </a:r>
            <a:r>
              <a:rPr lang="en-US"/>
              <a:t>nền tảng</a:t>
            </a:r>
          </a:p>
          <a:p>
            <a:pPr lvl="1"/>
            <a:r>
              <a:rPr lang="en-US" smtClean="0"/>
              <a:t>Gặp </a:t>
            </a:r>
            <a:r>
              <a:rPr lang="en-US"/>
              <a:t>vấn đề về hiệu năng nếu ứng dụng web có lượng truy cập cực lớn</a:t>
            </a:r>
          </a:p>
          <a:p>
            <a:pPr lvl="1"/>
            <a:r>
              <a:rPr lang="en-US" smtClean="0"/>
              <a:t>Là </a:t>
            </a:r>
            <a:r>
              <a:rPr lang="en-US"/>
              <a:t>lựa chọn phù hợp cho các đơn vị kinh doanh vừa </a:t>
            </a:r>
            <a:r>
              <a:rPr lang="en-US"/>
              <a:t>và </a:t>
            </a:r>
            <a:r>
              <a:rPr lang="en-US" smtClean="0"/>
              <a:t>nhỏ</a:t>
            </a:r>
            <a:endParaRPr lang="en-US"/>
          </a:p>
        </p:txBody>
      </p:sp>
      <p:sp>
        <p:nvSpPr>
          <p:cNvPr id="5" name="AutoShape 2" descr="Apache Icon - Download in Flat Sty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Apache Icon - Download in Flat Sty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Apache Icon - Download in Flat Sty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6" name="Picture 8" descr="Apache Icon - Download in Flat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438400"/>
            <a:ext cx="20574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9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Cài đặt và cấu hình</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r>
              <a:rPr lang="en-US" u="sng">
                <a:hlinkClick r:id="rId2"/>
              </a:rPr>
              <a:t>https://</a:t>
            </a:r>
            <a:r>
              <a:rPr lang="en-US" u="sng">
                <a:hlinkClick r:id="rId2"/>
              </a:rPr>
              <a:t>httpd.apache.org</a:t>
            </a:r>
            <a:r>
              <a:rPr lang="en-US" u="sng" smtClean="0">
                <a:hlinkClick r:id="rId2"/>
              </a:rPr>
              <a:t>/</a:t>
            </a:r>
            <a:endParaRPr lang="en-US" u="sng" smtClean="0"/>
          </a:p>
          <a:p>
            <a:r>
              <a:rPr lang="en-US"/>
              <a:t>Chọn bản </a:t>
            </a:r>
            <a:r>
              <a:rPr lang="en-US"/>
              <a:t>Apache </a:t>
            </a:r>
            <a:r>
              <a:rPr lang="en-US" smtClean="0"/>
              <a:t>Lounge</a:t>
            </a:r>
          </a:p>
          <a:p>
            <a:r>
              <a:rPr lang="en-US" i="1"/>
              <a:t>C:\Apache24\bin</a:t>
            </a:r>
            <a:r>
              <a:rPr lang="en-US"/>
              <a:t> </a:t>
            </a:r>
          </a:p>
          <a:p>
            <a:r>
              <a:rPr lang="en-US" i="1"/>
              <a:t>httpd -k </a:t>
            </a:r>
            <a:r>
              <a:rPr lang="en-US" i="1"/>
              <a:t>install</a:t>
            </a:r>
            <a:r>
              <a:rPr lang="en-US"/>
              <a:t> </a:t>
            </a:r>
            <a:endParaRPr lang="en-US" smtClean="0"/>
          </a:p>
          <a:p>
            <a:r>
              <a:rPr lang="en-US" u="sng">
                <a:hlinkClick r:id="rId3"/>
              </a:rPr>
              <a:t>http://127.0.0.1</a:t>
            </a:r>
            <a:endParaRPr lang="en-US"/>
          </a:p>
        </p:txBody>
      </p:sp>
    </p:spTree>
    <p:extLst>
      <p:ext uri="{BB962C8B-B14F-4D97-AF65-F5344CB8AC3E}">
        <p14:creationId xmlns:p14="http://schemas.microsoft.com/office/powerpoint/2010/main" val="1348598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8271</TotalTime>
  <Words>994</Words>
  <Application>Microsoft Office PowerPoint</Application>
  <PresentationFormat>On-screen Show (4:3)</PresentationFormat>
  <Paragraphs>102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Origin</vt:lpstr>
      <vt:lpstr>Web back-end (3) – Front-end, Back-end, Web server</vt:lpstr>
      <vt:lpstr>Nội dung sẽ tìm hiểu</vt:lpstr>
      <vt:lpstr>Client-side và Server-side</vt:lpstr>
      <vt:lpstr>Front-end, back-end và fullstack</vt:lpstr>
      <vt:lpstr>Web server</vt:lpstr>
      <vt:lpstr>Web server (tiếp)</vt:lpstr>
      <vt:lpstr>Web server (tiếp)</vt:lpstr>
      <vt:lpstr>Apache</vt:lpstr>
      <vt:lpstr>Cài đặt và cấu hình</vt:lpstr>
      <vt:lpstr>Tìm hiểu thêm về Apache</vt:lpstr>
      <vt:lpstr>Xem và đọc thêm</vt:lpstr>
      <vt:lpstr>Bài tập và thực hành</vt:lpstr>
      <vt:lpstr>Câu hỏi ôn tập</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là gì?</dc:title>
  <dc:creator>Maxsys</dc:creator>
  <cp:lastModifiedBy>Maxsys</cp:lastModifiedBy>
  <cp:revision>143</cp:revision>
  <dcterms:created xsi:type="dcterms:W3CDTF">2006-08-16T00:00:00Z</dcterms:created>
  <dcterms:modified xsi:type="dcterms:W3CDTF">2021-09-10T04:28:54Z</dcterms:modified>
</cp:coreProperties>
</file>