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34"/>
  </p:notesMasterIdLst>
  <p:sldIdLst>
    <p:sldId id="3825" r:id="rId5"/>
    <p:sldId id="3826" r:id="rId6"/>
    <p:sldId id="3868" r:id="rId7"/>
    <p:sldId id="3894" r:id="rId8"/>
    <p:sldId id="3843" r:id="rId9"/>
    <p:sldId id="3895" r:id="rId10"/>
    <p:sldId id="3896" r:id="rId11"/>
    <p:sldId id="3880" r:id="rId12"/>
    <p:sldId id="3897" r:id="rId13"/>
    <p:sldId id="3898" r:id="rId14"/>
    <p:sldId id="3899" r:id="rId15"/>
    <p:sldId id="3905" r:id="rId16"/>
    <p:sldId id="3906" r:id="rId17"/>
    <p:sldId id="3900" r:id="rId18"/>
    <p:sldId id="3901" r:id="rId19"/>
    <p:sldId id="3902" r:id="rId20"/>
    <p:sldId id="3903" r:id="rId21"/>
    <p:sldId id="3904" r:id="rId22"/>
    <p:sldId id="3881" r:id="rId23"/>
    <p:sldId id="3908" r:id="rId24"/>
    <p:sldId id="3909" r:id="rId25"/>
    <p:sldId id="3910" r:id="rId26"/>
    <p:sldId id="3911" r:id="rId27"/>
    <p:sldId id="3912" r:id="rId28"/>
    <p:sldId id="3913" r:id="rId29"/>
    <p:sldId id="3907" r:id="rId30"/>
    <p:sldId id="3828" r:id="rId31"/>
    <p:sldId id="3879" r:id="rId32"/>
    <p:sldId id="383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6342" autoAdjust="0"/>
  </p:normalViewPr>
  <p:slideViewPr>
    <p:cSldViewPr snapToGrid="0">
      <p:cViewPr varScale="1">
        <p:scale>
          <a:sx n="44" d="100"/>
          <a:sy n="44" d="100"/>
        </p:scale>
        <p:origin x="1656" y="5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5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93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45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99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41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7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96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77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08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19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fontAlgn="base">
              <a:buFontTx/>
              <a:buNone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7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90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fontAlgn="base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0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fontAlgn="base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14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64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39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68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fontAlgn="base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0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56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78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415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55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53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0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9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fontAlgn="base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5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2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4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2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cture/ui-testing/action-analysis-goms-and-informal-action-analysis-1Fzr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cture/ui-testing/case-example-action-analysis-Sq0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cture/ui-testing/cognitive-walkthroughs-CJvl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cture/ui-testing/introduction-to-heuristic-evaluation-YIUp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cture/ui-testing/introduction-to-heuristic-evaluation-YIUp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cture/ui-testing/nielsens-heuristics-part-1-jtmKo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coursera.org/lecture/ui-testing/nielsens-heuristics-part-3-1qGgP" TargetMode="External"/><Relationship Id="rId4" Type="http://schemas.openxmlformats.org/officeDocument/2006/relationships/hyperlink" Target="https://www.coursera.org/lecture/ui-testing/nielsens-heuristics-part-2-IN0H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coursera.org/lecture/ui-testing/evaluating-user-interfaces-an-introduction-9VGP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cture/ui-testing/evaluation-without-users-introduction-WEeo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4955" y="3111910"/>
            <a:ext cx="7010793" cy="1536192"/>
          </a:xfrm>
        </p:spPr>
        <p:txBody>
          <a:bodyPr>
            <a:normAutofit fontScale="90000"/>
          </a:bodyPr>
          <a:lstStyle/>
          <a:p>
            <a:r>
              <a:rPr lang="en-US" sz="5400">
                <a:solidFill>
                  <a:srgbClr val="FFFFFF"/>
                </a:solidFill>
                <a:latin typeface="UTM Akashi" panose="0204060305050602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QUY TRÌNH</a:t>
            </a:r>
            <a:br>
              <a:rPr lang="en-US" sz="5400">
                <a:solidFill>
                  <a:srgbClr val="FFFFFF"/>
                </a:solidFill>
                <a:latin typeface="UTM Akashi" panose="0204060305050602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5400">
                <a:solidFill>
                  <a:srgbClr val="FFFFFF"/>
                </a:solidFill>
                <a:latin typeface="UTM Akashi" panose="0204060305050602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THIẾT KẾ GIAO DIỆN</a:t>
            </a:r>
            <a:endParaRPr lang="en-US" sz="5400" dirty="0">
              <a:latin typeface="UTM Akashi" panose="020406030505060202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Trần Thị Phương Linh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0DA2E-3DEF-4E6E-8600-98622DB9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D55583-3C27-4A87-A755-03FEB2CC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569A87F-AAA5-45CF-8D4D-91A2F577D626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8C508BAF-23FC-43EC-8332-4C54665C7C9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9A77F3-EB5D-4D78-9618-CA6CA6D4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0"/>
            <a:ext cx="9871364" cy="1325563"/>
          </a:xfrm>
        </p:spPr>
        <p:txBody>
          <a:bodyPr/>
          <a:lstStyle/>
          <a:p>
            <a:r>
              <a:rPr lang="en-US"/>
              <a:t>Evaluation without User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0D2D634-E361-425A-9733-2340EFDAFCE7}"/>
              </a:ext>
            </a:extLst>
          </p:cNvPr>
          <p:cNvSpPr txBox="1">
            <a:spLocks/>
          </p:cNvSpPr>
          <p:nvPr/>
        </p:nvSpPr>
        <p:spPr>
          <a:xfrm>
            <a:off x="1489448" y="2993572"/>
            <a:ext cx="10267122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2800" b="0">
                <a:hlinkClick r:id="rId3"/>
              </a:rPr>
              <a:t>GOMS và Informal Action Analysis</a:t>
            </a:r>
            <a:endParaRPr lang="fr-FR" sz="2800" b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Chia nhỏ </a:t>
            </a:r>
            <a:r>
              <a:rPr lang="en-US" b="0"/>
              <a:t>để phân tích chuỗi hành động thực hiện tác vụ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Formal action analysis: dự đoán thời gian hoàn thành tác vụ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Tiện ích chính: các tác vụ lặp lại với cường độ cao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Nhược điểm: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Việc phân tích khó khăn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Yêu cầu người tham gia phân tích phải có chuyên môn cao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3ED6B5F-D7FF-4C86-AD3E-A686012328E1}"/>
              </a:ext>
            </a:extLst>
          </p:cNvPr>
          <p:cNvSpPr txBox="1">
            <a:spLocks/>
          </p:cNvSpPr>
          <p:nvPr/>
        </p:nvSpPr>
        <p:spPr>
          <a:xfrm>
            <a:off x="1489448" y="5529376"/>
            <a:ext cx="10267122" cy="6084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2800" b="0"/>
              <a:t>Informal Action Analysis: </a:t>
            </a:r>
            <a:r>
              <a:rPr lang="en-US" b="0"/>
              <a:t>Không yêu cầu độ chính xác quá cao</a:t>
            </a:r>
          </a:p>
        </p:txBody>
      </p:sp>
    </p:spTree>
    <p:extLst>
      <p:ext uri="{BB962C8B-B14F-4D97-AF65-F5344CB8AC3E}">
        <p14:creationId xmlns:p14="http://schemas.microsoft.com/office/powerpoint/2010/main" val="215198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0DA2E-3DEF-4E6E-8600-98622DB9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D55583-3C27-4A87-A755-03FEB2CC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569A87F-AAA5-45CF-8D4D-91A2F577D626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8C508BAF-23FC-43EC-8332-4C54665C7C9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9A77F3-EB5D-4D78-9618-CA6CA6D4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0"/>
            <a:ext cx="9871364" cy="1325563"/>
          </a:xfrm>
        </p:spPr>
        <p:txBody>
          <a:bodyPr/>
          <a:lstStyle/>
          <a:p>
            <a:r>
              <a:rPr lang="en-US"/>
              <a:t>Evaluation without User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8C8C703-FC3A-442B-B4D9-B56902A99572}"/>
              </a:ext>
            </a:extLst>
          </p:cNvPr>
          <p:cNvSpPr txBox="1">
            <a:spLocks/>
          </p:cNvSpPr>
          <p:nvPr/>
        </p:nvSpPr>
        <p:spPr>
          <a:xfrm>
            <a:off x="1034142" y="1325563"/>
            <a:ext cx="10918370" cy="4876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2800" b="0"/>
              <a:t>Ví dụ: </a:t>
            </a:r>
            <a:r>
              <a:rPr lang="vi-VN" b="0" i="0">
                <a:solidFill>
                  <a:srgbClr val="3C3C3C"/>
                </a:solidFill>
                <a:effectLst/>
                <a:latin typeface="Open Sans" panose="020B0606030504020204" pitchFamily="34" charset="0"/>
                <a:hlinkClick r:id="rId3"/>
              </a:rPr>
              <a:t>Action Analysis trên amazon.com</a:t>
            </a:r>
            <a:endParaRPr lang="en-US" b="0" i="0">
              <a:solidFill>
                <a:srgbClr val="3C3C3C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>
                <a:solidFill>
                  <a:srgbClr val="3C3C3C"/>
                </a:solidFill>
                <a:latin typeface="Open Sans" panose="020B0606030504020204" pitchFamily="34" charset="0"/>
              </a:rPr>
              <a:t>Task: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b="0">
                <a:solidFill>
                  <a:srgbClr val="1F1F1F"/>
                </a:solidFill>
                <a:latin typeface="Source Sans Pro" panose="020B0503030403020204" pitchFamily="34" charset="0"/>
              </a:rPr>
              <a:t>Joe needs a new treadmill for his office (his previous one is broken). </a:t>
            </a:r>
            <a:r>
              <a:rPr lang="en-US" b="0" i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He would like to shop for a treadmill designed to work with a standing walking desk (which he already has).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b="0" i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After his frustration getting poor support from the small company he bought his previous treadmill from, he’s decided he wants the backing of a large retailer.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b="0" i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His task is to find a treadmill that meets his key requirements:</a:t>
            </a:r>
            <a:endParaRPr lang="vi-VN" b="0" i="0">
              <a:solidFill>
                <a:srgbClr val="3C3C3C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9AB1B-7358-4DAC-B9E6-BE6C9D7CE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167" y="34608"/>
            <a:ext cx="3280683" cy="258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4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0DA2E-3DEF-4E6E-8600-98622DB9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D55583-3C27-4A87-A755-03FEB2CC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569A87F-AAA5-45CF-8D4D-91A2F577D626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8C508BAF-23FC-43EC-8332-4C54665C7C9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9A77F3-EB5D-4D78-9618-CA6CA6D4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0"/>
            <a:ext cx="9871364" cy="1325563"/>
          </a:xfrm>
        </p:spPr>
        <p:txBody>
          <a:bodyPr/>
          <a:lstStyle/>
          <a:p>
            <a:r>
              <a:rPr lang="en-US"/>
              <a:t>Evaluation without User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8C8C703-FC3A-442B-B4D9-B56902A99572}"/>
              </a:ext>
            </a:extLst>
          </p:cNvPr>
          <p:cNvSpPr txBox="1">
            <a:spLocks/>
          </p:cNvSpPr>
          <p:nvPr/>
        </p:nvSpPr>
        <p:spPr>
          <a:xfrm>
            <a:off x="1447799" y="0"/>
            <a:ext cx="10918370" cy="4876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>
                <a:solidFill>
                  <a:srgbClr val="1F1F1F"/>
                </a:solidFill>
                <a:latin typeface="Source Sans Pro" panose="020B0503030403020204" pitchFamily="34" charset="0"/>
              </a:rPr>
              <a:t>C</a:t>
            </a:r>
            <a:r>
              <a:rPr lang="en-US" b="0" i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an handle somebody up to 300 pounds using it 3 to 5 hours a day.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>
                <a:solidFill>
                  <a:srgbClr val="1F1F1F"/>
                </a:solidFill>
                <a:latin typeface="Source Sans Pro" panose="020B0503030403020204" pitchFamily="34" charset="0"/>
              </a:rPr>
              <a:t>C</a:t>
            </a:r>
            <a:r>
              <a:rPr lang="en-US" b="0" i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an handle walking speeds in 0.1 MPH increments from 1 MPH up to 2.5 MPH.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>
                <a:solidFill>
                  <a:srgbClr val="1F1F1F"/>
                </a:solidFill>
                <a:latin typeface="Source Sans Pro" panose="020B0503030403020204" pitchFamily="34" charset="0"/>
              </a:rPr>
              <a:t>A</a:t>
            </a:r>
            <a:r>
              <a:rPr lang="en-US" b="0" i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s large a tread as possible (width first, but also length)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>
                <a:solidFill>
                  <a:srgbClr val="1F1F1F"/>
                </a:solidFill>
                <a:latin typeface="Source Sans Pro" panose="020B0503030403020204" pitchFamily="34" charset="0"/>
              </a:rPr>
              <a:t>Good reviews (and many reviews)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Under $1200</a:t>
            </a:r>
          </a:p>
        </p:txBody>
      </p:sp>
    </p:spTree>
    <p:extLst>
      <p:ext uri="{BB962C8B-B14F-4D97-AF65-F5344CB8AC3E}">
        <p14:creationId xmlns:p14="http://schemas.microsoft.com/office/powerpoint/2010/main" val="139508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0DA2E-3DEF-4E6E-8600-98622DB9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D55583-3C27-4A87-A755-03FEB2CC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569A87F-AAA5-45CF-8D4D-91A2F577D626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8C508BAF-23FC-43EC-8332-4C54665C7C9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9A77F3-EB5D-4D78-9618-CA6CA6D4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0"/>
            <a:ext cx="9871364" cy="1325563"/>
          </a:xfrm>
        </p:spPr>
        <p:txBody>
          <a:bodyPr/>
          <a:lstStyle/>
          <a:p>
            <a:r>
              <a:rPr lang="en-US"/>
              <a:t>Evaluation without User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8C8C703-FC3A-442B-B4D9-B56902A99572}"/>
              </a:ext>
            </a:extLst>
          </p:cNvPr>
          <p:cNvSpPr txBox="1">
            <a:spLocks/>
          </p:cNvSpPr>
          <p:nvPr/>
        </p:nvSpPr>
        <p:spPr>
          <a:xfrm>
            <a:off x="1273630" y="1662111"/>
            <a:ext cx="10918370" cy="4876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>
                <a:solidFill>
                  <a:srgbClr val="1F1F1F"/>
                </a:solidFill>
                <a:latin typeface="Source Sans Pro" panose="020B0503030403020204" pitchFamily="34" charset="0"/>
              </a:rPr>
              <a:t>Search for desk treadmill</a:t>
            </a:r>
            <a:endParaRPr lang="en-US" b="0" i="0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>
                <a:solidFill>
                  <a:srgbClr val="1F1F1F"/>
                </a:solidFill>
                <a:latin typeface="Source Sans Pro" panose="020B0503030403020204" pitchFamily="34" charset="0"/>
              </a:rPr>
              <a:t>Click on 4* and above</a:t>
            </a:r>
            <a:endParaRPr lang="en-US" b="0" i="0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Sort by average customer review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1">
                <a:solidFill>
                  <a:srgbClr val="FF0000"/>
                </a:solidFill>
                <a:latin typeface="Source Sans Pro" panose="020B0503030403020204" pitchFamily="34" charset="0"/>
              </a:rPr>
              <a:t>Set maximum price to</a:t>
            </a:r>
            <a:r>
              <a:rPr lang="en-US" b="0" i="1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$1200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>
                <a:solidFill>
                  <a:srgbClr val="1F1F1F"/>
                </a:solidFill>
                <a:latin typeface="Source Sans Pro" panose="020B0503030403020204" pitchFamily="34" charset="0"/>
              </a:rPr>
              <a:t>For each viable candidate: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Click on it: look to see if it meets criteria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>
                <a:solidFill>
                  <a:srgbClr val="1F1F1F"/>
                </a:solidFill>
                <a:latin typeface="Source Sans Pro" panose="020B0503030403020204" pitchFamily="34" charset="0"/>
              </a:rPr>
              <a:t>When finding comparision, explore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Make choice…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i="0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2E6C8-7003-4F84-AC02-1E31C1143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86" y="2388972"/>
            <a:ext cx="5856514" cy="208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1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0DA2E-3DEF-4E6E-8600-98622DB9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D55583-3C27-4A87-A755-03FEB2CC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569A87F-AAA5-45CF-8D4D-91A2F577D626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8C508BAF-23FC-43EC-8332-4C54665C7C9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9A77F3-EB5D-4D78-9618-CA6CA6D4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0"/>
            <a:ext cx="9871364" cy="1325563"/>
          </a:xfrm>
        </p:spPr>
        <p:txBody>
          <a:bodyPr/>
          <a:lstStyle/>
          <a:p>
            <a:r>
              <a:rPr lang="en-US"/>
              <a:t>Evaluation without User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0D2D634-E361-425A-9733-2340EFDAFCE7}"/>
              </a:ext>
            </a:extLst>
          </p:cNvPr>
          <p:cNvSpPr txBox="1">
            <a:spLocks/>
          </p:cNvSpPr>
          <p:nvPr/>
        </p:nvSpPr>
        <p:spPr>
          <a:xfrm>
            <a:off x="1424135" y="2971800"/>
            <a:ext cx="10267122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2800" b="0">
                <a:hlinkClick r:id="rId3"/>
              </a:rPr>
              <a:t>Cognitive Walkthrough</a:t>
            </a:r>
            <a:endParaRPr lang="fr-FR" sz="2800" b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Là một phương pháp chính quy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Tập trung vào ấn tượng ban đầu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Hướng tác vụ: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Xác định tác vụ &amp; scenaios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Will users be able to follow this scenario?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Nhận thức được khả năng của người sử dụng</a:t>
            </a:r>
          </a:p>
        </p:txBody>
      </p:sp>
    </p:spTree>
    <p:extLst>
      <p:ext uri="{BB962C8B-B14F-4D97-AF65-F5344CB8AC3E}">
        <p14:creationId xmlns:p14="http://schemas.microsoft.com/office/powerpoint/2010/main" val="3642236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0DA2E-3DEF-4E6E-8600-98622DB9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D55583-3C27-4A87-A755-03FEB2CC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569A87F-AAA5-45CF-8D4D-91A2F577D626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8C508BAF-23FC-43EC-8332-4C54665C7C9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9A77F3-EB5D-4D78-9618-CA6CA6D4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0"/>
            <a:ext cx="9871364" cy="1325563"/>
          </a:xfrm>
        </p:spPr>
        <p:txBody>
          <a:bodyPr/>
          <a:lstStyle/>
          <a:p>
            <a:r>
              <a:rPr lang="en-US"/>
              <a:t>Evaluation without User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0D2D634-E361-425A-9733-2340EFDAFCE7}"/>
              </a:ext>
            </a:extLst>
          </p:cNvPr>
          <p:cNvSpPr txBox="1">
            <a:spLocks/>
          </p:cNvSpPr>
          <p:nvPr/>
        </p:nvSpPr>
        <p:spPr>
          <a:xfrm>
            <a:off x="1086679" y="2103437"/>
            <a:ext cx="29628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2800" b="0"/>
              <a:t>Norman’s stages</a:t>
            </a:r>
          </a:p>
          <a:p>
            <a:pPr>
              <a:lnSpc>
                <a:spcPct val="150000"/>
              </a:lnSpc>
            </a:pPr>
            <a:r>
              <a:rPr lang="fr-FR" sz="2800" b="0"/>
              <a:t>of 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52F82-9EED-4443-A601-245E3BCF4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699" y="0"/>
            <a:ext cx="6946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12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0DA2E-3DEF-4E6E-8600-98622DB9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D55583-3C27-4A87-A755-03FEB2CC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569A87F-AAA5-45CF-8D4D-91A2F577D626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8C508BAF-23FC-43EC-8332-4C54665C7C9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9A77F3-EB5D-4D78-9618-CA6CA6D4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8" y="-174173"/>
            <a:ext cx="9871364" cy="1325563"/>
          </a:xfrm>
        </p:spPr>
        <p:txBody>
          <a:bodyPr/>
          <a:lstStyle/>
          <a:p>
            <a:r>
              <a:rPr lang="en-US"/>
              <a:t>Evaluation without User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BB738EB-2E36-4EF7-8D2F-5225320186E7}"/>
              </a:ext>
            </a:extLst>
          </p:cNvPr>
          <p:cNvSpPr txBox="1">
            <a:spLocks/>
          </p:cNvSpPr>
          <p:nvPr/>
        </p:nvSpPr>
        <p:spPr>
          <a:xfrm>
            <a:off x="1489449" y="3892324"/>
            <a:ext cx="10267122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2800" b="0"/>
              <a:t>Quy trình thực hiện Cognitive Walkthrough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Đối với mỗi hành động trong scenario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Tell the story: tại sao người dùng sẽ làm như vậy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Các câu hỏi mấu chốt: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>
                <a:solidFill>
                  <a:srgbClr val="3C3C3C"/>
                </a:solidFill>
                <a:latin typeface="Open Sans" panose="020B0606030504020204" pitchFamily="34" charset="0"/>
              </a:rPr>
              <a:t>N</a:t>
            </a:r>
            <a:r>
              <a:rPr lang="en-US" b="0" i="0">
                <a:solidFill>
                  <a:srgbClr val="3C3C3C"/>
                </a:solidFill>
                <a:effectLst/>
                <a:latin typeface="Open Sans" panose="020B0606030504020204" pitchFamily="34" charset="0"/>
              </a:rPr>
              <a:t>gười dùng có hiểu rằng cần phải thực hiện bước này để đạt được mục tiêu hay không?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>
                <a:solidFill>
                  <a:srgbClr val="3C3C3C"/>
                </a:solidFill>
                <a:latin typeface="Open Sans" panose="020B0606030504020204" pitchFamily="34" charset="0"/>
              </a:rPr>
              <a:t>N</a:t>
            </a:r>
            <a:r>
              <a:rPr lang="en-US" b="0" i="0">
                <a:solidFill>
                  <a:srgbClr val="3C3C3C"/>
                </a:solidFill>
                <a:effectLst/>
                <a:latin typeface="Open Sans" panose="020B0606030504020204" pitchFamily="34" charset="0"/>
              </a:rPr>
              <a:t>gười dùng có thấy được hành động thích hợp mà họ cần thực hiện để đạt được kết quả hay không?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>
                <a:solidFill>
                  <a:srgbClr val="3C3C3C"/>
                </a:solidFill>
                <a:latin typeface="Open Sans" panose="020B0606030504020204" pitchFamily="34" charset="0"/>
              </a:rPr>
              <a:t>N</a:t>
            </a:r>
            <a:r>
              <a:rPr lang="en-US" b="0" i="0">
                <a:solidFill>
                  <a:srgbClr val="3C3C3C"/>
                </a:solidFill>
                <a:effectLst/>
                <a:latin typeface="Open Sans" panose="020B0606030504020204" pitchFamily="34" charset="0"/>
              </a:rPr>
              <a:t>gười dùng có nhận ra hành động thích hợp để đạt được mục tiêu mong muốn hay</a:t>
            </a:r>
            <a:r>
              <a:rPr lang="en-US" b="0">
                <a:solidFill>
                  <a:srgbClr val="3C3C3C"/>
                </a:solidFill>
                <a:latin typeface="Open Sans" panose="020B0606030504020204" pitchFamily="34" charset="0"/>
              </a:rPr>
              <a:t> không?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C3C3C"/>
                </a:solidFill>
                <a:effectLst/>
                <a:latin typeface="Open Sans" panose="020B0606030504020204" pitchFamily="34" charset="0"/>
              </a:rPr>
              <a:t>Người sử dụng có hiểu được phản hồi của hệ thống hay không?</a:t>
            </a:r>
            <a:endParaRPr lang="vi-VN" b="0" i="0">
              <a:solidFill>
                <a:srgbClr val="3C3C3C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951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0DA2E-3DEF-4E6E-8600-98622DB9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D55583-3C27-4A87-A755-03FEB2CC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569A87F-AAA5-45CF-8D4D-91A2F577D626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8C508BAF-23FC-43EC-8332-4C54665C7C9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9A77F3-EB5D-4D78-9618-CA6CA6D4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8" y="-174173"/>
            <a:ext cx="9871364" cy="1325563"/>
          </a:xfrm>
        </p:spPr>
        <p:txBody>
          <a:bodyPr/>
          <a:lstStyle/>
          <a:p>
            <a:r>
              <a:rPr lang="en-US"/>
              <a:t>Evaluation without User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BB738EB-2E36-4EF7-8D2F-5225320186E7}"/>
              </a:ext>
            </a:extLst>
          </p:cNvPr>
          <p:cNvSpPr txBox="1">
            <a:spLocks/>
          </p:cNvSpPr>
          <p:nvPr/>
        </p:nvSpPr>
        <p:spPr>
          <a:xfrm>
            <a:off x="1511220" y="3239182"/>
            <a:ext cx="10267122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2800" b="0"/>
              <a:t>Quy trình thực hiện Cognitive Walkthrough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A well-developed interface: Paper prototype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Task Descriptions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Scenario for each task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Personas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Be skeptical!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Team work.</a:t>
            </a:r>
          </a:p>
        </p:txBody>
      </p:sp>
    </p:spTree>
    <p:extLst>
      <p:ext uri="{BB962C8B-B14F-4D97-AF65-F5344CB8AC3E}">
        <p14:creationId xmlns:p14="http://schemas.microsoft.com/office/powerpoint/2010/main" val="1046249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0DA2E-3DEF-4E6E-8600-98622DB9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D55583-3C27-4A87-A755-03FEB2CC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569A87F-AAA5-45CF-8D4D-91A2F577D626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8C508BAF-23FC-43EC-8332-4C54665C7C9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9A77F3-EB5D-4D78-9618-CA6CA6D4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8" y="-174173"/>
            <a:ext cx="9871364" cy="1325563"/>
          </a:xfrm>
        </p:spPr>
        <p:txBody>
          <a:bodyPr/>
          <a:lstStyle/>
          <a:p>
            <a:r>
              <a:rPr lang="en-US"/>
              <a:t>Evaluation without User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BB738EB-2E36-4EF7-8D2F-5225320186E7}"/>
              </a:ext>
            </a:extLst>
          </p:cNvPr>
          <p:cNvSpPr txBox="1">
            <a:spLocks/>
          </p:cNvSpPr>
          <p:nvPr/>
        </p:nvSpPr>
        <p:spPr>
          <a:xfrm>
            <a:off x="1467677" y="2878137"/>
            <a:ext cx="10267122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2800" b="0"/>
              <a:t>Quy trình thực hiện Cognitive Walkthrough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Học hỏi kinh nghiệm từ những người lần đầu sử dụng hệ thống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Task-oriented-focus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Dễ học, dễ thực hiện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Đ</a:t>
            </a:r>
            <a:r>
              <a:rPr lang="en-US" b="0" i="0">
                <a:solidFill>
                  <a:srgbClr val="3C3C3C"/>
                </a:solidFill>
                <a:effectLst/>
                <a:latin typeface="Open Sans" panose="020B0606030504020204" pitchFamily="34" charset="0"/>
              </a:rPr>
              <a:t>ưa ra giả định về quá trình tư duy và nhận thức của người sử dụng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Có thể thực hiện sớm trên Lofi prototype</a:t>
            </a:r>
          </a:p>
        </p:txBody>
      </p:sp>
    </p:spTree>
    <p:extLst>
      <p:ext uri="{BB962C8B-B14F-4D97-AF65-F5344CB8AC3E}">
        <p14:creationId xmlns:p14="http://schemas.microsoft.com/office/powerpoint/2010/main" val="247616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0B82-1718-42D3-80C8-F785121E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7DB866-D39D-4D7D-BB21-398D804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1FA861-3A27-462E-A0A3-50387163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0"/>
            <a:ext cx="9871364" cy="1325563"/>
          </a:xfrm>
        </p:spPr>
        <p:txBody>
          <a:bodyPr/>
          <a:lstStyle/>
          <a:p>
            <a:r>
              <a:rPr lang="en-US"/>
              <a:t>Heuristic Evaluation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BFFBD33-50D1-4BA4-94D0-A68914288387}"/>
              </a:ext>
            </a:extLst>
          </p:cNvPr>
          <p:cNvSpPr txBox="1">
            <a:spLocks/>
          </p:cNvSpPr>
          <p:nvPr/>
        </p:nvSpPr>
        <p:spPr>
          <a:xfrm>
            <a:off x="1924878" y="738981"/>
            <a:ext cx="10267122" cy="513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vi-VN" b="0">
                <a:hlinkClick r:id="rId3"/>
              </a:rPr>
              <a:t>Introduction to HE</a:t>
            </a:r>
            <a:endParaRPr lang="en-US" b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0"/>
              <a:t>1990: Jacob Nielsen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0"/>
              <a:t>Definition:</a:t>
            </a:r>
            <a:endParaRPr lang="en-US" b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b="0"/>
              <a:t>Basic idea: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0"/>
              <a:t>Small group of people trained in HE examine a UI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0"/>
              <a:t>Listing the problems with respect to “established usablity principles”.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0"/>
              <a:t>Ranking problem by severity</a:t>
            </a:r>
            <a:endParaRPr lang="en-US" b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b="0"/>
              <a:t>Be sure to have evaluators work independently.</a:t>
            </a:r>
            <a:endParaRPr lang="en-US" b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2636EA-8D01-4470-A760-3C647B64C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835" y="-382250"/>
            <a:ext cx="9121422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36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87" y="1399032"/>
            <a:ext cx="3375021" cy="406908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UTM Avo" panose="02040603050506020204" pitchFamily="18" charset="0"/>
              </a:rPr>
              <a:t>Chapter IV</a:t>
            </a:r>
            <a:br>
              <a:rPr lang="en-US">
                <a:solidFill>
                  <a:srgbClr val="FFFFFF"/>
                </a:solidFill>
                <a:latin typeface="UTM Avo" panose="02040603050506020204" pitchFamily="18" charset="0"/>
              </a:rPr>
            </a:br>
            <a:br>
              <a:rPr lang="en-US">
                <a:solidFill>
                  <a:srgbClr val="FFFFFF"/>
                </a:solidFill>
                <a:latin typeface="UTM Avo" panose="02040603050506020204" pitchFamily="18" charset="0"/>
              </a:rPr>
            </a:br>
            <a:r>
              <a:rPr lang="en-US" sz="3600">
                <a:solidFill>
                  <a:srgbClr val="FFFFFF"/>
                </a:solidFill>
                <a:latin typeface="UTM Avo" panose="02040603050506020204" pitchFamily="18" charset="0"/>
              </a:rPr>
              <a:t>Đánh giá</a:t>
            </a:r>
            <a:br>
              <a:rPr lang="en-US" sz="3600">
                <a:solidFill>
                  <a:srgbClr val="FFFFFF"/>
                </a:solidFill>
                <a:latin typeface="UTM Avo" panose="02040603050506020204" pitchFamily="18" charset="0"/>
              </a:rPr>
            </a:br>
            <a:r>
              <a:rPr lang="en-US" sz="3600">
                <a:solidFill>
                  <a:srgbClr val="FFFFFF"/>
                </a:solidFill>
                <a:latin typeface="UTM Avo" panose="02040603050506020204" pitchFamily="18" charset="0"/>
              </a:rPr>
              <a:t>giao diện</a:t>
            </a:r>
            <a:endParaRPr lang="en-US" dirty="0">
              <a:latin typeface="UTM Avo" panose="020406030505060202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6">
            <a:extLst>
              <a:ext uri="{FF2B5EF4-FFF2-40B4-BE49-F238E27FC236}">
                <a16:creationId xmlns:a16="http://schemas.microsoft.com/office/drawing/2014/main" id="{4553E192-0A10-463E-9F81-ACD9C056FABB}"/>
              </a:ext>
            </a:extLst>
          </p:cNvPr>
          <p:cNvGrpSpPr>
            <a:grpSpLocks/>
          </p:cNvGrpSpPr>
          <p:nvPr/>
        </p:nvGrpSpPr>
        <p:grpSpPr bwMode="auto">
          <a:xfrm>
            <a:off x="6084885" y="3842875"/>
            <a:ext cx="3712257" cy="1498600"/>
            <a:chOff x="4862513" y="3124200"/>
            <a:chExt cx="2833687" cy="14986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C13395-FE63-4528-B7FC-9C9CCA32ABEC}"/>
                </a:ext>
              </a:extLst>
            </p:cNvPr>
            <p:cNvSpPr/>
            <p:nvPr/>
          </p:nvSpPr>
          <p:spPr>
            <a:xfrm>
              <a:off x="4873626" y="3124200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F2C10F-A1C3-4D2F-9F90-9E3F8737690C}"/>
                </a:ext>
              </a:extLst>
            </p:cNvPr>
            <p:cNvSpPr/>
            <p:nvPr/>
          </p:nvSpPr>
          <p:spPr>
            <a:xfrm>
              <a:off x="4873626" y="3124200"/>
              <a:ext cx="2822574" cy="381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43E355-FD20-4806-95A3-1BD8266A1DCB}"/>
                </a:ext>
              </a:extLst>
            </p:cNvPr>
            <p:cNvCxnSpPr/>
            <p:nvPr/>
          </p:nvCxnSpPr>
          <p:spPr>
            <a:xfrm>
              <a:off x="4862513" y="3568700"/>
              <a:ext cx="2822574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17">
            <a:extLst>
              <a:ext uri="{FF2B5EF4-FFF2-40B4-BE49-F238E27FC236}">
                <a16:creationId xmlns:a16="http://schemas.microsoft.com/office/drawing/2014/main" id="{6E3D96B6-13A6-4F2A-8DAF-00A49662F751}"/>
              </a:ext>
            </a:extLst>
          </p:cNvPr>
          <p:cNvGrpSpPr>
            <a:grpSpLocks/>
          </p:cNvGrpSpPr>
          <p:nvPr/>
        </p:nvGrpSpPr>
        <p:grpSpPr bwMode="auto">
          <a:xfrm>
            <a:off x="6095999" y="1710403"/>
            <a:ext cx="3686583" cy="1498600"/>
            <a:chOff x="4862513" y="4923972"/>
            <a:chExt cx="2833687" cy="14986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B30AB2-600E-4013-BF53-A7A597988414}"/>
                </a:ext>
              </a:extLst>
            </p:cNvPr>
            <p:cNvSpPr/>
            <p:nvPr/>
          </p:nvSpPr>
          <p:spPr>
            <a:xfrm>
              <a:off x="4873626" y="4923972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1AEF144-7C41-4918-9918-E25014848FD5}"/>
                </a:ext>
              </a:extLst>
            </p:cNvPr>
            <p:cNvSpPr/>
            <p:nvPr/>
          </p:nvSpPr>
          <p:spPr>
            <a:xfrm>
              <a:off x="4873626" y="4923972"/>
              <a:ext cx="2822574" cy="381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0474880-1B7A-4425-A2EF-A85B45A98D91}"/>
                </a:ext>
              </a:extLst>
            </p:cNvPr>
            <p:cNvCxnSpPr/>
            <p:nvPr/>
          </p:nvCxnSpPr>
          <p:spPr>
            <a:xfrm>
              <a:off x="4862513" y="5384347"/>
              <a:ext cx="2822574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 54">
            <a:extLst>
              <a:ext uri="{FF2B5EF4-FFF2-40B4-BE49-F238E27FC236}">
                <a16:creationId xmlns:a16="http://schemas.microsoft.com/office/drawing/2014/main" id="{6D653221-D6F1-4B9F-8478-C89956940B7F}"/>
              </a:ext>
            </a:extLst>
          </p:cNvPr>
          <p:cNvSpPr/>
          <p:nvPr/>
        </p:nvSpPr>
        <p:spPr>
          <a:xfrm>
            <a:off x="6265862" y="4495338"/>
            <a:ext cx="699392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Freeform 57">
            <a:extLst>
              <a:ext uri="{FF2B5EF4-FFF2-40B4-BE49-F238E27FC236}">
                <a16:creationId xmlns:a16="http://schemas.microsoft.com/office/drawing/2014/main" id="{A3BFBE51-4D61-4698-8975-E352764CBBEC}"/>
              </a:ext>
            </a:extLst>
          </p:cNvPr>
          <p:cNvSpPr/>
          <p:nvPr/>
        </p:nvSpPr>
        <p:spPr>
          <a:xfrm>
            <a:off x="6276975" y="2304128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A52A35-A777-40E4-86AF-B399C5012DF1}"/>
              </a:ext>
            </a:extLst>
          </p:cNvPr>
          <p:cNvSpPr/>
          <p:nvPr/>
        </p:nvSpPr>
        <p:spPr>
          <a:xfrm>
            <a:off x="7120978" y="2249627"/>
            <a:ext cx="2327821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Đánh giá giao diện không có sự tham gia của người dùng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69">
            <a:extLst>
              <a:ext uri="{FF2B5EF4-FFF2-40B4-BE49-F238E27FC236}">
                <a16:creationId xmlns:a16="http://schemas.microsoft.com/office/drawing/2014/main" id="{C7F59DC2-8B33-44A5-ABF6-3CA426E9E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978" y="798386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01</a:t>
            </a:r>
          </a:p>
        </p:txBody>
      </p:sp>
      <p:sp>
        <p:nvSpPr>
          <p:cNvPr id="44" name="Rectangle 70">
            <a:extLst>
              <a:ext uri="{FF2B5EF4-FFF2-40B4-BE49-F238E27FC236}">
                <a16:creationId xmlns:a16="http://schemas.microsoft.com/office/drawing/2014/main" id="{ECF2BF99-4C86-4FF1-87F7-2F830C676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325" y="1765173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01</a:t>
            </a:r>
          </a:p>
        </p:txBody>
      </p:sp>
      <p:sp>
        <p:nvSpPr>
          <p:cNvPr id="47" name="Rectangle 74">
            <a:extLst>
              <a:ext uri="{FF2B5EF4-FFF2-40B4-BE49-F238E27FC236}">
                <a16:creationId xmlns:a16="http://schemas.microsoft.com/office/drawing/2014/main" id="{6D8F8107-0F21-4789-985C-5109B729C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460" y="3842875"/>
            <a:ext cx="1933809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3D4D9D-B6C5-4C84-96ED-0C7819532452}"/>
              </a:ext>
            </a:extLst>
          </p:cNvPr>
          <p:cNvSpPr/>
          <p:nvPr/>
        </p:nvSpPr>
        <p:spPr>
          <a:xfrm>
            <a:off x="7120980" y="4401404"/>
            <a:ext cx="2131878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Đánh giá giao diện có sự tham gia của người dùng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0B82-1718-42D3-80C8-F785121E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7DB866-D39D-4D7D-BB21-398D804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1FA861-3A27-462E-A0A3-50387163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0"/>
            <a:ext cx="9871364" cy="1325563"/>
          </a:xfrm>
        </p:spPr>
        <p:txBody>
          <a:bodyPr/>
          <a:lstStyle/>
          <a:p>
            <a:r>
              <a:rPr lang="en-US"/>
              <a:t>Heuristic Evaluation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BFFBD33-50D1-4BA4-94D0-A68914288387}"/>
              </a:ext>
            </a:extLst>
          </p:cNvPr>
          <p:cNvSpPr txBox="1">
            <a:spLocks/>
          </p:cNvSpPr>
          <p:nvPr/>
        </p:nvSpPr>
        <p:spPr>
          <a:xfrm>
            <a:off x="1924878" y="1225550"/>
            <a:ext cx="10267122" cy="513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vi-VN" b="0">
                <a:hlinkClick r:id="rId3"/>
              </a:rPr>
              <a:t>Introduction to HE</a:t>
            </a:r>
            <a:endParaRPr lang="en-US" b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/>
              <a:t>A few additional specifics </a:t>
            </a:r>
            <a:endParaRPr lang="en-US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/>
              <a:t>Go through the interface at least twice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Explore the interface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Find problems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/>
              <a:t>Don’t perform the real task, just explore!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/>
              <a:t>Output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List of {severity rating, heuristic, problem detail} sets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Not just a critique, a reasoned critique that refernces a heuristic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List muntiple problems separately</a:t>
            </a:r>
          </a:p>
        </p:txBody>
      </p:sp>
    </p:spTree>
    <p:extLst>
      <p:ext uri="{BB962C8B-B14F-4D97-AF65-F5344CB8AC3E}">
        <p14:creationId xmlns:p14="http://schemas.microsoft.com/office/powerpoint/2010/main" val="3863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0B82-1718-42D3-80C8-F785121E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7DB866-D39D-4D7D-BB21-398D804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1FA861-3A27-462E-A0A3-50387163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0"/>
            <a:ext cx="9871364" cy="1325563"/>
          </a:xfrm>
        </p:spPr>
        <p:txBody>
          <a:bodyPr/>
          <a:lstStyle/>
          <a:p>
            <a:r>
              <a:rPr lang="en-US"/>
              <a:t>Heuristic Evaluation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BFFBD33-50D1-4BA4-94D0-A68914288387}"/>
              </a:ext>
            </a:extLst>
          </p:cNvPr>
          <p:cNvSpPr txBox="1">
            <a:spLocks/>
          </p:cNvSpPr>
          <p:nvPr/>
        </p:nvSpPr>
        <p:spPr>
          <a:xfrm>
            <a:off x="1654629" y="1485446"/>
            <a:ext cx="9231085" cy="39430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0"/>
              <a:t>Sets of Heuristics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/>
              <a:t>Idea of HE is independent of list of heuristics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/>
              <a:t>Could in theory use any list of established usability principles to find problems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/>
              <a:t>Can in particular be domain-specific principles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/>
              <a:t>Jacob Nielsen’s list of ten heuristics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61788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0B82-1718-42D3-80C8-F785121E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7DB866-D39D-4D7D-BB21-398D804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1FA861-3A27-462E-A0A3-50387163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0"/>
            <a:ext cx="9871364" cy="1325563"/>
          </a:xfrm>
        </p:spPr>
        <p:txBody>
          <a:bodyPr/>
          <a:lstStyle/>
          <a:p>
            <a:r>
              <a:rPr lang="en-US"/>
              <a:t>Heuristic Evaluation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BFFBD33-50D1-4BA4-94D0-A68914288387}"/>
              </a:ext>
            </a:extLst>
          </p:cNvPr>
          <p:cNvSpPr txBox="1">
            <a:spLocks/>
          </p:cNvSpPr>
          <p:nvPr/>
        </p:nvSpPr>
        <p:spPr>
          <a:xfrm>
            <a:off x="1230087" y="2095160"/>
            <a:ext cx="10678885" cy="39430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0"/>
              <a:t>Severity Assessment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/>
              <a:t>Each valuator will (independently) work from aggregated list of problems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/>
              <a:t>Usaully use scalr from 0 (not a problem) to 4 (big problem) or s.t like it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/>
              <a:t>Factors to consider: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/>
              <a:t>Impact of the problem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/>
              <a:t>The persistence of the problem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/>
              <a:t>Frequency of the problem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/>
              <a:t>Market effects</a:t>
            </a:r>
          </a:p>
        </p:txBody>
      </p:sp>
    </p:spTree>
    <p:extLst>
      <p:ext uri="{BB962C8B-B14F-4D97-AF65-F5344CB8AC3E}">
        <p14:creationId xmlns:p14="http://schemas.microsoft.com/office/powerpoint/2010/main" val="4193940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0B82-1718-42D3-80C8-F785121E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7DB866-D39D-4D7D-BB21-398D804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1FA861-3A27-462E-A0A3-50387163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0"/>
            <a:ext cx="9871364" cy="1325563"/>
          </a:xfrm>
        </p:spPr>
        <p:txBody>
          <a:bodyPr/>
          <a:lstStyle/>
          <a:p>
            <a:r>
              <a:rPr lang="en-US"/>
              <a:t>Heuristic Evaluation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BFFBD33-50D1-4BA4-94D0-A68914288387}"/>
              </a:ext>
            </a:extLst>
          </p:cNvPr>
          <p:cNvSpPr txBox="1">
            <a:spLocks/>
          </p:cNvSpPr>
          <p:nvPr/>
        </p:nvSpPr>
        <p:spPr>
          <a:xfrm>
            <a:off x="1230087" y="2095160"/>
            <a:ext cx="10678885" cy="39430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0"/>
              <a:t>Severity Assessment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/>
              <a:t>The standard severity scale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/>
              <a:t>0 = “I don’t agree that this is a usability problem at all”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/>
              <a:t>1 = “cosmetic problem only: need not be fixed unless extra time is available on the project”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/>
              <a:t>2 = “minor usability problem: fixing this should be given low priority”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/>
              <a:t>3 = “major usability problem: important to fix, so shoud be given high priority”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/>
              <a:t>4 = “usability catastrophe: imperative to fix this before product can be released”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/>
              <a:t>Use average of all evaluators’ scores</a:t>
            </a:r>
          </a:p>
        </p:txBody>
      </p:sp>
    </p:spTree>
    <p:extLst>
      <p:ext uri="{BB962C8B-B14F-4D97-AF65-F5344CB8AC3E}">
        <p14:creationId xmlns:p14="http://schemas.microsoft.com/office/powerpoint/2010/main" val="4184340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0B82-1718-42D3-80C8-F785121E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7DB866-D39D-4D7D-BB21-398D804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1FA861-3A27-462E-A0A3-50387163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0"/>
            <a:ext cx="9871364" cy="1325563"/>
          </a:xfrm>
        </p:spPr>
        <p:txBody>
          <a:bodyPr/>
          <a:lstStyle/>
          <a:p>
            <a:r>
              <a:rPr lang="en-US"/>
              <a:t>Heuristic Evaluation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BFFBD33-50D1-4BA4-94D0-A68914288387}"/>
              </a:ext>
            </a:extLst>
          </p:cNvPr>
          <p:cNvSpPr txBox="1">
            <a:spLocks/>
          </p:cNvSpPr>
          <p:nvPr/>
        </p:nvSpPr>
        <p:spPr>
          <a:xfrm>
            <a:off x="1055915" y="1409302"/>
            <a:ext cx="10678885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0"/>
              <a:t>Context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BB86F-5E06-4537-99DA-1E76F65BD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37" y="1950358"/>
            <a:ext cx="82391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39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0B82-1718-42D3-80C8-F785121E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7DB866-D39D-4D7D-BB21-398D804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1FA861-3A27-462E-A0A3-50387163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0"/>
            <a:ext cx="9871364" cy="1325563"/>
          </a:xfrm>
        </p:spPr>
        <p:txBody>
          <a:bodyPr/>
          <a:lstStyle/>
          <a:p>
            <a:r>
              <a:rPr lang="en-US"/>
              <a:t>Nielsen’s Heuristics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23C2A5-0FA4-4CAF-BE1E-FA1E2456B990}"/>
              </a:ext>
            </a:extLst>
          </p:cNvPr>
          <p:cNvSpPr txBox="1">
            <a:spLocks/>
          </p:cNvSpPr>
          <p:nvPr/>
        </p:nvSpPr>
        <p:spPr>
          <a:xfrm>
            <a:off x="1676400" y="1037771"/>
            <a:ext cx="10267122" cy="2391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0">
                <a:hlinkClick r:id="rId3"/>
              </a:rPr>
              <a:t>Part I</a:t>
            </a:r>
            <a:endParaRPr lang="en-US" b="0"/>
          </a:p>
          <a:p>
            <a:pPr>
              <a:lnSpc>
                <a:spcPct val="150000"/>
              </a:lnSpc>
            </a:pPr>
            <a:r>
              <a:rPr lang="en-US" b="0">
                <a:hlinkClick r:id="rId4"/>
              </a:rPr>
              <a:t>Part II</a:t>
            </a:r>
            <a:endParaRPr lang="en-US" b="0"/>
          </a:p>
          <a:p>
            <a:pPr>
              <a:lnSpc>
                <a:spcPct val="150000"/>
              </a:lnSpc>
            </a:pPr>
            <a:r>
              <a:rPr lang="en-US" b="0">
                <a:hlinkClick r:id="rId5"/>
              </a:rPr>
              <a:t>Part III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526456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9165984-19C6-4131-8A6F-980F49EFD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75" t="20952" r="24643" b="780"/>
          <a:stretch/>
        </p:blipFill>
        <p:spPr>
          <a:xfrm>
            <a:off x="3292929" y="1016000"/>
            <a:ext cx="5606143" cy="536756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0B82-1718-42D3-80C8-F785121E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7DB866-D39D-4D7D-BB21-398D804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1FA861-3A27-462E-A0A3-50387163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0"/>
            <a:ext cx="9871364" cy="1325563"/>
          </a:xfrm>
        </p:spPr>
        <p:txBody>
          <a:bodyPr/>
          <a:lstStyle/>
          <a:p>
            <a:r>
              <a:rPr lang="en-US"/>
              <a:t>Heuristic Evaluation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BFFBD33-50D1-4BA4-94D0-A68914288387}"/>
              </a:ext>
            </a:extLst>
          </p:cNvPr>
          <p:cNvSpPr txBox="1">
            <a:spLocks/>
          </p:cNvSpPr>
          <p:nvPr/>
        </p:nvSpPr>
        <p:spPr>
          <a:xfrm>
            <a:off x="1092200" y="1016000"/>
            <a:ext cx="10267122" cy="513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88816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2779776"/>
            <a:ext cx="5559553" cy="1255629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FFFF"/>
                </a:solidFill>
                <a:latin typeface="UTM Nokia Standard" panose="02040603050506020204" pitchFamily="18" charset="0"/>
              </a:rPr>
              <a:t>Đánh giá giao diện </a:t>
            </a:r>
            <a:br>
              <a:rPr lang="en-US" sz="4400">
                <a:solidFill>
                  <a:srgbClr val="FFFFFF"/>
                </a:solidFill>
                <a:latin typeface="UTM Nokia Standard" panose="02040603050506020204" pitchFamily="18" charset="0"/>
              </a:rPr>
            </a:br>
            <a:r>
              <a:rPr lang="en-US" sz="4400">
                <a:solidFill>
                  <a:srgbClr val="FFFFFF"/>
                </a:solidFill>
                <a:latin typeface="UTM Nokia Standard" panose="02040603050506020204" pitchFamily="18" charset="0"/>
              </a:rPr>
              <a:t>có sự tham gia </a:t>
            </a:r>
            <a:br>
              <a:rPr lang="en-US" sz="4400">
                <a:solidFill>
                  <a:srgbClr val="FFFFFF"/>
                </a:solidFill>
                <a:latin typeface="UTM Nokia Standard" panose="02040603050506020204" pitchFamily="18" charset="0"/>
              </a:rPr>
            </a:br>
            <a:r>
              <a:rPr lang="en-US" sz="4400">
                <a:solidFill>
                  <a:srgbClr val="FFFFFF"/>
                </a:solidFill>
                <a:latin typeface="UTM Nokia Standard" panose="02040603050506020204" pitchFamily="18" charset="0"/>
              </a:rPr>
              <a:t>của người dùng</a:t>
            </a:r>
            <a:endParaRPr lang="en-US" sz="4400" dirty="0">
              <a:latin typeface="UTM Nokia Standard" panose="0204060305050602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/>
              <a:t>Evaluation with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0B82-1718-42D3-80C8-F785121E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7DB866-D39D-4D7D-BB21-398D804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BFFBD33-50D1-4BA4-94D0-A68914288387}"/>
              </a:ext>
            </a:extLst>
          </p:cNvPr>
          <p:cNvSpPr txBox="1">
            <a:spLocks/>
          </p:cNvSpPr>
          <p:nvPr/>
        </p:nvSpPr>
        <p:spPr>
          <a:xfrm>
            <a:off x="1053658" y="1348740"/>
            <a:ext cx="905554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0"/>
              <a:t>https://hcibib.org/tcuid/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0"/>
              <a:t>https://www.nngroup.com/articles/ten-usability-heuristics/</a:t>
            </a:r>
            <a:endParaRPr lang="en-US" b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A1D79D-DD00-4522-9579-E0628346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6" y="0"/>
            <a:ext cx="9871364" cy="1325563"/>
          </a:xfrm>
        </p:spPr>
        <p:txBody>
          <a:bodyPr/>
          <a:lstStyle/>
          <a:p>
            <a:r>
              <a:rPr lang="en-US"/>
              <a:t>TLTK</a:t>
            </a:r>
          </a:p>
        </p:txBody>
      </p:sp>
    </p:spTree>
    <p:extLst>
      <p:ext uri="{BB962C8B-B14F-4D97-AF65-F5344CB8AC3E}">
        <p14:creationId xmlns:p14="http://schemas.microsoft.com/office/powerpoint/2010/main" val="3693840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29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Email address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171A891-89F9-4964-8E31-EB58EC00A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738" y="136524"/>
            <a:ext cx="6633995" cy="641667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0B82-1718-42D3-80C8-F785121E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7DB866-D39D-4D7D-BB21-398D804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1FA861-3A27-462E-A0A3-50387163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0"/>
            <a:ext cx="10461086" cy="1325563"/>
          </a:xfrm>
        </p:spPr>
        <p:txBody>
          <a:bodyPr/>
          <a:lstStyle/>
          <a:p>
            <a:r>
              <a:rPr lang="en-US"/>
              <a:t>UI Evaluation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BFFBD33-50D1-4BA4-94D0-A68914288387}"/>
              </a:ext>
            </a:extLst>
          </p:cNvPr>
          <p:cNvSpPr txBox="1">
            <a:spLocks/>
          </p:cNvSpPr>
          <p:nvPr/>
        </p:nvSpPr>
        <p:spPr>
          <a:xfrm>
            <a:off x="1064907" y="2783795"/>
            <a:ext cx="10267122" cy="25254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Why? Tại sao cần đánh giá?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What? Đánh giá cái gì?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Who? Ai tham gia?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Where? Đánh giá ở đâu?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When? Khi nào cần đánh giá?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How? Đánh giá như thế nào?</a:t>
            </a:r>
          </a:p>
        </p:txBody>
      </p:sp>
    </p:spTree>
    <p:extLst>
      <p:ext uri="{BB962C8B-B14F-4D97-AF65-F5344CB8AC3E}">
        <p14:creationId xmlns:p14="http://schemas.microsoft.com/office/powerpoint/2010/main" val="292865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0B82-1718-42D3-80C8-F785121E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7DB866-D39D-4D7D-BB21-398D804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1FA861-3A27-462E-A0A3-50387163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0"/>
            <a:ext cx="10461086" cy="1325563"/>
          </a:xfrm>
        </p:spPr>
        <p:txBody>
          <a:bodyPr/>
          <a:lstStyle/>
          <a:p>
            <a:r>
              <a:rPr lang="en-US"/>
              <a:t>Purpose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BFFBD33-50D1-4BA4-94D0-A68914288387}"/>
              </a:ext>
            </a:extLst>
          </p:cNvPr>
          <p:cNvSpPr txBox="1">
            <a:spLocks/>
          </p:cNvSpPr>
          <p:nvPr/>
        </p:nvSpPr>
        <p:spPr>
          <a:xfrm>
            <a:off x="1086678" y="1348581"/>
            <a:ext cx="10267122" cy="25254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Hiệu quả hệ thống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Phạm vi chức năng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Các vấn đề/lỗi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E9C94-F566-4C54-928C-6120DD718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093" y="268299"/>
            <a:ext cx="4936257" cy="608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14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FE1F7F-07BE-4EAB-BADC-83D63C9A6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30" y="391886"/>
            <a:ext cx="10012909" cy="632958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73A9E6E-4837-480C-8FEB-D67BC2CE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2" y="-109728"/>
            <a:ext cx="10085234" cy="1019753"/>
          </a:xfrm>
        </p:spPr>
        <p:txBody>
          <a:bodyPr>
            <a:normAutofit/>
          </a:bodyPr>
          <a:lstStyle/>
          <a:p>
            <a:r>
              <a:rPr lang="en-US" sz="3800">
                <a:latin typeface="SVN-Aptima" panose="02040603050506020204" pitchFamily="18" charset="0"/>
              </a:rPr>
              <a:t>UI Evaluation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023E486-A63B-4BFF-9026-23F5FB143406}"/>
              </a:ext>
            </a:extLst>
          </p:cNvPr>
          <p:cNvSpPr txBox="1">
            <a:spLocks/>
          </p:cNvSpPr>
          <p:nvPr/>
        </p:nvSpPr>
        <p:spPr>
          <a:xfrm>
            <a:off x="775646" y="1111193"/>
            <a:ext cx="2168722" cy="1211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hlinkClick r:id="rId4"/>
              </a:rPr>
              <a:t>Video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3847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4236C5E-AAE8-48A3-89C1-D0849551FA27}"/>
              </a:ext>
            </a:extLst>
          </p:cNvPr>
          <p:cNvSpPr txBox="1">
            <a:spLocks/>
          </p:cNvSpPr>
          <p:nvPr/>
        </p:nvSpPr>
        <p:spPr>
          <a:xfrm>
            <a:off x="810040" y="3678921"/>
            <a:ext cx="10267122" cy="25254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b="0"/>
              <a:t>Đánh giá giao diện có sự tham gia </a:t>
            </a:r>
          </a:p>
          <a:p>
            <a:pPr>
              <a:lnSpc>
                <a:spcPct val="100000"/>
              </a:lnSpc>
            </a:pPr>
            <a:r>
              <a:rPr lang="en-US" b="0"/>
              <a:t>của người dùng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b="0">
                <a:solidFill>
                  <a:srgbClr val="3C3C3C"/>
                </a:solidFill>
                <a:latin typeface="Open Sans" panose="020B0606030504020204" pitchFamily="34" charset="0"/>
              </a:rPr>
              <a:t>Qualitative usability 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b="0">
                <a:solidFill>
                  <a:srgbClr val="3C3C3C"/>
                </a:solidFill>
                <a:latin typeface="Open Sans" panose="020B0606030504020204" pitchFamily="34" charset="0"/>
              </a:rPr>
              <a:t>Controlled lab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b="0">
                <a:solidFill>
                  <a:srgbClr val="3C3C3C"/>
                </a:solidFill>
                <a:latin typeface="Open Sans" panose="020B0606030504020204" pitchFamily="34" charset="0"/>
              </a:rPr>
              <a:t>Field studies / Field Experiements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b="0">
                <a:solidFill>
                  <a:srgbClr val="3C3C3C"/>
                </a:solidFill>
                <a:latin typeface="Open Sans" panose="020B0606030504020204" pitchFamily="34" charset="0"/>
              </a:rPr>
              <a:t>A/B testing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US" sz="2000" b="0"/>
          </a:p>
          <a:p>
            <a:pPr>
              <a:lnSpc>
                <a:spcPct val="100000"/>
              </a:lnSpc>
            </a:pPr>
            <a:r>
              <a:rPr lang="en-US" b="0"/>
              <a:t>2. Đánh giá giao diện không có sự tham</a:t>
            </a:r>
          </a:p>
          <a:p>
            <a:pPr>
              <a:lnSpc>
                <a:spcPct val="100000"/>
              </a:lnSpc>
            </a:pPr>
            <a:r>
              <a:rPr lang="en-US" b="0"/>
              <a:t>gia của người dùng:</a:t>
            </a:r>
          </a:p>
          <a:p>
            <a:pPr marL="914400" indent="-457200">
              <a:lnSpc>
                <a:spcPct val="100000"/>
              </a:lnSpc>
              <a:buFontTx/>
              <a:buChar char="-"/>
            </a:pPr>
            <a:r>
              <a:rPr lang="en-US" sz="2000" b="0">
                <a:solidFill>
                  <a:srgbClr val="3C3C3C"/>
                </a:solidFill>
                <a:latin typeface="Open Sans" panose="020B0606030504020204" pitchFamily="34" charset="0"/>
              </a:rPr>
              <a:t>Heuristic Evaluation</a:t>
            </a:r>
            <a:endParaRPr lang="en-US" sz="2000" b="0"/>
          </a:p>
          <a:p>
            <a:pPr marL="914400" indent="-457200">
              <a:lnSpc>
                <a:spcPct val="100000"/>
              </a:lnSpc>
              <a:buFontTx/>
              <a:buChar char="-"/>
            </a:pPr>
            <a:r>
              <a:rPr lang="en-US" sz="2000" b="0">
                <a:solidFill>
                  <a:srgbClr val="3C3C3C"/>
                </a:solidFill>
                <a:latin typeface="Open Sans" panose="020B0606030504020204" pitchFamily="34" charset="0"/>
              </a:rPr>
              <a:t>Cognitive Walkthrough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73E72FB-68F2-4B6F-A824-6CF8B858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2" y="-109728"/>
            <a:ext cx="10085234" cy="1019753"/>
          </a:xfrm>
        </p:spPr>
        <p:txBody>
          <a:bodyPr>
            <a:normAutofit/>
          </a:bodyPr>
          <a:lstStyle/>
          <a:p>
            <a:r>
              <a:rPr lang="en-US" sz="3800">
                <a:latin typeface="SVN-Aptima" panose="02040603050506020204" pitchFamily="18" charset="0"/>
              </a:rPr>
              <a:t>UI Evaluation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60F06B-77CB-4E98-87C2-406BFE9B6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739" y="834798"/>
            <a:ext cx="7087431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2779776"/>
            <a:ext cx="5559553" cy="1255629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FFFF"/>
                </a:solidFill>
                <a:latin typeface="UTM Nokia Standard" panose="02040603050506020204" pitchFamily="18" charset="0"/>
              </a:rPr>
              <a:t>Đánh giá giao diện </a:t>
            </a:r>
            <a:br>
              <a:rPr lang="en-US" sz="4400">
                <a:solidFill>
                  <a:srgbClr val="FFFFFF"/>
                </a:solidFill>
                <a:latin typeface="UTM Nokia Standard" panose="02040603050506020204" pitchFamily="18" charset="0"/>
              </a:rPr>
            </a:br>
            <a:r>
              <a:rPr lang="en-US" sz="4400">
                <a:solidFill>
                  <a:srgbClr val="FFFFFF"/>
                </a:solidFill>
                <a:latin typeface="UTM Nokia Standard" panose="02040603050506020204" pitchFamily="18" charset="0"/>
              </a:rPr>
              <a:t>không có sự tham gia </a:t>
            </a:r>
            <a:br>
              <a:rPr lang="en-US" sz="4400">
                <a:solidFill>
                  <a:srgbClr val="FFFFFF"/>
                </a:solidFill>
                <a:latin typeface="UTM Nokia Standard" panose="02040603050506020204" pitchFamily="18" charset="0"/>
              </a:rPr>
            </a:br>
            <a:r>
              <a:rPr lang="en-US" sz="4400">
                <a:solidFill>
                  <a:srgbClr val="FFFFFF"/>
                </a:solidFill>
                <a:latin typeface="UTM Nokia Standard" panose="02040603050506020204" pitchFamily="18" charset="0"/>
              </a:rPr>
              <a:t>của người dùng</a:t>
            </a:r>
            <a:endParaRPr lang="en-US" sz="4400" dirty="0">
              <a:latin typeface="UTM Nokia Standard" panose="0204060305050602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/>
              <a:t>Evaluation without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0DA2E-3DEF-4E6E-8600-98622DB9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D55583-3C27-4A87-A755-03FEB2CC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569A87F-AAA5-45CF-8D4D-91A2F577D626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8C508BAF-23FC-43EC-8332-4C54665C7C9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9A77F3-EB5D-4D78-9618-CA6CA6D4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0"/>
            <a:ext cx="9871364" cy="1325563"/>
          </a:xfrm>
        </p:spPr>
        <p:txBody>
          <a:bodyPr/>
          <a:lstStyle/>
          <a:p>
            <a:r>
              <a:rPr lang="en-US"/>
              <a:t>Evaluation without User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0D2D634-E361-425A-9733-2340EFDAFCE7}"/>
              </a:ext>
            </a:extLst>
          </p:cNvPr>
          <p:cNvSpPr txBox="1">
            <a:spLocks/>
          </p:cNvSpPr>
          <p:nvPr/>
        </p:nvSpPr>
        <p:spPr>
          <a:xfrm>
            <a:off x="1669143" y="2008981"/>
            <a:ext cx="10267122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0">
                <a:hlinkClick r:id="rId3"/>
              </a:rPr>
              <a:t>Introduction</a:t>
            </a:r>
            <a:endParaRPr lang="en-US" b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Goal of Evaluation: Improving the Interface!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If you can find problems early, without users, you can save the expensive evaluation for later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You need both with- and without-user evaluation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7275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0DA2E-3DEF-4E6E-8600-98622DB9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D55583-3C27-4A87-A755-03FEB2CC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569A87F-AAA5-45CF-8D4D-91A2F577D626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8C508BAF-23FC-43EC-8332-4C54665C7C9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9A77F3-EB5D-4D78-9618-CA6CA6D4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0"/>
            <a:ext cx="9871364" cy="1325563"/>
          </a:xfrm>
        </p:spPr>
        <p:txBody>
          <a:bodyPr/>
          <a:lstStyle/>
          <a:p>
            <a:r>
              <a:rPr lang="en-US"/>
              <a:t>Evaluation without User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0D2D634-E361-425A-9733-2340EFDAFCE7}"/>
              </a:ext>
            </a:extLst>
          </p:cNvPr>
          <p:cNvSpPr txBox="1">
            <a:spLocks/>
          </p:cNvSpPr>
          <p:nvPr/>
        </p:nvSpPr>
        <p:spPr>
          <a:xfrm>
            <a:off x="1643742" y="3429000"/>
            <a:ext cx="8904515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0"/>
              <a:t>Forms of Evaluation without User</a:t>
            </a:r>
            <a:endParaRPr lang="en-US" b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Action Analysis: là việc đánh giá có hệ thống về những bước cần thiết để thực hiện các tác vụ trong một giao diện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KLM, GOMS…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Informal action analysis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Qualitative Methods: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Expert Evaluation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Cognitive Walkthrough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Heuristic Evaluation</a:t>
            </a:r>
          </a:p>
        </p:txBody>
      </p:sp>
    </p:spTree>
    <p:extLst>
      <p:ext uri="{BB962C8B-B14F-4D97-AF65-F5344CB8AC3E}">
        <p14:creationId xmlns:p14="http://schemas.microsoft.com/office/powerpoint/2010/main" val="407655623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16c05727-aa75-4e4a-9b5f-8a80a1165891"/>
    <ds:schemaRef ds:uri="71af3243-3dd4-4a8d-8c0d-dd76da1f02a5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14592</TotalTime>
  <Words>1239</Words>
  <Application>Microsoft Office PowerPoint</Application>
  <PresentationFormat>Widescreen</PresentationFormat>
  <Paragraphs>275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Avenir Next LT Pro</vt:lpstr>
      <vt:lpstr>Calibri</vt:lpstr>
      <vt:lpstr>Open Sans</vt:lpstr>
      <vt:lpstr>Source Sans Pro</vt:lpstr>
      <vt:lpstr>SVN-Aptima</vt:lpstr>
      <vt:lpstr>Tw Cen MT</vt:lpstr>
      <vt:lpstr>UTM Akashi</vt:lpstr>
      <vt:lpstr>UTM Avo</vt:lpstr>
      <vt:lpstr>UTM Nokia Standard</vt:lpstr>
      <vt:lpstr>Wingdings</vt:lpstr>
      <vt:lpstr>ShapesVTI</vt:lpstr>
      <vt:lpstr>QUY TRÌNH THIẾT KẾ GIAO DIỆN</vt:lpstr>
      <vt:lpstr>Chapter IV  Đánh giá giao diện</vt:lpstr>
      <vt:lpstr>UI Evaluation</vt:lpstr>
      <vt:lpstr>Purpose</vt:lpstr>
      <vt:lpstr>UI Evaluation</vt:lpstr>
      <vt:lpstr>UI Evaluation</vt:lpstr>
      <vt:lpstr>Đánh giá giao diện  không có sự tham gia  của người dùng</vt:lpstr>
      <vt:lpstr>Evaluation without User</vt:lpstr>
      <vt:lpstr>Evaluation without User</vt:lpstr>
      <vt:lpstr>Evaluation without User</vt:lpstr>
      <vt:lpstr>Evaluation without User</vt:lpstr>
      <vt:lpstr>Evaluation without User</vt:lpstr>
      <vt:lpstr>Evaluation without User</vt:lpstr>
      <vt:lpstr>Evaluation without User</vt:lpstr>
      <vt:lpstr>Evaluation without User</vt:lpstr>
      <vt:lpstr>Evaluation without User</vt:lpstr>
      <vt:lpstr>Evaluation without User</vt:lpstr>
      <vt:lpstr>Evaluation without User</vt:lpstr>
      <vt:lpstr>Heuristic Evaluation</vt:lpstr>
      <vt:lpstr>Heuristic Evaluation</vt:lpstr>
      <vt:lpstr>Heuristic Evaluation</vt:lpstr>
      <vt:lpstr>Heuristic Evaluation</vt:lpstr>
      <vt:lpstr>Heuristic Evaluation</vt:lpstr>
      <vt:lpstr>Heuristic Evaluation</vt:lpstr>
      <vt:lpstr>Nielsen’s Heuristics</vt:lpstr>
      <vt:lpstr>Heuristic Evaluation</vt:lpstr>
      <vt:lpstr>Đánh giá giao diện  có sự tham gia  của người dùng</vt:lpstr>
      <vt:lpstr>TLTK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GIAO DIỆN</dc:title>
  <dc:creator>Linh Trần</dc:creator>
  <cp:lastModifiedBy>Linh Trần</cp:lastModifiedBy>
  <cp:revision>1189</cp:revision>
  <dcterms:created xsi:type="dcterms:W3CDTF">2021-10-05T07:55:05Z</dcterms:created>
  <dcterms:modified xsi:type="dcterms:W3CDTF">2021-11-17T14:35:38Z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