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8" r:id="rId3"/>
    <p:sldId id="273" r:id="rId4"/>
    <p:sldId id="257" r:id="rId5"/>
    <p:sldId id="259" r:id="rId6"/>
    <p:sldId id="274" r:id="rId7"/>
    <p:sldId id="276" r:id="rId8"/>
    <p:sldId id="275"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andara" panose="020E0502030303020204" pitchFamily="34" charset="0"/>
      <p:regular r:id="rId15"/>
      <p:bold r:id="rId16"/>
      <p:italic r:id="rId17"/>
      <p:boldItalic r:id="rId18"/>
    </p:embeddedFont>
    <p:embeddedFont>
      <p:font typeface="Nixie One" panose="020B0604020202020204" charset="0"/>
      <p:regular r:id="rId19"/>
    </p:embeddedFont>
    <p:embeddedFont>
      <p:font typeface="Varela Round" panose="020B0604020202020204" charset="-79"/>
      <p:regular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F63268-60C3-48AC-8CC3-DD97B3F72D6F}">
  <a:tblStyle styleId="{1EF63268-60C3-48AC-8CC3-DD97B3F72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30417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78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72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3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71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7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5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21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92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accent3">
                    <a:lumMod val="75000"/>
                  </a:schemeClr>
                </a:solidFill>
                <a:latin typeface="Verdana" panose="020B0604030504040204" pitchFamily="34" charset="0"/>
                <a:ea typeface="Verdana" panose="020B0604030504040204" pitchFamily="34" charset="0"/>
                <a:cs typeface="Verdana" panose="020B0604030504040204" pitchFamily="34" charset="0"/>
              </a:rPr>
              <a:t>THIẾT KẾ GIAO DIỆN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685800" y="81616"/>
            <a:ext cx="7772400" cy="8455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3">
                    <a:lumMod val="75000"/>
                  </a:schemeClr>
                </a:solidFill>
                <a:latin typeface="Varela Round" panose="020B0604020202020204" charset="-79"/>
                <a:cs typeface="Varela Round" panose="020B0604020202020204" charset="-79"/>
              </a:rPr>
              <a:t>Thông tin giảng viên</a:t>
            </a:r>
            <a:endParaRPr sz="2800">
              <a:solidFill>
                <a:schemeClr val="accent3">
                  <a:lumMod val="75000"/>
                </a:schemeClr>
              </a:solidFill>
              <a:latin typeface="Varela Round" panose="020B0604020202020204" charset="-79"/>
              <a:cs typeface="Varela Round" panose="020B0604020202020204" charset="-79"/>
            </a:endParaRPr>
          </a:p>
        </p:txBody>
      </p:sp>
      <p:sp>
        <p:nvSpPr>
          <p:cNvPr id="210" name="Google Shape;210;p15"/>
          <p:cNvSpPr txBox="1">
            <a:spLocks noGrp="1"/>
          </p:cNvSpPr>
          <p:nvPr>
            <p:ph type="subTitle" idx="4294967295"/>
          </p:nvPr>
        </p:nvSpPr>
        <p:spPr>
          <a:xfrm>
            <a:off x="1275150" y="257175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solidFill>
                  <a:srgbClr val="00ACC3"/>
                </a:solidFill>
              </a:rPr>
              <a:t>Trần Thị Phương Linh</a:t>
            </a:r>
            <a:endParaRPr sz="3600" b="1">
              <a:solidFill>
                <a:srgbClr val="00ACC3"/>
              </a:solidFill>
            </a:endParaRPr>
          </a:p>
        </p:txBody>
      </p:sp>
      <p:sp>
        <p:nvSpPr>
          <p:cNvPr id="211" name="Google Shape;211;p15"/>
          <p:cNvSpPr txBox="1">
            <a:spLocks noGrp="1"/>
          </p:cNvSpPr>
          <p:nvPr>
            <p:ph type="body" idx="4294967295"/>
          </p:nvPr>
        </p:nvSpPr>
        <p:spPr>
          <a:xfrm>
            <a:off x="1275150" y="3323850"/>
            <a:ext cx="6593700" cy="792300"/>
          </a:xfrm>
          <a:prstGeom prst="rect">
            <a:avLst/>
          </a:prstGeom>
        </p:spPr>
        <p:txBody>
          <a:bodyPr spcFirstLastPara="1" wrap="square" lIns="91425" tIns="91425" rIns="91425" bIns="91425" anchor="t" anchorCtr="0">
            <a:noAutofit/>
          </a:bodyPr>
          <a:lstStyle/>
          <a:p>
            <a:pPr marL="0" indent="0" algn="ctr">
              <a:lnSpc>
                <a:spcPct val="120000"/>
              </a:lnSpc>
              <a:spcBef>
                <a:spcPts val="0"/>
              </a:spcBef>
              <a:buClr>
                <a:srgbClr val="617A86"/>
              </a:buClr>
              <a:buSzPts val="1800"/>
              <a:buNone/>
            </a:pPr>
            <a:r>
              <a:rPr lang="en" sz="2000">
                <a:latin typeface="Nixie One"/>
                <a:ea typeface="Nixie One"/>
                <a:cs typeface="Nixie One"/>
                <a:sym typeface="Nixie One"/>
              </a:rPr>
              <a:t>Email: linhttp@dlu.edu.vn </a:t>
            </a:r>
            <a:endParaRPr sz="2000">
              <a:latin typeface="Nixie One"/>
              <a:ea typeface="Nixie One"/>
              <a:cs typeface="Nixie One"/>
              <a:sym typeface="Nixie One"/>
            </a:endParaRPr>
          </a:p>
          <a:p>
            <a:pPr marL="0" indent="0" algn="ctr">
              <a:lnSpc>
                <a:spcPct val="120000"/>
              </a:lnSpc>
              <a:spcBef>
                <a:spcPts val="0"/>
              </a:spcBef>
              <a:buClr>
                <a:srgbClr val="617A86"/>
              </a:buClr>
              <a:buSzPts val="1800"/>
              <a:buNone/>
            </a:pPr>
            <a:r>
              <a:rPr lang="en" sz="2000">
                <a:latin typeface="Nixie One"/>
                <a:ea typeface="Nixie One"/>
                <a:cs typeface="Nixie One"/>
                <a:sym typeface="Nixie One"/>
              </a:rPr>
              <a:t>Phone number: 0704 653 999</a:t>
            </a:r>
          </a:p>
          <a:p>
            <a:pPr marL="0" indent="0" algn="ctr">
              <a:lnSpc>
                <a:spcPct val="120000"/>
              </a:lnSpc>
              <a:spcBef>
                <a:spcPts val="0"/>
              </a:spcBef>
              <a:buClr>
                <a:srgbClr val="617A86"/>
              </a:buClr>
              <a:buSzPts val="1800"/>
              <a:buNone/>
            </a:pPr>
            <a:r>
              <a:rPr lang="en" sz="2000">
                <a:latin typeface="Nixie One"/>
                <a:ea typeface="Nixie One"/>
                <a:cs typeface="Nixie One"/>
                <a:sym typeface="Nixie One"/>
              </a:rPr>
              <a:t>Facebook: fb.com/hongtucau.flower</a:t>
            </a:r>
          </a:p>
          <a:p>
            <a:pPr marL="0" indent="0" algn="ctr">
              <a:lnSpc>
                <a:spcPct val="120000"/>
              </a:lnSpc>
              <a:spcBef>
                <a:spcPts val="0"/>
              </a:spcBef>
              <a:buClr>
                <a:srgbClr val="617A86"/>
              </a:buClr>
              <a:buSzPts val="1800"/>
              <a:buNone/>
            </a:pPr>
            <a:r>
              <a:rPr lang="en" sz="2000">
                <a:latin typeface="Nixie One"/>
                <a:ea typeface="Nixie One"/>
                <a:cs typeface="Nixie One"/>
                <a:sym typeface="Nixie One"/>
              </a:rPr>
              <a:t>Zalo: 0973 722 126</a:t>
            </a:r>
            <a:endParaRPr sz="2000">
              <a:latin typeface="Nixie One"/>
              <a:ea typeface="Nixie One"/>
              <a:cs typeface="Nixie One"/>
              <a:sym typeface="Nixie One"/>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2" name="Picture 1"/>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3905250" y="1070747"/>
            <a:ext cx="1333500" cy="13335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30"/>
          <p:cNvCxnSpPr/>
          <p:nvPr/>
        </p:nvCxnSpPr>
        <p:spPr>
          <a:xfrm>
            <a:off x="-4797" y="2571750"/>
            <a:ext cx="9153600" cy="0"/>
          </a:xfrm>
          <a:prstGeom prst="straightConnector1">
            <a:avLst/>
          </a:prstGeom>
          <a:noFill/>
          <a:ln w="9525" cap="flat" cmpd="sng">
            <a:solidFill>
              <a:srgbClr val="617A86"/>
            </a:solidFill>
            <a:prstDash val="dash"/>
            <a:round/>
            <a:headEnd type="none" w="med" len="med"/>
            <a:tailEnd type="none" w="med" len="med"/>
          </a:ln>
        </p:spPr>
      </p:cxnSp>
      <p:sp>
        <p:nvSpPr>
          <p:cNvPr id="367" name="Google Shape;367;p30"/>
          <p:cNvSpPr txBox="1">
            <a:spLocks noGrp="1"/>
          </p:cNvSpPr>
          <p:nvPr>
            <p:ph type="title" idx="4294967295"/>
          </p:nvPr>
        </p:nvSpPr>
        <p:spPr>
          <a:xfrm>
            <a:off x="1934250" y="125975"/>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chemeClr val="accent3">
                    <a:lumMod val="75000"/>
                  </a:schemeClr>
                </a:solidFill>
                <a:latin typeface="Calibri" panose="020F0502020204030204" pitchFamily="34" charset="0"/>
                <a:cs typeface="Calibri" panose="020F0502020204030204" pitchFamily="34" charset="0"/>
              </a:rPr>
              <a:t>NỘI DUNG</a:t>
            </a:r>
            <a:endParaRPr sz="2800" b="1">
              <a:solidFill>
                <a:schemeClr val="accent3">
                  <a:lumMod val="75000"/>
                </a:schemeClr>
              </a:solidFill>
              <a:latin typeface="Calibri" panose="020F0502020204030204" pitchFamily="34" charset="0"/>
              <a:cs typeface="Calibri" panose="020F0502020204030204" pitchFamily="34" charset="0"/>
            </a:endParaRPr>
          </a:p>
        </p:txBody>
      </p:sp>
      <p:sp>
        <p:nvSpPr>
          <p:cNvPr id="368" name="Google Shape;368;p30"/>
          <p:cNvSpPr/>
          <p:nvPr/>
        </p:nvSpPr>
        <p:spPr>
          <a:xfrm>
            <a:off x="1532925" y="2362050"/>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30"/>
          <p:cNvCxnSpPr/>
          <p:nvPr/>
        </p:nvCxnSpPr>
        <p:spPr>
          <a:xfrm rot="10800000">
            <a:off x="1742625"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0" name="Google Shape;370;p30"/>
          <p:cNvSpPr/>
          <p:nvPr/>
        </p:nvSpPr>
        <p:spPr>
          <a:xfrm>
            <a:off x="2923725" y="2362050"/>
            <a:ext cx="419100" cy="419400"/>
          </a:xfrm>
          <a:prstGeom prst="donut">
            <a:avLst>
              <a:gd name="adj" fmla="val 24108"/>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323750" y="2362050"/>
            <a:ext cx="419100" cy="419400"/>
          </a:xfrm>
          <a:prstGeom prst="donut">
            <a:avLst>
              <a:gd name="adj" fmla="val 2410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30"/>
          <p:cNvCxnSpPr/>
          <p:nvPr/>
        </p:nvCxnSpPr>
        <p:spPr>
          <a:xfrm>
            <a:off x="3133275" y="2524125"/>
            <a:ext cx="0" cy="876300"/>
          </a:xfrm>
          <a:prstGeom prst="straightConnector1">
            <a:avLst/>
          </a:prstGeom>
          <a:noFill/>
          <a:ln w="19050" cap="flat" cmpd="sng">
            <a:solidFill>
              <a:srgbClr val="617A86"/>
            </a:solidFill>
            <a:prstDash val="solid"/>
            <a:round/>
            <a:headEnd type="oval" w="med" len="med"/>
            <a:tailEnd type="oval" w="med" len="med"/>
          </a:ln>
        </p:spPr>
      </p:cxnSp>
      <p:cxnSp>
        <p:nvCxnSpPr>
          <p:cNvPr id="373" name="Google Shape;373;p30"/>
          <p:cNvCxnSpPr/>
          <p:nvPr/>
        </p:nvCxnSpPr>
        <p:spPr>
          <a:xfrm rot="10800000">
            <a:off x="4533450"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4" name="Google Shape;374;p30"/>
          <p:cNvSpPr txBox="1"/>
          <p:nvPr/>
        </p:nvSpPr>
        <p:spPr>
          <a:xfrm>
            <a:off x="1118625" y="958852"/>
            <a:ext cx="1247700" cy="6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617A86"/>
                </a:solidFill>
                <a:latin typeface="Varela Round"/>
                <a:ea typeface="Varela Round"/>
                <a:cs typeface="Varela Round"/>
                <a:sym typeface="Varela Round"/>
              </a:rPr>
              <a:t>Thông tin học phần</a:t>
            </a:r>
            <a:endParaRPr sz="1800" b="1">
              <a:solidFill>
                <a:srgbClr val="617A86"/>
              </a:solidFill>
              <a:latin typeface="Varela Round"/>
              <a:ea typeface="Varela Round"/>
              <a:cs typeface="Varela Round"/>
              <a:sym typeface="Varela Round"/>
            </a:endParaRPr>
          </a:p>
        </p:txBody>
      </p:sp>
      <p:sp>
        <p:nvSpPr>
          <p:cNvPr id="375" name="Google Shape;375;p30"/>
          <p:cNvSpPr txBox="1"/>
          <p:nvPr/>
        </p:nvSpPr>
        <p:spPr>
          <a:xfrm>
            <a:off x="1626331" y="3346450"/>
            <a:ext cx="3004457"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617A86"/>
                </a:solidFill>
                <a:latin typeface="Varela Round"/>
                <a:ea typeface="Varela Round"/>
                <a:cs typeface="Varela Round"/>
                <a:sym typeface="Varela Round"/>
              </a:rPr>
              <a:t>Nội dung học phần</a:t>
            </a:r>
            <a:endParaRPr sz="1800" b="1">
              <a:solidFill>
                <a:srgbClr val="617A86"/>
              </a:solidFill>
              <a:latin typeface="Varela Round"/>
              <a:ea typeface="Varela Round"/>
              <a:cs typeface="Varela Round"/>
              <a:sym typeface="Varela Round"/>
            </a:endParaRPr>
          </a:p>
        </p:txBody>
      </p:sp>
      <p:sp>
        <p:nvSpPr>
          <p:cNvPr id="376" name="Google Shape;376;p30"/>
          <p:cNvSpPr txBox="1"/>
          <p:nvPr/>
        </p:nvSpPr>
        <p:spPr>
          <a:xfrm>
            <a:off x="3342825" y="976775"/>
            <a:ext cx="2426437" cy="5566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617A86"/>
                </a:solidFill>
                <a:latin typeface="Varela Round"/>
                <a:ea typeface="Varela Round"/>
                <a:cs typeface="Varela Round"/>
                <a:sym typeface="Varela Round"/>
              </a:rPr>
              <a:t>Lộ trình học tập</a:t>
            </a:r>
          </a:p>
          <a:p>
            <a:pPr marL="0" lvl="0" indent="0" algn="ctr" rtl="0">
              <a:spcBef>
                <a:spcPts val="0"/>
              </a:spcBef>
              <a:spcAft>
                <a:spcPts val="0"/>
              </a:spcAft>
              <a:buNone/>
            </a:pPr>
            <a:endParaRPr sz="1800" b="1">
              <a:solidFill>
                <a:srgbClr val="617A86"/>
              </a:solidFill>
              <a:latin typeface="Varela Round"/>
              <a:ea typeface="Varela Round"/>
              <a:cs typeface="Varela Round"/>
              <a:sym typeface="Varela Round"/>
            </a:endParaRPr>
          </a:p>
        </p:txBody>
      </p:sp>
      <p:sp>
        <p:nvSpPr>
          <p:cNvPr id="377" name="Google Shape;377;p3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4" name="Google Shape;370;p30"/>
          <p:cNvSpPr/>
          <p:nvPr/>
        </p:nvSpPr>
        <p:spPr>
          <a:xfrm>
            <a:off x="5769262" y="2362050"/>
            <a:ext cx="419100" cy="419400"/>
          </a:xfrm>
          <a:prstGeom prst="donut">
            <a:avLst>
              <a:gd name="adj" fmla="val 24108"/>
            </a:avLst>
          </a:prstGeom>
          <a:solidFill>
            <a:schemeClr val="accent1">
              <a:lumMod val="40000"/>
              <a:lumOff val="60000"/>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372;p30"/>
          <p:cNvCxnSpPr/>
          <p:nvPr/>
        </p:nvCxnSpPr>
        <p:spPr>
          <a:xfrm>
            <a:off x="5978812" y="2524125"/>
            <a:ext cx="0" cy="876300"/>
          </a:xfrm>
          <a:prstGeom prst="straightConnector1">
            <a:avLst/>
          </a:prstGeom>
          <a:noFill/>
          <a:ln w="19050" cap="flat" cmpd="sng">
            <a:solidFill>
              <a:srgbClr val="617A86"/>
            </a:solidFill>
            <a:prstDash val="solid"/>
            <a:round/>
            <a:headEnd type="oval" w="med" len="med"/>
            <a:tailEnd type="oval" w="med" len="med"/>
          </a:ln>
        </p:spPr>
      </p:cxnSp>
      <p:sp>
        <p:nvSpPr>
          <p:cNvPr id="16" name="Google Shape;375;p30"/>
          <p:cNvSpPr txBox="1"/>
          <p:nvPr/>
        </p:nvSpPr>
        <p:spPr>
          <a:xfrm>
            <a:off x="4706234" y="3346450"/>
            <a:ext cx="2535938" cy="415800"/>
          </a:xfrm>
          <a:prstGeom prst="rect">
            <a:avLst/>
          </a:prstGeom>
          <a:noFill/>
          <a:ln>
            <a:noFill/>
          </a:ln>
        </p:spPr>
        <p:txBody>
          <a:bodyPr spcFirstLastPara="1" wrap="square" lIns="91425" tIns="91425" rIns="91425" bIns="91425" anchor="t" anchorCtr="0">
            <a:noAutofit/>
          </a:bodyPr>
          <a:lstStyle/>
          <a:p>
            <a:pPr lvl="0" algn="ctr"/>
            <a:r>
              <a:rPr lang="en" sz="1800" b="1">
                <a:solidFill>
                  <a:srgbClr val="617A86"/>
                </a:solidFill>
                <a:latin typeface="Varela Round"/>
                <a:ea typeface="Varela Round"/>
                <a:cs typeface="Varela Round"/>
                <a:sym typeface="Varela Round"/>
              </a:rPr>
              <a:t>Đánh giá kết quả</a:t>
            </a:r>
          </a:p>
        </p:txBody>
      </p:sp>
      <p:sp>
        <p:nvSpPr>
          <p:cNvPr id="17" name="Google Shape;368;p30">
            <a:extLst>
              <a:ext uri="{FF2B5EF4-FFF2-40B4-BE49-F238E27FC236}">
                <a16:creationId xmlns:a16="http://schemas.microsoft.com/office/drawing/2014/main" id="{EDEA12B6-4A99-4E6B-AD21-1F6864F5583B}"/>
              </a:ext>
            </a:extLst>
          </p:cNvPr>
          <p:cNvSpPr/>
          <p:nvPr/>
        </p:nvSpPr>
        <p:spPr>
          <a:xfrm>
            <a:off x="7159708" y="2358035"/>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369;p30">
            <a:extLst>
              <a:ext uri="{FF2B5EF4-FFF2-40B4-BE49-F238E27FC236}">
                <a16:creationId xmlns:a16="http://schemas.microsoft.com/office/drawing/2014/main" id="{0F36C044-3981-4D83-B629-A23828668B3C}"/>
              </a:ext>
            </a:extLst>
          </p:cNvPr>
          <p:cNvCxnSpPr/>
          <p:nvPr/>
        </p:nvCxnSpPr>
        <p:spPr>
          <a:xfrm rot="10800000">
            <a:off x="7369408" y="1729535"/>
            <a:ext cx="0" cy="876300"/>
          </a:xfrm>
          <a:prstGeom prst="straightConnector1">
            <a:avLst/>
          </a:prstGeom>
          <a:noFill/>
          <a:ln w="19050" cap="flat" cmpd="sng">
            <a:solidFill>
              <a:srgbClr val="617A86"/>
            </a:solidFill>
            <a:prstDash val="solid"/>
            <a:round/>
            <a:headEnd type="oval" w="med" len="med"/>
            <a:tailEnd type="oval" w="med" len="med"/>
          </a:ln>
        </p:spPr>
      </p:cxnSp>
      <p:sp>
        <p:nvSpPr>
          <p:cNvPr id="19" name="Google Shape;374;p30">
            <a:extLst>
              <a:ext uri="{FF2B5EF4-FFF2-40B4-BE49-F238E27FC236}">
                <a16:creationId xmlns:a16="http://schemas.microsoft.com/office/drawing/2014/main" id="{F08D15A1-F38E-48C9-97CB-55124901078B}"/>
              </a:ext>
            </a:extLst>
          </p:cNvPr>
          <p:cNvSpPr txBox="1"/>
          <p:nvPr/>
        </p:nvSpPr>
        <p:spPr>
          <a:xfrm>
            <a:off x="6745408" y="954837"/>
            <a:ext cx="1247700" cy="62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617A86"/>
                </a:solidFill>
                <a:latin typeface="Varela Round"/>
                <a:ea typeface="Varela Round"/>
                <a:cs typeface="Varela Round"/>
                <a:sym typeface="Varela Round"/>
              </a:rPr>
              <a:t>Tài liệu môn học</a:t>
            </a:r>
            <a:endParaRPr sz="1800" b="1">
              <a:solidFill>
                <a:srgbClr val="617A86"/>
              </a:solidFill>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8" name="Google Shape;239;p19"/>
          <p:cNvSpPr txBox="1">
            <a:spLocks/>
          </p:cNvSpPr>
          <p:nvPr/>
        </p:nvSpPr>
        <p:spPr>
          <a:xfrm>
            <a:off x="1304925" y="346558"/>
            <a:ext cx="6534300" cy="6359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800" b="1">
                <a:solidFill>
                  <a:schemeClr val="accent3">
                    <a:lumMod val="75000"/>
                  </a:schemeClr>
                </a:solidFill>
                <a:latin typeface="Calibri" panose="020F0502020204030204" pitchFamily="34" charset="0"/>
                <a:cs typeface="Calibri" panose="020F0502020204030204" pitchFamily="34" charset="0"/>
              </a:rPr>
              <a:t>Thông tin học phần</a:t>
            </a:r>
          </a:p>
        </p:txBody>
      </p:sp>
      <p:sp>
        <p:nvSpPr>
          <p:cNvPr id="10" name="Google Shape;244;p19"/>
          <p:cNvSpPr/>
          <p:nvPr/>
        </p:nvSpPr>
        <p:spPr>
          <a:xfrm>
            <a:off x="7242034" y="2950317"/>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1" name="Table 10"/>
          <p:cNvGraphicFramePr>
            <a:graphicFrameLocks noGrp="1"/>
          </p:cNvGraphicFramePr>
          <p:nvPr>
            <p:extLst>
              <p:ext uri="{D42A27DB-BD31-4B8C-83A1-F6EECF244321}">
                <p14:modId xmlns:p14="http://schemas.microsoft.com/office/powerpoint/2010/main" val="769781942"/>
              </p:ext>
            </p:extLst>
          </p:nvPr>
        </p:nvGraphicFramePr>
        <p:xfrm>
          <a:off x="2068284" y="1647671"/>
          <a:ext cx="6305697" cy="1546080"/>
        </p:xfrm>
        <a:graphic>
          <a:graphicData uri="http://schemas.openxmlformats.org/drawingml/2006/table">
            <a:tbl>
              <a:tblPr firstRow="1" firstCol="1" bandRow="1">
                <a:tableStyleId>{1EF63268-60C3-48AC-8CC3-DD97B3F72D6F}</a:tableStyleId>
              </a:tblPr>
              <a:tblGrid>
                <a:gridCol w="1733697">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08534">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err="1">
                          <a:solidFill>
                            <a:schemeClr val="accent5">
                              <a:lumMod val="75000"/>
                            </a:schemeClr>
                          </a:solidFill>
                          <a:latin typeface="Varela Round"/>
                          <a:ea typeface="Varela Round"/>
                          <a:cs typeface="Varela Round"/>
                          <a:sym typeface="Varela Round"/>
                        </a:rPr>
                        <a:t>Mã</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học</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phần</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CT3141</a:t>
                      </a:r>
                    </a:p>
                  </a:txBody>
                  <a:tcPr marL="63463" marR="63463" marT="0" marB="0" anchor="ctr"/>
                </a:tc>
                <a:extLst>
                  <a:ext uri="{0D108BD9-81ED-4DB2-BD59-A6C34878D82A}">
                    <a16:rowId xmlns:a16="http://schemas.microsoft.com/office/drawing/2014/main" val="10000"/>
                  </a:ext>
                </a:extLst>
              </a:tr>
              <a:tr h="297928">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err="1">
                          <a:solidFill>
                            <a:schemeClr val="accent5">
                              <a:lumMod val="75000"/>
                            </a:schemeClr>
                          </a:solidFill>
                          <a:latin typeface="Varela Round"/>
                          <a:ea typeface="Varela Round"/>
                          <a:cs typeface="Varela Round"/>
                          <a:sym typeface="Varela Round"/>
                        </a:rPr>
                        <a:t>Tên</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học</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phần</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Thiết kế giao diện</a:t>
                      </a:r>
                    </a:p>
                  </a:txBody>
                  <a:tcPr marL="63463" marR="63463" marT="0" marB="0" anchor="ctr"/>
                </a:tc>
                <a:extLst>
                  <a:ext uri="{0D108BD9-81ED-4DB2-BD59-A6C34878D82A}">
                    <a16:rowId xmlns:a16="http://schemas.microsoft.com/office/drawing/2014/main" val="10001"/>
                  </a:ext>
                </a:extLst>
              </a:tr>
              <a:tr h="297928">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Loại học phần</a:t>
                      </a:r>
                    </a:p>
                  </a:txBody>
                  <a:tcPr marL="63463" marR="63463" marT="0" marB="0" anchor="ctr"/>
                </a:tc>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err="1">
                          <a:solidFill>
                            <a:schemeClr val="accent5">
                              <a:lumMod val="75000"/>
                            </a:schemeClr>
                          </a:solidFill>
                          <a:latin typeface="Varela Round"/>
                          <a:ea typeface="Varela Round"/>
                          <a:cs typeface="Varela Round"/>
                          <a:sym typeface="Varela Round"/>
                        </a:rPr>
                        <a:t>Kiến</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thức</a:t>
                      </a:r>
                      <a:r>
                        <a:rPr lang="en-US" sz="1600" b="0" i="0" u="none" strike="noStrike" cap="none">
                          <a:solidFill>
                            <a:schemeClr val="accent5">
                              <a:lumMod val="75000"/>
                            </a:schemeClr>
                          </a:solidFill>
                          <a:latin typeface="Varela Round"/>
                          <a:ea typeface="Varela Round"/>
                          <a:cs typeface="Varela Round"/>
                          <a:sym typeface="Varela Round"/>
                        </a:rPr>
                        <a:t> chuyên ngành – </a:t>
                      </a:r>
                      <a:r>
                        <a:rPr lang="en-US" sz="1600" b="0" i="0" u="none" strike="noStrike" cap="none" err="1">
                          <a:solidFill>
                            <a:schemeClr val="accent5">
                              <a:lumMod val="75000"/>
                            </a:schemeClr>
                          </a:solidFill>
                          <a:latin typeface="Varela Round"/>
                          <a:ea typeface="Varela Round"/>
                          <a:cs typeface="Varela Round"/>
                          <a:sym typeface="Varela Round"/>
                        </a:rPr>
                        <a:t>Môn</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học</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tự</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chọn</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extLst>
                  <a:ext uri="{0D108BD9-81ED-4DB2-BD59-A6C34878D82A}">
                    <a16:rowId xmlns:a16="http://schemas.microsoft.com/office/drawing/2014/main" val="10002"/>
                  </a:ext>
                </a:extLst>
              </a:tr>
              <a:tr h="320845">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Số tín chỉ</a:t>
                      </a:r>
                    </a:p>
                  </a:txBody>
                  <a:tcPr marL="63463" marR="63463" marT="0" marB="0" anchor="ctr"/>
                </a:tc>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3 (</a:t>
                      </a:r>
                      <a:r>
                        <a:rPr lang="en-US" sz="1600" b="0" i="0" u="none" strike="noStrike" cap="none" err="1">
                          <a:solidFill>
                            <a:schemeClr val="accent5">
                              <a:lumMod val="75000"/>
                            </a:schemeClr>
                          </a:solidFill>
                          <a:latin typeface="Varela Round"/>
                          <a:ea typeface="Varela Round"/>
                          <a:cs typeface="Varela Round"/>
                          <a:sym typeface="Varela Round"/>
                        </a:rPr>
                        <a:t>Lý</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thuyết</a:t>
                      </a:r>
                      <a:r>
                        <a:rPr lang="en-US" sz="1600" b="0" i="0" u="none" strike="noStrike" cap="none">
                          <a:solidFill>
                            <a:schemeClr val="accent5">
                              <a:lumMod val="75000"/>
                            </a:schemeClr>
                          </a:solidFill>
                          <a:latin typeface="Varela Round"/>
                          <a:ea typeface="Varela Round"/>
                          <a:cs typeface="Varela Round"/>
                          <a:sym typeface="Varela Round"/>
                        </a:rPr>
                        <a:t>: 1 – </a:t>
                      </a:r>
                      <a:r>
                        <a:rPr lang="en-US" sz="1600" b="0" i="0" u="none" strike="noStrike" cap="none" err="1">
                          <a:solidFill>
                            <a:schemeClr val="accent5">
                              <a:lumMod val="75000"/>
                            </a:schemeClr>
                          </a:solidFill>
                          <a:latin typeface="Varela Round"/>
                          <a:ea typeface="Varela Round"/>
                          <a:cs typeface="Varela Round"/>
                          <a:sym typeface="Varela Round"/>
                        </a:rPr>
                        <a:t>Thực</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hành</a:t>
                      </a:r>
                      <a:r>
                        <a:rPr lang="en-US" sz="1600" b="0" i="0" u="none" strike="noStrike" cap="none">
                          <a:solidFill>
                            <a:schemeClr val="accent5">
                              <a:lumMod val="75000"/>
                            </a:schemeClr>
                          </a:solidFill>
                          <a:latin typeface="Varela Round"/>
                          <a:ea typeface="Varela Round"/>
                          <a:cs typeface="Varela Round"/>
                          <a:sym typeface="Varela Round"/>
                        </a:rPr>
                        <a:t>: 2)</a:t>
                      </a:r>
                    </a:p>
                  </a:txBody>
                  <a:tcPr marL="63463" marR="63463" marT="0" marB="0" anchor="ctr"/>
                </a:tc>
                <a:extLst>
                  <a:ext uri="{0D108BD9-81ED-4DB2-BD59-A6C34878D82A}">
                    <a16:rowId xmlns:a16="http://schemas.microsoft.com/office/drawing/2014/main" val="10003"/>
                  </a:ext>
                </a:extLst>
              </a:tr>
              <a:tr h="320845">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Số tiết học</a:t>
                      </a:r>
                    </a:p>
                  </a:txBody>
                  <a:tcPr marL="63463" marR="63463" marT="0" marB="0" anchor="ctr"/>
                </a:tc>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75 (</a:t>
                      </a:r>
                      <a:r>
                        <a:rPr lang="en-US" sz="1600" b="0" i="0" u="none" strike="noStrike" cap="none" err="1">
                          <a:solidFill>
                            <a:schemeClr val="accent5">
                              <a:lumMod val="75000"/>
                            </a:schemeClr>
                          </a:solidFill>
                          <a:latin typeface="Varela Round"/>
                          <a:ea typeface="Varela Round"/>
                          <a:cs typeface="Varela Round"/>
                          <a:sym typeface="Varela Round"/>
                        </a:rPr>
                        <a:t>Lý</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thuyết</a:t>
                      </a:r>
                      <a:r>
                        <a:rPr lang="en-US" sz="1600" b="0" i="0" u="none" strike="noStrike" cap="none">
                          <a:solidFill>
                            <a:schemeClr val="accent5">
                              <a:lumMod val="75000"/>
                            </a:schemeClr>
                          </a:solidFill>
                          <a:latin typeface="Varela Round"/>
                          <a:ea typeface="Varela Round"/>
                          <a:cs typeface="Varela Round"/>
                          <a:sym typeface="Varela Round"/>
                        </a:rPr>
                        <a:t>: 15 - </a:t>
                      </a:r>
                      <a:r>
                        <a:rPr lang="en-US" sz="1600" b="0" i="0" u="none" strike="noStrike" cap="none" err="1">
                          <a:solidFill>
                            <a:schemeClr val="accent5">
                              <a:lumMod val="75000"/>
                            </a:schemeClr>
                          </a:solidFill>
                          <a:latin typeface="Varela Round"/>
                          <a:ea typeface="Varela Round"/>
                          <a:cs typeface="Varela Round"/>
                          <a:sym typeface="Varela Round"/>
                        </a:rPr>
                        <a:t>Thực</a:t>
                      </a:r>
                      <a:r>
                        <a:rPr lang="en-US" sz="1600" b="0" i="0" u="none" strike="noStrike" cap="none">
                          <a:solidFill>
                            <a:schemeClr val="accent5">
                              <a:lumMod val="75000"/>
                            </a:schemeClr>
                          </a:solidFill>
                          <a:latin typeface="Varela Round"/>
                          <a:ea typeface="Varela Round"/>
                          <a:cs typeface="Varela Round"/>
                          <a:sym typeface="Varela Round"/>
                        </a:rPr>
                        <a:t> </a:t>
                      </a:r>
                      <a:r>
                        <a:rPr lang="en-US" sz="1600" b="0" i="0" u="none" strike="noStrike" cap="none" err="1">
                          <a:solidFill>
                            <a:schemeClr val="accent5">
                              <a:lumMod val="75000"/>
                            </a:schemeClr>
                          </a:solidFill>
                          <a:latin typeface="Varela Round"/>
                          <a:ea typeface="Varela Round"/>
                          <a:cs typeface="Varela Round"/>
                          <a:sym typeface="Varela Round"/>
                        </a:rPr>
                        <a:t>hành</a:t>
                      </a:r>
                      <a:r>
                        <a:rPr lang="en-US" sz="1600" b="0" i="0" u="none" strike="noStrike" cap="none">
                          <a:solidFill>
                            <a:schemeClr val="accent5">
                              <a:lumMod val="75000"/>
                            </a:schemeClr>
                          </a:solidFill>
                          <a:latin typeface="Varela Round"/>
                          <a:ea typeface="Varela Round"/>
                          <a:cs typeface="Varela Round"/>
                          <a:sym typeface="Varela Round"/>
                        </a:rPr>
                        <a:t>: 60)</a:t>
                      </a:r>
                    </a:p>
                  </a:txBody>
                  <a:tcPr marL="63463" marR="63463" marT="0" marB="0" anchor="ctr"/>
                </a:tc>
                <a:extLst>
                  <a:ext uri="{0D108BD9-81ED-4DB2-BD59-A6C34878D82A}">
                    <a16:rowId xmlns:a16="http://schemas.microsoft.com/office/drawing/2014/main" val="10004"/>
                  </a:ext>
                </a:extLst>
              </a:tr>
            </a:tbl>
          </a:graphicData>
        </a:graphic>
      </p:graphicFrame>
      <p:sp>
        <p:nvSpPr>
          <p:cNvPr id="6" name="Google Shape;221;p16">
            <a:extLst>
              <a:ext uri="{FF2B5EF4-FFF2-40B4-BE49-F238E27FC236}">
                <a16:creationId xmlns:a16="http://schemas.microsoft.com/office/drawing/2014/main" id="{692A3262-2D43-4561-B05F-A1B7666E3138}"/>
              </a:ext>
            </a:extLst>
          </p:cNvPr>
          <p:cNvSpPr txBox="1">
            <a:spLocks/>
          </p:cNvSpPr>
          <p:nvPr/>
        </p:nvSpPr>
        <p:spPr>
          <a:xfrm>
            <a:off x="4337100" y="4751625"/>
            <a:ext cx="469800" cy="39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1pPr>
            <a:lvl2pPr marR="0" lvl="1"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2pPr>
            <a:lvl3pPr marR="0" lvl="2"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3pPr>
            <a:lvl4pPr marR="0" lvl="3"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4pPr>
            <a:lvl5pPr marR="0" lvl="4"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5pPr>
            <a:lvl6pPr marR="0" lvl="5"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6pPr>
            <a:lvl7pPr marR="0" lvl="6"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7pPr>
            <a:lvl8pPr marR="0" lvl="7"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8pPr>
            <a:lvl9pPr marR="0" lvl="8"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9pPr>
          </a:lstStyle>
          <a:p>
            <a:pPr algn="ctr"/>
            <a:fld id="{00000000-1234-1234-1234-123412341234}" type="slidenum">
              <a:rPr lang="en" smtClean="0"/>
              <a:pPr algn="ct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5" name="Google Shape;239;p19">
            <a:extLst>
              <a:ext uri="{FF2B5EF4-FFF2-40B4-BE49-F238E27FC236}">
                <a16:creationId xmlns:a16="http://schemas.microsoft.com/office/drawing/2014/main" id="{B62B65F2-CBE8-4139-810F-905448617006}"/>
              </a:ext>
            </a:extLst>
          </p:cNvPr>
          <p:cNvSpPr txBox="1">
            <a:spLocks/>
          </p:cNvSpPr>
          <p:nvPr/>
        </p:nvSpPr>
        <p:spPr>
          <a:xfrm>
            <a:off x="1304925" y="346558"/>
            <a:ext cx="6534300" cy="6359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800" b="1">
                <a:solidFill>
                  <a:schemeClr val="accent3">
                    <a:lumMod val="75000"/>
                  </a:schemeClr>
                </a:solidFill>
                <a:latin typeface="Calibri" panose="020F0502020204030204" pitchFamily="34" charset="0"/>
                <a:cs typeface="Calibri" panose="020F0502020204030204" pitchFamily="34" charset="0"/>
              </a:rPr>
              <a:t>Nội dung học phần</a:t>
            </a:r>
          </a:p>
        </p:txBody>
      </p:sp>
      <p:sp>
        <p:nvSpPr>
          <p:cNvPr id="6" name="Google Shape;211;p15">
            <a:extLst>
              <a:ext uri="{FF2B5EF4-FFF2-40B4-BE49-F238E27FC236}">
                <a16:creationId xmlns:a16="http://schemas.microsoft.com/office/drawing/2014/main" id="{5ABA1854-61BF-49F7-B91F-189CBDFEBEF1}"/>
              </a:ext>
            </a:extLst>
          </p:cNvPr>
          <p:cNvSpPr txBox="1">
            <a:spLocks/>
          </p:cNvSpPr>
          <p:nvPr/>
        </p:nvSpPr>
        <p:spPr>
          <a:xfrm>
            <a:off x="1399323" y="1580444"/>
            <a:ext cx="6593700" cy="241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C</a:t>
            </a:r>
            <a:r>
              <a:rPr lang="vi-VN" sz="1800">
                <a:latin typeface="Candara" panose="020E0502030303020204" pitchFamily="34" charset="0"/>
                <a:ea typeface="Verdana" panose="020B0604030504040204" pitchFamily="34" charset="0"/>
                <a:cs typeface="Verdana" panose="020B0604030504040204" pitchFamily="34" charset="0"/>
                <a:sym typeface="Nixie One"/>
              </a:rPr>
              <a:t>ung cấp cho sinh viên các kiến thức tổng quan về thiết kế và xây dựng giao diện người dùng</a:t>
            </a:r>
            <a:r>
              <a:rPr lang="en-US" sz="1800">
                <a:latin typeface="Candara" panose="020E0502030303020204" pitchFamily="34" charset="0"/>
                <a:ea typeface="Verdana" panose="020B0604030504040204" pitchFamily="34" charset="0"/>
                <a:cs typeface="Verdana" panose="020B0604030504040204" pitchFamily="34" charset="0"/>
                <a:sym typeface="Nixie One"/>
              </a:rPr>
              <a:t>.</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G</a:t>
            </a:r>
            <a:r>
              <a:rPr lang="vi-VN" sz="1800">
                <a:latin typeface="Candara" panose="020E0502030303020204" pitchFamily="34" charset="0"/>
                <a:ea typeface="Verdana" panose="020B0604030504040204" pitchFamily="34" charset="0"/>
                <a:cs typeface="Verdana" panose="020B0604030504040204" pitchFamily="34" charset="0"/>
                <a:sym typeface="Nixie One"/>
              </a:rPr>
              <a:t>iới thiệu nội dung các giai đoạn trong quá trình thiết kế giao diện phần mềm, các thành phần của giao diện UI, các yếu tố đánh giá chất lượng giao diện. </a:t>
            </a:r>
            <a:endParaRPr lang="en-US" sz="1800">
              <a:latin typeface="Candara" panose="020E0502030303020204" pitchFamily="34" charset="0"/>
              <a:ea typeface="Verdana" panose="020B0604030504040204" pitchFamily="34" charset="0"/>
              <a:cs typeface="Verdana" panose="020B0604030504040204" pitchFamily="34" charset="0"/>
              <a:sym typeface="Nixie One"/>
            </a:endParaRPr>
          </a:p>
          <a:p>
            <a:pPr marL="285750" indent="-285750">
              <a:lnSpc>
                <a:spcPct val="120000"/>
              </a:lnSpc>
              <a:spcBef>
                <a:spcPts val="0"/>
              </a:spcBef>
              <a:buClr>
                <a:srgbClr val="617A86"/>
              </a:buClr>
              <a:buSzPts val="1800"/>
              <a:buFontTx/>
              <a:buChar char="-"/>
            </a:pPr>
            <a:r>
              <a:rPr lang="vi-VN" sz="1800">
                <a:latin typeface="Candara" panose="020E0502030303020204" pitchFamily="34" charset="0"/>
                <a:ea typeface="Verdana" panose="020B0604030504040204" pitchFamily="34" charset="0"/>
                <a:cs typeface="Verdana" panose="020B0604030504040204" pitchFamily="34" charset="0"/>
                <a:sym typeface="Nixie One"/>
              </a:rPr>
              <a:t>Sinh viên có khả năng hình thành ý tưởng, lên kế hoạch phân tích, thiết kế</a:t>
            </a:r>
            <a:r>
              <a:rPr lang="en-US" sz="1800">
                <a:latin typeface="Candara" panose="020E0502030303020204" pitchFamily="34" charset="0"/>
                <a:ea typeface="Verdana" panose="020B0604030504040204" pitchFamily="34" charset="0"/>
                <a:cs typeface="Verdana" panose="020B0604030504040204" pitchFamily="34" charset="0"/>
                <a:sym typeface="Nixie One"/>
              </a:rPr>
              <a:t>, và triển khai</a:t>
            </a:r>
            <a:r>
              <a:rPr lang="vi-VN" sz="1800">
                <a:latin typeface="Candara" panose="020E0502030303020204" pitchFamily="34" charset="0"/>
                <a:ea typeface="Verdana" panose="020B0604030504040204" pitchFamily="34" charset="0"/>
                <a:cs typeface="Verdana" panose="020B0604030504040204" pitchFamily="34" charset="0"/>
                <a:sym typeface="Nixie One"/>
              </a:rPr>
              <a:t> các giao diện đồ họa màn hình cho người sử dụng một cách hiệu quả</a:t>
            </a:r>
            <a:r>
              <a:rPr lang="en-US" sz="1800">
                <a:latin typeface="Candara" panose="020E0502030303020204" pitchFamily="34" charset="0"/>
                <a:ea typeface="Verdana" panose="020B0604030504040204" pitchFamily="34" charset="0"/>
                <a:cs typeface="Verdana" panose="020B0604030504040204" pitchFamily="34" charset="0"/>
                <a:sym typeface="Nixie One"/>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244;p19"/>
          <p:cNvSpPr/>
          <p:nvPr/>
        </p:nvSpPr>
        <p:spPr>
          <a:xfrm>
            <a:off x="7242034" y="2950317"/>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9;p19">
            <a:extLst>
              <a:ext uri="{FF2B5EF4-FFF2-40B4-BE49-F238E27FC236}">
                <a16:creationId xmlns:a16="http://schemas.microsoft.com/office/drawing/2014/main" id="{3DD98333-CB22-4E51-9174-FC1DD62C1DC7}"/>
              </a:ext>
            </a:extLst>
          </p:cNvPr>
          <p:cNvSpPr txBox="1">
            <a:spLocks/>
          </p:cNvSpPr>
          <p:nvPr/>
        </p:nvSpPr>
        <p:spPr>
          <a:xfrm>
            <a:off x="1314973" y="547527"/>
            <a:ext cx="6534300" cy="6359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800" b="1">
                <a:solidFill>
                  <a:schemeClr val="accent3">
                    <a:lumMod val="75000"/>
                  </a:schemeClr>
                </a:solidFill>
                <a:latin typeface="Calibri" panose="020F0502020204030204" pitchFamily="34" charset="0"/>
                <a:cs typeface="Calibri" panose="020F0502020204030204" pitchFamily="34" charset="0"/>
              </a:rPr>
              <a:t>Lộ trình học tập</a:t>
            </a:r>
          </a:p>
        </p:txBody>
      </p:sp>
      <p:sp>
        <p:nvSpPr>
          <p:cNvPr id="7" name="Google Shape;221;p16">
            <a:extLst>
              <a:ext uri="{FF2B5EF4-FFF2-40B4-BE49-F238E27FC236}">
                <a16:creationId xmlns:a16="http://schemas.microsoft.com/office/drawing/2014/main" id="{A6D690B2-0B0D-4DD6-B898-80F72AB10D9E}"/>
              </a:ext>
            </a:extLst>
          </p:cNvPr>
          <p:cNvSpPr txBox="1">
            <a:spLocks/>
          </p:cNvSpPr>
          <p:nvPr/>
        </p:nvSpPr>
        <p:spPr>
          <a:xfrm>
            <a:off x="4337100" y="4751625"/>
            <a:ext cx="469800" cy="39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1pPr>
            <a:lvl2pPr marR="0" lvl="1"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2pPr>
            <a:lvl3pPr marR="0" lvl="2"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3pPr>
            <a:lvl4pPr marR="0" lvl="3"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4pPr>
            <a:lvl5pPr marR="0" lvl="4"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5pPr>
            <a:lvl6pPr marR="0" lvl="5"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6pPr>
            <a:lvl7pPr marR="0" lvl="6"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7pPr>
            <a:lvl8pPr marR="0" lvl="7"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8pPr>
            <a:lvl9pPr marR="0" lvl="8" algn="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9pPr>
          </a:lstStyle>
          <a:p>
            <a:pPr algn="ctr"/>
            <a:fld id="{00000000-1234-1234-1234-123412341234}" type="slidenum">
              <a:rPr lang="en" smtClean="0"/>
              <a:pPr algn="ctr"/>
              <a:t>6</a:t>
            </a:fld>
            <a:endParaRPr lang="en"/>
          </a:p>
        </p:txBody>
      </p:sp>
      <p:sp>
        <p:nvSpPr>
          <p:cNvPr id="9" name="Google Shape;211;p15">
            <a:extLst>
              <a:ext uri="{FF2B5EF4-FFF2-40B4-BE49-F238E27FC236}">
                <a16:creationId xmlns:a16="http://schemas.microsoft.com/office/drawing/2014/main" id="{A5E9A421-C3C1-481A-BC55-4F97AB7D2224}"/>
              </a:ext>
            </a:extLst>
          </p:cNvPr>
          <p:cNvSpPr txBox="1">
            <a:spLocks/>
          </p:cNvSpPr>
          <p:nvPr/>
        </p:nvSpPr>
        <p:spPr>
          <a:xfrm>
            <a:off x="2291643" y="1580444"/>
            <a:ext cx="5701379" cy="241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Giới thiệu chung về tương tác người - máy.</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Quy trình thiết kế</a:t>
            </a:r>
            <a:r>
              <a:rPr lang="vi-VN" sz="1800">
                <a:latin typeface="Candara" panose="020E0502030303020204" pitchFamily="34" charset="0"/>
                <a:ea typeface="Verdana" panose="020B0604030504040204" pitchFamily="34" charset="0"/>
                <a:cs typeface="Verdana" panose="020B0604030504040204" pitchFamily="34" charset="0"/>
                <a:sym typeface="Nixie One"/>
              </a:rPr>
              <a:t>. </a:t>
            </a:r>
            <a:endParaRPr lang="en-US" sz="1800">
              <a:latin typeface="Candara" panose="020E0502030303020204" pitchFamily="34" charset="0"/>
              <a:ea typeface="Verdana" panose="020B0604030504040204" pitchFamily="34" charset="0"/>
              <a:cs typeface="Verdana" panose="020B0604030504040204" pitchFamily="34" charset="0"/>
              <a:sym typeface="Nixie One"/>
            </a:endParaRP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Biểu diễn dữ liệu giao diện.</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Các mô hình giao diện.</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Phân tích yêu cầu giao diện.</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Phương pháp thiết kế cửa sổ ảo.</a:t>
            </a:r>
          </a:p>
          <a:p>
            <a:pPr marL="285750" indent="-285750">
              <a:lnSpc>
                <a:spcPct val="120000"/>
              </a:lnSpc>
              <a:spcBef>
                <a:spcPts val="0"/>
              </a:spcBef>
              <a:buClr>
                <a:srgbClr val="617A86"/>
              </a:buClr>
              <a:buSzPts val="1800"/>
              <a:buFontTx/>
              <a:buChar char="-"/>
            </a:pPr>
            <a:r>
              <a:rPr lang="en-US" sz="1800">
                <a:latin typeface="Candara" panose="020E0502030303020204" pitchFamily="34" charset="0"/>
                <a:ea typeface="Verdana" panose="020B0604030504040204" pitchFamily="34" charset="0"/>
                <a:cs typeface="Verdana" panose="020B0604030504040204" pitchFamily="34" charset="0"/>
                <a:sym typeface="Nixie One"/>
              </a:rPr>
              <a:t>Thiết kế chức năng, bản mẫu dựa trên cửa sổ ảo</a:t>
            </a:r>
          </a:p>
        </p:txBody>
      </p:sp>
    </p:spTree>
    <p:extLst>
      <p:ext uri="{BB962C8B-B14F-4D97-AF65-F5344CB8AC3E}">
        <p14:creationId xmlns:p14="http://schemas.microsoft.com/office/powerpoint/2010/main" val="37784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Google Shape;204;p14">
            <a:extLst>
              <a:ext uri="{FF2B5EF4-FFF2-40B4-BE49-F238E27FC236}">
                <a16:creationId xmlns:a16="http://schemas.microsoft.com/office/drawing/2014/main" id="{EB629332-EBF9-451E-8B4C-77253F9E9A7C}"/>
              </a:ext>
            </a:extLst>
          </p:cNvPr>
          <p:cNvSpPr txBox="1">
            <a:spLocks/>
          </p:cNvSpPr>
          <p:nvPr/>
        </p:nvSpPr>
        <p:spPr>
          <a:xfrm>
            <a:off x="8375978" y="4729047"/>
            <a:ext cx="469800" cy="39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1pPr>
            <a:lvl2pPr marR="0" lvl="1"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2pPr>
            <a:lvl3pPr marR="0" lvl="2"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3pPr>
            <a:lvl4pPr marR="0" lvl="3"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4pPr>
            <a:lvl5pPr marR="0" lvl="4"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5pPr>
            <a:lvl6pPr marR="0" lvl="5"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6pPr>
            <a:lvl7pPr marR="0" lvl="6"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7pPr>
            <a:lvl8pPr marR="0" lvl="7"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8pPr>
            <a:lvl9pPr marR="0" lvl="8" algn="ctr" rtl="0">
              <a:lnSpc>
                <a:spcPct val="100000"/>
              </a:lnSpc>
              <a:spcBef>
                <a:spcPts val="0"/>
              </a:spcBef>
              <a:spcAft>
                <a:spcPts val="0"/>
              </a:spcAft>
              <a:buClr>
                <a:srgbClr val="000000"/>
              </a:buClr>
              <a:buFont typeface="Arial"/>
              <a:buNone/>
              <a:defRPr sz="1200" b="0" i="0" u="none" strike="noStrike" cap="none">
                <a:solidFill>
                  <a:srgbClr val="A1BECC"/>
                </a:solidFill>
                <a:latin typeface="Nixie One"/>
                <a:ea typeface="Nixie One"/>
                <a:cs typeface="Nixie One"/>
                <a:sym typeface="Nixie One"/>
              </a:defRPr>
            </a:lvl9pPr>
          </a:lstStyle>
          <a:p>
            <a:pPr algn="r"/>
            <a:fld id="{00000000-1234-1234-1234-123412341234}" type="slidenum">
              <a:rPr lang="en" smtClean="0"/>
              <a:pPr algn="r"/>
              <a:t>7</a:t>
            </a:fld>
            <a:endParaRPr lang="en"/>
          </a:p>
        </p:txBody>
      </p:sp>
      <p:sp>
        <p:nvSpPr>
          <p:cNvPr id="6" name="Google Shape;239;p19">
            <a:extLst>
              <a:ext uri="{FF2B5EF4-FFF2-40B4-BE49-F238E27FC236}">
                <a16:creationId xmlns:a16="http://schemas.microsoft.com/office/drawing/2014/main" id="{6221AD27-E506-42BE-AFE1-6D5F2E5B8743}"/>
              </a:ext>
            </a:extLst>
          </p:cNvPr>
          <p:cNvSpPr txBox="1">
            <a:spLocks/>
          </p:cNvSpPr>
          <p:nvPr/>
        </p:nvSpPr>
        <p:spPr>
          <a:xfrm>
            <a:off x="1304925" y="346558"/>
            <a:ext cx="6534300" cy="6359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800" b="1">
                <a:solidFill>
                  <a:schemeClr val="accent3">
                    <a:lumMod val="75000"/>
                  </a:schemeClr>
                </a:solidFill>
                <a:latin typeface="Calibri" panose="020F0502020204030204" pitchFamily="34" charset="0"/>
                <a:cs typeface="Calibri" panose="020F0502020204030204" pitchFamily="34" charset="0"/>
              </a:rPr>
              <a:t>Đánh giá</a:t>
            </a:r>
          </a:p>
        </p:txBody>
      </p:sp>
      <p:graphicFrame>
        <p:nvGraphicFramePr>
          <p:cNvPr id="10" name="Table 9">
            <a:extLst>
              <a:ext uri="{FF2B5EF4-FFF2-40B4-BE49-F238E27FC236}">
                <a16:creationId xmlns:a16="http://schemas.microsoft.com/office/drawing/2014/main" id="{D76B0310-0A47-4225-A39E-0D0E3E9829B3}"/>
              </a:ext>
            </a:extLst>
          </p:cNvPr>
          <p:cNvGraphicFramePr>
            <a:graphicFrameLocks noGrp="1"/>
          </p:cNvGraphicFramePr>
          <p:nvPr>
            <p:extLst>
              <p:ext uri="{D42A27DB-BD31-4B8C-83A1-F6EECF244321}">
                <p14:modId xmlns:p14="http://schemas.microsoft.com/office/powerpoint/2010/main" val="1934253833"/>
              </p:ext>
            </p:extLst>
          </p:nvPr>
        </p:nvGraphicFramePr>
        <p:xfrm>
          <a:off x="1833849" y="1799088"/>
          <a:ext cx="5836415" cy="1814687"/>
        </p:xfrm>
        <a:graphic>
          <a:graphicData uri="http://schemas.openxmlformats.org/drawingml/2006/table">
            <a:tbl>
              <a:tblPr firstRow="1" firstCol="1" bandRow="1">
                <a:tableStyleId>{1EF63268-60C3-48AC-8CC3-DD97B3F72D6F}</a:tableStyleId>
              </a:tblPr>
              <a:tblGrid>
                <a:gridCol w="3753853">
                  <a:extLst>
                    <a:ext uri="{9D8B030D-6E8A-4147-A177-3AD203B41FA5}">
                      <a16:colId xmlns:a16="http://schemas.microsoft.com/office/drawing/2014/main" val="20000"/>
                    </a:ext>
                  </a:extLst>
                </a:gridCol>
                <a:gridCol w="2082562">
                  <a:extLst>
                    <a:ext uri="{9D8B030D-6E8A-4147-A177-3AD203B41FA5}">
                      <a16:colId xmlns:a16="http://schemas.microsoft.com/office/drawing/2014/main" val="20001"/>
                    </a:ext>
                  </a:extLst>
                </a:gridCol>
              </a:tblGrid>
              <a:tr h="368835">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1" i="0" u="none" strike="noStrike" cap="none">
                          <a:solidFill>
                            <a:schemeClr val="accent5">
                              <a:lumMod val="75000"/>
                            </a:schemeClr>
                          </a:solidFill>
                          <a:latin typeface="Varela Round"/>
                          <a:ea typeface="Varela Round"/>
                          <a:cs typeface="Varela Round"/>
                          <a:sym typeface="Varela Round"/>
                        </a:rPr>
                        <a:t>BÀI</a:t>
                      </a:r>
                      <a:r>
                        <a:rPr lang="en-US" sz="1600" b="1" i="0" u="none" strike="noStrike" cap="none" baseline="0">
                          <a:solidFill>
                            <a:schemeClr val="accent5">
                              <a:lumMod val="75000"/>
                            </a:schemeClr>
                          </a:solidFill>
                          <a:latin typeface="Varela Round"/>
                          <a:ea typeface="Varela Round"/>
                          <a:cs typeface="Varela Round"/>
                          <a:sym typeface="Varela Round"/>
                        </a:rPr>
                        <a:t> TẬP</a:t>
                      </a:r>
                      <a:endParaRPr lang="en-US" sz="1600" b="1"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1" i="0" u="none" strike="noStrike" cap="none">
                          <a:solidFill>
                            <a:schemeClr val="accent5">
                              <a:lumMod val="75000"/>
                            </a:schemeClr>
                          </a:solidFill>
                          <a:latin typeface="Varela Round"/>
                          <a:ea typeface="Varela Round"/>
                          <a:cs typeface="Varela Round"/>
                          <a:sym typeface="Varela Round"/>
                        </a:rPr>
                        <a:t>ĐIỂM</a:t>
                      </a:r>
                      <a:r>
                        <a:rPr lang="en-US" sz="1600" b="1" i="0" u="none" strike="noStrike" cap="none" baseline="0">
                          <a:solidFill>
                            <a:schemeClr val="accent5">
                              <a:lumMod val="75000"/>
                            </a:schemeClr>
                          </a:solidFill>
                          <a:latin typeface="Varela Round"/>
                          <a:ea typeface="Varela Round"/>
                          <a:cs typeface="Varela Round"/>
                          <a:sym typeface="Varela Round"/>
                        </a:rPr>
                        <a:t> ĐÁNH GIÁ</a:t>
                      </a:r>
                      <a:endParaRPr lang="en-US" sz="1600" b="1"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extLst>
                  <a:ext uri="{0D108BD9-81ED-4DB2-BD59-A6C34878D82A}">
                    <a16:rowId xmlns:a16="http://schemas.microsoft.com/office/drawing/2014/main" val="10000"/>
                  </a:ext>
                </a:extLst>
              </a:tr>
              <a:tr h="511786">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Tham gia đầy</a:t>
                      </a:r>
                      <a:r>
                        <a:rPr lang="en-US" sz="1600" b="0" i="0" u="none" strike="noStrike" cap="none" baseline="0">
                          <a:solidFill>
                            <a:schemeClr val="accent5">
                              <a:lumMod val="75000"/>
                            </a:schemeClr>
                          </a:solidFill>
                          <a:latin typeface="Varela Round"/>
                          <a:ea typeface="Varela Round"/>
                          <a:cs typeface="Varela Round"/>
                          <a:sym typeface="Varela Round"/>
                        </a:rPr>
                        <a:t> đủ các buối học/</a:t>
                      </a:r>
                    </a:p>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baseline="0">
                          <a:solidFill>
                            <a:schemeClr val="accent5">
                              <a:lumMod val="75000"/>
                            </a:schemeClr>
                          </a:solidFill>
                          <a:latin typeface="Varela Round"/>
                          <a:ea typeface="Varela Round"/>
                          <a:cs typeface="Varela Round"/>
                          <a:sym typeface="Varela Round"/>
                        </a:rPr>
                        <a:t>Thảo luận nhóm</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10%</a:t>
                      </a:r>
                    </a:p>
                  </a:txBody>
                  <a:tcPr marL="63463" marR="63463" marT="0" marB="0" anchor="ctr"/>
                </a:tc>
                <a:extLst>
                  <a:ext uri="{0D108BD9-81ED-4DB2-BD59-A6C34878D82A}">
                    <a16:rowId xmlns:a16="http://schemas.microsoft.com/office/drawing/2014/main" val="10001"/>
                  </a:ext>
                </a:extLst>
              </a:tr>
              <a:tr h="297928">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Bài thực hành/cá nhân/ trắc nghiệm</a:t>
                      </a:r>
                    </a:p>
                  </a:txBody>
                  <a:tcPr marL="63463" marR="63463" marT="0" marB="0" anchor="ctr"/>
                </a:tc>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10%</a:t>
                      </a:r>
                    </a:p>
                  </a:txBody>
                  <a:tcPr marL="63463" marR="63463" marT="0" marB="0" anchor="ctr"/>
                </a:tc>
                <a:extLst>
                  <a:ext uri="{0D108BD9-81ED-4DB2-BD59-A6C34878D82A}">
                    <a16:rowId xmlns:a16="http://schemas.microsoft.com/office/drawing/2014/main" val="10002"/>
                  </a:ext>
                </a:extLst>
              </a:tr>
              <a:tr h="302104">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Bài</a:t>
                      </a:r>
                      <a:r>
                        <a:rPr lang="en-US" sz="1600" b="0" i="0" u="none" strike="noStrike" cap="none" baseline="0">
                          <a:solidFill>
                            <a:schemeClr val="accent5">
                              <a:lumMod val="75000"/>
                            </a:schemeClr>
                          </a:solidFill>
                          <a:latin typeface="Varela Round"/>
                          <a:ea typeface="Varela Round"/>
                          <a:cs typeface="Varela Round"/>
                          <a:sym typeface="Varela Round"/>
                        </a:rPr>
                        <a:t> tập nhóm</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30%</a:t>
                      </a:r>
                    </a:p>
                  </a:txBody>
                  <a:tcPr marL="63463" marR="63463" marT="0" marB="0" anchor="ctr"/>
                </a:tc>
                <a:extLst>
                  <a:ext uri="{0D108BD9-81ED-4DB2-BD59-A6C34878D82A}">
                    <a16:rowId xmlns:a16="http://schemas.microsoft.com/office/drawing/2014/main" val="10003"/>
                  </a:ext>
                </a:extLst>
              </a:tr>
              <a:tr h="281940">
                <a:tc>
                  <a:txBody>
                    <a:bodyPr/>
                    <a:lstStyle/>
                    <a:p>
                      <a:pPr marL="0" marR="0" lvl="0" indent="0" algn="l"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Thi cuối</a:t>
                      </a:r>
                      <a:r>
                        <a:rPr lang="en-US" sz="1600" b="0" i="0" u="none" strike="noStrike" cap="none" baseline="0">
                          <a:solidFill>
                            <a:schemeClr val="accent5">
                              <a:lumMod val="75000"/>
                            </a:schemeClr>
                          </a:solidFill>
                          <a:latin typeface="Varela Round"/>
                          <a:ea typeface="Varela Round"/>
                          <a:cs typeface="Varela Round"/>
                          <a:sym typeface="Varela Round"/>
                        </a:rPr>
                        <a:t> kỳ</a:t>
                      </a:r>
                      <a:endParaRPr lang="en-US" sz="1600" b="0" i="0" u="none" strike="noStrike" cap="none">
                        <a:solidFill>
                          <a:schemeClr val="accent5">
                            <a:lumMod val="75000"/>
                          </a:schemeClr>
                        </a:solidFill>
                        <a:latin typeface="Varela Round"/>
                        <a:ea typeface="Varela Round"/>
                        <a:cs typeface="Varela Round"/>
                        <a:sym typeface="Varela Round"/>
                      </a:endParaRPr>
                    </a:p>
                  </a:txBody>
                  <a:tcPr marL="63463" marR="63463" marT="0" marB="0" anchor="ctr"/>
                </a:tc>
                <a:tc>
                  <a:txBody>
                    <a:bodyPr/>
                    <a:lstStyle/>
                    <a:p>
                      <a:pPr marL="0" marR="0" lvl="0" indent="0" algn="ctr" rtl="0">
                        <a:lnSpc>
                          <a:spcPct val="100000"/>
                        </a:lnSpc>
                        <a:spcBef>
                          <a:spcPts val="600"/>
                        </a:spcBef>
                        <a:spcAft>
                          <a:spcPts val="0"/>
                        </a:spcAft>
                        <a:buClr>
                          <a:srgbClr val="A1BECC"/>
                        </a:buClr>
                        <a:buSzPts val="2400"/>
                        <a:buFont typeface="Varela Round"/>
                        <a:buNone/>
                      </a:pPr>
                      <a:r>
                        <a:rPr lang="en-US" sz="1600" b="0" i="0" u="none" strike="noStrike" cap="none">
                          <a:solidFill>
                            <a:schemeClr val="accent5">
                              <a:lumMod val="75000"/>
                            </a:schemeClr>
                          </a:solidFill>
                          <a:latin typeface="Varela Round"/>
                          <a:ea typeface="Varela Round"/>
                          <a:cs typeface="Varela Round"/>
                          <a:sym typeface="Varela Round"/>
                        </a:rPr>
                        <a:t>50%</a:t>
                      </a:r>
                    </a:p>
                  </a:txBody>
                  <a:tcPr marL="63463" marR="63463"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043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239;p19">
            <a:extLst>
              <a:ext uri="{FF2B5EF4-FFF2-40B4-BE49-F238E27FC236}">
                <a16:creationId xmlns:a16="http://schemas.microsoft.com/office/drawing/2014/main" id="{3F42D2E4-153B-4F5A-8B0D-46BFF0AB166E}"/>
              </a:ext>
            </a:extLst>
          </p:cNvPr>
          <p:cNvSpPr txBox="1">
            <a:spLocks/>
          </p:cNvSpPr>
          <p:nvPr/>
        </p:nvSpPr>
        <p:spPr>
          <a:xfrm>
            <a:off x="1314973" y="547527"/>
            <a:ext cx="6534300" cy="6359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800" b="1">
                <a:solidFill>
                  <a:schemeClr val="accent3">
                    <a:lumMod val="75000"/>
                  </a:schemeClr>
                </a:solidFill>
                <a:latin typeface="Calibri" panose="020F0502020204030204" pitchFamily="34" charset="0"/>
                <a:cs typeface="Calibri" panose="020F0502020204030204" pitchFamily="34" charset="0"/>
              </a:rPr>
              <a:t>Tài liệu môn học</a:t>
            </a:r>
          </a:p>
        </p:txBody>
      </p:sp>
      <p:sp>
        <p:nvSpPr>
          <p:cNvPr id="7" name="Google Shape;221;p16">
            <a:extLst>
              <a:ext uri="{FF2B5EF4-FFF2-40B4-BE49-F238E27FC236}">
                <a16:creationId xmlns:a16="http://schemas.microsoft.com/office/drawing/2014/main" id="{4568E45C-4A04-4D9A-A6FB-EAC26084635F}"/>
              </a:ext>
            </a:extLst>
          </p:cNvPr>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9" name="Google Shape;211;p15">
            <a:extLst>
              <a:ext uri="{FF2B5EF4-FFF2-40B4-BE49-F238E27FC236}">
                <a16:creationId xmlns:a16="http://schemas.microsoft.com/office/drawing/2014/main" id="{EE0539BB-F8D0-4979-88C6-82031961A08E}"/>
              </a:ext>
            </a:extLst>
          </p:cNvPr>
          <p:cNvSpPr txBox="1">
            <a:spLocks/>
          </p:cNvSpPr>
          <p:nvPr/>
        </p:nvSpPr>
        <p:spPr>
          <a:xfrm>
            <a:off x="1956210" y="1183502"/>
            <a:ext cx="6318546" cy="2411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nSpc>
                <a:spcPct val="120000"/>
              </a:lnSpc>
              <a:spcBef>
                <a:spcPts val="0"/>
              </a:spcBef>
              <a:buClr>
                <a:srgbClr val="617A86"/>
              </a:buClr>
              <a:buSzPts val="1800"/>
              <a:buNone/>
            </a:pPr>
            <a:r>
              <a:rPr lang="en-US" sz="1800">
                <a:latin typeface="Candara" panose="020E0502030303020204" pitchFamily="34" charset="0"/>
                <a:ea typeface="Verdana" panose="020B0604030504040204" pitchFamily="34" charset="0"/>
                <a:cs typeface="Verdana" panose="020B0604030504040204" pitchFamily="34" charset="0"/>
                <a:sym typeface="Nixie One"/>
              </a:rPr>
              <a:t>[1] Masaaki Kurosu (2004) - </a:t>
            </a:r>
            <a:r>
              <a:rPr lang="en-US" sz="1800" i="1">
                <a:latin typeface="Candara" panose="020E0502030303020204" pitchFamily="34" charset="0"/>
                <a:ea typeface="Verdana" panose="020B0604030504040204" pitchFamily="34" charset="0"/>
                <a:cs typeface="Verdana" panose="020B0604030504040204" pitchFamily="34" charset="0"/>
                <a:sym typeface="Nixie One"/>
              </a:rPr>
              <a:t>Human-Computer Interaction. User Interface Design, Development and Multimodality</a:t>
            </a:r>
            <a:r>
              <a:rPr lang="en-US" sz="1800">
                <a:latin typeface="Candara" panose="020E0502030303020204" pitchFamily="34" charset="0"/>
                <a:ea typeface="Verdana" panose="020B0604030504040204" pitchFamily="34" charset="0"/>
                <a:cs typeface="Verdana" panose="020B0604030504040204" pitchFamily="34" charset="0"/>
                <a:sym typeface="Nixie One"/>
              </a:rPr>
              <a:t>_ 19th International Conference, HCI International 201 </a:t>
            </a:r>
          </a:p>
          <a:p>
            <a:pPr marL="0" indent="0">
              <a:lnSpc>
                <a:spcPct val="120000"/>
              </a:lnSpc>
              <a:spcBef>
                <a:spcPts val="0"/>
              </a:spcBef>
              <a:buClr>
                <a:srgbClr val="617A86"/>
              </a:buClr>
              <a:buSzPts val="1800"/>
              <a:buNone/>
            </a:pPr>
            <a:r>
              <a:rPr lang="en-US" sz="1800">
                <a:latin typeface="Candara" panose="020E0502030303020204" pitchFamily="34" charset="0"/>
                <a:ea typeface="Verdana" panose="020B0604030504040204" pitchFamily="34" charset="0"/>
                <a:cs typeface="Verdana" panose="020B0604030504040204" pitchFamily="34" charset="0"/>
                <a:sym typeface="Nixie One"/>
              </a:rPr>
              <a:t>[2] Lukas Mathis (2011). </a:t>
            </a:r>
            <a:r>
              <a:rPr lang="en-US" sz="1800" i="1">
                <a:latin typeface="Candara" panose="020E0502030303020204" pitchFamily="34" charset="0"/>
                <a:ea typeface="Verdana" panose="020B0604030504040204" pitchFamily="34" charset="0"/>
                <a:cs typeface="Verdana" panose="020B0604030504040204" pitchFamily="34" charset="0"/>
                <a:sym typeface="Nixie One"/>
              </a:rPr>
              <a:t>User interface design for humans-Pragmatic Bookshelf </a:t>
            </a:r>
          </a:p>
          <a:p>
            <a:pPr marL="0" indent="0">
              <a:lnSpc>
                <a:spcPct val="120000"/>
              </a:lnSpc>
              <a:spcBef>
                <a:spcPts val="0"/>
              </a:spcBef>
              <a:buClr>
                <a:srgbClr val="617A86"/>
              </a:buClr>
              <a:buSzPts val="1800"/>
              <a:buNone/>
            </a:pPr>
            <a:r>
              <a:rPr lang="en-US" sz="1800">
                <a:latin typeface="Candara" panose="020E0502030303020204" pitchFamily="34" charset="0"/>
                <a:ea typeface="Verdana" panose="020B0604030504040204" pitchFamily="34" charset="0"/>
                <a:cs typeface="Verdana" panose="020B0604030504040204" pitchFamily="34" charset="0"/>
                <a:sym typeface="Nixie One"/>
              </a:rPr>
              <a:t>[3] Joel Spolsky (2001). </a:t>
            </a:r>
            <a:r>
              <a:rPr lang="en-US" sz="1800" i="1">
                <a:latin typeface="Candara" panose="020E0502030303020204" pitchFamily="34" charset="0"/>
                <a:ea typeface="Verdana" panose="020B0604030504040204" pitchFamily="34" charset="0"/>
                <a:cs typeface="Verdana" panose="020B0604030504040204" pitchFamily="34" charset="0"/>
                <a:sym typeface="Nixie One"/>
              </a:rPr>
              <a:t>User Interface Design for Programmers-Apress</a:t>
            </a:r>
          </a:p>
          <a:p>
            <a:pPr marL="0" indent="0">
              <a:lnSpc>
                <a:spcPct val="120000"/>
              </a:lnSpc>
              <a:spcBef>
                <a:spcPts val="0"/>
              </a:spcBef>
              <a:buClr>
                <a:srgbClr val="617A86"/>
              </a:buClr>
              <a:buSzPts val="1800"/>
              <a:buNone/>
            </a:pPr>
            <a:r>
              <a:rPr lang="en-US" sz="1800">
                <a:latin typeface="Candara" panose="020E0502030303020204" pitchFamily="34" charset="0"/>
                <a:ea typeface="Verdana" panose="020B0604030504040204" pitchFamily="34" charset="0"/>
                <a:cs typeface="Verdana" panose="020B0604030504040204" pitchFamily="34" charset="0"/>
                <a:sym typeface="Nixie One"/>
              </a:rPr>
              <a:t>[4] Stephan Thesmann (2016). </a:t>
            </a:r>
            <a:r>
              <a:rPr lang="en-US" sz="1800" i="1">
                <a:latin typeface="Candara" panose="020E0502030303020204" pitchFamily="34" charset="0"/>
                <a:ea typeface="Verdana" panose="020B0604030504040204" pitchFamily="34" charset="0"/>
                <a:cs typeface="Verdana" panose="020B0604030504040204" pitchFamily="34" charset="0"/>
                <a:sym typeface="Nixie One"/>
              </a:rPr>
              <a:t>Interface Design_ Usability, User Experience und Accessibility im Web gestalten</a:t>
            </a:r>
            <a:r>
              <a:rPr lang="en-US" sz="1800">
                <a:latin typeface="Candara" panose="020E0502030303020204" pitchFamily="34" charset="0"/>
                <a:ea typeface="Verdana" panose="020B0604030504040204" pitchFamily="34" charset="0"/>
                <a:cs typeface="Verdana" panose="020B0604030504040204" pitchFamily="34" charset="0"/>
                <a:sym typeface="Nixie One"/>
              </a:rPr>
              <a:t>. Springer Vieweg</a:t>
            </a:r>
          </a:p>
        </p:txBody>
      </p:sp>
    </p:spTree>
    <p:extLst>
      <p:ext uri="{BB962C8B-B14F-4D97-AF65-F5344CB8AC3E}">
        <p14:creationId xmlns:p14="http://schemas.microsoft.com/office/powerpoint/2010/main" val="1329089118"/>
      </p:ext>
    </p:extLst>
  </p:cSld>
  <p:clrMapOvr>
    <a:masterClrMapping/>
  </p:clrMapOvr>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411</Words>
  <Application>Microsoft Office PowerPoint</Application>
  <PresentationFormat>On-screen Show (16:9)</PresentationFormat>
  <Paragraphs>63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Nixie One</vt:lpstr>
      <vt:lpstr>Candara</vt:lpstr>
      <vt:lpstr>Verdana</vt:lpstr>
      <vt:lpstr>Varela Round</vt:lpstr>
      <vt:lpstr>Calibri</vt:lpstr>
      <vt:lpstr>Arial</vt:lpstr>
      <vt:lpstr>Puck template</vt:lpstr>
      <vt:lpstr>THIẾT KẾ GIAO DIỆN</vt:lpstr>
      <vt:lpstr>Thông tin giảng viên</vt:lpstr>
      <vt:lpstr>NỘI DUNG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HỌA  ỨNG DỤNG</dc:title>
  <dc:creator>Admin</dc:creator>
  <cp:lastModifiedBy>Linh Trần</cp:lastModifiedBy>
  <cp:revision>38</cp:revision>
  <dcterms:modified xsi:type="dcterms:W3CDTF">2021-10-05T09:26:32Z</dcterms:modified>
</cp:coreProperties>
</file>