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4.jpg" ContentType="image/jpg"/>
  <Override PartName="/ppt/media/image15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3826" r:id="rId6"/>
    <p:sldId id="3828" r:id="rId7"/>
    <p:sldId id="3865" r:id="rId8"/>
    <p:sldId id="3866" r:id="rId9"/>
    <p:sldId id="3867" r:id="rId10"/>
    <p:sldId id="3868" r:id="rId11"/>
    <p:sldId id="3881" r:id="rId12"/>
    <p:sldId id="3880" r:id="rId13"/>
    <p:sldId id="3879" r:id="rId14"/>
    <p:sldId id="3877" r:id="rId15"/>
    <p:sldId id="3882" r:id="rId16"/>
    <p:sldId id="3883" r:id="rId17"/>
    <p:sldId id="3884" r:id="rId18"/>
    <p:sldId id="3885" r:id="rId19"/>
    <p:sldId id="3886" r:id="rId20"/>
    <p:sldId id="3844" r:id="rId21"/>
    <p:sldId id="3843" r:id="rId22"/>
    <p:sldId id="3887" r:id="rId23"/>
    <p:sldId id="3889" r:id="rId24"/>
    <p:sldId id="3888" r:id="rId25"/>
    <p:sldId id="3890" r:id="rId26"/>
    <p:sldId id="3892" r:id="rId27"/>
    <p:sldId id="3893" r:id="rId28"/>
    <p:sldId id="38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342" autoAdjust="0"/>
  </p:normalViewPr>
  <p:slideViewPr>
    <p:cSldViewPr snapToGrid="0">
      <p:cViewPr varScale="1">
        <p:scale>
          <a:sx n="42" d="100"/>
          <a:sy n="42" d="100"/>
        </p:scale>
        <p:origin x="1740" y="4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5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0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7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77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9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43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3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1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3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8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>
                <a:srgbClr val="CC9900"/>
              </a:buClr>
              <a:buSzPct val="65384"/>
              <a:buFont typeface="Wingdings"/>
              <a:buNone/>
              <a:tabLst>
                <a:tab pos="354965" algn="l"/>
                <a:tab pos="355600" algn="l"/>
              </a:tabLst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>
                <a:srgbClr val="CC9900"/>
              </a:buClr>
              <a:buSzPct val="65384"/>
              <a:buFont typeface="Wingdings"/>
              <a:buNone/>
              <a:tabLst>
                <a:tab pos="354965" algn="l"/>
                <a:tab pos="355600" algn="l"/>
              </a:tabLst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5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5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9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5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3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4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hyperlink" Target="https://www.coursera.org/learn/web-design-wireframes-prototypes/lecture/7k6gT/visual-mockups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www.coursera.org/learn/web-design-wireframes-prototypes/lecture/hetry/design-princip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web-design-wireframes-prototypes/lecture/AZRUu/what-is-whitespace" TargetMode="External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www.coursera.org/learn/web-design-wireframes-prototypes/lecture/mpoVh/using-whitespace-to-style-a-for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web-design-wireframes-prototypes/lecture/OgD2u/web-fo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hyperlink" Target="https://www.coursera.org/learn/web-design-wireframes-prototypes/lecture/yQdto/web-typography-a-few-tip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web-design-wireframes-prototypes/lecture/CbfH9/creating-visual-mocku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wealthsimple.com/en-ca/" TargetMode="Externa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oursera.org/lecture/prototyping-design/prototyping-what-why-and-how-ySFy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wQkLthhHK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y20E3qBmH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coursera.org/lecture/prototyping-design/low-fidelity-prototyping-ViSgO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prototyping-design/low-fidelity-prototyping-ViSg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cture/prototyping-design/wireframing-and-tool-based-prototyping-xBGi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ux-design-fundamentals/lecture/wG01q/what-goes-where-part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ux-design-fundamentals/lecture/KoyTu/consistency-and-detai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ux-design-fundamentals/lecture/KoyTu/consistency-and-detail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coursera.org/learn/ux-design-fundamentals/lecture/5cDUW/non-visual-user-testing" TargetMode="External"/><Relationship Id="rId5" Type="http://schemas.openxmlformats.org/officeDocument/2006/relationships/hyperlink" Target="https://www.coursera.org/learn/ux-design-fundamentals/lecture/IfsLC/non-visual-paper-prototyping" TargetMode="External"/><Relationship Id="rId4" Type="http://schemas.openxmlformats.org/officeDocument/2006/relationships/hyperlink" Target="https://www.coursera.org/learn/ux-design-fundamentals/lecture/6JAph/wireframe-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955" y="3111910"/>
            <a:ext cx="7010793" cy="1536192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QUY TRÌNH</a:t>
            </a:r>
            <a:b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5400">
                <a:solidFill>
                  <a:srgbClr val="FFFFFF"/>
                </a:solidFill>
                <a:latin typeface="UTM Akashi" panose="0204060305050602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THIẾT KẾ GIAO DIỆN</a:t>
            </a:r>
            <a:endParaRPr lang="en-US" sz="5400" dirty="0">
              <a:latin typeface="UTM Akashi" panose="020406030505060202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Trần Thị Phương Linh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224551-06AB-4CD3-867C-A0BFBE1F3C29}"/>
              </a:ext>
            </a:extLst>
          </p:cNvPr>
          <p:cNvGrpSpPr/>
          <p:nvPr/>
        </p:nvGrpSpPr>
        <p:grpSpPr>
          <a:xfrm>
            <a:off x="6083114" y="0"/>
            <a:ext cx="6117240" cy="6858000"/>
            <a:chOff x="6083114" y="0"/>
            <a:chExt cx="6117240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8CF16-B309-4A69-A79C-9CDD6D5E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114" y="0"/>
              <a:ext cx="611724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23F585-7890-4B74-9496-D6EAE673D5A7}"/>
                </a:ext>
              </a:extLst>
            </p:cNvPr>
            <p:cNvSpPr/>
            <p:nvPr/>
          </p:nvSpPr>
          <p:spPr>
            <a:xfrm>
              <a:off x="10881360" y="4732020"/>
              <a:ext cx="12344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477078" y="1325563"/>
            <a:ext cx="5347253" cy="363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Header: Name, Owner, Status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Body: các section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Footer: Created by, Information, Contact…</a:t>
            </a:r>
            <a:endParaRPr lang="en-US" b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1D79D-DD00-4522-9579-E0628346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Làm việc với Wireframe</a:t>
            </a:r>
          </a:p>
        </p:txBody>
      </p:sp>
    </p:spTree>
    <p:extLst>
      <p:ext uri="{BB962C8B-B14F-4D97-AF65-F5344CB8AC3E}">
        <p14:creationId xmlns:p14="http://schemas.microsoft.com/office/powerpoint/2010/main" val="36938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224551-06AB-4CD3-867C-A0BFBE1F3C29}"/>
              </a:ext>
            </a:extLst>
          </p:cNvPr>
          <p:cNvGrpSpPr/>
          <p:nvPr/>
        </p:nvGrpSpPr>
        <p:grpSpPr>
          <a:xfrm>
            <a:off x="-19517" y="0"/>
            <a:ext cx="6117240" cy="6858000"/>
            <a:chOff x="6083114" y="0"/>
            <a:chExt cx="6117240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8CF16-B309-4A69-A79C-9CDD6D5E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114" y="0"/>
              <a:ext cx="611724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23F585-7890-4B74-9496-D6EAE673D5A7}"/>
                </a:ext>
              </a:extLst>
            </p:cNvPr>
            <p:cNvSpPr/>
            <p:nvPr/>
          </p:nvSpPr>
          <p:spPr>
            <a:xfrm>
              <a:off x="10881360" y="4732020"/>
              <a:ext cx="12344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9A5B3-4A74-4F40-9CE0-D3C10D641079}"/>
              </a:ext>
            </a:extLst>
          </p:cNvPr>
          <p:cNvGrpSpPr/>
          <p:nvPr/>
        </p:nvGrpSpPr>
        <p:grpSpPr>
          <a:xfrm>
            <a:off x="6249992" y="0"/>
            <a:ext cx="5968506" cy="6858000"/>
            <a:chOff x="6224592" y="0"/>
            <a:chExt cx="5968506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9AE77-8297-4AE2-A837-CC5A1263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592" y="0"/>
              <a:ext cx="5968506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C3AC3D-42BF-439E-8AC0-3F6C7508A8D7}"/>
                </a:ext>
              </a:extLst>
            </p:cNvPr>
            <p:cNvSpPr/>
            <p:nvPr/>
          </p:nvSpPr>
          <p:spPr>
            <a:xfrm>
              <a:off x="10373193" y="4960620"/>
              <a:ext cx="854440" cy="106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81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224551-06AB-4CD3-867C-A0BFBE1F3C29}"/>
              </a:ext>
            </a:extLst>
          </p:cNvPr>
          <p:cNvGrpSpPr/>
          <p:nvPr/>
        </p:nvGrpSpPr>
        <p:grpSpPr>
          <a:xfrm>
            <a:off x="-7766517" y="-136525"/>
            <a:ext cx="6117240" cy="6858000"/>
            <a:chOff x="6083114" y="0"/>
            <a:chExt cx="6117240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8CF16-B309-4A69-A79C-9CDD6D5E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114" y="0"/>
              <a:ext cx="611724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23F585-7890-4B74-9496-D6EAE673D5A7}"/>
                </a:ext>
              </a:extLst>
            </p:cNvPr>
            <p:cNvSpPr/>
            <p:nvPr/>
          </p:nvSpPr>
          <p:spPr>
            <a:xfrm>
              <a:off x="10881360" y="4732020"/>
              <a:ext cx="12344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9A5B3-4A74-4F40-9CE0-D3C10D641079}"/>
              </a:ext>
            </a:extLst>
          </p:cNvPr>
          <p:cNvGrpSpPr/>
          <p:nvPr/>
        </p:nvGrpSpPr>
        <p:grpSpPr>
          <a:xfrm>
            <a:off x="6249992" y="0"/>
            <a:ext cx="5968506" cy="6858000"/>
            <a:chOff x="6224592" y="0"/>
            <a:chExt cx="5968506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9AE77-8297-4AE2-A837-CC5A1263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592" y="0"/>
              <a:ext cx="5968506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C3AC3D-42BF-439E-8AC0-3F6C7508A8D7}"/>
                </a:ext>
              </a:extLst>
            </p:cNvPr>
            <p:cNvSpPr/>
            <p:nvPr/>
          </p:nvSpPr>
          <p:spPr>
            <a:xfrm>
              <a:off x="10373193" y="4960620"/>
              <a:ext cx="854440" cy="106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0E052F8-5B3B-47CA-AFD5-3630A95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749E81-797D-49E7-9FDA-0573238D90EC}"/>
              </a:ext>
            </a:extLst>
          </p:cNvPr>
          <p:cNvSpPr txBox="1">
            <a:spLocks/>
          </p:cNvSpPr>
          <p:nvPr/>
        </p:nvSpPr>
        <p:spPr>
          <a:xfrm>
            <a:off x="477078" y="1325563"/>
            <a:ext cx="5347253" cy="363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/>
              <a:t>Thiết kế trực quan: </a:t>
            </a:r>
            <a:r>
              <a:rPr lang="en-US" b="0">
                <a:hlinkClick r:id="rId5"/>
              </a:rPr>
              <a:t>Mockup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1BE99-6E0C-40BF-965E-6961CEF9AE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72" r="23363"/>
          <a:stretch/>
        </p:blipFill>
        <p:spPr>
          <a:xfrm>
            <a:off x="13308479" y="412591"/>
            <a:ext cx="611724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0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9A5B3-4A74-4F40-9CE0-D3C10D641079}"/>
              </a:ext>
            </a:extLst>
          </p:cNvPr>
          <p:cNvGrpSpPr/>
          <p:nvPr/>
        </p:nvGrpSpPr>
        <p:grpSpPr>
          <a:xfrm>
            <a:off x="-7536375" y="0"/>
            <a:ext cx="5968506" cy="6858000"/>
            <a:chOff x="6224592" y="0"/>
            <a:chExt cx="5968506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9AE77-8297-4AE2-A837-CC5A1263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4592" y="0"/>
              <a:ext cx="5968506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C3AC3D-42BF-439E-8AC0-3F6C7508A8D7}"/>
                </a:ext>
              </a:extLst>
            </p:cNvPr>
            <p:cNvSpPr/>
            <p:nvPr/>
          </p:nvSpPr>
          <p:spPr>
            <a:xfrm>
              <a:off x="10373193" y="4960620"/>
              <a:ext cx="854440" cy="106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0E052F8-5B3B-47CA-AFD5-3630A95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749E81-797D-49E7-9FDA-0573238D90EC}"/>
              </a:ext>
            </a:extLst>
          </p:cNvPr>
          <p:cNvSpPr txBox="1">
            <a:spLocks/>
          </p:cNvSpPr>
          <p:nvPr/>
        </p:nvSpPr>
        <p:spPr>
          <a:xfrm>
            <a:off x="1357592" y="3764757"/>
            <a:ext cx="5347253" cy="5030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/>
              <a:t>Thiết kế tương phản: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Kích thước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Hình thức (hình khối)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Kết cấu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Không gian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Màu sắc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Hướng của đối tượng</a:t>
            </a:r>
          </a:p>
          <a:p>
            <a:pPr>
              <a:lnSpc>
                <a:spcPct val="150000"/>
              </a:lnSpc>
            </a:pPr>
            <a:r>
              <a:rPr lang="en-US" sz="2200" b="0">
                <a:hlinkClick r:id="rId4"/>
              </a:rPr>
              <a:t>Design principles</a:t>
            </a:r>
            <a:endParaRPr lang="en-US" sz="2200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1BE99-6E0C-40BF-965E-6961CEF9AE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2" r="23363"/>
          <a:stretch/>
        </p:blipFill>
        <p:spPr>
          <a:xfrm>
            <a:off x="5684524" y="819150"/>
            <a:ext cx="6117240" cy="546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F7B46-05DF-4DD2-80B3-F999FE935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4661" y="1133475"/>
            <a:ext cx="5715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052F8-5B3B-47CA-AFD5-3630A95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749E81-797D-49E7-9FDA-0573238D90EC}"/>
              </a:ext>
            </a:extLst>
          </p:cNvPr>
          <p:cNvSpPr txBox="1">
            <a:spLocks/>
          </p:cNvSpPr>
          <p:nvPr/>
        </p:nvSpPr>
        <p:spPr>
          <a:xfrm>
            <a:off x="1154392" y="3764757"/>
            <a:ext cx="5347253" cy="5030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/>
              <a:t>Không gian âm/Negative space:</a:t>
            </a:r>
          </a:p>
          <a:p>
            <a:pPr>
              <a:lnSpc>
                <a:spcPct val="150000"/>
              </a:lnSpc>
            </a:pPr>
            <a:r>
              <a:rPr lang="en-US" sz="2400" b="0">
                <a:hlinkClick r:id="rId3"/>
              </a:rPr>
              <a:t>What is whitespace</a:t>
            </a:r>
            <a:r>
              <a:rPr lang="en-US" sz="2400" b="0"/>
              <a:t>?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Khoảng cách giữa các đối tượng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Không gian xung quanh hình ảnh,</a:t>
            </a:r>
          </a:p>
          <a:p>
            <a:pPr>
              <a:lnSpc>
                <a:spcPct val="150000"/>
              </a:lnSpc>
            </a:pPr>
            <a:r>
              <a:rPr lang="en-US" sz="2200" b="0"/>
              <a:t>đối tượng đồ họa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Khoảng cách giữa các dòng và </a:t>
            </a:r>
          </a:p>
          <a:p>
            <a:pPr>
              <a:lnSpc>
                <a:spcPct val="150000"/>
              </a:lnSpc>
            </a:pPr>
            <a:r>
              <a:rPr lang="en-US" sz="2200" b="0"/>
              <a:t>chữ trong văn bản</a:t>
            </a:r>
          </a:p>
          <a:p>
            <a:pPr>
              <a:lnSpc>
                <a:spcPct val="150000"/>
              </a:lnSpc>
            </a:pPr>
            <a:r>
              <a:rPr lang="en-US" sz="2200" b="0">
                <a:hlinkClick r:id="rId4"/>
              </a:rPr>
              <a:t>Sử dụng không gian âm cho form</a:t>
            </a:r>
            <a:endParaRPr lang="en-US" sz="2200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1BE99-6E0C-40BF-965E-6961CEF9AE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2" r="23363"/>
          <a:stretch/>
        </p:blipFill>
        <p:spPr>
          <a:xfrm>
            <a:off x="-7066276" y="469900"/>
            <a:ext cx="6117240" cy="546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F7B46-05DF-4DD2-80B3-F999FE935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97832"/>
            <a:ext cx="5715000" cy="4133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CF8323-F1DD-48A9-8F23-7ECCEA222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8770" y="0"/>
            <a:ext cx="882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052F8-5B3B-47CA-AFD5-3630A95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749E81-797D-49E7-9FDA-0573238D90EC}"/>
              </a:ext>
            </a:extLst>
          </p:cNvPr>
          <p:cNvSpPr txBox="1">
            <a:spLocks/>
          </p:cNvSpPr>
          <p:nvPr/>
        </p:nvSpPr>
        <p:spPr>
          <a:xfrm>
            <a:off x="581481" y="3487457"/>
            <a:ext cx="5347253" cy="37687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/>
              <a:t>Typography (chữ đồ họa)</a:t>
            </a:r>
          </a:p>
          <a:p>
            <a:pPr>
              <a:lnSpc>
                <a:spcPct val="150000"/>
              </a:lnSpc>
            </a:pPr>
            <a:r>
              <a:rPr lang="en-US" sz="2400" b="0">
                <a:hlinkClick r:id="rId3"/>
              </a:rPr>
              <a:t>Fonts</a:t>
            </a:r>
            <a:endParaRPr lang="en-US" sz="2400" b="0"/>
          </a:p>
          <a:p>
            <a:pPr>
              <a:lnSpc>
                <a:spcPct val="150000"/>
              </a:lnSpc>
            </a:pPr>
            <a:r>
              <a:rPr lang="en-US" b="0">
                <a:hlinkClick r:id="rId4"/>
              </a:rPr>
              <a:t>Typography tips</a:t>
            </a:r>
            <a:endParaRPr lang="en-US" sz="2200" b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Kích thước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Chiều cao, chiều dài dòng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Căn lề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/>
              <a:t>Sự tương phản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F7B46-05DF-4DD2-80B3-F999FE93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28330" y="944797"/>
            <a:ext cx="5715000" cy="4133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CF8323-F1DD-48A9-8F23-7ECCEA222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274" y="618564"/>
            <a:ext cx="7385726" cy="57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052F8-5B3B-47CA-AFD5-3630A95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6" y="0"/>
            <a:ext cx="9871364" cy="1325563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749E81-797D-49E7-9FDA-0573238D90EC}"/>
              </a:ext>
            </a:extLst>
          </p:cNvPr>
          <p:cNvSpPr txBox="1">
            <a:spLocks/>
          </p:cNvSpPr>
          <p:nvPr/>
        </p:nvSpPr>
        <p:spPr>
          <a:xfrm>
            <a:off x="1752600" y="948524"/>
            <a:ext cx="5347253" cy="2169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Ví dụ tạo Mockup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F7B46-05DF-4DD2-80B3-F999FE935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28330" y="944797"/>
            <a:ext cx="5715000" cy="4133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20E6F1E-A3EF-497C-AB37-5CB3E6135AD8}"/>
              </a:ext>
            </a:extLst>
          </p:cNvPr>
          <p:cNvSpPr txBox="1">
            <a:spLocks/>
          </p:cNvSpPr>
          <p:nvPr/>
        </p:nvSpPr>
        <p:spPr>
          <a:xfrm>
            <a:off x="230216" y="2232660"/>
            <a:ext cx="9871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Thảo luận của sinh viên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8B6C791-7396-4D49-8062-AF8E7B8EB28B}"/>
              </a:ext>
            </a:extLst>
          </p:cNvPr>
          <p:cNvSpPr txBox="1">
            <a:spLocks/>
          </p:cNvSpPr>
          <p:nvPr/>
        </p:nvSpPr>
        <p:spPr>
          <a:xfrm>
            <a:off x="1752600" y="3739598"/>
            <a:ext cx="9227820" cy="2169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solidFill>
                  <a:srgbClr val="3C3C3C"/>
                </a:solidFill>
                <a:latin typeface="Open Sans" panose="020B0606030504020204" pitchFamily="34" charset="0"/>
              </a:rPr>
              <a:t>Sinh</a:t>
            </a:r>
            <a:r>
              <a:rPr lang="vi-VN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 viên phân tích và đánh giá các nguyên tắc thiết kế nào đã được sử dụng về độ tương phản, 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không gian âm</a:t>
            </a:r>
            <a:r>
              <a:rPr lang="vi-VN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 trên giao diện màn </a:t>
            </a:r>
            <a:r>
              <a:rPr lang="en-US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trang chủ website </a:t>
            </a:r>
            <a:r>
              <a:rPr lang="en-US" b="0" i="0" u="sng">
                <a:solidFill>
                  <a:srgbClr val="0079BC"/>
                </a:solidFill>
                <a:effectLst/>
                <a:latin typeface="Open Sans" panose="020B0606030504020204" pitchFamily="34" charset="0"/>
                <a:hlinkClick r:id="rId5"/>
              </a:rPr>
              <a:t>Wealthsimple.com</a:t>
            </a:r>
            <a:r>
              <a:rPr lang="vi-VN" b="0" i="0">
                <a:solidFill>
                  <a:srgbClr val="3C3C3C"/>
                </a:solidFill>
                <a:effectLst/>
                <a:latin typeface="Open Sans" panose="020B0606030504020204" pitchFamily="34" charset="0"/>
              </a:rPr>
              <a:t>?</a:t>
            </a:r>
            <a:endParaRPr lang="en-US" b="0"/>
          </a:p>
          <a:p>
            <a:pPr>
              <a:lnSpc>
                <a:spcPct val="15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155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Prototype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Prototype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7721F-FD64-4FCC-9115-3D4C634B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2" y="427610"/>
            <a:ext cx="9689676" cy="62938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73A9E6E-4837-480C-8FEB-D67BC2CE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-109728"/>
            <a:ext cx="10085234" cy="1019753"/>
          </a:xfrm>
        </p:spPr>
        <p:txBody>
          <a:bodyPr>
            <a:normAutofit/>
          </a:bodyPr>
          <a:lstStyle/>
          <a:p>
            <a:r>
              <a:rPr lang="en-US" sz="3800">
                <a:latin typeface="SVN-Aptima" panose="02040603050506020204" pitchFamily="18" charset="0"/>
              </a:rPr>
              <a:t>Bản mẫu giao diện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023E486-A63B-4BFF-9026-23F5FB143406}"/>
              </a:ext>
            </a:extLst>
          </p:cNvPr>
          <p:cNvSpPr txBox="1">
            <a:spLocks/>
          </p:cNvSpPr>
          <p:nvPr/>
        </p:nvSpPr>
        <p:spPr>
          <a:xfrm>
            <a:off x="775646" y="1111193"/>
            <a:ext cx="2168722" cy="121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hlinkClick r:id="rId4"/>
              </a:rPr>
              <a:t>Video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84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Bản mẫu giao diện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D09D9-F7EA-4741-9614-2F4F0F2A307B}"/>
              </a:ext>
            </a:extLst>
          </p:cNvPr>
          <p:cNvSpPr txBox="1">
            <a:spLocks/>
          </p:cNvSpPr>
          <p:nvPr/>
        </p:nvSpPr>
        <p:spPr>
          <a:xfrm>
            <a:off x="1329000" y="3429000"/>
            <a:ext cx="9533999" cy="2410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/>
              <a:t>Prototype: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Phiên bản nguyên thủy của một hệ thống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Là bản thí nghiệm không nhằm mục đích sử dụng thực tế</a:t>
            </a:r>
          </a:p>
          <a:p>
            <a:pPr>
              <a:lnSpc>
                <a:spcPct val="150000"/>
              </a:lnSpc>
            </a:pPr>
            <a:r>
              <a:rPr lang="en-US" b="0"/>
              <a:t>Giải quyết các vấn đề: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Ý tưởng có khả thi hay không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/>
              <a:t>Người dùng có biết cách sử dụng hệ thống không</a:t>
            </a:r>
          </a:p>
          <a:p>
            <a:pPr algn="l">
              <a:lnSpc>
                <a:spcPct val="150000"/>
              </a:lnSpc>
            </a:pPr>
            <a:r>
              <a:rPr lang="en-US" b="0" i="0">
                <a:effectLst/>
                <a:latin typeface="Roboto" panose="02000000000000000000" pitchFamily="2" charset="0"/>
                <a:hlinkClick r:id="rId3"/>
              </a:rPr>
              <a:t>Example Usability Test with a Paper Prototype</a:t>
            </a:r>
            <a:endParaRPr lang="en-US" b="0" i="0"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0" i="0">
                <a:effectLst/>
                <a:latin typeface="Roboto" panose="02000000000000000000" pitchFamily="2" charset="0"/>
                <a:hlinkClick r:id="rId4"/>
              </a:rPr>
              <a:t>Mobile Application Design : Paper Prototype Video</a:t>
            </a:r>
            <a:endParaRPr lang="en-US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399032"/>
            <a:ext cx="3375021" cy="406908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  <a:t>Chapter III</a:t>
            </a: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br>
              <a:rPr lang="en-US">
                <a:solidFill>
                  <a:srgbClr val="FFFFFF"/>
                </a:solidFill>
                <a:latin typeface="UTM Avo" panose="02040603050506020204" pitchFamily="18" charset="0"/>
              </a:rPr>
            </a:br>
            <a:r>
              <a:rPr lang="en-US" sz="3600">
                <a:solidFill>
                  <a:srgbClr val="FFFFFF"/>
                </a:solidFill>
                <a:latin typeface="UTM Avo" panose="02040603050506020204" pitchFamily="18" charset="0"/>
              </a:rPr>
              <a:t>Wireframe &amp; Prototype</a:t>
            </a:r>
            <a:endParaRPr lang="en-US" dirty="0">
              <a:latin typeface="UTM Avo" panose="02040603050506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6A874EF5-C397-4251-A99C-6F4E4F60009C}"/>
              </a:ext>
            </a:extLst>
          </p:cNvPr>
          <p:cNvGrpSpPr>
            <a:grpSpLocks/>
          </p:cNvGrpSpPr>
          <p:nvPr/>
        </p:nvGrpSpPr>
        <p:grpSpPr bwMode="auto">
          <a:xfrm>
            <a:off x="6942522" y="780038"/>
            <a:ext cx="2822575" cy="1498600"/>
            <a:chOff x="1292225" y="1295400"/>
            <a:chExt cx="2822575" cy="1498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B2FA06-3A9A-4877-AD42-3FC5B2AEC20D}"/>
                </a:ext>
              </a:extLst>
            </p:cNvPr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4C512-169B-4799-BFCD-8032E1EAB2EC}"/>
                </a:ext>
              </a:extLst>
            </p:cNvPr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27C9E3-67D9-493F-A44D-72ED084B8EB7}"/>
                </a:ext>
              </a:extLst>
            </p:cNvPr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C31F1B50-6A8C-45E5-B103-EF32A8BAD67A}"/>
              </a:ext>
            </a:extLst>
          </p:cNvPr>
          <p:cNvGrpSpPr>
            <a:grpSpLocks/>
          </p:cNvGrpSpPr>
          <p:nvPr/>
        </p:nvGrpSpPr>
        <p:grpSpPr bwMode="auto">
          <a:xfrm>
            <a:off x="6920296" y="2732851"/>
            <a:ext cx="2833688" cy="1498600"/>
            <a:chOff x="4862513" y="1295400"/>
            <a:chExt cx="2833687" cy="1498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D5C0DF-89F0-4DD5-811D-0111AF1755F3}"/>
                </a:ext>
              </a:extLst>
            </p:cNvPr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202AC7-E23F-47B0-A40A-22641210B68E}"/>
                </a:ext>
              </a:extLst>
            </p:cNvPr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4E80F2-07B8-4D2B-922F-66DC912E6B5D}"/>
                </a:ext>
              </a:extLst>
            </p:cNvPr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6E3D96B6-13A6-4F2A-8DAF-00A49662F751}"/>
              </a:ext>
            </a:extLst>
          </p:cNvPr>
          <p:cNvGrpSpPr>
            <a:grpSpLocks/>
          </p:cNvGrpSpPr>
          <p:nvPr/>
        </p:nvGrpSpPr>
        <p:grpSpPr bwMode="auto">
          <a:xfrm>
            <a:off x="6931409" y="4630231"/>
            <a:ext cx="2833688" cy="1498600"/>
            <a:chOff x="4862513" y="4923972"/>
            <a:chExt cx="2833687" cy="1498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B30AB2-600E-4013-BF53-A7A597988414}"/>
                </a:ext>
              </a:extLst>
            </p:cNvPr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AEF144-7C41-4918-9918-E25014848FD5}"/>
                </a:ext>
              </a:extLst>
            </p:cNvPr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474880-1B7A-4425-A2EF-A85B45A98D91}"/>
                </a:ext>
              </a:extLst>
            </p:cNvPr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9">
            <a:extLst>
              <a:ext uri="{FF2B5EF4-FFF2-40B4-BE49-F238E27FC236}">
                <a16:creationId xmlns:a16="http://schemas.microsoft.com/office/drawing/2014/main" id="{965D2CD7-BDDC-430E-B81D-8075F322A49B}"/>
              </a:ext>
            </a:extLst>
          </p:cNvPr>
          <p:cNvSpPr/>
          <p:nvPr/>
        </p:nvSpPr>
        <p:spPr>
          <a:xfrm>
            <a:off x="7167947" y="1446788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47">
            <a:extLst>
              <a:ext uri="{FF2B5EF4-FFF2-40B4-BE49-F238E27FC236}">
                <a16:creationId xmlns:a16="http://schemas.microsoft.com/office/drawing/2014/main" id="{EEFDE441-F71A-4328-BEC2-00FF7262A42F}"/>
              </a:ext>
            </a:extLst>
          </p:cNvPr>
          <p:cNvSpPr/>
          <p:nvPr/>
        </p:nvSpPr>
        <p:spPr>
          <a:xfrm>
            <a:off x="7101271" y="3399601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reeform 57">
            <a:extLst>
              <a:ext uri="{FF2B5EF4-FFF2-40B4-BE49-F238E27FC236}">
                <a16:creationId xmlns:a16="http://schemas.microsoft.com/office/drawing/2014/main" id="{A3BFBE51-4D61-4698-8975-E352764CBBEC}"/>
              </a:ext>
            </a:extLst>
          </p:cNvPr>
          <p:cNvSpPr/>
          <p:nvPr/>
        </p:nvSpPr>
        <p:spPr>
          <a:xfrm>
            <a:off x="7112384" y="5223956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A52A35-A777-40E4-86AF-B399C5012DF1}"/>
              </a:ext>
            </a:extLst>
          </p:cNvPr>
          <p:cNvSpPr/>
          <p:nvPr/>
        </p:nvSpPr>
        <p:spPr>
          <a:xfrm>
            <a:off x="8053773" y="1407607"/>
            <a:ext cx="144621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Làm việc với Wireframe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50F91-3227-409C-A9A4-CD20D919BABD}"/>
              </a:ext>
            </a:extLst>
          </p:cNvPr>
          <p:cNvSpPr/>
          <p:nvPr/>
        </p:nvSpPr>
        <p:spPr>
          <a:xfrm>
            <a:off x="8153784" y="3483530"/>
            <a:ext cx="1258887" cy="33855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Prototype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AFA733-07A4-40B1-82A0-AA426A748187}"/>
              </a:ext>
            </a:extLst>
          </p:cNvPr>
          <p:cNvSpPr/>
          <p:nvPr/>
        </p:nvSpPr>
        <p:spPr>
          <a:xfrm>
            <a:off x="8140291" y="5308948"/>
            <a:ext cx="1258887" cy="5847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Phân loại bản mẫu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69">
            <a:extLst>
              <a:ext uri="{FF2B5EF4-FFF2-40B4-BE49-F238E27FC236}">
                <a16:creationId xmlns:a16="http://schemas.microsoft.com/office/drawing/2014/main" id="{C7F59DC2-8B33-44A5-ABF6-3CA426E9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822" y="800676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44" name="Rectangle 70">
            <a:extLst>
              <a:ext uri="{FF2B5EF4-FFF2-40B4-BE49-F238E27FC236}">
                <a16:creationId xmlns:a16="http://schemas.microsoft.com/office/drawing/2014/main" id="{ECF2BF99-4C86-4FF1-87F7-2F830C67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709" y="4665157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46" name="Rectangle 72">
            <a:extLst>
              <a:ext uri="{FF2B5EF4-FFF2-40B4-BE49-F238E27FC236}">
                <a16:creationId xmlns:a16="http://schemas.microsoft.com/office/drawing/2014/main" id="{D48AEB63-E606-4DB7-A70C-9D2BFAF9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709" y="2753489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47" name="Rectangle 74">
            <a:extLst>
              <a:ext uri="{FF2B5EF4-FFF2-40B4-BE49-F238E27FC236}">
                <a16:creationId xmlns:a16="http://schemas.microsoft.com/office/drawing/2014/main" id="{6D8F8107-0F21-4789-985C-5109B729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378" y="2627186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32" y="9144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Tại sao cần Bản mẫu giao diện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4EF22A8-ADF2-4432-8D00-685059ECB888}"/>
              </a:ext>
            </a:extLst>
          </p:cNvPr>
          <p:cNvSpPr txBox="1">
            <a:spLocks/>
          </p:cNvSpPr>
          <p:nvPr/>
        </p:nvSpPr>
        <p:spPr>
          <a:xfrm>
            <a:off x="447472" y="1231051"/>
            <a:ext cx="9533999" cy="26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Thể hiện các ý tưởng thiết kế sớm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Thử nghiệm các giải pháp thiết kế khác nhau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Cung cấp trải nghiệm thực tế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Dễ dàng thay thế hoặc loại bỏ…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03DA2-CBF3-4D1B-A24C-E4F3521C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40" y="2590478"/>
            <a:ext cx="6736080" cy="34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loại Bản mẫu giao diện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4EF22A8-ADF2-4432-8D00-685059ECB888}"/>
              </a:ext>
            </a:extLst>
          </p:cNvPr>
          <p:cNvSpPr txBox="1">
            <a:spLocks/>
          </p:cNvSpPr>
          <p:nvPr/>
        </p:nvSpPr>
        <p:spPr>
          <a:xfrm>
            <a:off x="998707" y="2034540"/>
            <a:ext cx="9533999" cy="2410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Hight-fidelity Prototype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Phần mềm chạy được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Không cần debug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Dễ thay thế hoặc loại bỏ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Không cần biết lập trình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4E0AB1-06A4-4201-8941-FBCAC3A1508D}"/>
              </a:ext>
            </a:extLst>
          </p:cNvPr>
          <p:cNvSpPr/>
          <p:nvPr/>
        </p:nvSpPr>
        <p:spPr>
          <a:xfrm>
            <a:off x="12593806" y="1019753"/>
            <a:ext cx="6617133" cy="490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486E3B-7A89-437F-9479-0250627E94AA}"/>
              </a:ext>
            </a:extLst>
          </p:cNvPr>
          <p:cNvSpPr/>
          <p:nvPr/>
        </p:nvSpPr>
        <p:spPr>
          <a:xfrm>
            <a:off x="5180899" y="1019754"/>
            <a:ext cx="6625869" cy="4900986"/>
          </a:xfrm>
          <a:prstGeom prst="rect">
            <a:avLst/>
          </a:prstGeom>
          <a:blipFill>
            <a:blip r:embed="rId4" cstate="print"/>
            <a:stretch>
              <a:fillRect l="-126247" t="-81506" r="-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7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Phân loại Bản mẫu giao diện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4E0AB1-06A4-4201-8941-FBCAC3A1508D}"/>
              </a:ext>
            </a:extLst>
          </p:cNvPr>
          <p:cNvSpPr/>
          <p:nvPr/>
        </p:nvSpPr>
        <p:spPr>
          <a:xfrm>
            <a:off x="5189635" y="1019753"/>
            <a:ext cx="6617133" cy="490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486E3B-7A89-437F-9479-0250627E94AA}"/>
              </a:ext>
            </a:extLst>
          </p:cNvPr>
          <p:cNvSpPr/>
          <p:nvPr/>
        </p:nvSpPr>
        <p:spPr>
          <a:xfrm>
            <a:off x="-7120250" y="1019754"/>
            <a:ext cx="6625869" cy="4900986"/>
          </a:xfrm>
          <a:prstGeom prst="rect">
            <a:avLst/>
          </a:prstGeom>
          <a:blipFill>
            <a:blip r:embed="rId4" cstate="print"/>
            <a:stretch>
              <a:fillRect l="-126247" t="-81506" r="-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5492-608F-4259-8178-97333EFCF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2553" y="953409"/>
            <a:ext cx="6990285" cy="5033674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1D4619B-6F30-42CF-B465-1AF8E2BE8FF5}"/>
              </a:ext>
            </a:extLst>
          </p:cNvPr>
          <p:cNvSpPr txBox="1">
            <a:spLocks/>
          </p:cNvSpPr>
          <p:nvPr/>
        </p:nvSpPr>
        <p:spPr>
          <a:xfrm>
            <a:off x="201404" y="2522806"/>
            <a:ext cx="9533999" cy="2410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Low-fidelity Prototype:</a:t>
            </a:r>
          </a:p>
          <a:p>
            <a:pPr lvl="1">
              <a:lnSpc>
                <a:spcPct val="150000"/>
              </a:lnSpc>
            </a:pPr>
            <a:r>
              <a:rPr lang="en-US" b="0">
                <a:hlinkClick r:id="rId6"/>
              </a:rPr>
              <a:t>Video</a:t>
            </a:r>
            <a:endParaRPr lang="en-US" b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0"/>
              <a:t>Nhóm kỹ thuật thể hiện khái niệm</a:t>
            </a:r>
          </a:p>
          <a:p>
            <a:pPr lvl="1">
              <a:lnSpc>
                <a:spcPct val="150000"/>
              </a:lnSpc>
            </a:pPr>
            <a:r>
              <a:rPr lang="en-US" b="0"/>
              <a:t>đồ họa của một sản phẩm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0"/>
              <a:t>Xác định bố cục các tính năng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0"/>
              <a:t>Rẻ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0"/>
              <a:t>Phương pháp “Wizard of Oz”</a:t>
            </a:r>
          </a:p>
        </p:txBody>
      </p:sp>
    </p:spTree>
    <p:extLst>
      <p:ext uri="{BB962C8B-B14F-4D97-AF65-F5344CB8AC3E}">
        <p14:creationId xmlns:p14="http://schemas.microsoft.com/office/powerpoint/2010/main" val="352184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Paper Prototype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4EF22A8-ADF2-4432-8D00-685059ECB888}"/>
              </a:ext>
            </a:extLst>
          </p:cNvPr>
          <p:cNvSpPr txBox="1">
            <a:spLocks/>
          </p:cNvSpPr>
          <p:nvPr/>
        </p:nvSpPr>
        <p:spPr>
          <a:xfrm>
            <a:off x="1122277" y="4375924"/>
            <a:ext cx="9533999" cy="2410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Paper Prototype</a:t>
            </a:r>
            <a:endParaRPr lang="en-US" b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Vẽ trên giấy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Tương tác tự nhiên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Mô phỏng cách vận hành</a:t>
            </a:r>
          </a:p>
          <a:p>
            <a:pPr>
              <a:lnSpc>
                <a:spcPct val="150000"/>
              </a:lnSpc>
            </a:pPr>
            <a:r>
              <a:rPr lang="en-US" b="0"/>
              <a:t>Thuận lợi: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Dễ xây dựng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Chi phí thấp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Tiện lợi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54E0AB1-06A4-4201-8941-FBCAC3A1508D}"/>
              </a:ext>
            </a:extLst>
          </p:cNvPr>
          <p:cNvSpPr/>
          <p:nvPr/>
        </p:nvSpPr>
        <p:spPr>
          <a:xfrm>
            <a:off x="-7154585" y="953409"/>
            <a:ext cx="6617133" cy="490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5492-608F-4259-8178-97333EFCF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772" y="1019753"/>
            <a:ext cx="6990285" cy="5033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804C4-15B9-49BB-A70C-F5D00D22B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4976" y="953409"/>
            <a:ext cx="7619048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3367-1001-4C7D-802F-E44AD22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273ACD-D889-49A4-A355-837C549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0"/>
            <a:ext cx="10085234" cy="1019753"/>
          </a:xfrm>
        </p:spPr>
        <p:txBody>
          <a:bodyPr>
            <a:normAutofit/>
          </a:bodyPr>
          <a:lstStyle/>
          <a:p>
            <a:r>
              <a:rPr lang="en-US" sz="4000">
                <a:latin typeface="SVN-Aptima" panose="02040603050506020204" pitchFamily="18" charset="0"/>
              </a:rPr>
              <a:t>Paper Prototype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4EF22A8-ADF2-4432-8D00-685059ECB888}"/>
              </a:ext>
            </a:extLst>
          </p:cNvPr>
          <p:cNvSpPr txBox="1">
            <a:spLocks/>
          </p:cNvSpPr>
          <p:nvPr/>
        </p:nvSpPr>
        <p:spPr>
          <a:xfrm>
            <a:off x="507797" y="559792"/>
            <a:ext cx="9533999" cy="2410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Tools-based</a:t>
            </a:r>
          </a:p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prototyping</a:t>
            </a:r>
            <a:endParaRPr 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5492-608F-4259-8178-97333EFC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40337" y="547496"/>
            <a:ext cx="6990285" cy="5033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804C4-15B9-49BB-A70C-F5D00D22B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02" y="850095"/>
            <a:ext cx="8817091" cy="57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373549"/>
            <a:ext cx="5559553" cy="12556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  <a:latin typeface="UTM Nokia Standard" panose="02040603050506020204" pitchFamily="18" charset="0"/>
              </a:rPr>
              <a:t>Làm việc với Wireframe</a:t>
            </a:r>
            <a:endParaRPr lang="en-US" sz="4400" dirty="0">
              <a:latin typeface="UTM Nokia Standard" panose="02040603050506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/>
              <a:t>Working with Wireframe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734B8-B256-46FC-BC4F-28311B64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97479A-858E-4238-BF62-C0F1E9D9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5428A-63CD-408D-A589-0396C3F10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66" b="9787"/>
          <a:stretch/>
        </p:blipFill>
        <p:spPr>
          <a:xfrm>
            <a:off x="1488427" y="306084"/>
            <a:ext cx="9668509" cy="60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2AF27-5156-4A6C-A73E-5DC7136A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EA90E-C887-488B-AADE-238A5D65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96AB9-E403-4DEB-A90B-CEC68B91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78820"/>
            <a:ext cx="10477500" cy="6000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536411-ECD6-4A0C-A9E1-285C4929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0" y="5030787"/>
            <a:ext cx="10515600" cy="1325563"/>
          </a:xfrm>
        </p:spPr>
        <p:txBody>
          <a:bodyPr/>
          <a:lstStyle/>
          <a:p>
            <a:r>
              <a:rPr lang="en-US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17840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C3A0-554F-455A-A3D3-CD364FFE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9DB02E-550C-4784-9030-0E8648F4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D5B3A-15B2-45A7-B5A0-4412F22D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762"/>
            <a:ext cx="9525000" cy="6848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5AB42E-F8D7-4308-8531-CFCBA3EE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90" y="-320040"/>
            <a:ext cx="10515600" cy="1325563"/>
          </a:xfrm>
        </p:spPr>
        <p:txBody>
          <a:bodyPr/>
          <a:lstStyle/>
          <a:p>
            <a:r>
              <a:rPr lang="en-US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424717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Làm việc với Wireframe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838200" y="2364654"/>
            <a:ext cx="10267122" cy="363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Thể hiện chức năng một cách tối giản: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Luồng đi cơ bản của user (User flow)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Cấu trúc nhóm thông tin</a:t>
            </a:r>
          </a:p>
          <a:p>
            <a:pPr lvl="1">
              <a:lnSpc>
                <a:spcPct val="150000"/>
              </a:lnSpc>
            </a:pPr>
            <a:r>
              <a:rPr lang="en-US" b="0">
                <a:hlinkClick r:id="rId3"/>
              </a:rPr>
              <a:t>Wireframe – What goes where?</a:t>
            </a:r>
            <a:endParaRPr lang="en-US" b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/>
              <a:t>Các thành phần thường dùng:</a:t>
            </a:r>
            <a:endParaRPr lang="en-US" b="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Văn bản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Nút bấm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Hình ảnh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Biểu tượng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DB558-39F0-4C22-B7DD-D83421E4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37" y="136525"/>
            <a:ext cx="3724663" cy="66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0B82-1718-42D3-80C8-F78512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7DB866-D39D-4D7D-BB21-398D80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1FA861-3A27-462E-A0A3-50387163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Làm việc với Wireframe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FFBD33-50D1-4BA4-94D0-A68914288387}"/>
              </a:ext>
            </a:extLst>
          </p:cNvPr>
          <p:cNvSpPr txBox="1">
            <a:spLocks/>
          </p:cNvSpPr>
          <p:nvPr/>
        </p:nvSpPr>
        <p:spPr>
          <a:xfrm>
            <a:off x="1092200" y="1016000"/>
            <a:ext cx="10267122" cy="513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b="0"/>
              <a:t>Tạo sự cân bằng, nhất quán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Đưa ra nhiều màn hình để so sánh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Cân bằng giữa khác biệt và nhất quán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b="0"/>
              <a:t>Không quá tập trung vào chi tiết</a:t>
            </a:r>
            <a:endParaRPr lang="en-US" b="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Tương tác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Điều hướng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Chức năng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/>
              <a:t>Logic</a:t>
            </a:r>
          </a:p>
          <a:p>
            <a:pPr>
              <a:lnSpc>
                <a:spcPct val="150000"/>
              </a:lnSpc>
            </a:pPr>
            <a:r>
              <a:rPr lang="en-US" b="0">
                <a:hlinkClick r:id="rId3"/>
              </a:rPr>
              <a:t>Consistency and Details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464C6-5969-478F-8DC1-5CCDE27CB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25399"/>
            <a:ext cx="3816350" cy="67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DA2E-3DEF-4E6E-8600-98622DB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5583-3C27-4A87-A755-03FEB2C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569A87F-AAA5-45CF-8D4D-91A2F577D62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LinhTTP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508BAF-23FC-43EC-8332-4C54665C7C9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9A77F3-EB5D-4D78-9618-CA6CA6D4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0"/>
            <a:ext cx="9871364" cy="1325563"/>
          </a:xfrm>
        </p:spPr>
        <p:txBody>
          <a:bodyPr/>
          <a:lstStyle/>
          <a:p>
            <a:r>
              <a:rPr lang="en-US"/>
              <a:t>Làm việc với Wireframe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D2D634-E361-425A-9733-2340EFDAFCE7}"/>
              </a:ext>
            </a:extLst>
          </p:cNvPr>
          <p:cNvSpPr txBox="1">
            <a:spLocks/>
          </p:cNvSpPr>
          <p:nvPr/>
        </p:nvSpPr>
        <p:spPr>
          <a:xfrm>
            <a:off x="863600" y="1325562"/>
            <a:ext cx="10267122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>
              <a:lnSpc>
                <a:spcPct val="150000"/>
              </a:lnSpc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b="0">
              <a:hlinkClick r:id="rId3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b="0"/>
              <a:t>Thiết lập bản đồ wireframe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>
                <a:hlinkClick r:id="rId4"/>
              </a:rPr>
              <a:t>Wireframe map</a:t>
            </a:r>
            <a:endParaRPr lang="en-US" b="0"/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b="0"/>
              <a:t>Đánh giá wireframe</a:t>
            </a:r>
            <a:endParaRPr lang="en-US" b="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Source Sans Pro" panose="020B0503030403020204" pitchFamily="34" charset="0"/>
                <a:hlinkClick r:id="rId5"/>
              </a:rPr>
              <a:t>Non-Visual Paper Prototyping</a:t>
            </a:r>
            <a:endParaRPr lang="en-US" b="0" i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1F1F1F"/>
                </a:solidFill>
                <a:latin typeface="Source Sans Pro" panose="020B0503030403020204" pitchFamily="34" charset="0"/>
                <a:hlinkClick r:id="rId6"/>
              </a:rPr>
              <a:t>Kiểm thử giao diện người dùng với prototype paper</a:t>
            </a:r>
            <a:endParaRPr lang="en-US" b="0" i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69C1D-DC7B-4DF2-AFE5-6A91AB320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524" y="0"/>
            <a:ext cx="3856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30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terms/"/>
    <ds:schemaRef ds:uri="71af3243-3dd4-4a8d-8c0d-dd76da1f02a5"/>
    <ds:schemaRef ds:uri="16c05727-aa75-4e4a-9b5f-8a80a1165891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8368</TotalTime>
  <Words>610</Words>
  <Application>Microsoft Office PowerPoint</Application>
  <PresentationFormat>Widescreen</PresentationFormat>
  <Paragraphs>199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Avenir Next LT Pro</vt:lpstr>
      <vt:lpstr>Calibri</vt:lpstr>
      <vt:lpstr>Open Sans</vt:lpstr>
      <vt:lpstr>Roboto</vt:lpstr>
      <vt:lpstr>Source Sans Pro</vt:lpstr>
      <vt:lpstr>SVN-Aptima</vt:lpstr>
      <vt:lpstr>Tw Cen MT</vt:lpstr>
      <vt:lpstr>UTM Akashi</vt:lpstr>
      <vt:lpstr>UTM Avo</vt:lpstr>
      <vt:lpstr>UTM Nokia Standard</vt:lpstr>
      <vt:lpstr>Wingdings</vt:lpstr>
      <vt:lpstr>ShapesVTI</vt:lpstr>
      <vt:lpstr>QUY TRÌNH THIẾT KẾ GIAO DIỆN</vt:lpstr>
      <vt:lpstr>Chapter III  Wireframe &amp; Prototype</vt:lpstr>
      <vt:lpstr>Làm việc với Wireframe</vt:lpstr>
      <vt:lpstr>PowerPoint Presentation</vt:lpstr>
      <vt:lpstr>Sketch</vt:lpstr>
      <vt:lpstr>Sketch</vt:lpstr>
      <vt:lpstr>Làm việc với Wireframe</vt:lpstr>
      <vt:lpstr>Làm việc với Wireframe</vt:lpstr>
      <vt:lpstr>Làm việc với Wireframe</vt:lpstr>
      <vt:lpstr>Làm việc với Wireframe</vt:lpstr>
      <vt:lpstr>PowerPoint Presentation</vt:lpstr>
      <vt:lpstr>Mockup</vt:lpstr>
      <vt:lpstr>Mockup</vt:lpstr>
      <vt:lpstr>Mockup</vt:lpstr>
      <vt:lpstr>Mockup</vt:lpstr>
      <vt:lpstr>Mockup</vt:lpstr>
      <vt:lpstr>Prototype</vt:lpstr>
      <vt:lpstr>Bản mẫu giao diện</vt:lpstr>
      <vt:lpstr>Bản mẫu giao diện</vt:lpstr>
      <vt:lpstr>Tại sao cần Bản mẫu giao diện</vt:lpstr>
      <vt:lpstr>Phân loại Bản mẫu giao diện</vt:lpstr>
      <vt:lpstr>Phân loại Bản mẫu giao diện</vt:lpstr>
      <vt:lpstr>Paper Prototype</vt:lpstr>
      <vt:lpstr>Paper Prototype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</dc:title>
  <dc:creator>Linh Trần</dc:creator>
  <cp:lastModifiedBy>Linh Trần</cp:lastModifiedBy>
  <cp:revision>660</cp:revision>
  <dcterms:created xsi:type="dcterms:W3CDTF">2021-10-05T07:55:05Z</dcterms:created>
  <dcterms:modified xsi:type="dcterms:W3CDTF">2021-11-04T00:00:15Z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