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3" r:id="rId11"/>
    <p:sldId id="264" r:id="rId12"/>
    <p:sldId id="289" r:id="rId13"/>
    <p:sldId id="265" r:id="rId14"/>
    <p:sldId id="266" r:id="rId15"/>
    <p:sldId id="290" r:id="rId16"/>
    <p:sldId id="267" r:id="rId17"/>
    <p:sldId id="268" r:id="rId18"/>
    <p:sldId id="291" r:id="rId19"/>
    <p:sldId id="269" r:id="rId20"/>
    <p:sldId id="270" r:id="rId21"/>
    <p:sldId id="292" r:id="rId22"/>
    <p:sldId id="271" r:id="rId23"/>
    <p:sldId id="272" r:id="rId24"/>
    <p:sldId id="273" r:id="rId25"/>
    <p:sldId id="293" r:id="rId26"/>
    <p:sldId id="274" r:id="rId27"/>
    <p:sldId id="275" r:id="rId28"/>
    <p:sldId id="276" r:id="rId29"/>
    <p:sldId id="294" r:id="rId30"/>
    <p:sldId id="295" r:id="rId31"/>
    <p:sldId id="279" r:id="rId32"/>
    <p:sldId id="278" r:id="rId33"/>
    <p:sldId id="296" r:id="rId34"/>
    <p:sldId id="280" r:id="rId35"/>
    <p:sldId id="277" r:id="rId36"/>
    <p:sldId id="281" r:id="rId37"/>
    <p:sldId id="282" r:id="rId38"/>
    <p:sldId id="283" r:id="rId39"/>
    <p:sldId id="284" r:id="rId40"/>
    <p:sldId id="285" r:id="rId41"/>
    <p:sldId id="28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 baseline="400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C16"/>
    <a:srgbClr val="136B13"/>
    <a:srgbClr val="582C66"/>
    <a:srgbClr val="025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8866" autoAdjust="0"/>
  </p:normalViewPr>
  <p:slideViewPr>
    <p:cSldViewPr>
      <p:cViewPr varScale="1">
        <p:scale>
          <a:sx n="70" d="100"/>
          <a:sy n="70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0FC3A9-8045-47DF-B75D-72E189B73A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BE32D35-A1B2-4697-8592-C3E92229E2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C131991-B813-48F0-A82E-C316186EBD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77B411F-B87B-45B8-81A5-08FFF273DA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</a:defRPr>
            </a:lvl1pPr>
          </a:lstStyle>
          <a:p>
            <a:fld id="{64BF01F2-CF5E-456A-AC59-2AC44270CCBF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D34CCAD-CDE8-453B-8D1D-CBF7215CF1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15CFB2F-399F-47D5-A0E6-B8128F7207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F11926B-8060-4C92-9845-F71D88D5C88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B096A29-A797-446F-A2FA-960C40243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BDE1B86-D94E-4E40-975C-513B46A84A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5F83B5-D324-42F1-9EA8-8ECB3DF80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</a:defRPr>
            </a:lvl1pPr>
          </a:lstStyle>
          <a:p>
            <a:fld id="{59196560-EBEA-4AD0-96DD-FCB5D5C0EE16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71D87D8-6DC6-47DA-AF2F-F6BE259FC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F1B90-4E89-4BDD-8CFF-A96CD94C7EDE}" type="slidenum">
              <a:rPr lang="en-US" altLang="vi-VN"/>
              <a:pPr/>
              <a:t>2</a:t>
            </a:fld>
            <a:endParaRPr lang="en-US" altLang="vi-V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D19B0C5-4A7F-4E05-AB8C-79F317C155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D4ADA18-EFE0-4C37-AC50-EA1E7D027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CCD4517-7403-48C2-9171-E8F9C9336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3C6A2-6065-42E0-8467-F00D397EDE1C}" type="slidenum">
              <a:rPr lang="en-US" altLang="vi-VN"/>
              <a:pPr/>
              <a:t>16</a:t>
            </a:fld>
            <a:endParaRPr lang="en-US" altLang="vi-V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3D6BCE8-F9BB-44F3-8572-1FBE7CC8E7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ABF1F05-BF3E-44A9-8482-E17A25991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0425FF3-CAD0-4449-8ED8-94CEAA238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652CF-8188-4509-A02D-E7695F7CFEC4}" type="slidenum">
              <a:rPr lang="en-US" altLang="vi-VN"/>
              <a:pPr/>
              <a:t>70</a:t>
            </a:fld>
            <a:endParaRPr lang="en-US" altLang="vi-V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D37E91C-D36E-462A-A1D6-971A002C1D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724EE9E-1056-4CCD-A7CA-A4F9E2357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vi-VN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icture3">
            <a:extLst>
              <a:ext uri="{FF2B5EF4-FFF2-40B4-BE49-F238E27FC236}">
                <a16:creationId xmlns:a16="http://schemas.microsoft.com/office/drawing/2014/main" id="{594C5B7C-18AD-4FB4-84D2-1B58C4281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D5FC758B-598B-4E48-86E8-B0BABDE4C2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effectLst/>
              </a:defRPr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CFD0B0C-5253-4BF6-95A0-377DF1BC59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6400800" cy="685800"/>
          </a:xfrm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88254B06-8F5A-4DDD-AD44-A9EF6E58B0E9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0" y="4648200"/>
            <a:ext cx="2133600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0" i="1" baseline="0">
                <a:solidFill>
                  <a:schemeClr val="folHlink"/>
                </a:solidFill>
                <a:latin typeface="OfficinaSans" pitchFamily="34" charset="0"/>
              </a:defRPr>
            </a:lvl1pPr>
          </a:lstStyle>
          <a:p>
            <a:r>
              <a:rPr lang="en-US" altLang="vi-VN"/>
              <a:t>09/200630-11-2006</a:t>
            </a:r>
          </a:p>
        </p:txBody>
      </p:sp>
      <p:pic>
        <p:nvPicPr>
          <p:cNvPr id="18440" name="Picture 8">
            <a:extLst>
              <a:ext uri="{FF2B5EF4-FFF2-40B4-BE49-F238E27FC236}">
                <a16:creationId xmlns:a16="http://schemas.microsoft.com/office/drawing/2014/main" id="{F25BE145-75AE-49E8-9A4A-434B11C96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915B3A-D241-4622-997A-AB2415D3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87EA18-656E-49F3-9D5E-D9A4FFFA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8870D1-9477-42EC-964A-BA9F047FE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95F47-6B1C-414E-9E93-5E6B8F6AFCF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291147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44CE5C4-02F2-4036-B12C-699125EC3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15875"/>
            <a:ext cx="2133600" cy="638492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DF11EA7-8AF3-4EC6-B5E8-1A10F56D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875"/>
            <a:ext cx="6248400" cy="6384925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C36855-18FF-4069-AA8A-301026B86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9E3658-401E-4ADB-B4DA-D5D8A867EFF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4086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19B02D-622B-4023-89C8-AF89C381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A1E3EB-6436-49E5-B350-666EF757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17141B-8696-4D96-9FE1-DB7AF28BD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31EFA5-84E8-4780-A867-E9927B21ACB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739000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E4C67B-58BF-4C2D-B840-85F5E147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AA8C517-AB1D-4476-B266-571ADD0A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F074D0-8F7F-4951-B78C-579C34142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699B33-4E7B-4A93-BE79-A983EA4815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563453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46F2B9-37A4-43DD-AFE5-588BF6AE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4FE013-43F0-4543-961B-D08E9591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36638"/>
            <a:ext cx="4191000" cy="536416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E318C8-192C-463F-80CB-CCE42CC0E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036638"/>
            <a:ext cx="4191000" cy="536416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CE4F976-FAF5-44DC-AEA5-55734DF5C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0FDB87-F8D5-4DC3-849F-A8F8349479B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538084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5E1B7F-3BE6-46A3-9CCC-5A3D9823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DE9C898-614E-4C20-91A1-F8E9FA91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31A3F2C-9C41-4C54-BC16-CCE4490D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D84835C-D716-43BD-B3A9-C045506E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FADDA3C-8FB0-4FC9-A6DE-8FF6BEAB5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030CF2-B60B-431F-BED4-B6C88156F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64694D-8205-4FE7-AB4C-CDC67932603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814710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1F9F88-0C33-4103-854A-535D4AF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F1651D7-5E80-43F8-B0A5-F7B4C418C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E07C7-31AF-42AB-B30A-F99DB57AC22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472301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E0D701A-9BD3-4047-B71A-959543C20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1FBB7F-24AB-464C-8ECA-8DA14D7ADDC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351060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72CF40-D02B-4881-84BA-10682DB6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E446D4-0064-4449-B6DC-8EB04D92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4D55DE6-7949-47D6-A4C8-3716E535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51CD2DF-4FED-477D-9083-CAF05BADA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C86F4B-25AC-4532-ADEC-B4FCDD1788A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01959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4A0B2A-21DE-4CE1-A5F9-F553BA4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C7095D0-D4D0-4A86-87B0-2CCA2234C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E9C810-B62A-42F7-A2AB-07670EDF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924B35E-E862-4C1C-AF1C-FD7526197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B7588-1B8A-4E2A-8169-0D103261922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29743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icture1">
            <a:extLst>
              <a:ext uri="{FF2B5EF4-FFF2-40B4-BE49-F238E27FC236}">
                <a16:creationId xmlns:a16="http://schemas.microsoft.com/office/drawing/2014/main" id="{EE5D01BA-B1D0-4EDC-B226-3F21E008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20109FE6-F7DF-443A-B755-917E5046A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875"/>
            <a:ext cx="81534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5D1DEFC-4BFD-47D4-B01D-096A0330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36638"/>
            <a:ext cx="8534400" cy="53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6FBF7EB-2B74-4E09-BD5C-F51A8C62E5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1" baseline="0">
                <a:solidFill>
                  <a:schemeClr val="folHlink"/>
                </a:solidFill>
                <a:latin typeface="OfficinaSans" pitchFamily="34" charset="0"/>
              </a:defRPr>
            </a:lvl1pPr>
          </a:lstStyle>
          <a:p>
            <a:fld id="{87B48931-0F4A-4940-9094-6C5655316E18}" type="slidenum">
              <a:rPr lang="en-US" altLang="vi-VN"/>
              <a:pPr/>
              <a:t>‹#›</a:t>
            </a:fld>
            <a:endParaRPr lang="en-US" altLang="vi-VN"/>
          </a:p>
        </p:txBody>
      </p:sp>
      <p:pic>
        <p:nvPicPr>
          <p:cNvPr id="17415" name="Picture 7">
            <a:extLst>
              <a:ext uri="{FF2B5EF4-FFF2-40B4-BE49-F238E27FC236}">
                <a16:creationId xmlns:a16="http://schemas.microsoft.com/office/drawing/2014/main" id="{35BB7B5D-63FE-484A-9895-B33246A0B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D2E651B-0D1F-4AC3-B8C1-B013546A59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892175"/>
            <a:ext cx="7772400" cy="2384425"/>
          </a:xfrm>
        </p:spPr>
        <p:txBody>
          <a:bodyPr/>
          <a:lstStyle/>
          <a:p>
            <a:r>
              <a:rPr lang="en-US" altLang="vi-VN" sz="3200"/>
              <a:t>Chương 3: Transact-SQL nâng cao</a:t>
            </a: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8CB50D-6E52-41FB-841A-2588666DF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0965-DD53-4D6A-82FF-CBBCF97B3B95}" type="slidenum">
              <a:rPr lang="en-US" altLang="vi-VN"/>
              <a:pPr/>
              <a:t>10</a:t>
            </a:fld>
            <a:endParaRPr lang="en-US" altLang="vi-V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52EC966-6E0A-4444-B556-9C909B7A6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3B68A0F-0784-4B2E-A1ED-B9CA78397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>
                <a:solidFill>
                  <a:schemeClr val="hlink"/>
                </a:solidFill>
              </a:rPr>
              <a:t>Khai báo và sử dụng biến</a:t>
            </a:r>
          </a:p>
          <a:p>
            <a:r>
              <a:rPr lang="en-US" altLang="vi-VN"/>
              <a:t>Các lệnh điều khiển</a:t>
            </a:r>
          </a:p>
          <a:p>
            <a:r>
              <a:rPr lang="en-US" altLang="vi-VN"/>
              <a:t>Cursor</a:t>
            </a:r>
          </a:p>
          <a:p>
            <a:r>
              <a:rPr lang="en-US" altLang="vi-VN"/>
              <a:t>Stored procedure </a:t>
            </a:r>
          </a:p>
          <a:p>
            <a:r>
              <a:rPr lang="en-US" altLang="vi-VN"/>
              <a:t>Function</a:t>
            </a:r>
          </a:p>
          <a:p>
            <a:r>
              <a:rPr lang="en-US" altLang="vi-VN"/>
              <a:t>Sử dụng Trigger cài đặt RBTV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D4CEF7-8BCD-4AD6-9FEC-7FA3ED9C0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20C0-3423-4FBC-A453-22B41245356F}" type="slidenum">
              <a:rPr lang="en-US" altLang="vi-VN"/>
              <a:pPr/>
              <a:t>11</a:t>
            </a:fld>
            <a:endParaRPr lang="en-US" altLang="vi-V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5F1637C-68DB-4BB7-B166-EA93E65CE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If…else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6E826B9-3FFE-4ED1-95C4-FBC896F76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Xét điều kiện để quyết định những lệnh T-SQL nào sẽ được thực hiện</a:t>
            </a:r>
          </a:p>
          <a:p>
            <a:r>
              <a:rPr lang="en-US" altLang="vi-VN"/>
              <a:t>Cú pháp:</a:t>
            </a:r>
          </a:p>
          <a:p>
            <a:pPr lvl="1">
              <a:buFontTx/>
              <a:buNone/>
            </a:pPr>
            <a:r>
              <a:rPr lang="en-US" altLang="vi-VN" b="1" i="1"/>
              <a:t>	</a:t>
            </a:r>
            <a:r>
              <a:rPr lang="en-US" altLang="vi-VN" b="1" i="1">
                <a:solidFill>
                  <a:srgbClr val="167C16"/>
                </a:solidFill>
              </a:rPr>
              <a:t>	If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i="1">
                <a:solidFill>
                  <a:srgbClr val="167C16"/>
                </a:solidFill>
              </a:rPr>
              <a:t>biểu_thức_điều kiện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 	</a:t>
            </a:r>
            <a:r>
              <a:rPr lang="en-US" altLang="vi-VN" i="1">
                <a:solidFill>
                  <a:srgbClr val="167C16"/>
                </a:solidFill>
              </a:rPr>
              <a:t>Lệnh| Khối_lệnh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[</a:t>
            </a:r>
            <a:r>
              <a:rPr lang="en-US" altLang="vi-VN" b="1" i="1">
                <a:solidFill>
                  <a:srgbClr val="167C16"/>
                </a:solidFill>
              </a:rPr>
              <a:t>Else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Lệnh| Khối_lệnh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1">
              <a:buFontTx/>
              <a:buNone/>
            </a:pPr>
            <a:endParaRPr lang="en-US" altLang="vi-VN" i="1">
              <a:solidFill>
                <a:srgbClr val="167C16"/>
              </a:solidFill>
            </a:endParaRPr>
          </a:p>
          <a:p>
            <a:pPr lvl="1">
              <a:buFontTx/>
              <a:buNone/>
            </a:pPr>
            <a:r>
              <a:rPr lang="en-US" altLang="vi-VN" i="1"/>
              <a:t>	Khối lệnh là một hoặc nhiều lệnh nằm trong cặp từ khóa begin…end</a:t>
            </a:r>
          </a:p>
          <a:p>
            <a:pPr lvl="1">
              <a:buFontTx/>
              <a:buNone/>
            </a:pPr>
            <a:endParaRPr lang="en-US" altLang="vi-VN" i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637C79-0A10-4B2C-A283-6C45BEA59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4670-37CE-447F-A9E2-6982E18F11B6}" type="slidenum">
              <a:rPr lang="en-US" altLang="vi-VN"/>
              <a:pPr/>
              <a:t>12</a:t>
            </a:fld>
            <a:endParaRPr lang="en-US" altLang="vi-V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C4F18C6-5CFD-4B87-9161-8FFD55F5F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If…else (tt)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7EBAA3F-E4F9-4954-8CD9-A8BBA9AB4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Ví dụ</a:t>
            </a:r>
          </a:p>
          <a:p>
            <a:pPr lvl="1">
              <a:buFontTx/>
              <a:buNone/>
            </a:pPr>
            <a:r>
              <a:rPr lang="en-US" altLang="vi-VN" b="1"/>
              <a:t>HocPhan(MaHP, TenHP, SiSo)</a:t>
            </a:r>
          </a:p>
          <a:p>
            <a:pPr lvl="1">
              <a:buFontTx/>
              <a:buNone/>
            </a:pPr>
            <a:r>
              <a:rPr lang="en-US" altLang="vi-VN" b="1"/>
              <a:t>DangKy(MaSV, MaHP)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sz="2200" i="1"/>
              <a:t>Viết lệnh để thêm một đăng ký mới cho sinh viên có mã số 001 vào học phần HP01 (giả sử học phần này đã tồn tại trong bảng HocPhan)</a:t>
            </a:r>
          </a:p>
          <a:p>
            <a:pPr lvl="1"/>
            <a:endParaRPr lang="en-US" altLang="vi-VN" sz="2200" i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AC2F5B-C4A8-4A0F-BA09-96D940DFC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77379-C181-421A-BF7B-19BE5F4CD03B}" type="slidenum">
              <a:rPr lang="en-US" altLang="vi-VN"/>
              <a:pPr/>
              <a:t>13</a:t>
            </a:fld>
            <a:endParaRPr lang="en-US" altLang="vi-V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B145BA9-8392-48EB-A460-074FD5EDA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If…else (tt)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1A75257-D824-4BD4-8439-6E06C2FB2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vi-VN" sz="2400"/>
              <a:t>Ví dụ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Declare @SiSo int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select @SiSo = SiSo from HocPhan where MaHP= ’HP01’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if</a:t>
            </a:r>
            <a:r>
              <a:rPr lang="en-US" altLang="vi-VN" sz="2200">
                <a:solidFill>
                  <a:srgbClr val="582C66"/>
                </a:solidFill>
              </a:rPr>
              <a:t> @SiSo &lt; 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Begin</a:t>
            </a:r>
            <a:r>
              <a:rPr lang="en-US" altLang="vi-VN" sz="2200">
                <a:solidFill>
                  <a:srgbClr val="582C66"/>
                </a:solidFill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	insert into DANG_KY(MaSV, MaHP)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		values(‘001’, ’HP01’)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	print N’Đăng ký thành công’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	print N’Học phần đã đủ SV’</a:t>
            </a:r>
            <a:endParaRPr lang="en-US" altLang="vi-VN" sz="1300" i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F662D4-2419-4058-8FA6-7800FC74A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85CD-3CD3-4F58-9757-C6C66B3C89F9}" type="slidenum">
              <a:rPr lang="en-US" altLang="vi-VN"/>
              <a:pPr/>
              <a:t>14</a:t>
            </a:fld>
            <a:endParaRPr lang="en-US" altLang="vi-V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5E9FC31-1D23-4E16-AA7A-05458E3BB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While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CA2089-23F1-4722-87F8-36640228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Thực hiện lặp lại một đoạn lệnh T-SQL khi điều kiện còn đúng</a:t>
            </a:r>
          </a:p>
          <a:p>
            <a:r>
              <a:rPr lang="en-US" altLang="vi-VN"/>
              <a:t>Cú pháp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While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biểu_thức_điều_kiện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</a:t>
            </a:r>
            <a:r>
              <a:rPr lang="en-US" altLang="vi-VN" i="1">
                <a:solidFill>
                  <a:srgbClr val="167C16"/>
                </a:solidFill>
              </a:rPr>
              <a:t>Lệnh| Khối lệnh</a:t>
            </a:r>
          </a:p>
          <a:p>
            <a:pPr lvl="1"/>
            <a:r>
              <a:rPr lang="en-US" altLang="vi-VN"/>
              <a:t>Có thể sử dụng </a:t>
            </a:r>
            <a:r>
              <a:rPr lang="en-US" altLang="vi-VN" i="1"/>
              <a:t>Break</a:t>
            </a:r>
            <a:r>
              <a:rPr lang="en-US" altLang="vi-VN"/>
              <a:t> và </a:t>
            </a:r>
            <a:r>
              <a:rPr lang="en-US" altLang="vi-VN" i="1"/>
              <a:t>Continue</a:t>
            </a:r>
            <a:r>
              <a:rPr lang="en-US" altLang="vi-VN"/>
              <a:t> trong khối lệnh của while</a:t>
            </a:r>
          </a:p>
          <a:p>
            <a:pPr lvl="2"/>
            <a:r>
              <a:rPr lang="en-US" altLang="vi-VN"/>
              <a:t>Break: thoát khỏi vòng while hiện hành</a:t>
            </a:r>
          </a:p>
          <a:p>
            <a:pPr lvl="2"/>
            <a:r>
              <a:rPr lang="en-US" altLang="vi-VN"/>
              <a:t>Continue : trở lại đầu vòng while, bỏ qua các lệnh sau đó</a:t>
            </a:r>
          </a:p>
          <a:p>
            <a:pPr>
              <a:buFontTx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C25BF9-59DC-4111-9FBD-31EB8DEBA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96264-AD4C-496E-A386-BF347BA5EEF6}" type="slidenum">
              <a:rPr lang="en-US" altLang="vi-VN"/>
              <a:pPr/>
              <a:t>15</a:t>
            </a:fld>
            <a:endParaRPr lang="en-US" altLang="vi-V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B439242-B54E-4A55-81B2-380857572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While (tt)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5A4D805-F84E-4E81-A2CB-DC1EC3AA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Ví dụ</a:t>
            </a:r>
          </a:p>
          <a:p>
            <a:pPr lvl="1">
              <a:buFontTx/>
              <a:buNone/>
            </a:pPr>
            <a:r>
              <a:rPr lang="en-US" altLang="vi-VN" b="1"/>
              <a:t>SinhVien(</a:t>
            </a:r>
            <a:r>
              <a:rPr lang="en-US" altLang="vi-VN" b="1" u="sng"/>
              <a:t>MaSV:</a:t>
            </a:r>
            <a:r>
              <a:rPr lang="en-US" altLang="vi-VN" b="1"/>
              <a:t> int, HoTen: nvarchar(30))</a:t>
            </a:r>
          </a:p>
          <a:p>
            <a:pPr lvl="1">
              <a:buFontTx/>
              <a:buNone/>
            </a:pPr>
            <a:r>
              <a:rPr lang="en-US" altLang="vi-VN" i="1"/>
              <a:t>	Viết lệnh xác định một mã sinh viên mới theo qui định: mã sinh viên tăng dần, nếu có chỗ trống thì mã mới xác định sẽ chèn vào chỗ trống đó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sz="2200"/>
              <a:t>	Vd: 1,2,3,7 </a:t>
            </a:r>
            <a:r>
              <a:rPr lang="en-US" altLang="vi-VN" sz="2200">
                <a:sym typeface="Wingdings" panose="05000000000000000000" pitchFamily="2" charset="2"/>
              </a:rPr>
              <a:t> mã sinh viên mới: 4</a:t>
            </a:r>
            <a:endParaRPr lang="en-US" altLang="vi-VN" sz="22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907A1E-113D-4682-B149-865B51E63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FB56B-BD99-4EC2-AE5D-F929F898EA81}" type="slidenum">
              <a:rPr lang="en-US" altLang="vi-VN"/>
              <a:pPr/>
              <a:t>16</a:t>
            </a:fld>
            <a:endParaRPr lang="en-US" altLang="vi-V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D797E0C-E606-4A75-BC1D-FE2676292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While (tt)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C2F6FC-2C06-406F-89D6-4B2F0F79C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Ví dụ:</a:t>
            </a:r>
          </a:p>
          <a:p>
            <a:pPr lvl="1">
              <a:buFontTx/>
              <a:buNone/>
            </a:pPr>
            <a:r>
              <a:rPr lang="en-US" altLang="vi-VN" i="1">
                <a:solidFill>
                  <a:srgbClr val="582C66"/>
                </a:solidFill>
              </a:rPr>
              <a:t>Declare @STT int</a:t>
            </a:r>
          </a:p>
          <a:p>
            <a:pPr lvl="1">
              <a:buFontTx/>
              <a:buNone/>
            </a:pPr>
            <a:r>
              <a:rPr lang="en-US" altLang="vi-VN" i="1">
                <a:solidFill>
                  <a:srgbClr val="582C66"/>
                </a:solidFill>
              </a:rPr>
              <a:t>Set @STT=1</a:t>
            </a:r>
          </a:p>
          <a:p>
            <a:pPr lvl="1">
              <a:buFontTx/>
              <a:buNone/>
            </a:pPr>
            <a:r>
              <a:rPr lang="en-US" altLang="vi-VN" b="1" i="1">
                <a:solidFill>
                  <a:srgbClr val="582C66"/>
                </a:solidFill>
              </a:rPr>
              <a:t>While</a:t>
            </a:r>
            <a:r>
              <a:rPr lang="en-US" altLang="vi-VN" i="1">
                <a:solidFill>
                  <a:srgbClr val="582C66"/>
                </a:solidFill>
              </a:rPr>
              <a:t> exists(select * from SV where MaSV = @STT)</a:t>
            </a:r>
          </a:p>
          <a:p>
            <a:pPr lvl="1">
              <a:buFontTx/>
              <a:buNone/>
            </a:pPr>
            <a:r>
              <a:rPr lang="en-US" altLang="vi-VN" i="1">
                <a:solidFill>
                  <a:srgbClr val="582C66"/>
                </a:solidFill>
              </a:rPr>
              <a:t>			set @STT = @STT+1</a:t>
            </a:r>
          </a:p>
          <a:p>
            <a:pPr lvl="1">
              <a:buFontTx/>
              <a:buNone/>
            </a:pPr>
            <a:r>
              <a:rPr lang="en-US" altLang="vi-VN" i="1">
                <a:solidFill>
                  <a:srgbClr val="582C66"/>
                </a:solidFill>
              </a:rPr>
              <a:t>Insert into SV(MaSV, HoTen)</a:t>
            </a:r>
          </a:p>
          <a:p>
            <a:pPr lvl="1">
              <a:buFontTx/>
              <a:buNone/>
            </a:pPr>
            <a:r>
              <a:rPr lang="en-US" altLang="vi-VN" i="1">
                <a:solidFill>
                  <a:srgbClr val="582C66"/>
                </a:solidFill>
              </a:rPr>
              <a:t>	values(@STT, ‘Nguyen Van A’)</a:t>
            </a:r>
          </a:p>
          <a:p>
            <a:pPr>
              <a:buFontTx/>
              <a:buNone/>
            </a:pPr>
            <a:r>
              <a:rPr lang="en-US" altLang="vi-VN"/>
              <a:t>	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C8869C-9DBC-4845-B717-1F5D99A55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6C4C-7855-4666-8921-FB9EABD52FF1}" type="slidenum">
              <a:rPr lang="en-US" altLang="vi-VN"/>
              <a:pPr/>
              <a:t>17</a:t>
            </a:fld>
            <a:endParaRPr lang="en-US" altLang="vi-V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A08E77E-7AF8-4359-B34F-2BBC4A339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FE0595F-C825-4FB6-A891-278A1E8A1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Kiểm tra một dãy các điều kiện và trả về kết quả phù hợp với điều kiện đúng</a:t>
            </a:r>
          </a:p>
          <a:p>
            <a:r>
              <a:rPr lang="en-US" altLang="vi-VN"/>
              <a:t>Được sử dụng như một hàm trong câu select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5395E3-78DD-4343-87D5-0FB40BBB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A98A1-E1F3-494C-947C-4DAB05F9B661}" type="slidenum">
              <a:rPr lang="en-US" altLang="vi-VN"/>
              <a:pPr/>
              <a:t>18</a:t>
            </a:fld>
            <a:endParaRPr lang="en-US" altLang="vi-VN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9DE154F-6DD4-4DB5-813D-AAD8F0CC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 (tt)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83BAED1-F6AB-4990-ADAA-73377C93E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Cú pháp: Có hai dạng</a:t>
            </a:r>
          </a:p>
          <a:p>
            <a:pPr lvl="1"/>
            <a:r>
              <a:rPr lang="en-US" altLang="vi-VN"/>
              <a:t>Dạng 1 (simple case):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Case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Biểu_thức_đầu_vào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</a:t>
            </a:r>
            <a:r>
              <a:rPr lang="en-US" altLang="vi-VN" b="1">
                <a:solidFill>
                  <a:srgbClr val="167C16"/>
                </a:solidFill>
              </a:rPr>
              <a:t>When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Giá_trị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b="1">
                <a:solidFill>
                  <a:srgbClr val="167C16"/>
                </a:solidFill>
              </a:rPr>
              <a:t>then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kết_quả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[...n]	 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[ </a:t>
            </a:r>
            <a:r>
              <a:rPr lang="en-US" altLang="vi-VN" b="1">
                <a:solidFill>
                  <a:srgbClr val="167C16"/>
                </a:solidFill>
              </a:rPr>
              <a:t>Else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kết_quả_khác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End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503CAE-DA8F-455D-BB42-BB8CBF1C9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958E-312B-4A2C-A461-6BED049CDA7E}" type="slidenum">
              <a:rPr lang="en-US" altLang="vi-VN"/>
              <a:pPr/>
              <a:t>19</a:t>
            </a:fld>
            <a:endParaRPr lang="en-US" altLang="vi-V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C05B700-9B5D-4AB2-AC66-6F42AFA72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 (tt)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5FFF8C1-50B0-4F70-A93D-878BCBE79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Dạng 2 (searched case):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167C16"/>
                </a:solidFill>
              </a:rPr>
              <a:t>Case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</a:t>
            </a:r>
            <a:r>
              <a:rPr lang="en-US" altLang="vi-VN" b="1">
                <a:solidFill>
                  <a:srgbClr val="167C16"/>
                </a:solidFill>
              </a:rPr>
              <a:t>When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biểu_thức_điều kiện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b="1">
                <a:solidFill>
                  <a:srgbClr val="167C16"/>
                </a:solidFill>
              </a:rPr>
              <a:t>then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kết_quả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[...n]	 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	[ </a:t>
            </a:r>
            <a:r>
              <a:rPr lang="en-US" altLang="vi-VN" b="1">
                <a:solidFill>
                  <a:srgbClr val="167C16"/>
                </a:solidFill>
              </a:rPr>
              <a:t>Else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kết_quả_khác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1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	End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B2CD04-3933-452E-A934-B378814F6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B6F36-96E5-43B4-ADC9-3615F07C0BFB}" type="slidenum">
              <a:rPr lang="en-US" altLang="vi-VN"/>
              <a:pPr/>
              <a:t>2</a:t>
            </a:fld>
            <a:endParaRPr lang="en-US" altLang="vi-VN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B474D9B-7EF7-4486-A2FB-37376355E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	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E268F3A-B6F8-48D3-857B-A3EE024DD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Khai báo và sử dụng biến</a:t>
            </a:r>
          </a:p>
          <a:p>
            <a:r>
              <a:rPr lang="en-US" altLang="vi-VN"/>
              <a:t>Các lệnh điều khiển</a:t>
            </a:r>
          </a:p>
          <a:p>
            <a:r>
              <a:rPr lang="en-US" altLang="vi-VN"/>
              <a:t>Cursor</a:t>
            </a:r>
          </a:p>
          <a:p>
            <a:r>
              <a:rPr lang="en-US" altLang="vi-VN"/>
              <a:t>Stored procedure </a:t>
            </a:r>
          </a:p>
          <a:p>
            <a:r>
              <a:rPr lang="en-US" altLang="vi-VN"/>
              <a:t>Function</a:t>
            </a:r>
          </a:p>
          <a:p>
            <a:r>
              <a:rPr lang="en-US" altLang="vi-VN"/>
              <a:t>Sử dụng Trigger cài đặt RBTV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E7CCD0-A709-4A59-AF23-E512A41D9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C3137-A305-4707-85AF-65BC9BA12C17}" type="slidenum">
              <a:rPr lang="en-US" altLang="vi-VN"/>
              <a:pPr/>
              <a:t>20</a:t>
            </a:fld>
            <a:endParaRPr lang="en-US" altLang="vi-V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B61E9EB-AF9B-4C63-9C21-B4FDD8B30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 (tt)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1D6FEEC-8E4E-456B-A4F0-5EB94E145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64163"/>
          </a:xfrm>
        </p:spPr>
        <p:txBody>
          <a:bodyPr/>
          <a:lstStyle/>
          <a:p>
            <a:r>
              <a:rPr lang="en-US" altLang="vi-VN"/>
              <a:t>Ví dụ:</a:t>
            </a:r>
          </a:p>
          <a:p>
            <a:pPr lvl="1">
              <a:buFontTx/>
              <a:buNone/>
            </a:pPr>
            <a:r>
              <a:rPr lang="en-US" altLang="vi-VN" b="1"/>
              <a:t>NHAN_VIEN(</a:t>
            </a:r>
            <a:r>
              <a:rPr lang="en-US" altLang="vi-VN" b="1" u="sng"/>
              <a:t>MaNV</a:t>
            </a:r>
            <a:r>
              <a:rPr lang="en-US" altLang="vi-VN" b="1"/>
              <a:t>, HoTen, NgaySinh, CapBac, 				Phai)</a:t>
            </a:r>
          </a:p>
          <a:p>
            <a:pPr lvl="1"/>
            <a:r>
              <a:rPr lang="en-US" altLang="vi-VN"/>
              <a:t>Cho biết những nhân viên đến tuổi về hưu(tuổi về hưu của nam là 60, của nữ là 55)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2ABF96-A563-4C45-98D4-F1F565FA4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D951-B9D1-4897-96C2-9340E783FA79}" type="slidenum">
              <a:rPr lang="en-US" altLang="vi-VN"/>
              <a:pPr/>
              <a:t>21</a:t>
            </a:fld>
            <a:endParaRPr lang="en-US" altLang="vi-V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B0AD4EF-00F4-4489-A4AD-2992CC1F9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  - ví dụ (tt)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6DF8427-84D4-4F7C-86FF-CFFF7824B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select * from NHAN_VIEN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where datediff(yy, NgaySinh, getdate()) &gt; =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	</a:t>
            </a:r>
            <a:r>
              <a:rPr lang="en-US" altLang="vi-VN" sz="2600" b="1">
                <a:solidFill>
                  <a:srgbClr val="582C66"/>
                </a:solidFill>
              </a:rPr>
              <a:t>Case</a:t>
            </a:r>
            <a:r>
              <a:rPr lang="en-US" altLang="vi-VN" sz="2600">
                <a:solidFill>
                  <a:srgbClr val="582C66"/>
                </a:solidFill>
              </a:rPr>
              <a:t> Phai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		</a:t>
            </a:r>
            <a:r>
              <a:rPr lang="en-US" altLang="vi-VN" sz="2600" b="1">
                <a:solidFill>
                  <a:srgbClr val="582C66"/>
                </a:solidFill>
              </a:rPr>
              <a:t>when</a:t>
            </a:r>
            <a:r>
              <a:rPr lang="en-US" altLang="vi-VN" sz="2600">
                <a:solidFill>
                  <a:srgbClr val="582C66"/>
                </a:solidFill>
              </a:rPr>
              <a:t> ‘Nam’ </a:t>
            </a:r>
            <a:r>
              <a:rPr lang="en-US" altLang="vi-VN" sz="2600" b="1">
                <a:solidFill>
                  <a:srgbClr val="582C66"/>
                </a:solidFill>
              </a:rPr>
              <a:t>then</a:t>
            </a:r>
            <a:r>
              <a:rPr lang="en-US" altLang="vi-VN" sz="2600">
                <a:solidFill>
                  <a:srgbClr val="582C66"/>
                </a:solidFill>
              </a:rPr>
              <a:t> 60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		</a:t>
            </a:r>
            <a:r>
              <a:rPr lang="en-US" altLang="vi-VN" sz="2600" b="1">
                <a:solidFill>
                  <a:srgbClr val="582C66"/>
                </a:solidFill>
              </a:rPr>
              <a:t>when</a:t>
            </a:r>
            <a:r>
              <a:rPr lang="en-US" altLang="vi-VN" sz="2600">
                <a:solidFill>
                  <a:srgbClr val="582C66"/>
                </a:solidFill>
              </a:rPr>
              <a:t> ‘Nu’ </a:t>
            </a:r>
            <a:r>
              <a:rPr lang="en-US" altLang="vi-VN" sz="2600" b="1">
                <a:solidFill>
                  <a:srgbClr val="582C66"/>
                </a:solidFill>
              </a:rPr>
              <a:t>then</a:t>
            </a:r>
            <a:r>
              <a:rPr lang="en-US" altLang="vi-VN" sz="2600">
                <a:solidFill>
                  <a:srgbClr val="582C66"/>
                </a:solidFill>
              </a:rPr>
              <a:t> 55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	</a:t>
            </a:r>
            <a:r>
              <a:rPr lang="en-US" altLang="vi-VN" sz="2600" b="1">
                <a:solidFill>
                  <a:srgbClr val="582C66"/>
                </a:solidFill>
              </a:rPr>
              <a:t>End</a:t>
            </a:r>
          </a:p>
          <a:p>
            <a:endParaRPr lang="en-US" altLang="vi-VN" sz="32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2243F9-8BDB-4598-B759-83C33B80A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7F1A-6BF6-4539-BC47-8EF2425D46D6}" type="slidenum">
              <a:rPr lang="en-US" altLang="vi-VN"/>
              <a:pPr/>
              <a:t>22</a:t>
            </a:fld>
            <a:endParaRPr lang="en-US" altLang="vi-V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D8AE710-15F0-4406-8627-30D02DA21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Case _ VD (tt)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4AD534D-0A16-4AB7-929F-F3CD631C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Cho biết mã NV, họ tên và loại nhân viên (cấp bậc &lt;=3:bình thường, cấp bậc = null: chưa xếp loại, còn lại: cấp cao)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Select MaNV, HoTen, ‘Loai’ =  </a:t>
            </a:r>
            <a:r>
              <a:rPr lang="en-US" altLang="vi-VN" sz="2600" b="1">
                <a:solidFill>
                  <a:srgbClr val="582C66"/>
                </a:solidFill>
              </a:rPr>
              <a:t>Case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 	</a:t>
            </a:r>
            <a:r>
              <a:rPr lang="en-US" altLang="vi-VN" sz="2600" b="1">
                <a:solidFill>
                  <a:srgbClr val="582C66"/>
                </a:solidFill>
              </a:rPr>
              <a:t>when</a:t>
            </a:r>
            <a:r>
              <a:rPr lang="en-US" altLang="vi-VN" sz="2600">
                <a:solidFill>
                  <a:srgbClr val="582C66"/>
                </a:solidFill>
              </a:rPr>
              <a:t> CapBac&lt;=3 </a:t>
            </a:r>
            <a:r>
              <a:rPr lang="en-US" altLang="vi-VN" sz="2600" b="1">
                <a:solidFill>
                  <a:srgbClr val="582C66"/>
                </a:solidFill>
              </a:rPr>
              <a:t>then</a:t>
            </a:r>
            <a:r>
              <a:rPr lang="en-US" altLang="vi-VN" sz="2600">
                <a:solidFill>
                  <a:srgbClr val="582C66"/>
                </a:solidFill>
              </a:rPr>
              <a:t> ‘Binh Thuong’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</a:t>
            </a:r>
            <a:r>
              <a:rPr lang="en-US" altLang="vi-VN" sz="2600" b="1">
                <a:solidFill>
                  <a:srgbClr val="582C66"/>
                </a:solidFill>
              </a:rPr>
              <a:t>when</a:t>
            </a:r>
            <a:r>
              <a:rPr lang="en-US" altLang="vi-VN" sz="2600">
                <a:solidFill>
                  <a:srgbClr val="582C66"/>
                </a:solidFill>
              </a:rPr>
              <a:t> CapBac is null </a:t>
            </a:r>
            <a:r>
              <a:rPr lang="en-US" altLang="vi-VN" sz="2600" b="1">
                <a:solidFill>
                  <a:srgbClr val="582C66"/>
                </a:solidFill>
              </a:rPr>
              <a:t>then</a:t>
            </a:r>
            <a:r>
              <a:rPr lang="en-US" altLang="vi-VN" sz="2600">
                <a:solidFill>
                  <a:srgbClr val="582C66"/>
                </a:solidFill>
              </a:rPr>
              <a:t> ‘Chua xep loai’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		</a:t>
            </a:r>
            <a:r>
              <a:rPr lang="en-US" altLang="vi-VN" sz="2600" b="1">
                <a:solidFill>
                  <a:srgbClr val="582C66"/>
                </a:solidFill>
              </a:rPr>
              <a:t>else</a:t>
            </a:r>
            <a:r>
              <a:rPr lang="en-US" altLang="vi-VN" sz="2600">
                <a:solidFill>
                  <a:srgbClr val="582C66"/>
                </a:solidFill>
              </a:rPr>
              <a:t> ‘Cap Cao’    </a:t>
            </a:r>
            <a:r>
              <a:rPr lang="en-US" altLang="vi-VN" sz="2600" b="1">
                <a:solidFill>
                  <a:srgbClr val="582C66"/>
                </a:solidFill>
              </a:rPr>
              <a:t>End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582C66"/>
                </a:solidFill>
              </a:rPr>
              <a:t>From NhanVien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		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725FB8-9D95-4BE3-ABDB-3D0A390E2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FF16-9A87-498C-9211-8F1F231DB9BA}" type="slidenum">
              <a:rPr lang="en-US" altLang="vi-VN"/>
              <a:pPr/>
              <a:t>23</a:t>
            </a:fld>
            <a:endParaRPr lang="en-US" altLang="vi-V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CFAE382-0040-4807-AEC4-593604138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CFCF99C-1C1A-4CA5-9A3C-8182BBBE5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>
                <a:solidFill>
                  <a:schemeClr val="hlink"/>
                </a:solidFill>
              </a:rPr>
              <a:t>Khai báo và sử dụng biến</a:t>
            </a:r>
          </a:p>
          <a:p>
            <a:r>
              <a:rPr lang="en-US" altLang="vi-VN">
                <a:solidFill>
                  <a:schemeClr val="hlink"/>
                </a:solidFill>
              </a:rPr>
              <a:t>Các lệnh điều khiển</a:t>
            </a:r>
          </a:p>
          <a:p>
            <a:r>
              <a:rPr lang="en-US" altLang="vi-VN"/>
              <a:t>Cursor</a:t>
            </a:r>
          </a:p>
          <a:p>
            <a:r>
              <a:rPr lang="en-US" altLang="vi-VN"/>
              <a:t>Stored procedure </a:t>
            </a:r>
          </a:p>
          <a:p>
            <a:r>
              <a:rPr lang="en-US" altLang="vi-VN"/>
              <a:t>Function</a:t>
            </a:r>
          </a:p>
          <a:p>
            <a:r>
              <a:rPr lang="en-US" altLang="vi-VN"/>
              <a:t>Sử dụng Trigger cài đặt RBTV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D83F78-6577-4F45-AE12-4E5C83EE5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A89A-CB68-47DD-B2EA-4BB091040793}" type="slidenum">
              <a:rPr lang="en-US" altLang="vi-VN"/>
              <a:pPr/>
              <a:t>24</a:t>
            </a:fld>
            <a:endParaRPr lang="en-US" altLang="vi-V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280FA2B-8DB2-460A-ACA9-E95DB038A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- Khái niệm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A3C2ACC-003E-4C42-93FF-419A1424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Là một cấu trúc dữ liệu ánh xạ đến một tập các dòng dữ liệu là kết quả của một câu truy vấn (select)</a:t>
            </a:r>
          </a:p>
          <a:p>
            <a:r>
              <a:rPr lang="en-US" altLang="vi-VN"/>
              <a:t>Cho phép duyệt tuần tự qua tập các dòng dữ liệu và đọc giá trị từng dòng.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D0613C3-45E1-427E-88DD-4211F132E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179F-D5F5-4327-AB77-8F764244C5F8}" type="slidenum">
              <a:rPr lang="en-US" altLang="vi-VN"/>
              <a:pPr/>
              <a:t>25</a:t>
            </a:fld>
            <a:endParaRPr lang="en-US" altLang="vi-VN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207C6DB-E1E6-4E5C-AE47-17EDE92B6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- Khái niệm (tt)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DBC519-595E-4B74-9A34-FEDDF77CA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Vị trí hiện hành của cursor có thể được dùng như điều kiện trong mệnh đề where của lệnh update hoặc delete </a:t>
            </a:r>
          </a:p>
          <a:p>
            <a:pPr lvl="1"/>
            <a:r>
              <a:rPr lang="en-US" altLang="vi-VN"/>
              <a:t>cho phép cập nhật/xoá dữ liệu (dữ liệu thật sự trong CSDL) tương ứng với vị trí hiện hành của cursor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4C51BF-3AD9-4D8D-B253-332AD0BAC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0FA4C-7132-44CE-9436-D9D1E6D49D99}" type="slidenum">
              <a:rPr lang="en-US" altLang="vi-VN"/>
              <a:pPr/>
              <a:t>26</a:t>
            </a:fld>
            <a:endParaRPr lang="en-US" altLang="vi-V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7450D95-62FE-45CA-8BC0-6108BBD68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- Khai báo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36C95A-4EF4-4492-8D69-D199B98E9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Có thể sử dụng cú pháp chuẩn SQL 92 hoặc cú pháp T_SQL mở rộng</a:t>
            </a:r>
          </a:p>
          <a:p>
            <a:pPr lvl="1"/>
            <a:r>
              <a:rPr lang="en-US" altLang="vi-VN"/>
              <a:t>Cú pháp SQL 92 chuẩn: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Declare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cur_name</a:t>
            </a:r>
            <a:r>
              <a:rPr lang="en-US" altLang="vi-VN">
                <a:solidFill>
                  <a:srgbClr val="167C16"/>
                </a:solidFill>
              </a:rPr>
              <a:t> [</a:t>
            </a:r>
            <a:r>
              <a:rPr lang="en-US" altLang="vi-VN" b="1">
                <a:solidFill>
                  <a:srgbClr val="167C16"/>
                </a:solidFill>
              </a:rPr>
              <a:t>Insensitive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Scroll</a:t>
            </a:r>
            <a:r>
              <a:rPr lang="en-US" altLang="vi-VN">
                <a:solidFill>
                  <a:srgbClr val="167C16"/>
                </a:solidFill>
              </a:rPr>
              <a:t>] </a:t>
            </a:r>
            <a:r>
              <a:rPr lang="en-US" altLang="vi-VN" b="1">
                <a:solidFill>
                  <a:srgbClr val="167C16"/>
                </a:solidFill>
              </a:rPr>
              <a:t>Cursor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For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select_statement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For</a:t>
            </a:r>
            <a:r>
              <a:rPr lang="en-US" altLang="vi-VN">
                <a:solidFill>
                  <a:srgbClr val="167C16"/>
                </a:solidFill>
              </a:rPr>
              <a:t> {</a:t>
            </a:r>
            <a:r>
              <a:rPr lang="en-US" altLang="vi-VN" b="1">
                <a:solidFill>
                  <a:srgbClr val="167C16"/>
                </a:solidFill>
              </a:rPr>
              <a:t>Read only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Update</a:t>
            </a:r>
            <a:r>
              <a:rPr lang="en-US" altLang="vi-VN">
                <a:solidFill>
                  <a:srgbClr val="167C16"/>
                </a:solidFill>
              </a:rPr>
              <a:t> [</a:t>
            </a:r>
            <a:r>
              <a:rPr lang="en-US" altLang="vi-VN" b="1">
                <a:solidFill>
                  <a:srgbClr val="167C16"/>
                </a:solidFill>
              </a:rPr>
              <a:t>of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column_name </a:t>
            </a:r>
            <a:r>
              <a:rPr lang="en-US" altLang="vi-VN">
                <a:solidFill>
                  <a:srgbClr val="167C16"/>
                </a:solidFill>
              </a:rPr>
              <a:t>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…n] ] } ]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8505E2-97A8-4AF1-9431-01BC42A1D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803D-C3D4-4487-8F44-F8E87355BA68}" type="slidenum">
              <a:rPr lang="en-US" altLang="vi-VN"/>
              <a:pPr/>
              <a:t>27</a:t>
            </a:fld>
            <a:endParaRPr lang="en-US" altLang="vi-V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F07D0E5-32D9-443A-9645-AF8E65F2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Khai báo (tt)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D896DE8-D20E-434E-85E8-8FD992BC6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534400" cy="5821362"/>
          </a:xfrm>
        </p:spPr>
        <p:txBody>
          <a:bodyPr/>
          <a:lstStyle/>
          <a:p>
            <a:pPr lvl="1"/>
            <a:r>
              <a:rPr lang="en-US" altLang="vi-VN"/>
              <a:t>Cú pháp T_SQL mở rộng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167C16"/>
                </a:solidFill>
              </a:rPr>
              <a:t>Declare</a:t>
            </a:r>
            <a:r>
              <a:rPr lang="en-US" altLang="vi-VN">
                <a:solidFill>
                  <a:srgbClr val="167C16"/>
                </a:solidFill>
              </a:rPr>
              <a:t> cursor_name </a:t>
            </a:r>
            <a:r>
              <a:rPr lang="en-US" altLang="vi-VN" b="1">
                <a:solidFill>
                  <a:srgbClr val="167C16"/>
                </a:solidFill>
              </a:rPr>
              <a:t>Cursor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Local 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Global 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Forward_only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Scroll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Static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Dynamic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Read_only</a:t>
            </a:r>
            <a:r>
              <a:rPr lang="en-US" altLang="vi-VN">
                <a:solidFill>
                  <a:srgbClr val="167C16"/>
                </a:solidFill>
              </a:rPr>
              <a:t>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For</a:t>
            </a:r>
            <a:r>
              <a:rPr lang="en-US" altLang="vi-VN">
                <a:solidFill>
                  <a:srgbClr val="167C16"/>
                </a:solidFill>
              </a:rPr>
              <a:t> select_statement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[ </a:t>
            </a:r>
            <a:r>
              <a:rPr lang="en-US" altLang="vi-VN" b="1">
                <a:solidFill>
                  <a:srgbClr val="167C16"/>
                </a:solidFill>
              </a:rPr>
              <a:t>For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b="1">
                <a:solidFill>
                  <a:srgbClr val="167C16"/>
                </a:solidFill>
              </a:rPr>
              <a:t>Update</a:t>
            </a:r>
            <a:r>
              <a:rPr lang="en-US" altLang="vi-VN">
                <a:solidFill>
                  <a:srgbClr val="167C16"/>
                </a:solidFill>
              </a:rPr>
              <a:t> [ </a:t>
            </a:r>
            <a:r>
              <a:rPr lang="en-US" altLang="vi-VN" b="1">
                <a:solidFill>
                  <a:srgbClr val="167C16"/>
                </a:solidFill>
              </a:rPr>
              <a:t>of</a:t>
            </a:r>
            <a:r>
              <a:rPr lang="en-US" altLang="vi-VN">
                <a:solidFill>
                  <a:srgbClr val="167C16"/>
                </a:solidFill>
              </a:rPr>
              <a:t> column_name 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…n] ] ]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>
              <a:solidFill>
                <a:srgbClr val="0251B8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0251B8"/>
                </a:solidFill>
              </a:rPr>
              <a:t>Chú ý: Tên cursor trong các cách khai báo không bắt đầu bằng ký tự “@”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C156E19-EFC4-4F01-9857-AEA671D3D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F9791-C3CF-452C-8E77-2C19B0ABF6A7}" type="slidenum">
              <a:rPr lang="en-US" altLang="vi-VN"/>
              <a:pPr/>
              <a:t>28</a:t>
            </a:fld>
            <a:endParaRPr lang="en-US" altLang="vi-V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A9B53E3-6C56-46BE-87CF-EC60E282E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Khai báo (tt)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12CDCB5-AF00-40A4-BE5C-D07DC1C39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Ý nghĩa các tham số tùy chọn:</a:t>
            </a:r>
          </a:p>
          <a:p>
            <a:pPr lvl="1"/>
            <a:r>
              <a:rPr lang="en-US" altLang="vi-VN" b="1" i="1"/>
              <a:t>Insensitive/ static:</a:t>
            </a:r>
            <a:r>
              <a:rPr lang="en-US" altLang="vi-VN"/>
              <a:t> nội dung của cursor không thay đổi trong suốt thời gian tồn tại, trong trường hợp này cursor chỉ là read only</a:t>
            </a:r>
          </a:p>
          <a:p>
            <a:pPr lvl="1"/>
            <a:r>
              <a:rPr lang="en-US" altLang="vi-VN" b="1" i="1"/>
              <a:t>Dynamic:</a:t>
            </a:r>
            <a:r>
              <a:rPr lang="en-US" altLang="vi-VN"/>
              <a:t> trong thời gian tồn tại, nội dung của cursor có thể thay đổi nếu dữ liệu trong các bảng liên quan có thay đổi.</a:t>
            </a:r>
          </a:p>
          <a:p>
            <a:pPr lvl="1"/>
            <a:endParaRPr lang="en-US" altLang="vi-V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E5319B1-1E81-411D-B7FF-54468BBD3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CBA5-4DC5-4902-9812-EB37ED63AB37}" type="slidenum">
              <a:rPr lang="en-US" altLang="vi-VN"/>
              <a:pPr/>
              <a:t>29</a:t>
            </a:fld>
            <a:endParaRPr lang="en-US" altLang="vi-V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A05F80E-C534-4A17-AE18-68304AD84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Khai báo (tt)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011AFFB-BA56-4041-8169-3146961B7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/>
          <a:lstStyle/>
          <a:p>
            <a:pPr lvl="1"/>
            <a:r>
              <a:rPr lang="en-US" altLang="vi-VN" b="1" i="1"/>
              <a:t>Local:</a:t>
            </a:r>
            <a:r>
              <a:rPr lang="en-US" altLang="vi-VN"/>
              <a:t> cursor cục bộ, chỉ có thể sử dụng trong phạm vi một khối (query batch) hoặc một thủ tục/ hàm</a:t>
            </a:r>
          </a:p>
          <a:p>
            <a:pPr lvl="1"/>
            <a:r>
              <a:rPr lang="en-US" altLang="vi-VN" b="1" i="1"/>
              <a:t>Global:</a:t>
            </a:r>
            <a:r>
              <a:rPr lang="en-US" altLang="vi-VN"/>
              <a:t> cursor toàn cục (tồn tại trong suốt connection hoặc đến khi bị hủy tường minh)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88BE42-7A6D-429A-8E17-2A5A6CDEF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A215-DF7F-4EE0-92B7-3331228B0C87}" type="slidenum">
              <a:rPr lang="en-US" altLang="vi-VN"/>
              <a:pPr/>
              <a:t>3</a:t>
            </a:fld>
            <a:endParaRPr lang="en-US" altLang="vi-V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AFB7ED5-A5B2-405A-B588-29116BE76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cục bộ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E6694E4-CFAE-4626-BE8F-16600CBB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Là một đối tượng có thể chứa giá trị thuộc một kiểu dữ liệu nhất định</a:t>
            </a:r>
          </a:p>
          <a:p>
            <a:r>
              <a:rPr lang="en-US" altLang="vi-VN"/>
              <a:t>Tên biến: </a:t>
            </a:r>
          </a:p>
          <a:p>
            <a:pPr lvl="1"/>
            <a:r>
              <a:rPr lang="en-US" altLang="vi-VN"/>
              <a:t>Bắt đầu bằng một ký tự @</a:t>
            </a:r>
          </a:p>
          <a:p>
            <a:r>
              <a:rPr lang="en-US" altLang="vi-VN"/>
              <a:t>Tầm vực của biến:</a:t>
            </a:r>
          </a:p>
          <a:p>
            <a:pPr lvl="1"/>
            <a:r>
              <a:rPr lang="en-US" altLang="vi-VN"/>
              <a:t>Biến cục bộ có giá trị trong một </a:t>
            </a:r>
            <a:r>
              <a:rPr lang="en-US" altLang="vi-VN" i="1"/>
              <a:t>query batch</a:t>
            </a:r>
            <a:r>
              <a:rPr lang="en-US" altLang="vi-VN"/>
              <a:t> hoặc trong một stored procedure/ function</a:t>
            </a:r>
          </a:p>
          <a:p>
            <a:pPr lvl="1"/>
            <a:endParaRPr lang="en-US" altLang="vi-V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17C10E6-1C00-431C-99CA-7EBFA820B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FF39-022B-421A-8E8B-98022ED31F60}" type="slidenum">
              <a:rPr lang="en-US" altLang="vi-VN"/>
              <a:pPr/>
              <a:t>30</a:t>
            </a:fld>
            <a:endParaRPr lang="en-US" altLang="vi-VN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833CD3D-5FE5-40FD-BC21-A87210209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vi-VN" altLang="vi-V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53EF99E-0105-493D-8A07-F59624A67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/>
          <a:lstStyle/>
          <a:p>
            <a:pPr lvl="1"/>
            <a:r>
              <a:rPr lang="en-US" altLang="vi-VN" b="1" i="1"/>
              <a:t>Forward_only:</a:t>
            </a:r>
            <a:r>
              <a:rPr lang="en-US" altLang="vi-VN"/>
              <a:t> cursor chỉ có thể duyệt một chiều từ đầu đến cuối</a:t>
            </a:r>
          </a:p>
          <a:p>
            <a:pPr lvl="1"/>
            <a:r>
              <a:rPr lang="en-US" altLang="vi-VN" b="1" i="1"/>
              <a:t>Scroll:</a:t>
            </a:r>
            <a:r>
              <a:rPr lang="en-US" altLang="vi-VN"/>
              <a:t> có thể duyệt lên xuống cursor tùy ý</a:t>
            </a:r>
          </a:p>
          <a:p>
            <a:pPr lvl="1"/>
            <a:r>
              <a:rPr lang="en-US" altLang="vi-VN" b="1" i="1"/>
              <a:t>Read only:</a:t>
            </a:r>
            <a:r>
              <a:rPr lang="en-US" altLang="vi-VN"/>
              <a:t> chỉ có thể đọc từ cursor, không thể sử dụng cursor để update dữ liệu trong các bảng liên quan (ngược lại với “for update…” )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4E85B6-1BEB-4262-AF9A-C84ECF23A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1FABF-BE61-4B5F-8593-5C3CB38C30F7}" type="slidenum">
              <a:rPr lang="en-US" altLang="vi-VN"/>
              <a:pPr/>
              <a:t>31</a:t>
            </a:fld>
            <a:endParaRPr lang="en-US" altLang="vi-V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F1B2423-986B-4383-9795-4AE14CAF1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Khai báo (tt)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05DD0A4-A9CF-463C-8F8B-EDD7DC60C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vi-VN"/>
              <a:t>Mặc định: </a:t>
            </a:r>
          </a:p>
          <a:p>
            <a:pPr lvl="1"/>
            <a:r>
              <a:rPr lang="en-US" altLang="vi-VN"/>
              <a:t>Global</a:t>
            </a:r>
          </a:p>
          <a:p>
            <a:pPr lvl="1"/>
            <a:r>
              <a:rPr lang="en-US" altLang="vi-VN"/>
              <a:t>Forward_only</a:t>
            </a:r>
          </a:p>
          <a:p>
            <a:pPr lvl="1"/>
            <a:r>
              <a:rPr lang="en-US" altLang="vi-VN"/>
              <a:t>Read only hay “for update” tùy thuộc vào câu truy vấn</a:t>
            </a:r>
          </a:p>
          <a:p>
            <a:pPr lvl="1"/>
            <a:r>
              <a:rPr lang="en-US" altLang="vi-VN"/>
              <a:t>Dynamic</a:t>
            </a:r>
          </a:p>
          <a:p>
            <a:pPr lvl="1"/>
            <a:endParaRPr lang="en-US" altLang="vi-VN"/>
          </a:p>
          <a:p>
            <a:pPr lvl="1"/>
            <a:endParaRPr lang="en-US" altLang="vi-VN"/>
          </a:p>
          <a:p>
            <a:pPr lvl="1"/>
            <a:endParaRPr lang="en-US" altLang="vi-VN"/>
          </a:p>
          <a:p>
            <a:pPr lvl="1"/>
            <a:endParaRPr lang="en-US" altLang="vi-VN"/>
          </a:p>
          <a:p>
            <a:pPr lvl="2">
              <a:buFont typeface="Wingdings" panose="05000000000000000000" pitchFamily="2" charset="2"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778DCB-6614-4A8B-A756-524BC5E7B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DF5E4-5C3F-4E7B-95E3-EECDD9754793}" type="slidenum">
              <a:rPr lang="en-US" altLang="vi-VN"/>
              <a:pPr/>
              <a:t>32</a:t>
            </a:fld>
            <a:endParaRPr lang="en-US" altLang="vi-V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9AC18AD-14E4-463F-AD45-F59C1B7CD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Duyệt cursor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909D5A7-337C-41A3-B1B4-E87F152DF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Dùng lệnh Fetch để duyệt tuần tự qua cursor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167C16"/>
                </a:solidFill>
              </a:rPr>
              <a:t>Fetch</a:t>
            </a:r>
            <a:r>
              <a:rPr lang="en-US" altLang="vi-VN">
                <a:solidFill>
                  <a:srgbClr val="167C16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[ [</a:t>
            </a:r>
            <a:r>
              <a:rPr lang="en-US" altLang="vi-VN" b="1">
                <a:solidFill>
                  <a:srgbClr val="167C16"/>
                </a:solidFill>
              </a:rPr>
              <a:t>Next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Prior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First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Last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Absolute</a:t>
            </a:r>
            <a:r>
              <a:rPr lang="en-US" altLang="vi-VN">
                <a:solidFill>
                  <a:srgbClr val="167C16"/>
                </a:solidFill>
              </a:rPr>
              <a:t> n| </a:t>
            </a:r>
            <a:r>
              <a:rPr lang="en-US" altLang="vi-VN" b="1">
                <a:solidFill>
                  <a:srgbClr val="167C16"/>
                </a:solidFill>
              </a:rPr>
              <a:t>Relative</a:t>
            </a:r>
            <a:r>
              <a:rPr lang="en-US" altLang="vi-VN">
                <a:solidFill>
                  <a:srgbClr val="167C16"/>
                </a:solidFill>
              </a:rPr>
              <a:t> n]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	</a:t>
            </a:r>
            <a:r>
              <a:rPr lang="en-US" altLang="vi-VN" b="1">
                <a:solidFill>
                  <a:srgbClr val="167C16"/>
                </a:solidFill>
              </a:rPr>
              <a:t>From</a:t>
            </a:r>
            <a:r>
              <a:rPr lang="en-US" altLang="vi-VN">
                <a:solidFill>
                  <a:srgbClr val="167C16"/>
                </a:solidFill>
              </a:rPr>
              <a:t> ] Tên_cursor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	[</a:t>
            </a:r>
            <a:r>
              <a:rPr lang="en-US" altLang="vi-VN" b="1">
                <a:solidFill>
                  <a:srgbClr val="167C16"/>
                </a:solidFill>
              </a:rPr>
              <a:t>Into</a:t>
            </a:r>
            <a:r>
              <a:rPr lang="en-US" altLang="vi-VN">
                <a:solidFill>
                  <a:srgbClr val="167C16"/>
                </a:solidFill>
              </a:rPr>
              <a:t> Tên_biến 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…n] ]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69189F-D022-44D2-84D1-036C8A71A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75DD5-6B1D-4121-AFD3-84F963CCEB50}" type="slidenum">
              <a:rPr lang="en-US" altLang="vi-VN"/>
              <a:pPr/>
              <a:t>33</a:t>
            </a:fld>
            <a:endParaRPr lang="en-US" altLang="vi-V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83C4300-F0B3-41F4-BB69-1BB5D2213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Duyệt cursor (tt)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FF5FA92-0CC2-4DC3-BAE2-090738A7A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>
                <a:solidFill>
                  <a:srgbClr val="0251B8"/>
                </a:solidFill>
              </a:rPr>
              <a:t>Mặc định : fetch next</a:t>
            </a:r>
          </a:p>
          <a:p>
            <a:pPr lvl="1"/>
            <a:r>
              <a:rPr lang="en-US" altLang="vi-VN">
                <a:solidFill>
                  <a:srgbClr val="0251B8"/>
                </a:solidFill>
              </a:rPr>
              <a:t>Đối với cursor dạng forward_only, chỉ có thể fetch next</a:t>
            </a:r>
          </a:p>
          <a:p>
            <a:pPr lvl="1"/>
            <a:r>
              <a:rPr lang="en-US" altLang="vi-VN">
                <a:solidFill>
                  <a:srgbClr val="0251B8"/>
                </a:solidFill>
              </a:rPr>
              <a:t>Biến hệ thống @@fetch_status cho biết lệnh fetch vừa thực hiện có thành công hay không</a:t>
            </a:r>
          </a:p>
          <a:p>
            <a:pPr lvl="2"/>
            <a:r>
              <a:rPr lang="en-US" altLang="vi-VN">
                <a:solidFill>
                  <a:srgbClr val="0251B8"/>
                </a:solidFill>
              </a:rPr>
              <a:t>Là cơ sở để biết đã duyệt đến cuối cursor hay chưa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ỗ dành sẵn cho Số hiệu Bản chiếu 3">
            <a:extLst>
              <a:ext uri="{FF2B5EF4-FFF2-40B4-BE49-F238E27FC236}">
                <a16:creationId xmlns:a16="http://schemas.microsoft.com/office/drawing/2014/main" id="{241AF3A9-46D5-4917-AB12-1BBB3AAE99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360C0-8C28-4D04-BAAE-3B25FD67644D}" type="slidenum">
              <a:rPr lang="en-US" altLang="vi-VN"/>
              <a:pPr/>
              <a:t>34</a:t>
            </a:fld>
            <a:endParaRPr lang="en-US" altLang="vi-V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8538BF5-580A-483A-914D-AE87388A0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Duyệt cursor (tt)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E2B94D09-8FFD-4974-BBDF-824A945801A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2057400"/>
            <a:ext cx="1504950" cy="2667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212" name="Group 12">
            <a:extLst>
              <a:ext uri="{FF2B5EF4-FFF2-40B4-BE49-F238E27FC236}">
                <a16:creationId xmlns:a16="http://schemas.microsoft.com/office/drawing/2014/main" id="{25DB39B1-6C1D-457C-9371-6F08E42952E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5334000" cy="701675"/>
            <a:chOff x="384" y="768"/>
            <a:chExt cx="3360" cy="442"/>
          </a:xfrm>
        </p:grpSpPr>
        <p:sp>
          <p:nvSpPr>
            <p:cNvPr id="51205" name="Line 5">
              <a:extLst>
                <a:ext uri="{FF2B5EF4-FFF2-40B4-BE49-F238E27FC236}">
                  <a16:creationId xmlns:a16="http://schemas.microsoft.com/office/drawing/2014/main" id="{2757A18E-5B42-4A6E-9D78-3F71CD98F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96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206" name="Text Box 6">
              <a:extLst>
                <a:ext uri="{FF2B5EF4-FFF2-40B4-BE49-F238E27FC236}">
                  <a16:creationId xmlns:a16="http://schemas.microsoft.com/office/drawing/2014/main" id="{5F8E24C3-AD3A-4EA2-91D2-5FF6A7BC7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68"/>
              <a:ext cx="26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vi-VN" sz="2000" b="0" baseline="0"/>
                <a:t>Trước lệnh fetch đầu tiên: @@fetch_status không xác định</a:t>
              </a:r>
            </a:p>
          </p:txBody>
        </p:sp>
      </p:grp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21204C7B-6D6D-4CCF-843B-787AF45C295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5029200" cy="701675"/>
            <a:chOff x="576" y="1296"/>
            <a:chExt cx="3168" cy="442"/>
          </a:xfrm>
        </p:grpSpPr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0680A7FA-19EE-4035-8264-67D75B0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208" name="Text Box 8">
              <a:extLst>
                <a:ext uri="{FF2B5EF4-FFF2-40B4-BE49-F238E27FC236}">
                  <a16:creationId xmlns:a16="http://schemas.microsoft.com/office/drawing/2014/main" id="{4DF27692-9464-44D4-8899-89A082BA4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96"/>
              <a:ext cx="24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vi-VN" sz="2000" b="0" baseline="0"/>
                <a:t>Fetch next lần đầu tiên: @@fetch_status =0(thành công)</a:t>
              </a:r>
            </a:p>
          </p:txBody>
        </p:sp>
      </p:grpSp>
      <p:sp>
        <p:nvSpPr>
          <p:cNvPr id="51209" name="Text Box 9">
            <a:extLst>
              <a:ext uri="{FF2B5EF4-FFF2-40B4-BE49-F238E27FC236}">
                <a16:creationId xmlns:a16="http://schemas.microsoft.com/office/drawing/2014/main" id="{03876FBF-7B0E-4106-98D1-5AB35D8D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5592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0" baseline="0"/>
              <a:t>…</a:t>
            </a:r>
          </a:p>
        </p:txBody>
      </p:sp>
      <p:grpSp>
        <p:nvGrpSpPr>
          <p:cNvPr id="51215" name="Group 15">
            <a:extLst>
              <a:ext uri="{FF2B5EF4-FFF2-40B4-BE49-F238E27FC236}">
                <a16:creationId xmlns:a16="http://schemas.microsoft.com/office/drawing/2014/main" id="{097B610B-B7CE-4552-B5F4-B52D0D29576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4343400" cy="396875"/>
            <a:chOff x="1008" y="3024"/>
            <a:chExt cx="2736" cy="250"/>
          </a:xfrm>
        </p:grpSpPr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0B62C6F6-BE4F-4C32-B136-5C11B678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211" name="Text Box 11">
              <a:extLst>
                <a:ext uri="{FF2B5EF4-FFF2-40B4-BE49-F238E27FC236}">
                  <a16:creationId xmlns:a16="http://schemas.microsoft.com/office/drawing/2014/main" id="{05373AF0-1E34-481A-9F63-D8BB126F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024"/>
              <a:ext cx="2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vi-VN" sz="2000" b="0" baseline="0"/>
                <a:t>@@ fetch_status &lt;&gt; 0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9784B4-2666-4364-B245-5EDEF489D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F62AD-D77E-453E-9781-1961374CC2ED}" type="slidenum">
              <a:rPr lang="en-US" altLang="vi-VN"/>
              <a:pPr/>
              <a:t>35</a:t>
            </a:fld>
            <a:endParaRPr lang="en-US" altLang="vi-V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2FDFF9A-24E2-462B-8A77-9DC0A7250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Trình tự sử dụng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CA33DEE-23DA-4FA7-B2C6-E94EAD2C5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vi-VN"/>
              <a:t>Khai báo cursor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“Mở” cursor bằng lệnh </a:t>
            </a:r>
            <a:r>
              <a:rPr lang="en-US" altLang="vi-VN" b="1" i="1">
                <a:solidFill>
                  <a:srgbClr val="167C16"/>
                </a:solidFill>
              </a:rPr>
              <a:t>Open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i="1">
                <a:solidFill>
                  <a:srgbClr val="167C16"/>
                </a:solidFill>
              </a:rPr>
              <a:t>		</a:t>
            </a:r>
            <a:r>
              <a:rPr lang="en-US" altLang="vi-VN" b="1">
                <a:solidFill>
                  <a:srgbClr val="167C16"/>
                </a:solidFill>
              </a:rPr>
              <a:t>Open </a:t>
            </a:r>
            <a:r>
              <a:rPr lang="en-US" altLang="vi-VN">
                <a:solidFill>
                  <a:srgbClr val="167C16"/>
                </a:solidFill>
              </a:rPr>
              <a:t>tên_cursor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Fetch (next,…) cursor để chuyển đến vị trí phù hợp </a:t>
            </a:r>
          </a:p>
          <a:p>
            <a:pPr lvl="2">
              <a:lnSpc>
                <a:spcPct val="90000"/>
              </a:lnSpc>
            </a:pPr>
            <a:r>
              <a:rPr lang="en-US" altLang="vi-VN"/>
              <a:t>Có thể đưa các giá trị của dòng hiện hành vào các biến thông qua mệnh đề into của lệnh fetch</a:t>
            </a:r>
          </a:p>
          <a:p>
            <a:pPr lvl="2">
              <a:lnSpc>
                <a:spcPct val="90000"/>
              </a:lnSpc>
            </a:pPr>
            <a:r>
              <a:rPr lang="en-US" altLang="vi-VN"/>
              <a:t>Nếu không có mệnh đề into, các giá trị của dòng hiện hành sẽ được hiển thị ra cửa sổ kết quả (result pane) sau lệnh fetch</a:t>
            </a:r>
          </a:p>
          <a:p>
            <a:pPr lvl="2">
              <a:lnSpc>
                <a:spcPct val="90000"/>
              </a:lnSpc>
            </a:pPr>
            <a:r>
              <a:rPr lang="en-US" altLang="vi-VN"/>
              <a:t>Có thể sử dụng vị trí hiện tại như là điều kiện cho mệnh đề where của câu delete/ update (nếu cursor không là read_only)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BA0F9A-8C98-4DB9-A420-0E83CCA86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0778E-7C00-4CD2-A673-BE3851E57894}" type="slidenum">
              <a:rPr lang="en-US" altLang="vi-VN"/>
              <a:pPr/>
              <a:t>36</a:t>
            </a:fld>
            <a:endParaRPr lang="en-US" altLang="vi-V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341749-7B59-4D5E-AC06-C586CB384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- Trình tự sử dụng (tt)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0AB6897-4766-4C3E-84FD-928A21F69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Lặp lại việc duyệt và sử dụng cursor, có thể sử dụng biến @@fetch_status để biết đã duyệt qua hết cursor hay chưa.</a:t>
            </a:r>
          </a:p>
          <a:p>
            <a:pPr lvl="1"/>
            <a:r>
              <a:rPr lang="en-US" altLang="vi-VN"/>
              <a:t>Đóng cursor bằng lệnh </a:t>
            </a:r>
            <a:r>
              <a:rPr lang="en-US" altLang="vi-VN">
                <a:solidFill>
                  <a:srgbClr val="167C16"/>
                </a:solidFill>
              </a:rPr>
              <a:t>Close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		Close</a:t>
            </a:r>
            <a:r>
              <a:rPr lang="en-US" altLang="vi-VN">
                <a:solidFill>
                  <a:srgbClr val="167C16"/>
                </a:solidFill>
              </a:rPr>
              <a:t> Tên_cursor</a:t>
            </a:r>
          </a:p>
          <a:p>
            <a:pPr lvl="2"/>
            <a:r>
              <a:rPr lang="en-US" altLang="vi-VN"/>
              <a:t>Sau khi đóng, vẫn có thể mở lại nếu cursor chưa bị hủy</a:t>
            </a:r>
          </a:p>
          <a:p>
            <a:pPr lvl="1"/>
            <a:r>
              <a:rPr lang="en-US" altLang="vi-VN"/>
              <a:t>Hủy cursor bằng lệnh deallocate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</a:t>
            </a:r>
            <a:r>
              <a:rPr lang="en-US" altLang="vi-VN" b="1">
                <a:solidFill>
                  <a:srgbClr val="167C16"/>
                </a:solidFill>
              </a:rPr>
              <a:t>Deallocate</a:t>
            </a:r>
            <a:r>
              <a:rPr lang="en-US" altLang="vi-VN">
                <a:solidFill>
                  <a:srgbClr val="167C16"/>
                </a:solidFill>
              </a:rPr>
              <a:t> Tên_cursor</a:t>
            </a:r>
          </a:p>
          <a:p>
            <a:endParaRPr lang="en-US" altLang="vi-VN">
              <a:solidFill>
                <a:srgbClr val="167C16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F388BC-56E4-45E3-BBCD-237B647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84E3B-9764-45B1-9EFE-8ED2DEF88019}" type="slidenum">
              <a:rPr lang="en-US" altLang="vi-VN"/>
              <a:pPr/>
              <a:t>37</a:t>
            </a:fld>
            <a:endParaRPr lang="en-US" altLang="vi-V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A7CFA79-F2C1-44DE-AE74-72E1C723B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Ví dụ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7496D9-DB3A-4541-AF42-E28345455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vi-VN"/>
              <a:t>		SINHVIEN (MaSV, HoTen, MaKhoa)</a:t>
            </a:r>
          </a:p>
          <a:p>
            <a:pPr lvl="1">
              <a:buFontTx/>
              <a:buNone/>
            </a:pPr>
            <a:r>
              <a:rPr lang="en-US" altLang="vi-VN"/>
              <a:t>		KHOA(MaKhoa, TenKhoa)</a:t>
            </a:r>
          </a:p>
          <a:p>
            <a:pPr lvl="1"/>
            <a:r>
              <a:rPr lang="en-US" altLang="vi-VN"/>
              <a:t>	</a:t>
            </a:r>
            <a:r>
              <a:rPr lang="en-US" altLang="vi-VN" i="1" u="sng"/>
              <a:t>Ví dụ 1:</a:t>
            </a:r>
            <a:r>
              <a:rPr lang="en-US" altLang="vi-VN"/>
              <a:t> Duyệt và đọc giá trị từ cursor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Cập nhật lại giá trị MaSV = Viết tắt tên Khoa + MaSV hiện tại cho tất cả sinh viên</a:t>
            </a:r>
          </a:p>
          <a:p>
            <a:pPr lvl="1"/>
            <a:endParaRPr lang="en-US" altLang="vi-VN"/>
          </a:p>
          <a:p>
            <a:pPr lvl="1">
              <a:buFontTx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B82720-B1A4-44A2-AE70-446D9B7218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C814-5C11-472E-A797-8C4529E8DC4B}" type="slidenum">
              <a:rPr lang="en-US" altLang="vi-VN"/>
              <a:pPr/>
              <a:t>38</a:t>
            </a:fld>
            <a:endParaRPr lang="en-US" altLang="vi-V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09AE92F5-6C29-4601-AF91-E0B918C7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Ví dụ (tt)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8662AAF-EF8E-494B-B79F-78DB55B12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534400" cy="5821362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endParaRPr lang="en-US" altLang="vi-VN"/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582C66"/>
                </a:solidFill>
              </a:rPr>
              <a:t>declare</a:t>
            </a:r>
            <a:r>
              <a:rPr lang="en-US" altLang="vi-VN">
                <a:solidFill>
                  <a:srgbClr val="582C66"/>
                </a:solidFill>
              </a:rPr>
              <a:t> cur_DSKhoa </a:t>
            </a:r>
            <a:r>
              <a:rPr lang="en-US" altLang="vi-VN" b="1">
                <a:solidFill>
                  <a:srgbClr val="582C66"/>
                </a:solidFill>
              </a:rPr>
              <a:t>cursor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for</a:t>
            </a:r>
            <a:r>
              <a:rPr lang="en-US" altLang="vi-VN">
                <a:solidFill>
                  <a:srgbClr val="582C66"/>
                </a:solidFill>
              </a:rPr>
              <a:t> select MaKhoa, TenKhoa from Khoa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open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declare @MaKhoa int,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   @TenKhoa varchar(30), @TenTat varchar(5)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fetch next from</a:t>
            </a:r>
            <a:r>
              <a:rPr lang="en-US" altLang="vi-VN">
                <a:solidFill>
                  <a:srgbClr val="582C66"/>
                </a:solidFill>
              </a:rPr>
              <a:t> cur_DSKhoa </a:t>
            </a:r>
            <a:r>
              <a:rPr lang="en-US" altLang="vi-VN" b="1">
                <a:solidFill>
                  <a:srgbClr val="582C66"/>
                </a:solidFill>
              </a:rPr>
              <a:t>into</a:t>
            </a:r>
            <a:r>
              <a:rPr lang="en-US" altLang="vi-VN">
                <a:solidFill>
                  <a:srgbClr val="582C66"/>
                </a:solidFill>
              </a:rPr>
              <a:t> @MaKhoa, @TenKhoa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032785-97EB-4BFC-8306-059BFEBCF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752EE-80BD-4F2D-BAD3-C8669246F6E5}" type="slidenum">
              <a:rPr lang="en-US" altLang="vi-VN"/>
              <a:pPr/>
              <a:t>39</a:t>
            </a:fld>
            <a:endParaRPr lang="en-US" altLang="vi-V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94E9A4C-B7B5-458A-8C4A-257F0C881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ví dụ (tt)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DB2DAB1-2CCF-46B7-88EB-A14EFFB77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763000" cy="5364162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>
                <a:solidFill>
                  <a:srgbClr val="582C66"/>
                </a:solidFill>
              </a:rPr>
              <a:t>while </a:t>
            </a:r>
            <a:r>
              <a:rPr lang="en-US" altLang="vi-VN" b="1">
                <a:solidFill>
                  <a:srgbClr val="582C66"/>
                </a:solidFill>
              </a:rPr>
              <a:t>@@fetch_status</a:t>
            </a:r>
            <a:r>
              <a:rPr lang="en-US" altLang="vi-VN">
                <a:solidFill>
                  <a:srgbClr val="582C66"/>
                </a:solidFill>
              </a:rPr>
              <a:t> = 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begin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-- xác định tên tắt của Khoa dựa vào @TenKhoa…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update   SinhVien set MaSV = @TenTat+MaSV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	Where MaKhoa = @MaKhoa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</a:t>
            </a:r>
            <a:r>
              <a:rPr lang="en-US" altLang="vi-VN" b="1">
                <a:solidFill>
                  <a:srgbClr val="582C66"/>
                </a:solidFill>
              </a:rPr>
              <a:t>fetch next from</a:t>
            </a:r>
            <a:r>
              <a:rPr lang="en-US" altLang="vi-VN">
                <a:solidFill>
                  <a:srgbClr val="582C66"/>
                </a:solidFill>
              </a:rPr>
              <a:t> cur_DSKhoa </a:t>
            </a:r>
            <a:r>
              <a:rPr lang="en-US" altLang="vi-VN" b="1">
                <a:solidFill>
                  <a:srgbClr val="582C66"/>
                </a:solidFill>
              </a:rPr>
              <a:t>into</a:t>
            </a:r>
            <a:r>
              <a:rPr lang="en-US" altLang="vi-VN">
                <a:solidFill>
                  <a:srgbClr val="582C66"/>
                </a:solidFill>
              </a:rPr>
              <a:t> @MaKhoa, @TenKhoa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end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	Close</a:t>
            </a:r>
            <a:r>
              <a:rPr lang="en-US" altLang="vi-VN">
                <a:solidFill>
                  <a:srgbClr val="582C66"/>
                </a:solidFill>
              </a:rPr>
              <a:t>  cur_DSKhoa		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	Deallocate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endParaRPr lang="en-US" altLang="vi-VN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4AADD8-7A46-47F5-AABF-214A80FEF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2D3A4-1669-41F5-9AB7-7B2BAAF3A5ED}" type="slidenum">
              <a:rPr lang="en-US" altLang="vi-VN"/>
              <a:pPr/>
              <a:t>4</a:t>
            </a:fld>
            <a:endParaRPr lang="en-US" altLang="vi-V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1152B5E-7A0A-484F-8CC4-3ABC61FB7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cục bộ - Khai báo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9A37603-4FE9-4E18-93A5-15EA918F4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Khai báo biến cục bộ bằng lệnh declare</a:t>
            </a:r>
          </a:p>
          <a:p>
            <a:pPr lvl="1"/>
            <a:r>
              <a:rPr lang="en-US" altLang="vi-VN"/>
              <a:t>Cung cấp tên biến và kiểu dữ liệu</a:t>
            </a:r>
          </a:p>
          <a:p>
            <a:pPr lvl="1">
              <a:buFontTx/>
              <a:buNone/>
            </a:pPr>
            <a:r>
              <a:rPr lang="en-US" altLang="vi-VN"/>
              <a:t>	 </a:t>
            </a:r>
            <a:r>
              <a:rPr lang="en-US" altLang="vi-VN" b="1">
                <a:solidFill>
                  <a:srgbClr val="167C16"/>
                </a:solidFill>
              </a:rPr>
              <a:t>Declare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tên_biến</a:t>
            </a:r>
            <a:r>
              <a:rPr lang="en-US" altLang="vi-VN">
                <a:solidFill>
                  <a:srgbClr val="167C16"/>
                </a:solidFill>
              </a:rPr>
              <a:t>   </a:t>
            </a:r>
            <a:r>
              <a:rPr lang="en-US" altLang="vi-VN" i="1">
                <a:solidFill>
                  <a:srgbClr val="167C16"/>
                </a:solidFill>
              </a:rPr>
              <a:t>Kiểu_dữ_liệu</a:t>
            </a:r>
          </a:p>
          <a:p>
            <a:r>
              <a:rPr lang="en-US" altLang="vi-VN"/>
              <a:t>Ví dụ: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582C66"/>
                </a:solidFill>
              </a:rPr>
              <a:t>Declare</a:t>
            </a:r>
            <a:r>
              <a:rPr lang="en-US" altLang="vi-VN" sz="2600">
                <a:solidFill>
                  <a:srgbClr val="582C66"/>
                </a:solidFill>
              </a:rPr>
              <a:t> @MaSinhVien </a:t>
            </a:r>
            <a:r>
              <a:rPr lang="en-US" altLang="vi-VN" sz="2600" i="1">
                <a:solidFill>
                  <a:srgbClr val="582C66"/>
                </a:solidFill>
              </a:rPr>
              <a:t>char(10)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582C66"/>
                </a:solidFill>
              </a:rPr>
              <a:t>Declare</a:t>
            </a:r>
            <a:r>
              <a:rPr lang="en-US" altLang="vi-VN" sz="2600">
                <a:solidFill>
                  <a:srgbClr val="582C66"/>
                </a:solidFill>
              </a:rPr>
              <a:t> @HoTen </a:t>
            </a:r>
            <a:r>
              <a:rPr lang="en-US" altLang="vi-VN" sz="2600" i="1">
                <a:solidFill>
                  <a:srgbClr val="582C66"/>
                </a:solidFill>
              </a:rPr>
              <a:t>nvarchar(30)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582C66"/>
                </a:solidFill>
              </a:rPr>
              <a:t>Declare</a:t>
            </a:r>
            <a:r>
              <a:rPr lang="en-US" altLang="vi-VN" sz="2600">
                <a:solidFill>
                  <a:srgbClr val="582C66"/>
                </a:solidFill>
              </a:rPr>
              <a:t> @Sum </a:t>
            </a:r>
            <a:r>
              <a:rPr lang="en-US" altLang="vi-VN" sz="2600" i="1">
                <a:solidFill>
                  <a:srgbClr val="582C66"/>
                </a:solidFill>
              </a:rPr>
              <a:t>float</a:t>
            </a:r>
            <a:r>
              <a:rPr lang="en-US" altLang="vi-VN" sz="2600">
                <a:solidFill>
                  <a:srgbClr val="582C66"/>
                </a:solidFill>
              </a:rPr>
              <a:t>, @Count </a:t>
            </a:r>
            <a:r>
              <a:rPr lang="en-US" altLang="vi-VN" sz="2600" i="1">
                <a:solidFill>
                  <a:srgbClr val="582C66"/>
                </a:solidFill>
              </a:rPr>
              <a:t>int</a:t>
            </a:r>
          </a:p>
          <a:p>
            <a:pPr lvl="1"/>
            <a:endParaRPr lang="en-US" altLang="vi-VN" sz="3000" i="1">
              <a:solidFill>
                <a:srgbClr val="582C66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vi-VN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354B28-9291-460A-95F5-FD04CD4C7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53AD7-D9C6-476B-B929-5C3170D00AE6}" type="slidenum">
              <a:rPr lang="en-US" altLang="vi-VN"/>
              <a:pPr/>
              <a:t>40</a:t>
            </a:fld>
            <a:endParaRPr lang="en-US" altLang="vi-V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5F636A2-05AC-4F4F-B746-5CF342AE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Cursor – Ví dụ (tt)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2FF70F5-5E46-4978-BF64-CCE2BBEDE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Ví dụ 2: dùng cursor để xác định dòng cập nhật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582C66"/>
                </a:solidFill>
              </a:rPr>
              <a:t>declare</a:t>
            </a:r>
            <a:r>
              <a:rPr lang="en-US" altLang="vi-VN">
                <a:solidFill>
                  <a:srgbClr val="582C66"/>
                </a:solidFill>
              </a:rPr>
              <a:t> cur_DSKhoa </a:t>
            </a:r>
            <a:r>
              <a:rPr lang="en-US" altLang="vi-VN" b="1">
                <a:solidFill>
                  <a:srgbClr val="582C66"/>
                </a:solidFill>
              </a:rPr>
              <a:t>cursor scroll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for</a:t>
            </a:r>
            <a:r>
              <a:rPr lang="en-US" altLang="vi-VN">
                <a:solidFill>
                  <a:srgbClr val="582C66"/>
                </a:solidFill>
              </a:rPr>
              <a:t> select MaKhoa, TenKhoa from Khoa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open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fetch absolute</a:t>
            </a:r>
            <a:r>
              <a:rPr lang="en-US" altLang="vi-VN">
                <a:solidFill>
                  <a:srgbClr val="582C66"/>
                </a:solidFill>
              </a:rPr>
              <a:t> 2 </a:t>
            </a:r>
            <a:r>
              <a:rPr lang="en-US" altLang="vi-VN" b="1">
                <a:solidFill>
                  <a:srgbClr val="582C66"/>
                </a:solidFill>
              </a:rPr>
              <a:t>from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if (@@fetch_status = 0)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update 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	set TenKhoa = ‘aaa’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	</a:t>
            </a:r>
            <a:r>
              <a:rPr lang="en-US" altLang="vi-VN" b="1">
                <a:solidFill>
                  <a:srgbClr val="582C66"/>
                </a:solidFill>
              </a:rPr>
              <a:t>where current of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	Close</a:t>
            </a:r>
            <a:r>
              <a:rPr lang="en-US" altLang="vi-VN">
                <a:solidFill>
                  <a:srgbClr val="582C66"/>
                </a:solidFill>
              </a:rPr>
              <a:t>  cur_DSKhoa		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	Deallocate</a:t>
            </a:r>
            <a:r>
              <a:rPr lang="en-US" altLang="vi-VN">
                <a:solidFill>
                  <a:srgbClr val="582C66"/>
                </a:solidFill>
              </a:rPr>
              <a:t> cur_DSKhoa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E5DB6A-81C1-4E78-A94F-8BCC47995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0527-BFAB-448C-9550-FFF44B60F515}" type="slidenum">
              <a:rPr lang="en-US" altLang="vi-VN"/>
              <a:pPr/>
              <a:t>41</a:t>
            </a:fld>
            <a:endParaRPr lang="en-US" altLang="vi-V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3C6713C-772A-43BE-93A8-E67913B6E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cursor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9203C1F-70D9-4123-9E56-2018105F0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Ta có thể khai báo một biến kiểu cursor và gán cho nó tham chiếu đến một cursor đang tồn tại.</a:t>
            </a:r>
          </a:p>
          <a:p>
            <a:r>
              <a:rPr lang="en-US" altLang="vi-VN"/>
              <a:t>Biến cursor có thể được xem như là con trỏ cursor</a:t>
            </a:r>
          </a:p>
          <a:p>
            <a:r>
              <a:rPr lang="en-US" altLang="vi-VN"/>
              <a:t>Biến cursor là một biến cục bộ</a:t>
            </a:r>
          </a:p>
          <a:p>
            <a:r>
              <a:rPr lang="en-US" altLang="vi-VN"/>
              <a:t>Biến cursor sau khi gán giá trị được sử dụng như một cursor thông thường.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C0E025-3881-40E8-80D8-27A122D7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C65AE-E149-464D-84E5-F864ECC396C2}" type="slidenum">
              <a:rPr lang="en-US" altLang="vi-VN"/>
              <a:pPr/>
              <a:t>42</a:t>
            </a:fld>
            <a:endParaRPr lang="en-US" altLang="vi-V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379D95C-D461-4706-A4E7-55851ABC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cursor (tt)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134EAF0-AED4-464F-9ED1-14E577A6B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Ví dụ :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582C66"/>
                </a:solidFill>
              </a:rPr>
              <a:t>Declare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i="1">
                <a:solidFill>
                  <a:srgbClr val="582C66"/>
                </a:solidFill>
              </a:rPr>
              <a:t>@cur_var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cursor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set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i="1">
                <a:solidFill>
                  <a:srgbClr val="582C66"/>
                </a:solidFill>
              </a:rPr>
              <a:t>@cur_var</a:t>
            </a:r>
            <a:r>
              <a:rPr lang="en-US" altLang="vi-VN">
                <a:solidFill>
                  <a:srgbClr val="582C66"/>
                </a:solidFill>
              </a:rPr>
              <a:t> = </a:t>
            </a:r>
            <a:r>
              <a:rPr lang="en-US" altLang="vi-VN" i="1">
                <a:solidFill>
                  <a:srgbClr val="582C66"/>
                </a:solidFill>
              </a:rPr>
              <a:t>my_cur</a:t>
            </a:r>
            <a:r>
              <a:rPr lang="en-US" altLang="vi-VN"/>
              <a:t> </a:t>
            </a:r>
            <a:r>
              <a:rPr lang="en-US" altLang="vi-VN" sz="2200"/>
              <a:t>-- </a:t>
            </a:r>
            <a:r>
              <a:rPr lang="en-US" altLang="vi-VN" sz="2000" i="1"/>
              <a:t>my_cur là một cursor đang tồn tại </a:t>
            </a:r>
          </a:p>
          <a:p>
            <a:pPr lvl="1">
              <a:buFontTx/>
              <a:buNone/>
            </a:pPr>
            <a:r>
              <a:rPr lang="en-US" altLang="vi-VN" i="1"/>
              <a:t>Hoặc: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582C66"/>
                </a:solidFill>
              </a:rPr>
              <a:t>Declare</a:t>
            </a:r>
            <a:r>
              <a:rPr lang="en-US" altLang="vi-VN">
                <a:solidFill>
                  <a:srgbClr val="582C66"/>
                </a:solidFill>
              </a:rPr>
              <a:t> @cur_var </a:t>
            </a:r>
            <a:r>
              <a:rPr lang="en-US" altLang="vi-VN" b="1">
                <a:solidFill>
                  <a:srgbClr val="582C66"/>
                </a:solidFill>
              </a:rPr>
              <a:t>cursor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set</a:t>
            </a:r>
            <a:r>
              <a:rPr lang="en-US" altLang="vi-VN">
                <a:solidFill>
                  <a:srgbClr val="582C66"/>
                </a:solidFill>
              </a:rPr>
              <a:t> @cur_var = </a:t>
            </a:r>
            <a:r>
              <a:rPr lang="en-US" altLang="vi-VN" b="1">
                <a:solidFill>
                  <a:srgbClr val="582C66"/>
                </a:solidFill>
              </a:rPr>
              <a:t>cursor for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i="1">
                <a:solidFill>
                  <a:srgbClr val="582C66"/>
                </a:solidFill>
              </a:rPr>
              <a:t>select_statement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0302E9-7E64-468C-8DAC-803223E3D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CD9D9-AF2E-4848-AD92-904D8990FF85}" type="slidenum">
              <a:rPr lang="en-US" altLang="vi-VN"/>
              <a:pPr/>
              <a:t>43</a:t>
            </a:fld>
            <a:endParaRPr lang="en-US" altLang="vi-V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F85D57E-31DA-4446-A02A-FE0F212DA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B82A9F5-C113-46CC-B44D-F6CB6EEC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>
                <a:solidFill>
                  <a:schemeClr val="hlink"/>
                </a:solidFill>
              </a:rPr>
              <a:t>Khai báo và sử dụng biến</a:t>
            </a:r>
          </a:p>
          <a:p>
            <a:r>
              <a:rPr lang="en-US" altLang="vi-VN">
                <a:solidFill>
                  <a:schemeClr val="hlink"/>
                </a:solidFill>
              </a:rPr>
              <a:t>Các lệnh điều khiển</a:t>
            </a:r>
          </a:p>
          <a:p>
            <a:r>
              <a:rPr lang="en-US" altLang="vi-VN">
                <a:solidFill>
                  <a:schemeClr val="hlink"/>
                </a:solidFill>
              </a:rPr>
              <a:t>Cursor</a:t>
            </a:r>
          </a:p>
          <a:p>
            <a:r>
              <a:rPr lang="en-US" altLang="vi-VN"/>
              <a:t>Stored procedure </a:t>
            </a:r>
          </a:p>
          <a:p>
            <a:r>
              <a:rPr lang="en-US" altLang="vi-VN"/>
              <a:t>Function</a:t>
            </a:r>
          </a:p>
          <a:p>
            <a:r>
              <a:rPr lang="en-US" altLang="vi-VN"/>
              <a:t>Sử dụng Trigger cài đặt RBTV</a:t>
            </a:r>
          </a:p>
          <a:p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B3DD3CB-32F2-4292-8070-0206595A4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E424-F750-4835-8904-2024D8A2C135}" type="slidenum">
              <a:rPr lang="en-US" altLang="vi-VN"/>
              <a:pPr/>
              <a:t>44</a:t>
            </a:fld>
            <a:endParaRPr lang="en-US" altLang="vi-V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0DB45EA-49DE-44C2-B162-3B57D792E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– Khái niệm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210BD4B-3C17-47E1-80E8-E27C9349B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Thủ tục “nội”, thủ tục thường trú</a:t>
            </a:r>
          </a:p>
          <a:p>
            <a:pPr lvl="1"/>
            <a:r>
              <a:rPr lang="en-US" altLang="vi-VN"/>
              <a:t>Thủ tục: </a:t>
            </a:r>
          </a:p>
          <a:p>
            <a:pPr lvl="2"/>
            <a:r>
              <a:rPr lang="en-US" altLang="vi-VN"/>
              <a:t>Chứa các lệnh T_SQL</a:t>
            </a:r>
          </a:p>
          <a:p>
            <a:pPr lvl="2"/>
            <a:r>
              <a:rPr lang="en-US" altLang="vi-VN"/>
              <a:t>Tương tự như một thủ tục trong các ngôn ngữ lập trình: có thể truyền tham số, có tính tái sử dụng</a:t>
            </a:r>
          </a:p>
          <a:p>
            <a:pPr lvl="1"/>
            <a:r>
              <a:rPr lang="en-US" altLang="vi-VN"/>
              <a:t>Nội, thường trú: được dịch và lưu trữ thành một đối tượng trong CSDL 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6AEF6A-1ABE-4394-85AF-8AB1F96CA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68E5C-8C62-468F-A90E-AF9A5BC7A5CD}" type="slidenum">
              <a:rPr lang="en-US" altLang="vi-VN"/>
              <a:pPr/>
              <a:t>45</a:t>
            </a:fld>
            <a:endParaRPr lang="en-US" altLang="vi-V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E4C2DF50-B93B-4407-8E51-79C36FC9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– Khái niệm (tt)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90B6287-0EA9-4765-92DE-14523C5EB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Ý nghĩa:</a:t>
            </a:r>
          </a:p>
          <a:p>
            <a:pPr lvl="1"/>
            <a:r>
              <a:rPr lang="en-US" altLang="vi-VN"/>
              <a:t>Tính tái sử dụng.</a:t>
            </a:r>
          </a:p>
          <a:p>
            <a:pPr lvl="1"/>
            <a:r>
              <a:rPr lang="en-US" altLang="vi-VN"/>
              <a:t>Các lệnh trong stored procedure được tối ưu hóa một lần khi dịch </a:t>
            </a:r>
            <a:r>
              <a:rPr lang="en-US" altLang="vi-VN">
                <a:sym typeface="Wingdings" panose="05000000000000000000" pitchFamily="2" charset="2"/>
              </a:rPr>
              <a:t> tiết kiệm thời gian khi thực thi.</a:t>
            </a:r>
          </a:p>
          <a:p>
            <a:pPr lvl="1"/>
            <a:r>
              <a:rPr lang="en-US" altLang="vi-VN"/>
              <a:t>Giảm khối lượng thông tin trao đổi khi ứng dụng gửi yêu cầu thực hiện công việc về database server</a:t>
            </a:r>
          </a:p>
          <a:p>
            <a:pPr lvl="1"/>
            <a:r>
              <a:rPr lang="en-US" altLang="vi-VN"/>
              <a:t>Hỗ trợ tốt hơn cho việc đảm bảo an toàn (security) cho CSDL  </a:t>
            </a:r>
            <a:endParaRPr lang="en-US" altLang="vi-VN">
              <a:sym typeface="Wingdings" panose="05000000000000000000" pitchFamily="2" charset="2"/>
            </a:endParaRP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8C2ED5-1575-4B6B-BB75-3E7974E08B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FCF99-909F-4C40-9AF2-20F4B670098E}" type="slidenum">
              <a:rPr lang="en-US" altLang="vi-VN"/>
              <a:pPr/>
              <a:t>46</a:t>
            </a:fld>
            <a:endParaRPr lang="en-US" altLang="vi-V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EE4C26D-E77C-448A-B524-8BA4867D6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(tt)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574CB3E-AD7E-4897-8404-1392002A6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763000" cy="5364162"/>
          </a:xfrm>
        </p:spPr>
        <p:txBody>
          <a:bodyPr/>
          <a:lstStyle/>
          <a:p>
            <a:r>
              <a:rPr lang="en-US" altLang="vi-VN" b="0"/>
              <a:t>Cú pháp</a:t>
            </a:r>
          </a:p>
          <a:p>
            <a:pPr lvl="1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Create</a:t>
            </a:r>
            <a:r>
              <a:rPr lang="en-US" altLang="vi-VN">
                <a:solidFill>
                  <a:srgbClr val="167C16"/>
                </a:solidFill>
              </a:rPr>
              <a:t> {</a:t>
            </a:r>
            <a:r>
              <a:rPr lang="en-US" altLang="vi-VN" b="1">
                <a:solidFill>
                  <a:srgbClr val="167C16"/>
                </a:solidFill>
              </a:rPr>
              <a:t>proc 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procedure</a:t>
            </a:r>
            <a:r>
              <a:rPr lang="en-US" altLang="vi-VN">
                <a:solidFill>
                  <a:srgbClr val="167C16"/>
                </a:solidFill>
              </a:rPr>
              <a:t>} </a:t>
            </a:r>
            <a:r>
              <a:rPr lang="en-US" altLang="vi-VN" i="1">
                <a:solidFill>
                  <a:srgbClr val="167C16"/>
                </a:solidFill>
              </a:rPr>
              <a:t>procedure_name</a:t>
            </a:r>
          </a:p>
          <a:p>
            <a:pPr lvl="1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{</a:t>
            </a:r>
            <a:r>
              <a:rPr lang="en-US" altLang="vi-VN" i="1">
                <a:solidFill>
                  <a:srgbClr val="167C16"/>
                </a:solidFill>
              </a:rPr>
              <a:t>Parameter_name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i="1">
                <a:solidFill>
                  <a:srgbClr val="167C16"/>
                </a:solidFill>
              </a:rPr>
              <a:t>DataType</a:t>
            </a:r>
            <a:r>
              <a:rPr lang="en-US" altLang="vi-VN">
                <a:solidFill>
                  <a:srgbClr val="167C16"/>
                </a:solidFill>
              </a:rPr>
              <a:t> [</a:t>
            </a:r>
            <a:r>
              <a:rPr lang="en-US" altLang="vi-VN" b="1">
                <a:solidFill>
                  <a:srgbClr val="167C16"/>
                </a:solidFill>
              </a:rPr>
              <a:t>=</a:t>
            </a:r>
            <a:r>
              <a:rPr lang="en-US" altLang="vi-VN" i="1">
                <a:solidFill>
                  <a:srgbClr val="167C16"/>
                </a:solidFill>
              </a:rPr>
              <a:t>default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output</a:t>
            </a:r>
            <a:r>
              <a:rPr lang="en-US" altLang="vi-VN">
                <a:solidFill>
                  <a:srgbClr val="167C16"/>
                </a:solidFill>
              </a:rPr>
              <a:t>] }[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…n]</a:t>
            </a:r>
          </a:p>
          <a:p>
            <a:pPr lvl="1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…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[</a:t>
            </a:r>
            <a:r>
              <a:rPr lang="en-US" altLang="vi-VN" b="1">
                <a:solidFill>
                  <a:srgbClr val="167C16"/>
                </a:solidFill>
              </a:rPr>
              <a:t>return</a:t>
            </a:r>
            <a:r>
              <a:rPr lang="en-US" altLang="vi-VN">
                <a:solidFill>
                  <a:srgbClr val="167C16"/>
                </a:solidFill>
              </a:rPr>
              <a:t> [</a:t>
            </a:r>
            <a:r>
              <a:rPr lang="en-US" altLang="vi-VN" i="1">
                <a:solidFill>
                  <a:srgbClr val="167C16"/>
                </a:solidFill>
              </a:rPr>
              <a:t>return_value</a:t>
            </a:r>
            <a:r>
              <a:rPr lang="en-US" altLang="vi-VN">
                <a:solidFill>
                  <a:srgbClr val="167C16"/>
                </a:solidFill>
              </a:rPr>
              <a:t>] ]</a:t>
            </a:r>
          </a:p>
          <a:p>
            <a:pPr lvl="1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Go</a:t>
            </a:r>
          </a:p>
          <a:p>
            <a:pPr lvl="1">
              <a:buFontTx/>
              <a:buNone/>
            </a:pPr>
            <a:r>
              <a:rPr lang="en-US" altLang="vi-VN" sz="2200" b="1" i="1">
                <a:solidFill>
                  <a:srgbClr val="0251B8"/>
                </a:solidFill>
              </a:rPr>
              <a:t>Lưu ý:</a:t>
            </a:r>
            <a:r>
              <a:rPr lang="en-US" altLang="vi-VN" sz="2200">
                <a:solidFill>
                  <a:srgbClr val="0251B8"/>
                </a:solidFill>
              </a:rPr>
              <a:t>  </a:t>
            </a:r>
          </a:p>
          <a:p>
            <a:pPr lvl="2"/>
            <a:r>
              <a:rPr lang="en-US" altLang="vi-VN" sz="2000">
                <a:solidFill>
                  <a:srgbClr val="0251B8"/>
                </a:solidFill>
              </a:rPr>
              <a:t>Tên tham số đặt theo qui tắc như tên biến cục bộ</a:t>
            </a:r>
          </a:p>
          <a:p>
            <a:pPr lvl="2"/>
            <a:r>
              <a:rPr lang="en-US" altLang="vi-VN" sz="2000">
                <a:solidFill>
                  <a:srgbClr val="0251B8"/>
                </a:solidFill>
              </a:rPr>
              <a:t>Chỉ có thể trả về giá trị kiểu int			</a:t>
            </a:r>
          </a:p>
          <a:p>
            <a:pPr lvl="1"/>
            <a:endParaRPr lang="en-US" altLang="vi-VN" sz="2200" b="1">
              <a:solidFill>
                <a:srgbClr val="0251B8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AFB93F-D63F-4C46-AFFB-F42441808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D2600-7565-48EC-A87C-ACB41418A2BC}" type="slidenum">
              <a:rPr lang="en-US" altLang="vi-VN"/>
              <a:pPr/>
              <a:t>47</a:t>
            </a:fld>
            <a:endParaRPr lang="en-US" altLang="vi-V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E7420D8-EF02-47F4-B453-E8547B90F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(tt)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23F7326-7A32-4DD5-8C23-C4FCFF9E0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Ví dụ:</a:t>
            </a:r>
          </a:p>
          <a:p>
            <a:pPr lvl="1"/>
            <a:r>
              <a:rPr lang="en-US" altLang="vi-VN"/>
              <a:t>Viết thủ tục thêm một đăng ký của sinh viên vào một học phần (tổng quát ví dụ trong phần If …else)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Create procedure</a:t>
            </a:r>
            <a:r>
              <a:rPr lang="en-US" altLang="vi-VN">
                <a:solidFill>
                  <a:srgbClr val="582C66"/>
                </a:solidFill>
              </a:rPr>
              <a:t> usp_ThemDangKy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@MaSV char(5),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@MaHP char(5),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@SiSo int </a:t>
            </a:r>
            <a:r>
              <a:rPr lang="en-US" altLang="vi-VN" b="1">
                <a:solidFill>
                  <a:srgbClr val="582C66"/>
                </a:solidFill>
              </a:rPr>
              <a:t>= 0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output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As</a:t>
            </a:r>
          </a:p>
          <a:p>
            <a:pPr lvl="1">
              <a:buFontTx/>
              <a:buNone/>
            </a:pPr>
            <a:r>
              <a:rPr lang="en-US" altLang="vi-VN"/>
              <a:t>		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C5F296B-4239-4EF7-AB40-AA2D7C0FB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8841-CF47-4B10-8BB3-158BF3E0B8CA}" type="slidenum">
              <a:rPr lang="en-US" altLang="vi-VN"/>
              <a:pPr/>
              <a:t>48</a:t>
            </a:fld>
            <a:endParaRPr lang="en-US" altLang="vi-V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C2D44CF-59AE-4AEE-B0E1-B1A2091C3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(tt)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2C15039-134A-4A75-B9FC-D126A2C95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--Declare @SiSo int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select @SiSo = SiSo from HocPhan where MaHP= </a:t>
            </a:r>
            <a:r>
              <a:rPr lang="en-US" altLang="vi-VN" b="1">
                <a:solidFill>
                  <a:srgbClr val="582C66"/>
                </a:solidFill>
              </a:rPr>
              <a:t>@MaHP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if @SiSo &lt; 50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  Begin	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insert into DANG_KY(MaSV, MaHP)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	values(</a:t>
            </a:r>
            <a:r>
              <a:rPr lang="en-US" altLang="vi-VN" b="1">
                <a:solidFill>
                  <a:srgbClr val="582C66"/>
                </a:solidFill>
              </a:rPr>
              <a:t>@MaSV</a:t>
            </a:r>
            <a:r>
              <a:rPr lang="en-US" altLang="vi-VN">
                <a:solidFill>
                  <a:srgbClr val="582C66"/>
                </a:solidFill>
              </a:rPr>
              <a:t>, </a:t>
            </a:r>
            <a:r>
              <a:rPr lang="en-US" altLang="vi-VN" b="1">
                <a:solidFill>
                  <a:srgbClr val="582C66"/>
                </a:solidFill>
              </a:rPr>
              <a:t>@MaHP</a:t>
            </a:r>
            <a:r>
              <a:rPr lang="en-US" altLang="vi-VN">
                <a:solidFill>
                  <a:srgbClr val="582C66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set </a:t>
            </a:r>
            <a:r>
              <a:rPr lang="en-US" altLang="vi-VN" b="1">
                <a:solidFill>
                  <a:srgbClr val="582C66"/>
                </a:solidFill>
              </a:rPr>
              <a:t>@SiSo</a:t>
            </a:r>
            <a:r>
              <a:rPr lang="en-US" altLang="vi-VN">
                <a:solidFill>
                  <a:srgbClr val="582C66"/>
                </a:solidFill>
              </a:rPr>
              <a:t> = </a:t>
            </a:r>
            <a:r>
              <a:rPr lang="en-US" altLang="vi-VN" b="1">
                <a:solidFill>
                  <a:srgbClr val="582C66"/>
                </a:solidFill>
              </a:rPr>
              <a:t>@SiSo</a:t>
            </a:r>
            <a:r>
              <a:rPr lang="en-US" altLang="vi-VN">
                <a:solidFill>
                  <a:srgbClr val="582C66"/>
                </a:solidFill>
              </a:rPr>
              <a:t>+1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	</a:t>
            </a:r>
            <a:r>
              <a:rPr lang="en-US" altLang="vi-VN" b="1">
                <a:solidFill>
                  <a:srgbClr val="582C66"/>
                </a:solidFill>
              </a:rPr>
              <a:t>return</a:t>
            </a:r>
            <a:r>
              <a:rPr lang="en-US" altLang="vi-VN">
                <a:solidFill>
                  <a:srgbClr val="582C66"/>
                </a:solidFill>
              </a:rPr>
              <a:t> 1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End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  </a:t>
            </a:r>
            <a:r>
              <a:rPr lang="en-US" altLang="vi-VN" b="1">
                <a:solidFill>
                  <a:srgbClr val="582C66"/>
                </a:solidFill>
              </a:rPr>
              <a:t>return</a:t>
            </a:r>
            <a:r>
              <a:rPr lang="en-US" altLang="vi-VN">
                <a:solidFill>
                  <a:srgbClr val="582C66"/>
                </a:solidFill>
              </a:rPr>
              <a:t> 0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z="2000" b="1">
                <a:solidFill>
                  <a:srgbClr val="582C66"/>
                </a:solidFill>
              </a:rPr>
              <a:t>Go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DF5A60-96AE-4E68-AEB3-C08B9F917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1F00-8D62-4526-B772-03DB108F508A}" type="slidenum">
              <a:rPr lang="en-US" altLang="vi-VN"/>
              <a:pPr/>
              <a:t>49</a:t>
            </a:fld>
            <a:endParaRPr lang="en-US" altLang="vi-VN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30CF8E5-71C0-4693-9735-3035904D0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 – gọi thực hiện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268F1CC-04A6-4AE1-9F1E-0C623FC2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Cú pháp: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vi-VN" b="1"/>
              <a:t> </a:t>
            </a:r>
            <a:r>
              <a:rPr lang="en-US" altLang="vi-VN" sz="2200" b="1">
                <a:solidFill>
                  <a:srgbClr val="167C16"/>
                </a:solidFill>
              </a:rPr>
              <a:t>EXEC| EXECUTE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vi-VN" sz="2200">
                <a:solidFill>
                  <a:srgbClr val="167C16"/>
                </a:solidFill>
              </a:rPr>
              <a:t> { [ </a:t>
            </a:r>
            <a:r>
              <a:rPr lang="en-US" altLang="vi-VN" sz="2200" i="1">
                <a:solidFill>
                  <a:srgbClr val="167C16"/>
                </a:solidFill>
              </a:rPr>
              <a:t>@return_status</a:t>
            </a:r>
            <a:r>
              <a:rPr lang="en-US" altLang="vi-VN" sz="2200">
                <a:solidFill>
                  <a:srgbClr val="167C16"/>
                </a:solidFill>
              </a:rPr>
              <a:t> </a:t>
            </a:r>
            <a:r>
              <a:rPr lang="en-US" altLang="vi-VN" sz="2200" b="1">
                <a:solidFill>
                  <a:srgbClr val="167C16"/>
                </a:solidFill>
              </a:rPr>
              <a:t>=</a:t>
            </a:r>
            <a:r>
              <a:rPr lang="en-US" altLang="vi-VN" sz="2200">
                <a:solidFill>
                  <a:srgbClr val="167C16"/>
                </a:solidFill>
              </a:rPr>
              <a:t> ] </a:t>
            </a:r>
            <a:r>
              <a:rPr lang="en-US" altLang="vi-VN" sz="2200" i="1">
                <a:solidFill>
                  <a:srgbClr val="167C16"/>
                </a:solidFill>
              </a:rPr>
              <a:t>procedure_name </a:t>
            </a:r>
            <a:r>
              <a:rPr lang="en-US" altLang="vi-VN" sz="2200">
                <a:solidFill>
                  <a:srgbClr val="167C16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vi-VN" sz="2200">
                <a:solidFill>
                  <a:srgbClr val="167C16"/>
                </a:solidFill>
              </a:rPr>
              <a:t>           { [ </a:t>
            </a:r>
            <a:r>
              <a:rPr lang="en-US" altLang="vi-VN" sz="2200" i="1">
                <a:solidFill>
                  <a:srgbClr val="167C16"/>
                </a:solidFill>
              </a:rPr>
              <a:t>@parameter</a:t>
            </a:r>
            <a:r>
              <a:rPr lang="en-US" altLang="vi-VN" sz="2200">
                <a:solidFill>
                  <a:srgbClr val="167C16"/>
                </a:solidFill>
              </a:rPr>
              <a:t> </a:t>
            </a:r>
            <a:r>
              <a:rPr lang="en-US" altLang="vi-VN" sz="2200" i="1">
                <a:solidFill>
                  <a:srgbClr val="167C16"/>
                </a:solidFill>
              </a:rPr>
              <a:t>_name </a:t>
            </a:r>
            <a:r>
              <a:rPr lang="en-US" altLang="vi-VN" sz="2200" b="1">
                <a:solidFill>
                  <a:srgbClr val="167C16"/>
                </a:solidFill>
              </a:rPr>
              <a:t>=</a:t>
            </a:r>
            <a:r>
              <a:rPr lang="en-US" altLang="vi-VN" sz="2200">
                <a:solidFill>
                  <a:srgbClr val="167C16"/>
                </a:solidFill>
              </a:rPr>
              <a:t> ] </a:t>
            </a:r>
            <a:r>
              <a:rPr lang="en-US" altLang="vi-VN" sz="2200" i="1">
                <a:solidFill>
                  <a:srgbClr val="167C16"/>
                </a:solidFill>
              </a:rPr>
              <a:t>value</a:t>
            </a:r>
            <a:r>
              <a:rPr lang="en-US" altLang="vi-VN" sz="2200">
                <a:solidFill>
                  <a:srgbClr val="167C16"/>
                </a:solidFill>
              </a:rPr>
              <a:t>  [ </a:t>
            </a:r>
            <a:r>
              <a:rPr lang="en-US" altLang="vi-VN" sz="2200" b="1">
                <a:solidFill>
                  <a:srgbClr val="167C16"/>
                </a:solidFill>
              </a:rPr>
              <a:t>OUTPUT</a:t>
            </a:r>
            <a:r>
              <a:rPr lang="en-US" altLang="vi-VN" sz="2200">
                <a:solidFill>
                  <a:srgbClr val="167C16"/>
                </a:solidFill>
              </a:rPr>
              <a:t> ] } [ </a:t>
            </a:r>
            <a:r>
              <a:rPr lang="en-US" altLang="vi-VN" sz="2200" b="1">
                <a:solidFill>
                  <a:srgbClr val="167C16"/>
                </a:solidFill>
              </a:rPr>
              <a:t>,</a:t>
            </a:r>
            <a:r>
              <a:rPr lang="en-US" altLang="vi-VN" sz="2200">
                <a:solidFill>
                  <a:srgbClr val="167C16"/>
                </a:solidFill>
              </a:rPr>
              <a:t>...</a:t>
            </a:r>
            <a:r>
              <a:rPr lang="en-US" altLang="vi-VN" sz="2200" i="1">
                <a:solidFill>
                  <a:srgbClr val="167C16"/>
                </a:solidFill>
              </a:rPr>
              <a:t>n </a:t>
            </a:r>
            <a:r>
              <a:rPr lang="en-US" altLang="vi-VN" sz="2200">
                <a:solidFill>
                  <a:srgbClr val="167C16"/>
                </a:solidFill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vi-VN" sz="2200">
              <a:solidFill>
                <a:srgbClr val="167C16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vi-VN" sz="2200" u="sng">
                <a:solidFill>
                  <a:srgbClr val="0251B8"/>
                </a:solidFill>
              </a:rPr>
              <a:t>Lưu ý:</a:t>
            </a:r>
            <a:r>
              <a:rPr lang="en-US" altLang="vi-VN" sz="2200">
                <a:solidFill>
                  <a:srgbClr val="0251B8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vi-VN" sz="2000">
                <a:solidFill>
                  <a:srgbClr val="0251B8"/>
                </a:solidFill>
              </a:rPr>
              <a:t>Có thể truyền giá trị cho tham số input là một hằng hoặc một biến đã gán giá trị, không truyền được một biểu thức.</a:t>
            </a:r>
          </a:p>
          <a:p>
            <a:pPr lvl="2">
              <a:lnSpc>
                <a:spcPct val="90000"/>
              </a:lnSpc>
            </a:pPr>
            <a:r>
              <a:rPr lang="en-US" altLang="vi-VN" sz="2000">
                <a:solidFill>
                  <a:srgbClr val="0251B8"/>
                </a:solidFill>
              </a:rPr>
              <a:t>Để nhận được giá trị output, truyền vào một biến cho một tham số output.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vi-VN" sz="2200"/>
              <a:t> </a:t>
            </a:r>
            <a:br>
              <a:rPr lang="en-US" altLang="vi-VN" sz="2200"/>
            </a:br>
            <a:endParaRPr lang="en-US" altLang="vi-VN" sz="22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E044799-9029-4D1E-A89F-7AC342A20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79D5A-FB42-42E7-8CB4-39B00A023442}" type="slidenum">
              <a:rPr lang="en-US" altLang="vi-VN"/>
              <a:pPr/>
              <a:t>5</a:t>
            </a:fld>
            <a:endParaRPr lang="en-US" altLang="vi-V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FA99D69-6D71-4D75-B5EF-DAAF142A9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cục bộ - Gán giá trị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9E3A95-48F8-4CAA-B628-3827B4678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Dùng lệnh set để gán giá trị cho biến</a:t>
            </a:r>
          </a:p>
          <a:p>
            <a:pPr lvl="1"/>
            <a:r>
              <a:rPr lang="en-US" altLang="vi-VN"/>
              <a:t>Giá trị gán cho biến phải phù hợp với kiểu dữ liệu của biến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167C16"/>
                </a:solidFill>
              </a:rPr>
              <a:t>Set</a:t>
            </a:r>
            <a:r>
              <a:rPr lang="en-US" altLang="vi-VN" sz="2600">
                <a:solidFill>
                  <a:srgbClr val="167C16"/>
                </a:solidFill>
              </a:rPr>
              <a:t>  t</a:t>
            </a:r>
            <a:r>
              <a:rPr lang="en-US" altLang="vi-VN" sz="2600" i="1">
                <a:solidFill>
                  <a:srgbClr val="167C16"/>
                </a:solidFill>
              </a:rPr>
              <a:t>ên_biến</a:t>
            </a:r>
            <a:r>
              <a:rPr lang="en-US" altLang="vi-VN" sz="2600">
                <a:solidFill>
                  <a:srgbClr val="167C16"/>
                </a:solidFill>
              </a:rPr>
              <a:t> = </a:t>
            </a:r>
            <a:r>
              <a:rPr lang="en-US" altLang="vi-VN" sz="2600" i="1">
                <a:solidFill>
                  <a:srgbClr val="167C16"/>
                </a:solidFill>
              </a:rPr>
              <a:t>giá_trị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167C16"/>
                </a:solidFill>
              </a:rPr>
              <a:t>Set</a:t>
            </a:r>
            <a:r>
              <a:rPr lang="en-US" altLang="vi-VN" sz="2600">
                <a:solidFill>
                  <a:srgbClr val="167C16"/>
                </a:solidFill>
              </a:rPr>
              <a:t> </a:t>
            </a:r>
            <a:r>
              <a:rPr lang="en-US" altLang="vi-VN" sz="2600" i="1">
                <a:solidFill>
                  <a:srgbClr val="167C16"/>
                </a:solidFill>
              </a:rPr>
              <a:t>tên_biến</a:t>
            </a:r>
            <a:r>
              <a:rPr lang="en-US" altLang="vi-VN" sz="2600">
                <a:solidFill>
                  <a:srgbClr val="167C16"/>
                </a:solidFill>
              </a:rPr>
              <a:t> = </a:t>
            </a:r>
            <a:r>
              <a:rPr lang="en-US" altLang="vi-VN" sz="2600" i="1">
                <a:solidFill>
                  <a:srgbClr val="167C16"/>
                </a:solidFill>
              </a:rPr>
              <a:t>tên_biến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167C16"/>
                </a:solidFill>
              </a:rPr>
              <a:t>Set</a:t>
            </a:r>
            <a:r>
              <a:rPr lang="en-US" altLang="vi-VN" sz="2600">
                <a:solidFill>
                  <a:srgbClr val="167C16"/>
                </a:solidFill>
              </a:rPr>
              <a:t> </a:t>
            </a:r>
            <a:r>
              <a:rPr lang="en-US" altLang="vi-VN" sz="2600" i="1">
                <a:solidFill>
                  <a:srgbClr val="167C16"/>
                </a:solidFill>
              </a:rPr>
              <a:t>tên_biến</a:t>
            </a:r>
            <a:r>
              <a:rPr lang="en-US" altLang="vi-VN" sz="2600">
                <a:solidFill>
                  <a:srgbClr val="167C16"/>
                </a:solidFill>
              </a:rPr>
              <a:t> = b</a:t>
            </a:r>
            <a:r>
              <a:rPr lang="en-US" altLang="vi-VN" sz="2600" i="1">
                <a:solidFill>
                  <a:srgbClr val="167C16"/>
                </a:solidFill>
              </a:rPr>
              <a:t>iểu_thức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sz="2600" b="1">
                <a:solidFill>
                  <a:srgbClr val="167C16"/>
                </a:solidFill>
              </a:rPr>
              <a:t>Set</a:t>
            </a:r>
            <a:r>
              <a:rPr lang="en-US" altLang="vi-VN" sz="2600">
                <a:solidFill>
                  <a:srgbClr val="167C16"/>
                </a:solidFill>
              </a:rPr>
              <a:t> </a:t>
            </a:r>
            <a:r>
              <a:rPr lang="en-US" altLang="vi-VN" sz="2600" i="1">
                <a:solidFill>
                  <a:srgbClr val="167C16"/>
                </a:solidFill>
              </a:rPr>
              <a:t>tên_biến</a:t>
            </a:r>
            <a:r>
              <a:rPr lang="en-US" altLang="vi-VN" sz="2600">
                <a:solidFill>
                  <a:srgbClr val="167C16"/>
                </a:solidFill>
              </a:rPr>
              <a:t> = </a:t>
            </a:r>
            <a:r>
              <a:rPr lang="en-US" altLang="vi-VN" sz="2600" i="1">
                <a:solidFill>
                  <a:srgbClr val="167C16"/>
                </a:solidFill>
              </a:rPr>
              <a:t>kết_quả_truy_vấn</a:t>
            </a:r>
          </a:p>
          <a:p>
            <a:pPr lvl="1"/>
            <a:endParaRPr lang="en-US" altLang="vi-VN" i="1">
              <a:solidFill>
                <a:srgbClr val="167C16"/>
              </a:solidFill>
            </a:endParaRPr>
          </a:p>
          <a:p>
            <a:pPr lvl="1">
              <a:buFontTx/>
              <a:buNone/>
            </a:pPr>
            <a:endParaRPr lang="en-US" altLang="vi-VN"/>
          </a:p>
          <a:p>
            <a:pPr lvl="1"/>
            <a:endParaRPr lang="en-US" altLang="vi-V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997A64-178C-48A0-90CA-0E65A4754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1281-8815-4C0A-A1C3-C15CB9AFFE15}" type="slidenum">
              <a:rPr lang="en-US" altLang="vi-VN"/>
              <a:pPr/>
              <a:t>50</a:t>
            </a:fld>
            <a:endParaRPr lang="en-US" altLang="vi-V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616FCDD-69D0-44C1-BCB6-0988E4E37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 – gọi thực hiện (tt)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17FE3C9-EBF2-4D9A-A4AB-9461085BA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991600" cy="5364162"/>
          </a:xfrm>
        </p:spPr>
        <p:txBody>
          <a:bodyPr/>
          <a:lstStyle/>
          <a:p>
            <a:r>
              <a:rPr lang="en-US" altLang="vi-VN"/>
              <a:t>Ví dụ:</a:t>
            </a:r>
          </a:p>
          <a:p>
            <a:pPr lvl="1"/>
            <a:r>
              <a:rPr lang="en-US" altLang="vi-VN" sz="2000" b="1">
                <a:solidFill>
                  <a:srgbClr val="582C66"/>
                </a:solidFill>
              </a:rPr>
              <a:t>Exec</a:t>
            </a:r>
            <a:r>
              <a:rPr lang="en-US" altLang="vi-VN" sz="2000">
                <a:solidFill>
                  <a:srgbClr val="582C66"/>
                </a:solidFill>
              </a:rPr>
              <a:t> usp_ThemDangKy  ‘001’</a:t>
            </a:r>
            <a:r>
              <a:rPr lang="en-US" altLang="vi-VN" sz="2000" b="1">
                <a:solidFill>
                  <a:srgbClr val="582C66"/>
                </a:solidFill>
              </a:rPr>
              <a:t>,</a:t>
            </a:r>
            <a:r>
              <a:rPr lang="en-US" altLang="vi-VN" sz="2000">
                <a:solidFill>
                  <a:srgbClr val="582C66"/>
                </a:solidFill>
              </a:rPr>
              <a:t> ’HP01’</a:t>
            </a:r>
          </a:p>
          <a:p>
            <a:pPr lvl="1"/>
            <a:endParaRPr lang="en-US" altLang="vi-VN" sz="2000">
              <a:solidFill>
                <a:srgbClr val="582C66"/>
              </a:solidFill>
            </a:endParaRPr>
          </a:p>
          <a:p>
            <a:pPr lvl="1"/>
            <a:r>
              <a:rPr lang="en-US" altLang="vi-VN" sz="2000" b="1">
                <a:solidFill>
                  <a:srgbClr val="582C66"/>
                </a:solidFill>
              </a:rPr>
              <a:t>Exec</a:t>
            </a:r>
            <a:r>
              <a:rPr lang="en-US" altLang="vi-VN" sz="2000">
                <a:solidFill>
                  <a:srgbClr val="582C66"/>
                </a:solidFill>
              </a:rPr>
              <a:t> usp_ThemDangKy </a:t>
            </a:r>
            <a:r>
              <a:rPr lang="en-US" altLang="vi-VN" sz="2000" i="1">
                <a:solidFill>
                  <a:srgbClr val="582C66"/>
                </a:solidFill>
              </a:rPr>
              <a:t>@MaHP </a:t>
            </a:r>
            <a:r>
              <a:rPr lang="en-US" altLang="vi-VN" sz="2000" b="1" i="1">
                <a:solidFill>
                  <a:srgbClr val="582C66"/>
                </a:solidFill>
              </a:rPr>
              <a:t>=</a:t>
            </a:r>
            <a:r>
              <a:rPr lang="en-US" altLang="vi-VN" sz="2000">
                <a:solidFill>
                  <a:srgbClr val="582C66"/>
                </a:solidFill>
              </a:rPr>
              <a:t> ‘HP01’, </a:t>
            </a:r>
            <a:r>
              <a:rPr lang="en-US" altLang="vi-VN" sz="2000" i="1">
                <a:solidFill>
                  <a:srgbClr val="582C66"/>
                </a:solidFill>
              </a:rPr>
              <a:t>@MaSV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b="1">
                <a:solidFill>
                  <a:srgbClr val="582C66"/>
                </a:solidFill>
              </a:rPr>
              <a:t>=</a:t>
            </a:r>
            <a:r>
              <a:rPr lang="en-US" altLang="vi-VN" sz="2000">
                <a:solidFill>
                  <a:srgbClr val="582C66"/>
                </a:solidFill>
              </a:rPr>
              <a:t> ‘001’</a:t>
            </a:r>
          </a:p>
          <a:p>
            <a:pPr lvl="1"/>
            <a:endParaRPr lang="en-US" altLang="vi-VN" sz="2000" b="1">
              <a:solidFill>
                <a:srgbClr val="582C66"/>
              </a:solidFill>
            </a:endParaRPr>
          </a:p>
          <a:p>
            <a:pPr lvl="1"/>
            <a:r>
              <a:rPr lang="en-US" altLang="vi-VN" sz="2000" b="1">
                <a:solidFill>
                  <a:srgbClr val="582C66"/>
                </a:solidFill>
              </a:rPr>
              <a:t>Declare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i="1">
                <a:solidFill>
                  <a:srgbClr val="582C66"/>
                </a:solidFill>
              </a:rPr>
              <a:t>@SiSo</a:t>
            </a:r>
            <a:r>
              <a:rPr lang="en-US" altLang="vi-VN" sz="2000">
                <a:solidFill>
                  <a:srgbClr val="582C66"/>
                </a:solidFill>
              </a:rPr>
              <a:t> int</a:t>
            </a:r>
          </a:p>
          <a:p>
            <a:pPr lvl="1">
              <a:buFontTx/>
              <a:buNone/>
            </a:pPr>
            <a:r>
              <a:rPr lang="en-US" altLang="vi-VN" sz="2000" b="1">
                <a:solidFill>
                  <a:srgbClr val="582C66"/>
                </a:solidFill>
              </a:rPr>
              <a:t>	Exec</a:t>
            </a:r>
            <a:r>
              <a:rPr lang="en-US" altLang="vi-VN" sz="2000">
                <a:solidFill>
                  <a:srgbClr val="582C66"/>
                </a:solidFill>
              </a:rPr>
              <a:t> usp_ThemDangKy ‘001’,’HP01’, </a:t>
            </a:r>
            <a:r>
              <a:rPr lang="en-US" altLang="vi-VN" sz="2000" i="1">
                <a:solidFill>
                  <a:srgbClr val="582C66"/>
                </a:solidFill>
              </a:rPr>
              <a:t>@SiSo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b="1">
                <a:solidFill>
                  <a:srgbClr val="582C66"/>
                </a:solidFill>
              </a:rPr>
              <a:t>output</a:t>
            </a:r>
          </a:p>
          <a:p>
            <a:pPr lvl="1"/>
            <a:endParaRPr lang="en-US" altLang="vi-VN" sz="2000" b="1">
              <a:solidFill>
                <a:srgbClr val="582C66"/>
              </a:solidFill>
            </a:endParaRPr>
          </a:p>
          <a:p>
            <a:pPr lvl="1"/>
            <a:r>
              <a:rPr lang="en-US" altLang="vi-VN" sz="2000" b="1">
                <a:solidFill>
                  <a:srgbClr val="582C66"/>
                </a:solidFill>
              </a:rPr>
              <a:t>Declare </a:t>
            </a:r>
            <a:r>
              <a:rPr lang="en-US" altLang="vi-VN" sz="2000">
                <a:solidFill>
                  <a:srgbClr val="582C66"/>
                </a:solidFill>
              </a:rPr>
              <a:t>@SiSo</a:t>
            </a:r>
            <a:r>
              <a:rPr lang="en-US" altLang="vi-VN" sz="2000" b="1">
                <a:solidFill>
                  <a:srgbClr val="582C66"/>
                </a:solidFill>
              </a:rPr>
              <a:t> </a:t>
            </a:r>
            <a:r>
              <a:rPr lang="en-US" altLang="vi-VN" sz="2000">
                <a:solidFill>
                  <a:srgbClr val="582C66"/>
                </a:solidFill>
              </a:rPr>
              <a:t>int, </a:t>
            </a:r>
            <a:r>
              <a:rPr lang="en-US" altLang="vi-VN" sz="2000" i="1">
                <a:solidFill>
                  <a:srgbClr val="582C66"/>
                </a:solidFill>
              </a:rPr>
              <a:t>@KetQua</a:t>
            </a:r>
            <a:r>
              <a:rPr lang="en-US" altLang="vi-VN" sz="2000">
                <a:solidFill>
                  <a:srgbClr val="582C66"/>
                </a:solidFill>
              </a:rPr>
              <a:t> int</a:t>
            </a:r>
          </a:p>
          <a:p>
            <a:pPr lvl="1">
              <a:buFontTx/>
              <a:buNone/>
            </a:pPr>
            <a:r>
              <a:rPr lang="en-US" altLang="vi-VN" sz="2000" b="1">
                <a:solidFill>
                  <a:srgbClr val="582C66"/>
                </a:solidFill>
              </a:rPr>
              <a:t>	Exec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i="1">
                <a:solidFill>
                  <a:srgbClr val="582C66"/>
                </a:solidFill>
              </a:rPr>
              <a:t>@KetQua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b="1">
                <a:solidFill>
                  <a:srgbClr val="582C66"/>
                </a:solidFill>
              </a:rPr>
              <a:t>=</a:t>
            </a:r>
            <a:r>
              <a:rPr lang="en-US" altLang="vi-VN" sz="2000">
                <a:solidFill>
                  <a:srgbClr val="582C66"/>
                </a:solidFill>
              </a:rPr>
              <a:t> usp_ThemDangKy ‘001’,’HP01’, </a:t>
            </a:r>
            <a:r>
              <a:rPr lang="en-US" altLang="vi-VN" sz="2000" i="1">
                <a:solidFill>
                  <a:srgbClr val="582C66"/>
                </a:solidFill>
              </a:rPr>
              <a:t>@SiSo</a:t>
            </a:r>
            <a:r>
              <a:rPr lang="en-US" altLang="vi-VN" sz="2000">
                <a:solidFill>
                  <a:srgbClr val="582C66"/>
                </a:solidFill>
              </a:rPr>
              <a:t> </a:t>
            </a:r>
            <a:r>
              <a:rPr lang="en-US" altLang="vi-VN" sz="2000" b="1">
                <a:solidFill>
                  <a:srgbClr val="582C66"/>
                </a:solidFill>
              </a:rPr>
              <a:t>output</a:t>
            </a:r>
          </a:p>
          <a:p>
            <a:pPr lvl="1"/>
            <a:endParaRPr lang="en-US" altLang="vi-VN" sz="220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0C8B09-77D0-4650-8E6D-BDFEF5E18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DD219-BF37-47E1-92E8-8850FEE3F25D}" type="slidenum">
              <a:rPr lang="en-US" altLang="vi-VN"/>
              <a:pPr/>
              <a:t>51</a:t>
            </a:fld>
            <a:endParaRPr lang="en-US" altLang="vi-V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4998C35-9673-4A22-83DB-C62BCCAA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(tt)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72A484C-C731-43F5-B5C2-C6246B4A1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Sửa thủ tục</a:t>
            </a:r>
          </a:p>
          <a:p>
            <a:pPr lvl="1">
              <a:buFontTx/>
              <a:buNone/>
            </a:pPr>
            <a:r>
              <a:rPr lang="en-US" altLang="vi-VN" b="1"/>
              <a:t>	Thay từ khóa </a:t>
            </a:r>
            <a:r>
              <a:rPr lang="en-US" altLang="vi-VN" b="1">
                <a:solidFill>
                  <a:srgbClr val="167C16"/>
                </a:solidFill>
              </a:rPr>
              <a:t>Create</a:t>
            </a:r>
            <a:r>
              <a:rPr lang="en-US" altLang="vi-VN" b="1"/>
              <a:t> trong lệnh tạo thủ tục bằng từ khóa </a:t>
            </a:r>
            <a:r>
              <a:rPr lang="en-US" altLang="vi-VN" b="1">
                <a:solidFill>
                  <a:srgbClr val="167C16"/>
                </a:solidFill>
              </a:rPr>
              <a:t>Alter</a:t>
            </a:r>
            <a:endParaRPr lang="en-US" altLang="vi-VN">
              <a:solidFill>
                <a:srgbClr val="167C16"/>
              </a:solidFill>
            </a:endParaRPr>
          </a:p>
          <a:p>
            <a:r>
              <a:rPr lang="en-US" altLang="vi-VN"/>
              <a:t>Xóa thủ tục</a:t>
            </a:r>
          </a:p>
          <a:p>
            <a:pPr lvl="1">
              <a:buFontTx/>
              <a:buNone/>
            </a:pPr>
            <a:r>
              <a:rPr lang="en-US" altLang="vi-VN" b="1"/>
              <a:t>	Drop</a:t>
            </a:r>
            <a:r>
              <a:rPr lang="en-US" altLang="vi-VN"/>
              <a:t> {</a:t>
            </a:r>
            <a:r>
              <a:rPr lang="en-US" altLang="vi-VN" b="1"/>
              <a:t>procedure</a:t>
            </a:r>
            <a:r>
              <a:rPr lang="en-US" altLang="vi-VN"/>
              <a:t>|</a:t>
            </a:r>
            <a:r>
              <a:rPr lang="en-US" altLang="vi-VN" b="1"/>
              <a:t>proc</a:t>
            </a:r>
            <a:r>
              <a:rPr lang="en-US" altLang="vi-VN"/>
              <a:t>} p</a:t>
            </a:r>
            <a:r>
              <a:rPr lang="en-US" altLang="vi-VN" i="1"/>
              <a:t>rocedure_name</a:t>
            </a:r>
          </a:p>
          <a:p>
            <a:pPr lvl="1">
              <a:buFontTx/>
              <a:buNone/>
            </a:pPr>
            <a:r>
              <a:rPr lang="en-US" altLang="vi-VN" i="1"/>
              <a:t>	</a:t>
            </a:r>
            <a:r>
              <a:rPr lang="en-US" altLang="vi-VN" u="sng"/>
              <a:t>Ví dụ: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/>
              <a:t>Drop</a:t>
            </a:r>
            <a:r>
              <a:rPr lang="en-US" altLang="vi-VN"/>
              <a:t> </a:t>
            </a:r>
            <a:r>
              <a:rPr lang="en-US" altLang="vi-VN" b="1"/>
              <a:t>procedure</a:t>
            </a:r>
            <a:r>
              <a:rPr lang="en-US" altLang="vi-VN"/>
              <a:t> usp_ThemDangKy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4D96FF-EF09-46F3-B27A-A84378D48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A00F-4AE7-4F7E-95F7-48A56859F2C9}" type="slidenum">
              <a:rPr lang="en-US" altLang="vi-VN"/>
              <a:pPr/>
              <a:t>52</a:t>
            </a:fld>
            <a:endParaRPr lang="en-US" altLang="vi-V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CF9BED3-5FB7-42E4-8D85-D7AE47DD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Stored procedure hệ thống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E2AEC56-FDB5-42A2-A734-4395582EA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SQL Server cung cấp sẵn nhiều thủ tục thực hiện các công việc: quản lý CSDL, quản lý người dùng, cấu hình CSDL,…</a:t>
            </a:r>
          </a:p>
          <a:p>
            <a:r>
              <a:rPr lang="en-US" altLang="vi-VN"/>
              <a:t> Các thủ tục này có tên bắt đầu bằng “sp_”</a:t>
            </a:r>
          </a:p>
          <a:p>
            <a:pPr lvl="1"/>
            <a:r>
              <a:rPr lang="en-US" altLang="vi-VN">
                <a:sym typeface="Wingdings" panose="05000000000000000000" pitchFamily="2" charset="2"/>
              </a:rPr>
              <a:t> Khi xây dựng thủ tục, tránh đặt tên thủ tục với “sp_” ở đầu.</a:t>
            </a:r>
            <a:endParaRPr lang="en-US" altLang="vi-VN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CDF0541-DDA1-40FC-A428-338935853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8417-FF07-4614-8A6C-2D9CDE47542E}" type="slidenum">
              <a:rPr lang="en-US" altLang="vi-VN"/>
              <a:pPr/>
              <a:t>53</a:t>
            </a:fld>
            <a:endParaRPr lang="en-US" altLang="vi-V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D79DD45-0468-4971-BD8C-AE580DA29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Debug stored procedure</a:t>
            </a:r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9E550EC2-F808-4CEA-B3C9-9E973A4AA067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0" r="41072" b="35513"/>
          <a:stretch>
            <a:fillRect/>
          </a:stretch>
        </p:blipFill>
        <p:spPr>
          <a:xfrm>
            <a:off x="609600" y="1219200"/>
            <a:ext cx="8001000" cy="5246688"/>
          </a:xfrm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0A77E72-1673-4D0C-85F1-F8FDE1954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F638A-556C-4E9D-8D11-9D5B218B8322}" type="slidenum">
              <a:rPr lang="en-US" altLang="vi-VN"/>
              <a:pPr/>
              <a:t>54</a:t>
            </a:fld>
            <a:endParaRPr lang="en-US" altLang="vi-V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88E7109-4C4C-4608-B903-D2302667D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E4DF8D8-9DFF-4B04-A1C9-914CF1685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>
                <a:solidFill>
                  <a:schemeClr val="hlink"/>
                </a:solidFill>
              </a:rPr>
              <a:t>Khai báo và sử dụng biến</a:t>
            </a:r>
          </a:p>
          <a:p>
            <a:r>
              <a:rPr lang="en-US" altLang="vi-VN">
                <a:solidFill>
                  <a:schemeClr val="hlink"/>
                </a:solidFill>
              </a:rPr>
              <a:t>Các lệnh điều khiển</a:t>
            </a:r>
          </a:p>
          <a:p>
            <a:r>
              <a:rPr lang="en-US" altLang="vi-VN">
                <a:solidFill>
                  <a:schemeClr val="hlink"/>
                </a:solidFill>
              </a:rPr>
              <a:t>Cursor</a:t>
            </a:r>
          </a:p>
          <a:p>
            <a:r>
              <a:rPr lang="en-US" altLang="vi-VN">
                <a:solidFill>
                  <a:schemeClr val="hlink"/>
                </a:solidFill>
              </a:rPr>
              <a:t>Stored procedure </a:t>
            </a:r>
          </a:p>
          <a:p>
            <a:r>
              <a:rPr lang="en-US" altLang="vi-VN"/>
              <a:t>Function</a:t>
            </a:r>
          </a:p>
          <a:p>
            <a:r>
              <a:rPr lang="en-US" altLang="vi-VN"/>
              <a:t>Sử dụng Trigger cài đặt RBTV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2FE12FC-0FB8-4283-90E8-B1FB590E0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9492-F807-4BF6-A633-572452BED87F}" type="slidenum">
              <a:rPr lang="en-US" altLang="vi-VN"/>
              <a:pPr/>
              <a:t>55</a:t>
            </a:fld>
            <a:endParaRPr lang="en-US" altLang="vi-V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CD1E9FCC-C064-45EF-A2A3-AD6BDE40D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(user function) – khái niệm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430F435-FF99-4F18-AB34-F47DA2C06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Giống stored procedure:</a:t>
            </a:r>
          </a:p>
          <a:p>
            <a:pPr lvl="1"/>
            <a:r>
              <a:rPr lang="en-US" altLang="vi-VN"/>
              <a:t>Là mã lệnh có thể tái sử dụng</a:t>
            </a:r>
          </a:p>
          <a:p>
            <a:pPr lvl="1"/>
            <a:r>
              <a:rPr lang="en-US" altLang="vi-VN"/>
              <a:t>Chấp nhận các tham số input</a:t>
            </a:r>
          </a:p>
          <a:p>
            <a:pPr lvl="1"/>
            <a:r>
              <a:rPr lang="en-US" altLang="vi-VN"/>
              <a:t>Dịch một lần và từ đó có thể gọi khi cần</a:t>
            </a:r>
          </a:p>
          <a:p>
            <a:r>
              <a:rPr lang="en-US" altLang="vi-VN"/>
              <a:t>Khác stored procedure</a:t>
            </a:r>
          </a:p>
          <a:p>
            <a:pPr lvl="1"/>
            <a:r>
              <a:rPr lang="en-US" altLang="vi-VN"/>
              <a:t>Chấp nhận nhiều kiểu giá trị trả về (chỉ một giá trị trả về)</a:t>
            </a:r>
          </a:p>
          <a:p>
            <a:pPr lvl="1"/>
            <a:r>
              <a:rPr lang="en-US" altLang="vi-VN"/>
              <a:t>Không chấp nhận tham số out put</a:t>
            </a:r>
          </a:p>
          <a:p>
            <a:pPr lvl="1"/>
            <a:r>
              <a:rPr lang="en-US" altLang="vi-VN"/>
              <a:t>Khác về cách gọi thực hiện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3DD38EC-4222-4C5C-85AB-44EC69FEA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9721-F858-425A-AF3D-21DD11C87B40}" type="slidenum">
              <a:rPr lang="en-US" altLang="vi-VN"/>
              <a:pPr/>
              <a:t>56</a:t>
            </a:fld>
            <a:endParaRPr lang="en-US" altLang="vi-V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35FDFCB8-E807-4103-BBAC-10FC31FE6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khái niệm (tt)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30CA542-477F-4E2D-A26D-BA7AC125A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Có thể xem hàm người dùng thuộc về 3 loại tùy theo giá trị trả về của nó :</a:t>
            </a:r>
          </a:p>
          <a:p>
            <a:pPr lvl="1"/>
            <a:r>
              <a:rPr lang="en-US" altLang="vi-VN"/>
              <a:t>Giá trị trả về là kiểu dữ liệu cơ sở (int, varchar, float, datetime…)</a:t>
            </a:r>
          </a:p>
          <a:p>
            <a:pPr lvl="1"/>
            <a:r>
              <a:rPr lang="en-US" altLang="vi-VN"/>
              <a:t>Giá trị trả về là Table có được từ một câu truy vấn</a:t>
            </a:r>
          </a:p>
          <a:p>
            <a:pPr lvl="1"/>
            <a:r>
              <a:rPr lang="en-US" altLang="vi-VN"/>
              <a:t>Giá trị trả về là table mà dữ liệu có được nhờ tích lũy dần sau một chuỗi thao tác xử lý và insert.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ỗ dành sẵn cho Số hiệu Bản chiếu 3">
            <a:extLst>
              <a:ext uri="{FF2B5EF4-FFF2-40B4-BE49-F238E27FC236}">
                <a16:creationId xmlns:a16="http://schemas.microsoft.com/office/drawing/2014/main" id="{E72EA8A9-36EF-4A3C-84F9-F2EB9316D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90DEF-01B3-4AAF-8C53-98052D6E6EC1}" type="slidenum">
              <a:rPr lang="en-US" altLang="vi-VN"/>
              <a:pPr/>
              <a:t>57</a:t>
            </a:fld>
            <a:endParaRPr lang="en-US" altLang="vi-V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5A933FE-94AE-47EF-9F4D-363CE1ED4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CD1F016-DAC6-4ECA-A0C9-58D418096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Loại 1: Giá trị trả về là kiểu dữ liệu cơ sở 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b="1">
                <a:solidFill>
                  <a:srgbClr val="167C16"/>
                </a:solidFill>
              </a:rPr>
              <a:t>Create function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func_name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( </a:t>
            </a:r>
            <a:r>
              <a:rPr lang="en-US" altLang="vi-VN">
                <a:solidFill>
                  <a:srgbClr val="167C16"/>
                </a:solidFill>
              </a:rPr>
              <a:t>{</a:t>
            </a:r>
            <a:r>
              <a:rPr lang="en-US" altLang="vi-VN" i="1">
                <a:solidFill>
                  <a:srgbClr val="167C16"/>
                </a:solidFill>
              </a:rPr>
              <a:t>parameter_name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i="1">
                <a:solidFill>
                  <a:srgbClr val="167C16"/>
                </a:solidFill>
              </a:rPr>
              <a:t>DataType </a:t>
            </a:r>
            <a:r>
              <a:rPr lang="en-US" altLang="vi-VN">
                <a:solidFill>
                  <a:srgbClr val="167C16"/>
                </a:solidFill>
              </a:rPr>
              <a:t>[</a:t>
            </a:r>
            <a:r>
              <a:rPr lang="en-US" altLang="vi-VN" b="1" i="1">
                <a:solidFill>
                  <a:srgbClr val="167C16"/>
                </a:solidFill>
              </a:rPr>
              <a:t>= </a:t>
            </a:r>
            <a:r>
              <a:rPr lang="en-US" altLang="vi-VN" i="1">
                <a:solidFill>
                  <a:srgbClr val="167C16"/>
                </a:solidFill>
              </a:rPr>
              <a:t>default </a:t>
            </a:r>
            <a:r>
              <a:rPr lang="en-US" altLang="vi-VN">
                <a:solidFill>
                  <a:srgbClr val="167C16"/>
                </a:solidFill>
              </a:rPr>
              <a:t>]</a:t>
            </a:r>
            <a:r>
              <a:rPr lang="en-US" altLang="vi-VN" i="1">
                <a:solidFill>
                  <a:srgbClr val="167C16"/>
                </a:solidFill>
              </a:rPr>
              <a:t> </a:t>
            </a:r>
            <a:r>
              <a:rPr lang="en-US" altLang="vi-VN">
                <a:solidFill>
                  <a:srgbClr val="167C16"/>
                </a:solidFill>
              </a:rPr>
              <a:t>} [,…n]</a:t>
            </a:r>
            <a:r>
              <a:rPr lang="en-US" altLang="vi-VN" b="1">
                <a:solidFill>
                  <a:srgbClr val="167C16"/>
                </a:solidFill>
              </a:rPr>
              <a:t>)</a:t>
            </a:r>
            <a:r>
              <a:rPr lang="en-US" altLang="vi-VN">
                <a:solidFill>
                  <a:srgbClr val="167C16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returns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DataType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Begin</a:t>
            </a:r>
          </a:p>
          <a:p>
            <a:pPr lvl="3">
              <a:buFontTx/>
              <a:buNone/>
            </a:pPr>
            <a:r>
              <a:rPr lang="en-US" altLang="vi-VN">
                <a:solidFill>
                  <a:srgbClr val="167C16"/>
                </a:solidFill>
              </a:rPr>
              <a:t>…</a:t>
            </a:r>
          </a:p>
          <a:p>
            <a:pPr lvl="3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Return</a:t>
            </a:r>
            <a:r>
              <a:rPr lang="en-US" altLang="vi-VN">
                <a:solidFill>
                  <a:srgbClr val="167C16"/>
                </a:solidFill>
              </a:rPr>
              <a:t> {</a:t>
            </a:r>
            <a:r>
              <a:rPr lang="en-US" altLang="vi-VN" i="1">
                <a:solidFill>
                  <a:srgbClr val="167C16"/>
                </a:solidFill>
              </a:rPr>
              <a:t>value</a:t>
            </a:r>
            <a:r>
              <a:rPr lang="en-US" altLang="vi-VN">
                <a:solidFill>
                  <a:srgbClr val="167C16"/>
                </a:solidFill>
              </a:rPr>
              <a:t> | </a:t>
            </a:r>
            <a:r>
              <a:rPr lang="en-US" altLang="vi-VN" i="1">
                <a:solidFill>
                  <a:srgbClr val="167C16"/>
                </a:solidFill>
              </a:rPr>
              <a:t>variable</a:t>
            </a:r>
            <a:r>
              <a:rPr lang="en-US" altLang="vi-VN">
                <a:solidFill>
                  <a:srgbClr val="167C16"/>
                </a:solidFill>
              </a:rPr>
              <a:t> | </a:t>
            </a:r>
            <a:r>
              <a:rPr lang="en-US" altLang="vi-VN" i="1">
                <a:solidFill>
                  <a:srgbClr val="167C16"/>
                </a:solidFill>
              </a:rPr>
              <a:t>expression</a:t>
            </a:r>
            <a:r>
              <a:rPr lang="en-US" altLang="vi-VN">
                <a:solidFill>
                  <a:srgbClr val="167C16"/>
                </a:solidFill>
              </a:rPr>
              <a:t>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End</a:t>
            </a:r>
          </a:p>
          <a:p>
            <a:pPr lvl="1">
              <a:buFontTx/>
              <a:buNone/>
            </a:pPr>
            <a:endParaRPr lang="en-US" altLang="vi-VN"/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id="{05B0E6B6-775F-417F-9F37-D82CEF5D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2743200" cy="1066800"/>
          </a:xfrm>
          <a:prstGeom prst="wedgeRoundRectCallout">
            <a:avLst>
              <a:gd name="adj1" fmla="val -76968"/>
              <a:gd name="adj2" fmla="val -7127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vi-VN" sz="1800" b="0" baseline="0">
                <a:solidFill>
                  <a:schemeClr val="tx1"/>
                </a:solidFill>
              </a:rPr>
              <a:t>Dù không có tham số cũng phải ghi cặp ngoặc rỗng</a:t>
            </a:r>
          </a:p>
        </p:txBody>
      </p:sp>
      <p:sp>
        <p:nvSpPr>
          <p:cNvPr id="89093" name="AutoShape 5">
            <a:extLst>
              <a:ext uri="{FF2B5EF4-FFF2-40B4-BE49-F238E27FC236}">
                <a16:creationId xmlns:a16="http://schemas.microsoft.com/office/drawing/2014/main" id="{4C08B48C-E51A-457D-A021-4234F805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2743200" cy="1066800"/>
          </a:xfrm>
          <a:prstGeom prst="wedgeRoundRectCallout">
            <a:avLst>
              <a:gd name="adj1" fmla="val -85130"/>
              <a:gd name="adj2" fmla="val -5387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vi-VN" sz="1800" b="0" baseline="0">
                <a:solidFill>
                  <a:schemeClr val="tx1"/>
                </a:solidFill>
              </a:rPr>
              <a:t>Dù thân function chỉ có 1 lệnh cũng phải đặt giữa </a:t>
            </a:r>
            <a:r>
              <a:rPr lang="en-US" altLang="vi-VN" sz="1800" baseline="0">
                <a:solidFill>
                  <a:schemeClr val="tx1"/>
                </a:solidFill>
              </a:rPr>
              <a:t>Begin</a:t>
            </a:r>
            <a:r>
              <a:rPr lang="en-US" altLang="vi-VN" sz="1800" b="0" baseline="0">
                <a:solidFill>
                  <a:schemeClr val="tx1"/>
                </a:solidFill>
              </a:rPr>
              <a:t> và </a:t>
            </a:r>
            <a:r>
              <a:rPr lang="en-US" altLang="vi-VN" sz="1800" baseline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90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90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2" grpId="1" animBg="1"/>
      <p:bldP spid="89093" grpId="0" animBg="1"/>
      <p:bldP spid="8909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469BF3-E502-4EC9-962B-FB08582E0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195E-9674-43B3-BD38-2E1161BF1288}" type="slidenum">
              <a:rPr lang="en-US" altLang="vi-VN"/>
              <a:pPr/>
              <a:t>58</a:t>
            </a:fld>
            <a:endParaRPr lang="en-US" altLang="vi-V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3A42D54-53F8-4DA6-A9C8-90DA6B0F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8E4A00-14CE-482A-9AD3-90614A8C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vi-VN"/>
              <a:t>Ví dụ: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Create function</a:t>
            </a:r>
            <a:r>
              <a:rPr lang="en-US" altLang="vi-VN">
                <a:solidFill>
                  <a:srgbClr val="582C66"/>
                </a:solidFill>
              </a:rPr>
              <a:t> SoLonNhat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(</a:t>
            </a:r>
            <a:r>
              <a:rPr lang="en-US" altLang="vi-VN">
                <a:solidFill>
                  <a:srgbClr val="582C66"/>
                </a:solidFill>
              </a:rPr>
              <a:t>@a int,@b int,@c int</a:t>
            </a:r>
            <a:r>
              <a:rPr lang="en-US" altLang="vi-VN" b="1">
                <a:solidFill>
                  <a:srgbClr val="582C66"/>
                </a:solidFill>
              </a:rPr>
              <a:t>)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returns</a:t>
            </a:r>
            <a:r>
              <a:rPr lang="en-US" altLang="vi-VN">
                <a:solidFill>
                  <a:srgbClr val="582C66"/>
                </a:solidFill>
              </a:rPr>
              <a:t> int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As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Begin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declare @max int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set @max = @a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if @b &gt; max  set  @max = @b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if @c &gt; max  set  @max = @c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582C66"/>
                </a:solidFill>
              </a:rPr>
              <a:t>	</a:t>
            </a:r>
            <a:r>
              <a:rPr lang="en-US" altLang="vi-VN" b="1">
                <a:solidFill>
                  <a:srgbClr val="582C66"/>
                </a:solidFill>
              </a:rPr>
              <a:t>return</a:t>
            </a:r>
            <a:r>
              <a:rPr lang="en-US" altLang="vi-VN">
                <a:solidFill>
                  <a:srgbClr val="582C66"/>
                </a:solidFill>
              </a:rPr>
              <a:t> @max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End</a:t>
            </a:r>
            <a:endParaRPr lang="en-US" altLang="vi-VN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Số hiệu Bản chiếu 3">
            <a:extLst>
              <a:ext uri="{FF2B5EF4-FFF2-40B4-BE49-F238E27FC236}">
                <a16:creationId xmlns:a16="http://schemas.microsoft.com/office/drawing/2014/main" id="{E7B4EABC-1AD5-4EAD-83FD-EC81BE49D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9F6-2B4B-43D3-8C76-F257CBA3AB61}" type="slidenum">
              <a:rPr lang="en-US" altLang="vi-VN"/>
              <a:pPr/>
              <a:t>59</a:t>
            </a:fld>
            <a:endParaRPr lang="en-US" altLang="vi-V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6EB6D2D-7725-4552-8CF4-5E8B09D58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14A6D2C-1AC0-4FAD-834F-75510D209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Loại 2: Giá trị trả về là Table có được từ một câu truy vấn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Create function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func_name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	( </a:t>
            </a:r>
            <a:r>
              <a:rPr lang="en-US" altLang="vi-VN">
                <a:solidFill>
                  <a:srgbClr val="167C16"/>
                </a:solidFill>
              </a:rPr>
              <a:t>{</a:t>
            </a:r>
            <a:r>
              <a:rPr lang="en-US" altLang="vi-VN" i="1">
                <a:solidFill>
                  <a:srgbClr val="167C16"/>
                </a:solidFill>
              </a:rPr>
              <a:t>parameter_name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i="1">
                <a:solidFill>
                  <a:srgbClr val="167C16"/>
                </a:solidFill>
              </a:rPr>
              <a:t>DataType </a:t>
            </a:r>
            <a:r>
              <a:rPr lang="en-US" altLang="vi-VN">
                <a:solidFill>
                  <a:srgbClr val="167C16"/>
                </a:solidFill>
              </a:rPr>
              <a:t>[</a:t>
            </a:r>
            <a:r>
              <a:rPr lang="en-US" altLang="vi-VN" b="1" i="1">
                <a:solidFill>
                  <a:srgbClr val="167C16"/>
                </a:solidFill>
              </a:rPr>
              <a:t>= </a:t>
            </a:r>
            <a:r>
              <a:rPr lang="en-US" altLang="vi-VN" i="1">
                <a:solidFill>
                  <a:srgbClr val="167C16"/>
                </a:solidFill>
              </a:rPr>
              <a:t>default </a:t>
            </a:r>
            <a:r>
              <a:rPr lang="en-US" altLang="vi-VN">
                <a:solidFill>
                  <a:srgbClr val="167C16"/>
                </a:solidFill>
              </a:rPr>
              <a:t>]</a:t>
            </a:r>
            <a:r>
              <a:rPr lang="en-US" altLang="vi-VN" i="1">
                <a:solidFill>
                  <a:srgbClr val="167C16"/>
                </a:solidFill>
              </a:rPr>
              <a:t> </a:t>
            </a:r>
            <a:r>
              <a:rPr lang="en-US" altLang="vi-VN">
                <a:solidFill>
                  <a:srgbClr val="167C16"/>
                </a:solidFill>
              </a:rPr>
              <a:t>} [,…n]</a:t>
            </a:r>
            <a:r>
              <a:rPr lang="en-US" altLang="vi-VN" b="1">
                <a:solidFill>
                  <a:srgbClr val="167C16"/>
                </a:solidFill>
              </a:rPr>
              <a:t>)</a:t>
            </a:r>
            <a:r>
              <a:rPr lang="en-US" altLang="vi-VN">
                <a:solidFill>
                  <a:srgbClr val="167C16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</a:t>
            </a:r>
            <a:r>
              <a:rPr lang="en-US" altLang="vi-VN" b="1">
                <a:solidFill>
                  <a:srgbClr val="167C16"/>
                </a:solidFill>
              </a:rPr>
              <a:t>returns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b="1">
                <a:solidFill>
                  <a:srgbClr val="167C16"/>
                </a:solidFill>
              </a:rPr>
              <a:t>Table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As</a:t>
            </a:r>
          </a:p>
          <a:p>
            <a:pPr lvl="3">
              <a:buFontTx/>
              <a:buNone/>
            </a:pPr>
            <a:r>
              <a:rPr lang="en-US" altLang="vi-VN" sz="2400" b="1">
                <a:solidFill>
                  <a:srgbClr val="167C16"/>
                </a:solidFill>
              </a:rPr>
              <a:t>Return</a:t>
            </a:r>
            <a:r>
              <a:rPr lang="en-US" altLang="vi-VN" sz="2400">
                <a:solidFill>
                  <a:srgbClr val="167C16"/>
                </a:solidFill>
              </a:rPr>
              <a:t> [ </a:t>
            </a:r>
            <a:r>
              <a:rPr lang="en-US" altLang="vi-VN" sz="2400" b="1">
                <a:solidFill>
                  <a:srgbClr val="167C16"/>
                </a:solidFill>
              </a:rPr>
              <a:t>( </a:t>
            </a:r>
            <a:r>
              <a:rPr lang="en-US" altLang="vi-VN" sz="2400">
                <a:solidFill>
                  <a:srgbClr val="167C16"/>
                </a:solidFill>
              </a:rPr>
              <a:t>]</a:t>
            </a:r>
            <a:r>
              <a:rPr lang="en-US" altLang="vi-VN" sz="2400" i="1">
                <a:solidFill>
                  <a:srgbClr val="167C16"/>
                </a:solidFill>
              </a:rPr>
              <a:t>select_statement </a:t>
            </a:r>
            <a:r>
              <a:rPr lang="en-US" altLang="vi-VN" sz="2400">
                <a:solidFill>
                  <a:srgbClr val="167C16"/>
                </a:solidFill>
              </a:rPr>
              <a:t>[ </a:t>
            </a:r>
            <a:r>
              <a:rPr lang="en-US" altLang="vi-VN" sz="2400" b="1">
                <a:solidFill>
                  <a:srgbClr val="167C16"/>
                </a:solidFill>
              </a:rPr>
              <a:t>) </a:t>
            </a:r>
            <a:r>
              <a:rPr lang="en-US" altLang="vi-VN" sz="2400">
                <a:solidFill>
                  <a:srgbClr val="167C16"/>
                </a:solidFill>
              </a:rPr>
              <a:t>]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Go</a:t>
            </a:r>
          </a:p>
        </p:txBody>
      </p:sp>
      <p:sp>
        <p:nvSpPr>
          <p:cNvPr id="91140" name="AutoShape 4">
            <a:extLst>
              <a:ext uri="{FF2B5EF4-FFF2-40B4-BE49-F238E27FC236}">
                <a16:creationId xmlns:a16="http://schemas.microsoft.com/office/drawing/2014/main" id="{92453B76-483C-4FE7-B84A-5CACF192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3733800" cy="2133600"/>
          </a:xfrm>
          <a:prstGeom prst="star16">
            <a:avLst>
              <a:gd name="adj" fmla="val 3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vi-VN" sz="1800" b="0" baseline="0">
                <a:solidFill>
                  <a:schemeClr val="tx1"/>
                </a:solidFill>
              </a:rPr>
              <a:t>Thân function luôn chỉ có 1 lệnh, </a:t>
            </a:r>
            <a:r>
              <a:rPr lang="en-US" altLang="vi-VN" sz="1800" b="0" u="sng" baseline="0">
                <a:solidFill>
                  <a:schemeClr val="tx1"/>
                </a:solidFill>
              </a:rPr>
              <a:t>không</a:t>
            </a:r>
            <a:r>
              <a:rPr lang="en-US" altLang="vi-VN" sz="1800" b="0" baseline="0">
                <a:solidFill>
                  <a:schemeClr val="tx1"/>
                </a:solidFill>
              </a:rPr>
              <a:t> đặt giữa </a:t>
            </a:r>
            <a:r>
              <a:rPr lang="en-US" altLang="vi-VN" sz="1800" baseline="0">
                <a:solidFill>
                  <a:schemeClr val="tx1"/>
                </a:solidFill>
              </a:rPr>
              <a:t>Begin</a:t>
            </a:r>
            <a:r>
              <a:rPr lang="en-US" altLang="vi-VN" sz="1800" b="0" baseline="0">
                <a:solidFill>
                  <a:schemeClr val="tx1"/>
                </a:solidFill>
              </a:rPr>
              <a:t> và </a:t>
            </a:r>
            <a:r>
              <a:rPr lang="en-US" altLang="vi-VN" sz="1800" baseline="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1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Số hiệu Bản chiếu 3">
            <a:extLst>
              <a:ext uri="{FF2B5EF4-FFF2-40B4-BE49-F238E27FC236}">
                <a16:creationId xmlns:a16="http://schemas.microsoft.com/office/drawing/2014/main" id="{AC871A3A-FC60-44EF-A551-87B041B5A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20121-A5F9-4D5E-92A4-FCCFEB58D5D3}" type="slidenum">
              <a:rPr lang="en-US" altLang="vi-VN"/>
              <a:pPr/>
              <a:t>6</a:t>
            </a:fld>
            <a:endParaRPr lang="en-US" altLang="vi-V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EEE4719-CDE9-4526-8218-5268C992E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Gán giá trị (tt)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1E6EAC1-B437-4875-8FC8-5E23D95D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/>
          </a:p>
          <a:p>
            <a:endParaRPr lang="en-US" altLang="vi-VN"/>
          </a:p>
          <a:p>
            <a:r>
              <a:rPr lang="en-US" altLang="vi-VN"/>
              <a:t>Ví dụ</a:t>
            </a:r>
          </a:p>
          <a:p>
            <a:pPr lvl="1">
              <a:buFontTx/>
              <a:buNone/>
            </a:pPr>
            <a:r>
              <a:rPr lang="en-US" altLang="vi-VN"/>
              <a:t>Set @MaLop = ‘TH2001’</a:t>
            </a:r>
          </a:p>
          <a:p>
            <a:pPr lvl="1">
              <a:buFontTx/>
              <a:buNone/>
            </a:pPr>
            <a:r>
              <a:rPr lang="en-US" altLang="vi-VN"/>
              <a:t>Set @SoSV = (select count (*) from SinhVien)</a:t>
            </a:r>
          </a:p>
          <a:p>
            <a:pPr lvl="1">
              <a:buFontTx/>
              <a:buNone/>
            </a:pPr>
            <a:r>
              <a:rPr lang="en-US" altLang="vi-VN"/>
              <a:t>Set @MaLop = ‘TH’+Year(@NgayTuyenSinh)</a:t>
            </a:r>
          </a:p>
          <a:p>
            <a:pPr lvl="1">
              <a:buFontTx/>
              <a:buNone/>
            </a:pPr>
            <a:r>
              <a:rPr lang="en-US" altLang="vi-VN"/>
              <a:t>		</a:t>
            </a:r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16081DCF-4145-45EA-AEFB-DCC90311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2286000" cy="1295400"/>
          </a:xfrm>
          <a:prstGeom prst="wedgeRoundRectCallout">
            <a:avLst>
              <a:gd name="adj1" fmla="val -59931"/>
              <a:gd name="adj2" fmla="val 10686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vi-VN" sz="1800" b="0" baseline="0">
                <a:solidFill>
                  <a:schemeClr val="tx1"/>
                </a:solidFill>
              </a:rPr>
              <a:t>Câu truy vấn phải trả ra đúng 1 dòng và dòng đó phải có đúng 1 cột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4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1D09A-C3B6-4B2A-9F93-CA9B342C2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755E0-3376-4651-B6F7-B587881EE725}" type="slidenum">
              <a:rPr lang="en-US" altLang="vi-VN"/>
              <a:pPr/>
              <a:t>60</a:t>
            </a:fld>
            <a:endParaRPr lang="en-US" altLang="vi-V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69D49CA0-5EAA-4B58-9DAB-7278F49B5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D85F857-37E9-4A37-8D87-46A624FBB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Ví dụ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Create function</a:t>
            </a:r>
            <a:r>
              <a:rPr lang="en-US" altLang="vi-VN">
                <a:solidFill>
                  <a:srgbClr val="582C66"/>
                </a:solidFill>
              </a:rPr>
              <a:t> DanhSachMatHang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( </a:t>
            </a:r>
            <a:r>
              <a:rPr lang="en-US" altLang="vi-VN">
                <a:solidFill>
                  <a:srgbClr val="582C66"/>
                </a:solidFill>
              </a:rPr>
              <a:t>@MaDonHang varchar(10) </a:t>
            </a:r>
            <a:r>
              <a:rPr lang="en-US" altLang="vi-VN" b="1">
                <a:solidFill>
                  <a:srgbClr val="582C66"/>
                </a:solidFill>
              </a:rPr>
              <a:t>)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returns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Table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As</a:t>
            </a:r>
          </a:p>
          <a:p>
            <a:pPr lvl="3"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Return</a:t>
            </a:r>
            <a:r>
              <a:rPr lang="en-US" altLang="vi-VN" sz="2200">
                <a:solidFill>
                  <a:srgbClr val="582C66"/>
                </a:solidFill>
              </a:rPr>
              <a:t> </a:t>
            </a:r>
          </a:p>
          <a:p>
            <a:pPr lvl="3"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(</a:t>
            </a:r>
            <a:r>
              <a:rPr lang="en-US" altLang="vi-VN" sz="2200">
                <a:solidFill>
                  <a:srgbClr val="582C66"/>
                </a:solidFill>
              </a:rPr>
              <a:t>Select MH.TenHang,MH.DonGia</a:t>
            </a:r>
          </a:p>
          <a:p>
            <a:pPr lvl="3"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From ChiTietDH CT, MatHang MH</a:t>
            </a:r>
          </a:p>
          <a:p>
            <a:pPr lvl="3"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Where CT.MaDH = @MaDonHang </a:t>
            </a:r>
          </a:p>
          <a:p>
            <a:pPr lvl="3"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and CT.MaMH = MH.MaMH</a:t>
            </a:r>
            <a:r>
              <a:rPr lang="en-US" altLang="vi-VN" sz="2200" b="1">
                <a:solidFill>
                  <a:srgbClr val="582C66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Go</a:t>
            </a:r>
          </a:p>
          <a:p>
            <a:endParaRPr lang="en-US" altLang="vi-VN" sz="2200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5F7C73-E9B8-4E31-AFB4-0B77AC1B5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0EB4-39BA-4BF6-B3C4-941D9F09D386}" type="slidenum">
              <a:rPr lang="en-US" altLang="vi-VN"/>
              <a:pPr/>
              <a:t>61</a:t>
            </a:fld>
            <a:endParaRPr lang="en-US" altLang="vi-V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24C88B8-4FCE-4A53-AC25-25D2B2E72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51775B8-559B-4F7D-85D9-8D6CEB01D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Loại 3: Giá trị trả về là table mà dữ liệu có được nhờ tích lũy dần sau một chuỗi thao tác xử lý và insert.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Create function</a:t>
            </a:r>
            <a:r>
              <a:rPr lang="en-US" altLang="vi-VN">
                <a:solidFill>
                  <a:srgbClr val="167C16"/>
                </a:solidFill>
              </a:rPr>
              <a:t> func_name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( </a:t>
            </a:r>
            <a:r>
              <a:rPr lang="en-US" altLang="vi-VN">
                <a:solidFill>
                  <a:srgbClr val="167C16"/>
                </a:solidFill>
              </a:rPr>
              <a:t>{</a:t>
            </a:r>
            <a:r>
              <a:rPr lang="en-US" altLang="vi-VN" i="1">
                <a:solidFill>
                  <a:srgbClr val="167C16"/>
                </a:solidFill>
              </a:rPr>
              <a:t>parameter_name</a:t>
            </a:r>
            <a:r>
              <a:rPr lang="en-US" altLang="vi-VN">
                <a:solidFill>
                  <a:srgbClr val="167C16"/>
                </a:solidFill>
              </a:rPr>
              <a:t>  </a:t>
            </a:r>
            <a:r>
              <a:rPr lang="en-US" altLang="vi-VN" i="1">
                <a:solidFill>
                  <a:srgbClr val="167C16"/>
                </a:solidFill>
              </a:rPr>
              <a:t>DataType </a:t>
            </a:r>
            <a:r>
              <a:rPr lang="en-US" altLang="vi-VN">
                <a:solidFill>
                  <a:srgbClr val="167C16"/>
                </a:solidFill>
              </a:rPr>
              <a:t>[</a:t>
            </a:r>
            <a:r>
              <a:rPr lang="en-US" altLang="vi-VN" b="1" i="1">
                <a:solidFill>
                  <a:srgbClr val="167C16"/>
                </a:solidFill>
              </a:rPr>
              <a:t>= </a:t>
            </a:r>
            <a:r>
              <a:rPr lang="en-US" altLang="vi-VN" i="1">
                <a:solidFill>
                  <a:srgbClr val="167C16"/>
                </a:solidFill>
              </a:rPr>
              <a:t>default </a:t>
            </a:r>
            <a:r>
              <a:rPr lang="en-US" altLang="vi-VN">
                <a:solidFill>
                  <a:srgbClr val="167C16"/>
                </a:solidFill>
              </a:rPr>
              <a:t>]</a:t>
            </a:r>
            <a:r>
              <a:rPr lang="en-US" altLang="vi-VN" i="1">
                <a:solidFill>
                  <a:srgbClr val="167C16"/>
                </a:solidFill>
              </a:rPr>
              <a:t> </a:t>
            </a:r>
            <a:r>
              <a:rPr lang="en-US" altLang="vi-VN">
                <a:solidFill>
                  <a:srgbClr val="167C16"/>
                </a:solidFill>
              </a:rPr>
              <a:t>} [,…n]</a:t>
            </a:r>
            <a:r>
              <a:rPr lang="en-US" altLang="vi-VN" b="1">
                <a:solidFill>
                  <a:srgbClr val="167C16"/>
                </a:solidFill>
              </a:rPr>
              <a:t>)</a:t>
            </a:r>
            <a:r>
              <a:rPr lang="en-US" altLang="vi-VN">
                <a:solidFill>
                  <a:srgbClr val="167C16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returns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TempTab_name </a:t>
            </a:r>
            <a:r>
              <a:rPr lang="en-US" altLang="vi-VN" b="1">
                <a:solidFill>
                  <a:srgbClr val="167C16"/>
                </a:solidFill>
              </a:rPr>
              <a:t>Table</a:t>
            </a:r>
            <a:r>
              <a:rPr lang="en-US" altLang="vi-VN">
                <a:solidFill>
                  <a:srgbClr val="167C16"/>
                </a:solidFill>
              </a:rPr>
              <a:t>(Table_definition)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Begin</a:t>
            </a:r>
          </a:p>
          <a:p>
            <a:pPr lvl="3">
              <a:buFontTx/>
              <a:buNone/>
            </a:pPr>
            <a:r>
              <a:rPr lang="en-US" altLang="vi-VN" sz="2200">
                <a:solidFill>
                  <a:srgbClr val="167C16"/>
                </a:solidFill>
              </a:rPr>
              <a:t>…</a:t>
            </a:r>
          </a:p>
          <a:p>
            <a:pPr lvl="3">
              <a:buFontTx/>
              <a:buNone/>
            </a:pPr>
            <a:r>
              <a:rPr lang="en-US" altLang="vi-VN" sz="2200" b="1">
                <a:solidFill>
                  <a:srgbClr val="167C16"/>
                </a:solidFill>
              </a:rPr>
              <a:t>Return</a:t>
            </a:r>
            <a:r>
              <a:rPr lang="en-US" altLang="vi-VN" sz="2200">
                <a:solidFill>
                  <a:srgbClr val="167C16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End</a:t>
            </a:r>
          </a:p>
          <a:p>
            <a:endParaRPr lang="en-US" altLang="vi-VN">
              <a:solidFill>
                <a:srgbClr val="167C16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4548F74-AB1D-413D-A67B-DC9872F4E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C702-42C4-4F3F-98AE-600EC9E3F3BD}" type="slidenum">
              <a:rPr lang="en-US" altLang="vi-VN"/>
              <a:pPr/>
              <a:t>62</a:t>
            </a:fld>
            <a:endParaRPr lang="en-US" altLang="vi-V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55A3C35-22EE-45AD-90AE-1DA92C448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351DD9A-D75F-4163-A8CD-4AE525D52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/>
              <a:t>Ví dụ: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Create function</a:t>
            </a:r>
            <a:r>
              <a:rPr lang="en-US" altLang="vi-VN">
                <a:solidFill>
                  <a:srgbClr val="582C66"/>
                </a:solidFill>
              </a:rPr>
              <a:t> DanhSachLop ()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returns</a:t>
            </a:r>
            <a:r>
              <a:rPr lang="en-US" altLang="vi-VN">
                <a:solidFill>
                  <a:srgbClr val="582C66"/>
                </a:solidFill>
              </a:rPr>
              <a:t> @DS  Table(@MaLop varchar(10),@SoSV int)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As</a:t>
            </a:r>
          </a:p>
          <a:p>
            <a:pPr lvl="3">
              <a:buFontTx/>
              <a:buNone/>
            </a:pPr>
            <a:r>
              <a:rPr lang="en-US" altLang="vi-VN" sz="2200">
                <a:solidFill>
                  <a:srgbClr val="582C66"/>
                </a:solidFill>
              </a:rPr>
              <a:t>--các xử lý insert dữ liệu vào bảng DS</a:t>
            </a:r>
          </a:p>
          <a:p>
            <a:pPr lvl="3">
              <a:buFontTx/>
              <a:buNone/>
            </a:pPr>
            <a:r>
              <a:rPr lang="en-US" altLang="vi-VN" sz="2200" b="1">
                <a:solidFill>
                  <a:srgbClr val="582C66"/>
                </a:solidFill>
              </a:rPr>
              <a:t>return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Go</a:t>
            </a:r>
          </a:p>
          <a:p>
            <a:endParaRPr lang="en-US" altLang="vi-VN" sz="2200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67016F-F186-418E-A859-4096F27E2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72F9C-D81E-4746-BC98-C75DAB120FC5}" type="slidenum">
              <a:rPr lang="en-US" altLang="vi-VN"/>
              <a:pPr/>
              <a:t>63</a:t>
            </a:fld>
            <a:endParaRPr lang="en-US" altLang="vi-V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D5B0381C-0AEC-4C07-B6A7-A3FF28AA1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Khai báo (tt)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E5A7304-C143-4453-B01B-038024EEE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Lưu ý : Trong thân hàm không được sử dụng các hàm hệ thống bất định (Built-in nondeterministic functions ), bao gồm :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GETDATE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GETUTCDATE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NEWID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RAND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TEXTPTR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@@TOTAL_ERRORS, @@CPU_BUSY, @@TOTAL_READ, @@IDLE, @@TOTAL_WRITE, @@CONNECTIONS …</a:t>
            </a:r>
          </a:p>
          <a:p>
            <a:pPr>
              <a:lnSpc>
                <a:spcPct val="90000"/>
              </a:lnSpc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D42062B-19A7-49C3-8368-EBF5BE144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E61F-0381-442F-ACA7-73D93AA40DD0}" type="slidenum">
              <a:rPr lang="en-US" altLang="vi-VN"/>
              <a:pPr/>
              <a:t>64</a:t>
            </a:fld>
            <a:endParaRPr lang="en-US" altLang="vi-V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D8AB238-A0AA-4A7B-9546-0BD77B4A7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sử dụng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741E62B-A48C-4843-A103-304538A46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Các hàm người dùng được sử dụng trong câu truy vấn, trong biểu thức… phù hợp kiểu dữ liệu trả về của nó</a:t>
            </a:r>
          </a:p>
          <a:p>
            <a:r>
              <a:rPr lang="en-US" altLang="vi-VN"/>
              <a:t>Ví dụ:</a:t>
            </a:r>
          </a:p>
          <a:p>
            <a:pPr lvl="1"/>
            <a:r>
              <a:rPr lang="en-US" altLang="vi-VN">
                <a:solidFill>
                  <a:srgbClr val="582C66"/>
                </a:solidFill>
              </a:rPr>
              <a:t>Select </a:t>
            </a:r>
            <a:r>
              <a:rPr lang="en-US" altLang="vi-VN" b="1">
                <a:solidFill>
                  <a:srgbClr val="582C66"/>
                </a:solidFill>
              </a:rPr>
              <a:t>dbo.SoLonNhat(3,5,7)</a:t>
            </a:r>
          </a:p>
          <a:p>
            <a:pPr lvl="1"/>
            <a:r>
              <a:rPr lang="en-US" altLang="vi-VN">
                <a:solidFill>
                  <a:srgbClr val="582C66"/>
                </a:solidFill>
              </a:rPr>
              <a:t>Select * from </a:t>
            </a:r>
            <a:r>
              <a:rPr lang="en-US" altLang="vi-VN" b="1">
                <a:solidFill>
                  <a:srgbClr val="582C66"/>
                </a:solidFill>
              </a:rPr>
              <a:t>DanhSachLop()</a:t>
            </a:r>
          </a:p>
          <a:p>
            <a:pPr lvl="1"/>
            <a:endParaRPr lang="en-US" altLang="vi-VN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F80080-C2D2-4B21-94C0-0D97F7838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0CE6-DEA9-4C52-99ED-B08ED351F47D}" type="slidenum">
              <a:rPr lang="en-US" altLang="vi-VN"/>
              <a:pPr/>
              <a:t>65</a:t>
            </a:fld>
            <a:endParaRPr lang="en-US" altLang="vi-V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D666C19-4AA1-4750-AE7A-16915D44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– sử dụng (tt)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EF40AF4-4370-4551-AD95-B6EE13E79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Lưu ý:</a:t>
            </a:r>
          </a:p>
          <a:p>
            <a:pPr lvl="1"/>
            <a:r>
              <a:rPr lang="en-US" altLang="vi-VN"/>
              <a:t>Nếu dùng giá trị mặc định của tham số, phải dùng từ khóa </a:t>
            </a:r>
            <a:r>
              <a:rPr lang="en-US" altLang="vi-VN">
                <a:solidFill>
                  <a:srgbClr val="167C16"/>
                </a:solidFill>
              </a:rPr>
              <a:t>default</a:t>
            </a:r>
          </a:p>
          <a:p>
            <a:pPr lvl="1"/>
            <a:r>
              <a:rPr lang="en-US" altLang="vi-VN">
                <a:solidFill>
                  <a:srgbClr val="0251B8"/>
                </a:solidFill>
              </a:rPr>
              <a:t>Khi gọi hàm loại 1 (trả về giá trị cơ bản), phải có tên owner của hàm đi kèm (ví dụ </a:t>
            </a:r>
            <a:r>
              <a:rPr lang="en-US" altLang="vi-VN">
                <a:solidFill>
                  <a:srgbClr val="582C66"/>
                </a:solidFill>
              </a:rPr>
              <a:t>dbo.SoLonNhat</a:t>
            </a:r>
            <a:r>
              <a:rPr lang="en-US" altLang="vi-VN">
                <a:solidFill>
                  <a:srgbClr val="0251B8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7D5087-31CA-4455-8765-8E47A84CC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1CD7-EC8C-40F7-915A-C3B5B7516EEB}" type="slidenum">
              <a:rPr lang="en-US" altLang="vi-VN"/>
              <a:pPr/>
              <a:t>66</a:t>
            </a:fld>
            <a:endParaRPr lang="en-US" altLang="vi-V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7FC04F9-4A3F-48B4-BE0C-FCBD76BA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Hàm người dùng (tt)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BC8C570-91C1-46B4-8D9F-E67A51F6A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Thay đổi hàm người dùng</a:t>
            </a:r>
          </a:p>
          <a:p>
            <a:pPr lvl="1">
              <a:buFontTx/>
              <a:buNone/>
            </a:pPr>
            <a:r>
              <a:rPr lang="en-US" altLang="vi-VN"/>
              <a:t>	Thay từ khóa </a:t>
            </a:r>
            <a:r>
              <a:rPr lang="en-US" altLang="vi-VN">
                <a:solidFill>
                  <a:srgbClr val="167C16"/>
                </a:solidFill>
              </a:rPr>
              <a:t>create</a:t>
            </a:r>
            <a:r>
              <a:rPr lang="en-US" altLang="vi-VN"/>
              <a:t> trong các lệnh tạo hàm bằng từ khóa </a:t>
            </a:r>
            <a:r>
              <a:rPr lang="en-US" altLang="vi-VN">
                <a:solidFill>
                  <a:srgbClr val="167C16"/>
                </a:solidFill>
              </a:rPr>
              <a:t>alter</a:t>
            </a:r>
          </a:p>
          <a:p>
            <a:r>
              <a:rPr lang="en-US" altLang="vi-VN"/>
              <a:t>Xóa hàm người dùng</a:t>
            </a:r>
          </a:p>
          <a:p>
            <a:pPr lvl="1">
              <a:buFontTx/>
              <a:buNone/>
            </a:pPr>
            <a:r>
              <a:rPr lang="en-US" altLang="vi-VN" b="1">
                <a:solidFill>
                  <a:srgbClr val="167C16"/>
                </a:solidFill>
              </a:rPr>
              <a:t>Drop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b="1">
                <a:solidFill>
                  <a:srgbClr val="167C16"/>
                </a:solidFill>
              </a:rPr>
              <a:t>function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tên_hàm_cần _xóa</a:t>
            </a:r>
          </a:p>
          <a:p>
            <a:pPr lvl="1"/>
            <a:r>
              <a:rPr lang="en-US" altLang="vi-VN"/>
              <a:t>Ví dụ 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582C66"/>
                </a:solidFill>
              </a:rPr>
              <a:t>Drop</a:t>
            </a:r>
            <a:r>
              <a:rPr lang="en-US" altLang="vi-VN">
                <a:solidFill>
                  <a:srgbClr val="582C66"/>
                </a:solidFill>
              </a:rPr>
              <a:t> </a:t>
            </a:r>
            <a:r>
              <a:rPr lang="en-US" altLang="vi-VN" b="1">
                <a:solidFill>
                  <a:srgbClr val="582C66"/>
                </a:solidFill>
              </a:rPr>
              <a:t>function</a:t>
            </a:r>
            <a:r>
              <a:rPr lang="en-US" altLang="vi-VN">
                <a:solidFill>
                  <a:srgbClr val="582C66"/>
                </a:solidFill>
              </a:rPr>
              <a:t> DanhSachMatHang</a:t>
            </a:r>
          </a:p>
          <a:p>
            <a:endParaRPr lang="en-US" altLang="vi-VN">
              <a:solidFill>
                <a:srgbClr val="582C66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88E722-948C-4839-B777-C8F4AD634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57D12-818C-4175-8831-4D742C1DC774}" type="slidenum">
              <a:rPr lang="en-US" altLang="vi-VN"/>
              <a:pPr/>
              <a:t>67</a:t>
            </a:fld>
            <a:endParaRPr lang="en-US" altLang="vi-V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88794CC-D979-42DA-A1C7-BCC75A701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Các hàm hệ thống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3E569D8-B867-48A5-9C9B-27DBD3559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Ngoài các hàm do người dùng định nghĩa, SQL Server còn cung cấp các hàm xây dựng sẵn của hệ thống</a:t>
            </a:r>
          </a:p>
          <a:p>
            <a:r>
              <a:rPr lang="en-US" altLang="vi-VN"/>
              <a:t>Các hàm này cung cấp tiện ích như xử lý chuỗi, xử lý thời gian, xử lý số học…</a:t>
            </a:r>
          </a:p>
          <a:p>
            <a:r>
              <a:rPr lang="en-US" altLang="vi-VN"/>
              <a:t>Sinh viên tìm hiểu thêm về các hàm này trong Books on-line và các tài liệu tham khảo</a:t>
            </a:r>
          </a:p>
          <a:p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FE2E0D-D7D4-436C-966E-1BB62E116D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531E3-4E03-4925-9391-558A4F6E92A0}" type="slidenum">
              <a:rPr lang="en-US" altLang="vi-VN"/>
              <a:pPr/>
              <a:t>68</a:t>
            </a:fld>
            <a:endParaRPr lang="en-US" altLang="vi-V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D415C29-D329-47F3-BAFD-7F5EB078C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-Giới thiệu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BD63F6E-B484-4DC1-BE91-7F32A6549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Là một loại stored procedure đặc biệt</a:t>
            </a:r>
          </a:p>
          <a:p>
            <a:pPr lvl="1"/>
            <a:r>
              <a:rPr lang="en-US" altLang="vi-VN"/>
              <a:t>Tự động thực hiện khi có thao tác insert, delete hoặc update trên dữ liệu</a:t>
            </a:r>
          </a:p>
          <a:p>
            <a:pPr lvl="1"/>
            <a:r>
              <a:rPr lang="en-US" altLang="vi-VN"/>
              <a:t>Thường dùng để kiểm tra các ràng buộc toàn vẹn của CSDL hoặc các qui tắc nghiệp vụ.</a:t>
            </a:r>
          </a:p>
          <a:p>
            <a:pPr lvl="1"/>
            <a:r>
              <a:rPr lang="en-US" altLang="vi-VN"/>
              <a:t>Một trigger được định nghĩa trên </a:t>
            </a:r>
            <a:r>
              <a:rPr lang="en-US" altLang="vi-VN" b="1"/>
              <a:t>một</a:t>
            </a:r>
            <a:r>
              <a:rPr lang="en-US" altLang="vi-VN"/>
              <a:t> bảng, nhưng các xử lý trong trigger có thể sử dụng nhiều bảng khác. 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F072A0-1440-47BF-ACB8-173031FE2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D096-6DCA-4B21-8B86-E7EC80A2A9E1}" type="slidenum">
              <a:rPr lang="en-US" altLang="vi-VN"/>
              <a:pPr/>
              <a:t>69</a:t>
            </a:fld>
            <a:endParaRPr lang="en-US" altLang="vi-V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6CB547A-85F8-4FC7-A156-97A5BB73F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– giới thiệu (tt)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4D7CAD6-CF06-4705-987F-40AB59444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Xử lý của trigger thường cần sử dụng đến hai bảng tạm:</a:t>
            </a:r>
          </a:p>
          <a:p>
            <a:pPr lvl="1"/>
            <a:r>
              <a:rPr lang="en-US" altLang="vi-VN" b="1"/>
              <a:t>Inserted</a:t>
            </a:r>
            <a:r>
              <a:rPr lang="en-US" altLang="vi-VN"/>
              <a:t>: chứa các dòng vừa mới được thao tác insert/ update thêm vào bảng.</a:t>
            </a:r>
          </a:p>
          <a:p>
            <a:pPr lvl="1"/>
            <a:r>
              <a:rPr lang="en-US" altLang="vi-VN" b="1"/>
              <a:t>Deleted</a:t>
            </a:r>
            <a:r>
              <a:rPr lang="en-US" altLang="vi-VN"/>
              <a:t>: chứa các dòng vừa mới bị xóa khỏi bảng bởi thao tác update/delete.</a:t>
            </a:r>
          </a:p>
          <a:p>
            <a:pPr lvl="1">
              <a:buFontTx/>
              <a:buNone/>
            </a:pPr>
            <a:r>
              <a:rPr lang="en-US" altLang="vi-VN"/>
              <a:t>	</a:t>
            </a:r>
            <a:r>
              <a:rPr lang="en-US" altLang="vi-VN" i="1"/>
              <a:t>(update  = delete dòng chứa giá trị cũ+ insert dòng chứa giá trị mới)</a:t>
            </a:r>
          </a:p>
          <a:p>
            <a:pPr>
              <a:buFontTx/>
              <a:buNone/>
            </a:pPr>
            <a:r>
              <a:rPr lang="en-US" altLang="vi-VN" b="0"/>
              <a:t> 	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8E887B-236B-463B-B97C-2E6DDFB8E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2521B-B870-45DF-876E-D541B41FA80D}" type="slidenum">
              <a:rPr lang="en-US" altLang="vi-VN"/>
              <a:pPr/>
              <a:t>7</a:t>
            </a:fld>
            <a:endParaRPr lang="en-US" altLang="vi-V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407308D-523F-47EF-B491-4EA41602C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cục bộ - Gán giá trị (tt)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58B502-AC98-4213-93B1-05F98B266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Đưa kết quả truy vấn vào biến:</a:t>
            </a:r>
          </a:p>
          <a:p>
            <a:pPr lvl="1">
              <a:buFontTx/>
              <a:buNone/>
            </a:pPr>
            <a:r>
              <a:rPr lang="en-US" altLang="vi-VN"/>
              <a:t>Ví dụ : </a:t>
            </a:r>
          </a:p>
          <a:p>
            <a:pPr lvl="1">
              <a:buFontTx/>
              <a:buNone/>
            </a:pPr>
            <a:r>
              <a:rPr lang="en-US" altLang="vi-VN"/>
              <a:t>SV(MaSV: int; HoTen: nvarchar(30), Tuoi int)</a:t>
            </a:r>
          </a:p>
          <a:p>
            <a:pPr lvl="1">
              <a:buFontTx/>
              <a:buNone/>
            </a:pPr>
            <a:r>
              <a:rPr lang="en-US" altLang="vi-VN" i="1"/>
              <a:t>Select @Var1 = HoTen, @Var2 = Tuoi  from SV</a:t>
            </a:r>
          </a:p>
          <a:p>
            <a:pPr lvl="1">
              <a:buFontTx/>
              <a:buNone/>
            </a:pPr>
            <a:r>
              <a:rPr lang="en-US" altLang="vi-VN" i="1"/>
              <a:t>	where MaSV = 1</a:t>
            </a:r>
          </a:p>
          <a:p>
            <a:r>
              <a:rPr lang="en-US" altLang="vi-VN" i="1" u="sng"/>
              <a:t>Lưu ý:</a:t>
            </a:r>
            <a:r>
              <a:rPr lang="en-US" altLang="vi-VN"/>
              <a:t> nếu câu truy vấn trả về nhiều dòng, các biến chỉ nhận giá trị tương ứng của dòng đầu tiên</a:t>
            </a:r>
          </a:p>
          <a:p>
            <a:pPr lvl="1">
              <a:buFontTx/>
              <a:buNone/>
            </a:pPr>
            <a:endParaRPr lang="en-US" altLang="vi-VN" i="1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E5E10E-17AF-4F9C-9337-1D0549EDF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E1765-A700-43F0-9F2D-BFD04CFD7A17}" type="slidenum">
              <a:rPr lang="en-US" altLang="vi-VN"/>
              <a:pPr/>
              <a:t>70</a:t>
            </a:fld>
            <a:endParaRPr lang="en-US" altLang="vi-V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33F71CA-A1DF-4A15-BB8C-278BF8442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Nội dung	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B3FE278-05EC-4031-9C9F-9A626379F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Trigger</a:t>
            </a:r>
          </a:p>
          <a:p>
            <a:r>
              <a:rPr lang="en-US" altLang="vi-VN"/>
              <a:t>Khung nhìn</a:t>
            </a:r>
          </a:p>
          <a:p>
            <a:r>
              <a:rPr lang="en-US" altLang="vi-VN"/>
              <a:t>Quản trị quyền người dùng</a:t>
            </a:r>
          </a:p>
          <a:p>
            <a:r>
              <a:rPr lang="en-US" altLang="vi-VN"/>
              <a:t>Sao lưu và phục hồi dữ liệu</a:t>
            </a:r>
          </a:p>
          <a:p>
            <a:endParaRPr lang="en-US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3ACA93-A940-41FB-8FF3-5326ED7A0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5DE93-1E42-44E5-9FDD-E1DC0178958F}" type="slidenum">
              <a:rPr lang="en-US" altLang="vi-VN"/>
              <a:pPr/>
              <a:t>71</a:t>
            </a:fld>
            <a:endParaRPr lang="en-US" altLang="vi-V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D02458B7-1458-4E5A-A4D4-37AE5AD2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– giới thiệu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05FCA1F-3465-4ECE-ADED-F265DF49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Inserted và deleted là các bảng trong bộ nhớ chính</a:t>
            </a:r>
          </a:p>
          <a:p>
            <a:pPr lvl="1"/>
            <a:r>
              <a:rPr lang="en-US" altLang="vi-VN"/>
              <a:t>Cục bộ cho mỗi trigger</a:t>
            </a:r>
          </a:p>
          <a:p>
            <a:pPr lvl="1"/>
            <a:r>
              <a:rPr lang="en-US" altLang="vi-VN"/>
              <a:t>Có cấu trúc giống như bảng (table) mà trigger định nghĩa trên đó</a:t>
            </a:r>
          </a:p>
          <a:p>
            <a:pPr lvl="1"/>
            <a:r>
              <a:rPr lang="en-US" altLang="vi-VN"/>
              <a:t>Chỉ tồn tại trong thời gian trigger đang xử lý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889012-8781-4673-A65B-893C93FE7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8B474-006A-4031-AE08-8237708AB640}" type="slidenum">
              <a:rPr lang="en-US" altLang="vi-VN"/>
              <a:pPr/>
              <a:t>72</a:t>
            </a:fld>
            <a:endParaRPr lang="en-US" altLang="vi-VN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EF41EE6-3B32-4B44-8EDE-1244E8B9B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– giới thiệu(tt)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D9DB5A1-7C8E-41C3-9AF1-7F35F2BB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Nếu thao tác insert/ delete/ update thực hiện trên nhiều dòng, trigger cũng chỉ được gọi một lần </a:t>
            </a:r>
          </a:p>
          <a:p>
            <a:pPr lvl="1">
              <a:buFontTx/>
              <a:buNone/>
            </a:pPr>
            <a:r>
              <a:rPr lang="en-US" altLang="vi-VN"/>
              <a:t> </a:t>
            </a:r>
            <a:r>
              <a:rPr lang="en-US" altLang="vi-VN">
                <a:sym typeface="Wingdings" panose="05000000000000000000" pitchFamily="2" charset="2"/>
              </a:rPr>
              <a:t></a:t>
            </a:r>
            <a:r>
              <a:rPr lang="en-US" altLang="vi-VN"/>
              <a:t>Bảng inserted/ deleted có thể chứa nhiều dòng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448BDC-F758-4F8D-9AC0-C5F111F38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263B-C6DB-4892-8895-59C6506F5C9A}" type="slidenum">
              <a:rPr lang="en-US" altLang="vi-VN"/>
              <a:pPr/>
              <a:t>73</a:t>
            </a:fld>
            <a:endParaRPr lang="en-US" altLang="vi-VN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B99500A-6869-4E87-96FA-4B86CBD4A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Khai báo trigger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81CBC4C-D6C2-4F10-BAA8-8E3D7912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36638"/>
            <a:ext cx="8991600" cy="5364162"/>
          </a:xfrm>
        </p:spPr>
        <p:txBody>
          <a:bodyPr/>
          <a:lstStyle/>
          <a:p>
            <a:r>
              <a:rPr lang="en-US" altLang="vi-VN" b="0">
                <a:solidFill>
                  <a:srgbClr val="0251B8"/>
                </a:solidFill>
              </a:rPr>
              <a:t>Cú pháp: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Create trigger</a:t>
            </a:r>
            <a:r>
              <a:rPr lang="en-US" altLang="vi-VN">
                <a:solidFill>
                  <a:srgbClr val="167C16"/>
                </a:solidFill>
              </a:rPr>
              <a:t> </a:t>
            </a:r>
            <a:r>
              <a:rPr lang="en-US" altLang="vi-VN" i="1">
                <a:solidFill>
                  <a:srgbClr val="167C16"/>
                </a:solidFill>
              </a:rPr>
              <a:t>tên_trigger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On</a:t>
            </a:r>
            <a:r>
              <a:rPr lang="en-US" altLang="vi-VN">
                <a:solidFill>
                  <a:srgbClr val="167C16"/>
                </a:solidFill>
              </a:rPr>
              <a:t> {</a:t>
            </a:r>
            <a:r>
              <a:rPr lang="en-US" altLang="vi-VN" i="1">
                <a:solidFill>
                  <a:srgbClr val="167C16"/>
                </a:solidFill>
              </a:rPr>
              <a:t>tên_bảng</a:t>
            </a:r>
            <a:r>
              <a:rPr lang="en-US" altLang="vi-VN">
                <a:solidFill>
                  <a:srgbClr val="167C16"/>
                </a:solidFill>
              </a:rPr>
              <a:t>|</a:t>
            </a:r>
            <a:r>
              <a:rPr lang="en-US" altLang="vi-VN" i="1">
                <a:solidFill>
                  <a:srgbClr val="167C16"/>
                </a:solidFill>
              </a:rPr>
              <a:t>tên_view</a:t>
            </a:r>
            <a:r>
              <a:rPr lang="en-US" altLang="vi-VN">
                <a:solidFill>
                  <a:srgbClr val="167C16"/>
                </a:solidFill>
              </a:rPr>
              <a:t>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{</a:t>
            </a:r>
            <a:r>
              <a:rPr lang="en-US" altLang="vi-VN" b="1">
                <a:solidFill>
                  <a:srgbClr val="167C16"/>
                </a:solidFill>
              </a:rPr>
              <a:t>For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After</a:t>
            </a:r>
            <a:r>
              <a:rPr lang="en-US" altLang="vi-VN">
                <a:solidFill>
                  <a:srgbClr val="167C16"/>
                </a:solidFill>
              </a:rPr>
              <a:t>| </a:t>
            </a:r>
            <a:r>
              <a:rPr lang="en-US" altLang="vi-VN" b="1">
                <a:solidFill>
                  <a:srgbClr val="167C16"/>
                </a:solidFill>
              </a:rPr>
              <a:t>Instead of </a:t>
            </a:r>
            <a:r>
              <a:rPr lang="en-US" altLang="vi-VN">
                <a:solidFill>
                  <a:srgbClr val="167C16"/>
                </a:solidFill>
              </a:rPr>
              <a:t>} { [</a:t>
            </a:r>
            <a:r>
              <a:rPr lang="en-US" altLang="vi-VN" b="1">
                <a:solidFill>
                  <a:srgbClr val="167C16"/>
                </a:solidFill>
              </a:rPr>
              <a:t>delete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insert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,</a:t>
            </a:r>
            <a:r>
              <a:rPr lang="en-US" altLang="vi-VN">
                <a:solidFill>
                  <a:srgbClr val="167C16"/>
                </a:solidFill>
              </a:rPr>
              <a:t>] [</a:t>
            </a:r>
            <a:r>
              <a:rPr lang="en-US" altLang="vi-VN" b="1">
                <a:solidFill>
                  <a:srgbClr val="167C16"/>
                </a:solidFill>
              </a:rPr>
              <a:t>update</a:t>
            </a:r>
            <a:r>
              <a:rPr lang="en-US" altLang="vi-VN">
                <a:solidFill>
                  <a:srgbClr val="167C16"/>
                </a:solidFill>
              </a:rPr>
              <a:t>] 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>
                <a:solidFill>
                  <a:srgbClr val="167C16"/>
                </a:solidFill>
              </a:rPr>
              <a:t>		   { </a:t>
            </a:r>
            <a:r>
              <a:rPr lang="en-US" altLang="vi-VN" i="1">
                <a:solidFill>
                  <a:srgbClr val="167C16"/>
                </a:solidFill>
              </a:rPr>
              <a:t>các lệnh T-sql </a:t>
            </a:r>
            <a:r>
              <a:rPr lang="en-US" altLang="vi-VN">
                <a:solidFill>
                  <a:srgbClr val="167C16"/>
                </a:solidFill>
              </a:rPr>
              <a:t>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>
                <a:solidFill>
                  <a:srgbClr val="167C16"/>
                </a:solidFill>
              </a:rPr>
              <a:t>go</a:t>
            </a:r>
          </a:p>
          <a:p>
            <a:pPr lvl="1">
              <a:buFontTx/>
              <a:buNone/>
            </a:pPr>
            <a:r>
              <a:rPr lang="en-US" altLang="vi-VN" b="1"/>
              <a:t>	</a:t>
            </a:r>
          </a:p>
          <a:p>
            <a:pPr lvl="1">
              <a:buFontTx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98A294-8A45-44B4-81D5-BF47B3066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AF7A-59BD-4D3A-833D-598A32EF200D}" type="slidenum">
              <a:rPr lang="en-US" altLang="vi-VN"/>
              <a:pPr/>
              <a:t>74</a:t>
            </a:fld>
            <a:endParaRPr lang="en-US" altLang="vi-V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879A1EE-A94B-4C92-AD79-FF5BAAD15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Khai báo trigger (tt)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D156DA4-6820-4E44-9718-4D8022458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For | After:</a:t>
            </a:r>
          </a:p>
          <a:p>
            <a:pPr lvl="1"/>
            <a:r>
              <a:rPr lang="en-US" altLang="vi-VN"/>
              <a:t>Trigger được gọi thực hiện </a:t>
            </a:r>
            <a:r>
              <a:rPr lang="en-US" altLang="vi-VN" b="1" u="sng"/>
              <a:t>sau khi</a:t>
            </a:r>
            <a:r>
              <a:rPr lang="en-US" altLang="vi-VN"/>
              <a:t> thao tác delete/ insert/ update tương ứng đã được thực hiện thành công</a:t>
            </a:r>
          </a:p>
          <a:p>
            <a:pPr lvl="2"/>
            <a:r>
              <a:rPr lang="en-US" altLang="vi-VN"/>
              <a:t>Các dòng mới được thêm chứa </a:t>
            </a:r>
            <a:r>
              <a:rPr lang="en-US" altLang="vi-VN" b="1"/>
              <a:t>đồng thời</a:t>
            </a:r>
            <a:r>
              <a:rPr lang="en-US" altLang="vi-VN"/>
              <a:t> trong bảng dữ liệu và bảng inserted</a:t>
            </a:r>
          </a:p>
          <a:p>
            <a:pPr lvl="2"/>
            <a:r>
              <a:rPr lang="en-US" altLang="vi-VN"/>
              <a:t>Các dòng bị xoá chỉ nằm trong bảng deleted (đã bị xoá khỏi bảng dữ liệu)</a:t>
            </a:r>
          </a:p>
          <a:p>
            <a:pPr lvl="1"/>
            <a:r>
              <a:rPr lang="en-US" altLang="vi-VN"/>
              <a:t>Có thể xử lý </a:t>
            </a:r>
            <a:r>
              <a:rPr lang="en-US" altLang="vi-VN" b="1"/>
              <a:t>quay lui </a:t>
            </a:r>
            <a:r>
              <a:rPr lang="en-US" altLang="vi-VN"/>
              <a:t>thao tác đã thực hiện bằng lệnh </a:t>
            </a:r>
            <a:r>
              <a:rPr lang="en-US" altLang="vi-VN" b="1" i="1"/>
              <a:t>rollback transaction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F105B0B-427C-4E85-8875-8D6928CB7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52AEB-E0CF-4D5B-8FB5-4D8D33F6618A}" type="slidenum">
              <a:rPr lang="en-US" altLang="vi-VN"/>
              <a:pPr/>
              <a:t>75</a:t>
            </a:fld>
            <a:endParaRPr lang="en-US" altLang="vi-VN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E9134AF-AEA3-4AB1-894E-0C0C371E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Khai báo trigger (tt)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8667ADB-FBFC-459A-BEDA-E35908623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Instead of:</a:t>
            </a:r>
          </a:p>
          <a:p>
            <a:pPr lvl="1"/>
            <a:r>
              <a:rPr lang="en-US" altLang="vi-VN"/>
              <a:t>Trigger được gọi thực hiện </a:t>
            </a:r>
            <a:r>
              <a:rPr lang="en-US" altLang="vi-VN" b="1" u="sng"/>
              <a:t>thay cho</a:t>
            </a:r>
            <a:r>
              <a:rPr lang="en-US" altLang="vi-VN"/>
              <a:t> thao tác delete/ insert/ update tương ứng</a:t>
            </a:r>
          </a:p>
          <a:p>
            <a:pPr lvl="2"/>
            <a:r>
              <a:rPr lang="en-US" altLang="vi-VN"/>
              <a:t>Các dòng mới được thêm </a:t>
            </a:r>
            <a:r>
              <a:rPr lang="en-US" altLang="vi-VN" b="1"/>
              <a:t>chỉ</a:t>
            </a:r>
            <a:r>
              <a:rPr lang="en-US" altLang="vi-VN"/>
              <a:t> chứa trong bảng inserted </a:t>
            </a:r>
          </a:p>
          <a:p>
            <a:pPr lvl="2"/>
            <a:r>
              <a:rPr lang="en-US" altLang="vi-VN"/>
              <a:t>Các dòng bị chỉ định xoá nằm đồng thời trong bảng deleted và bảng dữ liệu (dữ liệu không bị xoá).</a:t>
            </a:r>
          </a:p>
          <a:p>
            <a:pPr lvl="1"/>
            <a:r>
              <a:rPr lang="en-US" altLang="vi-VN"/>
              <a:t>Trigger </a:t>
            </a:r>
            <a:r>
              <a:rPr lang="en-US" altLang="vi-VN" i="1"/>
              <a:t>Instead of</a:t>
            </a:r>
            <a:r>
              <a:rPr lang="en-US" altLang="vi-VN"/>
              <a:t> thường được dùng để xử lý cập nhật trên khung nhìn (view).</a:t>
            </a:r>
          </a:p>
          <a:p>
            <a:pPr lvl="1"/>
            <a:endParaRPr lang="en-US" altLang="vi-V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E34BDB-FC79-414C-9FE3-B4DAD5EA7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2AF6-AA2C-4B83-94F8-4FB8486109F5}" type="slidenum">
              <a:rPr lang="en-US" altLang="vi-VN"/>
              <a:pPr/>
              <a:t>76</a:t>
            </a:fld>
            <a:endParaRPr lang="en-US" altLang="vi-V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BF6007C-BD14-4F31-B8E3-660231D7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Khai báo trigger (tt)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2C5598F-5FEE-43FC-8BA7-5EFB14DE2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Lưu ý:</a:t>
            </a:r>
          </a:p>
          <a:p>
            <a:pPr lvl="1"/>
            <a:r>
              <a:rPr lang="en-US" altLang="vi-VN"/>
              <a:t>Lệnh tạo trigger phải là lệnh đầu tiên trong một </a:t>
            </a:r>
            <a:r>
              <a:rPr lang="en-US" altLang="vi-VN" i="1"/>
              <a:t>query batch</a:t>
            </a:r>
          </a:p>
          <a:p>
            <a:pPr lvl="1"/>
            <a:r>
              <a:rPr lang="en-US" altLang="vi-VN"/>
              <a:t>Trên một bảng có thể định nghĩa </a:t>
            </a:r>
            <a:r>
              <a:rPr lang="en-US" altLang="vi-VN" u="sng"/>
              <a:t>nhiều</a:t>
            </a:r>
            <a:r>
              <a:rPr lang="en-US" altLang="vi-VN"/>
              <a:t> trigger </a:t>
            </a:r>
            <a:r>
              <a:rPr lang="en-US" altLang="vi-VN" i="1"/>
              <a:t>for/after</a:t>
            </a:r>
            <a:r>
              <a:rPr lang="en-US" altLang="vi-VN"/>
              <a:t> cho mỗi thao tác…</a:t>
            </a:r>
          </a:p>
          <a:p>
            <a:pPr lvl="1"/>
            <a:r>
              <a:rPr lang="en-US" altLang="vi-VN"/>
              <a:t>…nhưng chỉ có thể định nghĩa </a:t>
            </a:r>
            <a:r>
              <a:rPr lang="en-US" altLang="vi-VN" u="sng"/>
              <a:t>một</a:t>
            </a:r>
            <a:r>
              <a:rPr lang="en-US" altLang="vi-VN"/>
              <a:t> trigger </a:t>
            </a:r>
            <a:r>
              <a:rPr lang="en-US" altLang="vi-VN" i="1"/>
              <a:t>instead of</a:t>
            </a:r>
            <a:r>
              <a:rPr lang="en-US" altLang="vi-VN"/>
              <a:t> cho mỗi thao tác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AA3038-282C-49E8-9BBE-14AF91FED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90DB4-F216-467E-93FD-F956A8BFC7A3}" type="slidenum">
              <a:rPr lang="en-US" altLang="vi-VN"/>
              <a:pPr/>
              <a:t>77</a:t>
            </a:fld>
            <a:endParaRPr lang="en-US" altLang="vi-V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A0F3CE4-A9D6-4691-AA45-F5CB17D7A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Khai báo trigger (tt)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6E7E712-28A4-47AB-BFD6-96EFBFC3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vi-VN"/>
          </a:p>
          <a:p>
            <a:pPr lvl="1"/>
            <a:r>
              <a:rPr lang="en-US" altLang="vi-VN"/>
              <a:t>Không thể định nghĩa trigger </a:t>
            </a:r>
            <a:r>
              <a:rPr lang="en-US" altLang="vi-VN" i="1"/>
              <a:t>instead of</a:t>
            </a:r>
            <a:r>
              <a:rPr lang="en-US" altLang="vi-VN"/>
              <a:t> </a:t>
            </a:r>
            <a:r>
              <a:rPr lang="en-US" altLang="vi-VN" i="1"/>
              <a:t>update/ delete</a:t>
            </a:r>
            <a:r>
              <a:rPr lang="en-US" altLang="vi-VN"/>
              <a:t> trên bảng có cài đặt khoá ngoại dạng </a:t>
            </a:r>
            <a:r>
              <a:rPr lang="en-US" altLang="vi-VN" i="1"/>
              <a:t>update cascade/ delete cascade</a:t>
            </a:r>
          </a:p>
          <a:p>
            <a:pPr lvl="1"/>
            <a:r>
              <a:rPr lang="en-US" altLang="vi-VN"/>
              <a:t>Trong thân trigger, có thể sử dụng hàm </a:t>
            </a:r>
            <a:r>
              <a:rPr lang="en-US" altLang="vi-VN" i="1">
                <a:solidFill>
                  <a:srgbClr val="167C16"/>
                </a:solidFill>
              </a:rPr>
              <a:t>Update(tên_cột)</a:t>
            </a:r>
            <a:r>
              <a:rPr lang="en-US" altLang="vi-VN" i="1"/>
              <a:t> </a:t>
            </a:r>
            <a:r>
              <a:rPr lang="en-US" altLang="vi-VN"/>
              <a:t>để kiểm tra xem việc cập nhật/ insert được thực hiện trên cột nào.</a:t>
            </a:r>
          </a:p>
          <a:p>
            <a:pPr lvl="2"/>
            <a:r>
              <a:rPr lang="en-US" altLang="vi-VN">
                <a:solidFill>
                  <a:srgbClr val="167C16"/>
                </a:solidFill>
              </a:rPr>
              <a:t>Update(</a:t>
            </a:r>
            <a:r>
              <a:rPr lang="en-US" altLang="vi-VN" i="1">
                <a:solidFill>
                  <a:srgbClr val="167C16"/>
                </a:solidFill>
              </a:rPr>
              <a:t>tên_cột</a:t>
            </a:r>
            <a:r>
              <a:rPr lang="en-US" altLang="vi-VN">
                <a:solidFill>
                  <a:srgbClr val="167C16"/>
                </a:solidFill>
              </a:rPr>
              <a:t>) = </a:t>
            </a:r>
            <a:r>
              <a:rPr lang="en-US" altLang="vi-VN" i="1">
                <a:solidFill>
                  <a:srgbClr val="167C16"/>
                </a:solidFill>
              </a:rPr>
              <a:t>true</a:t>
            </a:r>
            <a:r>
              <a:rPr lang="en-US" altLang="vi-VN"/>
              <a:t> : có thực hiện cập nhật trên cột </a:t>
            </a:r>
            <a:r>
              <a:rPr lang="en-US" altLang="vi-VN" i="1"/>
              <a:t>tên_cột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6E592F0-17FA-4DCE-A17A-EC69FFEA5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FA57-C452-4FCE-9D23-EF597F8B05C0}" type="slidenum">
              <a:rPr lang="en-US" altLang="vi-VN"/>
              <a:pPr/>
              <a:t>78</a:t>
            </a:fld>
            <a:endParaRPr lang="en-US" altLang="vi-VN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21FD328-9270-4150-8FF5-A3EE6C811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-Ví dụ 1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5E41CC9-6BFB-481E-9277-881FFF9C1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Cho CSDL:</a:t>
            </a:r>
          </a:p>
          <a:p>
            <a:pPr lvl="1">
              <a:buFontTx/>
              <a:buNone/>
            </a:pPr>
            <a:r>
              <a:rPr lang="en-US" altLang="vi-VN"/>
              <a:t>	DatHang(</a:t>
            </a:r>
            <a:r>
              <a:rPr lang="en-US" altLang="vi-VN" u="sng"/>
              <a:t>MaPDT</a:t>
            </a:r>
            <a:r>
              <a:rPr lang="en-US" altLang="vi-VN"/>
              <a:t>, NgayDH,…)</a:t>
            </a:r>
          </a:p>
          <a:p>
            <a:pPr lvl="1">
              <a:buFontTx/>
              <a:buNone/>
            </a:pPr>
            <a:r>
              <a:rPr lang="en-US" altLang="vi-VN"/>
              <a:t>	GiaoHang(</a:t>
            </a:r>
            <a:r>
              <a:rPr lang="en-US" altLang="vi-VN" u="sng"/>
              <a:t>MaPGH</a:t>
            </a:r>
            <a:r>
              <a:rPr lang="en-US" altLang="vi-VN"/>
              <a:t>, MaPDH, NgayGH,…)</a:t>
            </a:r>
          </a:p>
          <a:p>
            <a:pPr lvl="1">
              <a:buFontTx/>
              <a:buNone/>
            </a:pPr>
            <a:r>
              <a:rPr lang="en-US" altLang="vi-VN" i="1"/>
              <a:t>	</a:t>
            </a:r>
            <a:r>
              <a:rPr lang="en-US" altLang="vi-VN" i="1" u="sng"/>
              <a:t>Ràng buộc:</a:t>
            </a:r>
            <a:r>
              <a:rPr lang="en-US" altLang="vi-VN"/>
              <a:t> Ngày giao hàng không thể nhỏ hơn ngày đặt hàng tương ứng</a:t>
            </a:r>
          </a:p>
          <a:p>
            <a:pPr lvl="1">
              <a:buFontTx/>
              <a:buNone/>
            </a:pPr>
            <a:endParaRPr lang="en-US" altLang="vi-VN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ỗ dành sẵn cho Số hiệu Bản chiếu 3">
            <a:extLst>
              <a:ext uri="{FF2B5EF4-FFF2-40B4-BE49-F238E27FC236}">
                <a16:creationId xmlns:a16="http://schemas.microsoft.com/office/drawing/2014/main" id="{09D9D85B-F87C-4B48-817F-AE29B0D43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1CE20-1402-47F0-BDC7-933A96F3A0C5}" type="slidenum">
              <a:rPr lang="en-US" altLang="vi-VN"/>
              <a:pPr/>
              <a:t>79</a:t>
            </a:fld>
            <a:endParaRPr lang="en-US" altLang="vi-V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05895EA-3817-4AC6-8154-FDBE4E8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-Ví dụ 1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D0C70EB-C4DE-4057-BD5D-A00DF0ED0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Bảng tầm ảnh hưởng:</a:t>
            </a:r>
          </a:p>
          <a:p>
            <a:pPr>
              <a:buFontTx/>
              <a:buNone/>
            </a:pPr>
            <a:endParaRPr lang="en-US" altLang="vi-VN"/>
          </a:p>
          <a:p>
            <a:pPr>
              <a:buFontTx/>
              <a:buNone/>
            </a:pPr>
            <a:endParaRPr lang="en-US" altLang="vi-VN"/>
          </a:p>
          <a:p>
            <a:pPr>
              <a:buFontTx/>
              <a:buNone/>
            </a:pPr>
            <a:endParaRPr lang="en-US" altLang="vi-VN"/>
          </a:p>
          <a:p>
            <a:pPr lvl="1"/>
            <a:endParaRPr lang="en-US" altLang="vi-VN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r>
              <a:rPr lang="en-US" altLang="vi-VN">
                <a:sym typeface="Wingdings" panose="05000000000000000000" pitchFamily="2" charset="2"/>
              </a:rPr>
              <a:t>Cần cài đặt trigger cho thao tác sửa trên đặt hàng, và thêm/sửa trên giao hàng</a:t>
            </a:r>
            <a:endParaRPr lang="en-US" altLang="vi-VN"/>
          </a:p>
          <a:p>
            <a:pPr>
              <a:buFontTx/>
              <a:buNone/>
            </a:pPr>
            <a:endParaRPr lang="en-US" altLang="vi-VN"/>
          </a:p>
        </p:txBody>
      </p:sp>
      <p:graphicFrame>
        <p:nvGraphicFramePr>
          <p:cNvPr id="116740" name="Group 4">
            <a:extLst>
              <a:ext uri="{FF2B5EF4-FFF2-40B4-BE49-F238E27FC236}">
                <a16:creationId xmlns:a16="http://schemas.microsoft.com/office/drawing/2014/main" id="{3A477548-23B5-4034-808A-D2E70B4DE10E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981200"/>
          <a:ext cx="6553200" cy="1520825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9433226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268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1866684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4200637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vi-VN" altLang="vi-V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Thêm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Xoá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Sửa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304326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DatHang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  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 -</a:t>
                      </a:r>
                      <a:r>
                        <a:rPr kumimoji="0" lang="en-US" altLang="vi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(*)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+(NgayDH)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59953"/>
                  </a:ext>
                </a:extLst>
              </a:tr>
              <a:tr h="193675"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GiaoHang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  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50000"/>
                        </a:spcBef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50000"/>
                        </a:spcBef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5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vi-V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+(NgayGH, MaPDH)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3064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21C73E-C216-4D29-8FBC-C542F6298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F433-3056-4F3B-A83C-D913CEB224F7}" type="slidenum">
              <a:rPr lang="en-US" altLang="vi-VN"/>
              <a:pPr/>
              <a:t>8</a:t>
            </a:fld>
            <a:endParaRPr lang="en-US" altLang="vi-V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78EF248-8970-4C98-8242-231280E29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Biến toàn cục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130A719-8800-4EA2-AFD6-65C4F1FE5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Là các biến hệ thống do SQL Server cung cấp</a:t>
            </a:r>
          </a:p>
          <a:p>
            <a:pPr lvl="1"/>
            <a:r>
              <a:rPr lang="en-US" altLang="vi-VN"/>
              <a:t>Tên biến bắt đầu bằng 2 ký tự @</a:t>
            </a:r>
          </a:p>
          <a:p>
            <a:pPr lvl="1"/>
            <a:r>
              <a:rPr lang="en-US" altLang="vi-VN"/>
              <a:t>SQL tự cập nhật giá trị cho các biến này, </a:t>
            </a:r>
            <a:r>
              <a:rPr lang="en-US" altLang="vi-VN" u="sng"/>
              <a:t>NSD không thể gán giá trị trực tiếp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1BB2A2-D0BA-4C43-B121-4AACEBE83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018FD-01BD-4B31-A00D-A77A09E86873}" type="slidenum">
              <a:rPr lang="en-US" altLang="vi-VN"/>
              <a:pPr/>
              <a:t>80</a:t>
            </a:fld>
            <a:endParaRPr lang="en-US" altLang="vi-VN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9F87D89-DA39-4EC0-9659-06CB4CA65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-Ví dụ 1 (tt)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14EB35A-39D5-49CC-9269-9ACB37F65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Trigger cho thao tác thêm và sửa trên giao hàng: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vi-VN"/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/>
              <a:t>Create trigger</a:t>
            </a:r>
            <a:r>
              <a:rPr lang="en-US" altLang="vi-VN"/>
              <a:t> tr_GH_ins_upd_NgayGH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/>
              <a:t>On</a:t>
            </a:r>
            <a:r>
              <a:rPr lang="en-US" altLang="vi-VN"/>
              <a:t> GIAOHANG  </a:t>
            </a:r>
            <a:r>
              <a:rPr lang="en-US" altLang="vi-VN" b="1"/>
              <a:t>for insert, update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 b="1"/>
              <a:t>As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367B74-C779-484F-8FD4-FE1C3E416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2A0-9DCE-4B10-A438-FE57F6DD2C21}" type="slidenum">
              <a:rPr lang="en-US" altLang="vi-VN"/>
              <a:pPr/>
              <a:t>81</a:t>
            </a:fld>
            <a:endParaRPr lang="en-US" altLang="vi-V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DD2E17B0-4396-4F35-A570-3D83FA2E9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-Ví dụ 1 (tt)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8346630-769D-412A-89CC-9CEEA06B5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534400" cy="5029200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if  </a:t>
            </a:r>
            <a:r>
              <a:rPr lang="en-US" altLang="vi-VN" b="1"/>
              <a:t>update</a:t>
            </a:r>
            <a:r>
              <a:rPr lang="en-US" altLang="vi-VN"/>
              <a:t>(MaPDH) or </a:t>
            </a:r>
            <a:r>
              <a:rPr lang="en-US" altLang="vi-VN" b="1"/>
              <a:t>update</a:t>
            </a:r>
            <a:r>
              <a:rPr lang="en-US" altLang="vi-VN"/>
              <a:t> (NgayGH)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     if exists(select * from </a:t>
            </a:r>
            <a:r>
              <a:rPr lang="en-US" altLang="vi-VN" b="1"/>
              <a:t>inserted</a:t>
            </a:r>
            <a:r>
              <a:rPr lang="en-US" altLang="vi-VN"/>
              <a:t> i, DatHang 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  		where i.MaPDH = d.MaPDH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			and i.NgayGH&lt;d.NgayDH)	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      begin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    	     </a:t>
            </a:r>
            <a:r>
              <a:rPr lang="en-US" altLang="vi-VN" b="1"/>
              <a:t>raiserror </a:t>
            </a:r>
            <a:r>
              <a:rPr lang="en-US" altLang="vi-VN"/>
              <a:t>(</a:t>
            </a:r>
            <a:r>
              <a:rPr lang="en-US" altLang="vi-VN" sz="1800"/>
              <a:t>N‘Ngày GH không thể nhỏ hơn ngày ĐH,15,1</a:t>
            </a:r>
            <a:r>
              <a:rPr lang="en-US" altLang="vi-VN"/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	     </a:t>
            </a:r>
            <a:r>
              <a:rPr lang="en-US" altLang="vi-VN" b="1"/>
              <a:t>rollback tran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	      end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vi-VN"/>
              <a:t>go	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A4089BA-4395-424B-A5E9-7C1D8CFC1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E0901-9E78-4446-B0DD-489F66960808}" type="slidenum">
              <a:rPr lang="en-US" altLang="vi-VN"/>
              <a:pPr/>
              <a:t>82</a:t>
            </a:fld>
            <a:endParaRPr lang="en-US" altLang="vi-V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B54E40D-48A9-4FA1-8B56-7EE727DE3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-Ví dụ 1 (tt)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70018C8-966A-41D9-8443-495C22ED6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/>
          </a:p>
          <a:p>
            <a:r>
              <a:rPr lang="en-US" altLang="vi-VN"/>
              <a:t>Trigger cho thao tác sửa trên đặt hàng?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Số hiệu Bản chiếu 3">
            <a:extLst>
              <a:ext uri="{FF2B5EF4-FFF2-40B4-BE49-F238E27FC236}">
                <a16:creationId xmlns:a16="http://schemas.microsoft.com/office/drawing/2014/main" id="{658E22D7-270B-414E-AFBD-17ADB33B4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91A1-7D5E-48D3-9C9B-9FFC7D4D9377}" type="slidenum">
              <a:rPr lang="en-US" altLang="vi-VN"/>
              <a:pPr/>
              <a:t>83</a:t>
            </a:fld>
            <a:endParaRPr lang="en-US" altLang="vi-V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F849BA25-50A5-4272-9880-02BB2324E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 Ví dụ 2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D40FCF1-118F-4DBB-91A7-C00288BA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Cho CSDL:</a:t>
            </a:r>
          </a:p>
          <a:p>
            <a:pPr lvl="1">
              <a:buFontTx/>
              <a:buNone/>
            </a:pPr>
            <a:endParaRPr lang="en-US" altLang="vi-VN"/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63817ED8-EF44-4A9D-BBB3-2158C3E5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14412" r="32227" b="32373"/>
          <a:stretch>
            <a:fillRect/>
          </a:stretch>
        </p:blipFill>
        <p:spPr bwMode="auto">
          <a:xfrm>
            <a:off x="1371600" y="1524000"/>
            <a:ext cx="6477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FDC5AA1-CF86-4076-9B0F-FB7C255FD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F458-9978-43FE-B91D-FF23130BA966}" type="slidenum">
              <a:rPr lang="en-US" altLang="vi-VN"/>
              <a:pPr/>
              <a:t>84</a:t>
            </a:fld>
            <a:endParaRPr lang="en-US" altLang="vi-VN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E572DE1-72A3-424D-806C-7EDDE14E4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Trigger - Ví dụ 2 (tt)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EFE1619-C5D3-4E60-A99D-420B6CCA4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vi-VN"/>
              <a:t>Qui định:</a:t>
            </a:r>
          </a:p>
          <a:p>
            <a:pPr marL="952500" lvl="1" indent="-495300"/>
            <a:r>
              <a:rPr lang="en-US" altLang="vi-VN"/>
              <a:t>Các trận đấu của cùng một đội bóng phải cách nhau tối thiểu 24 giờ</a:t>
            </a:r>
          </a:p>
          <a:p>
            <a:pPr marL="952500" lvl="1" indent="-495300"/>
            <a:r>
              <a:rPr lang="en-US" altLang="vi-VN"/>
              <a:t>Cầu thủ chỉ có thể thi đấu trong một trận đấu mà đội của cầu thủ đó tham gia </a:t>
            </a:r>
          </a:p>
          <a:p>
            <a:pPr marL="533400" indent="-533400"/>
            <a:r>
              <a:rPr lang="en-US" altLang="vi-VN"/>
              <a:t>Cài đặt các trigger để kiểm tra các ràng buộc trên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8495E2-B5B0-4D7E-98CD-F0F4A40A4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DBEEA-E9DD-4783-881B-1D6EBD80B456}" type="slidenum">
              <a:rPr lang="en-US" altLang="vi-VN"/>
              <a:pPr/>
              <a:t>9</a:t>
            </a:fld>
            <a:endParaRPr lang="en-US" altLang="vi-V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2E6AB5F-B064-4D28-921F-66E8B0AAA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vi-VN" altLang="vi-V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8C05599-B7C3-4865-916E-F7CF711A1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/>
              <a:t>Một số biến hệ thống thường dùng</a:t>
            </a:r>
          </a:p>
          <a:p>
            <a:pPr lvl="1"/>
            <a:r>
              <a:rPr lang="en-US" altLang="vi-VN" b="1"/>
              <a:t>@@error</a:t>
            </a:r>
          </a:p>
          <a:p>
            <a:pPr lvl="1"/>
            <a:r>
              <a:rPr lang="en-US" altLang="vi-VN" b="1"/>
              <a:t>@@rowcount</a:t>
            </a:r>
          </a:p>
          <a:p>
            <a:pPr lvl="1"/>
            <a:r>
              <a:rPr lang="en-US" altLang="vi-VN" b="1"/>
              <a:t>@@trancount</a:t>
            </a:r>
          </a:p>
          <a:p>
            <a:pPr lvl="1"/>
            <a:r>
              <a:rPr lang="en-US" altLang="vi-VN" b="1"/>
              <a:t>@@fetch_status</a:t>
            </a:r>
          </a:p>
          <a:p>
            <a:endParaRPr lang="en-US" altLang="vi-V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-green wave design">
  <a:themeElements>
    <a:clrScheme name="Blue-green wave design 2">
      <a:dk1>
        <a:srgbClr val="5F5F5F"/>
      </a:dk1>
      <a:lt1>
        <a:srgbClr val="FFFFFF"/>
      </a:lt1>
      <a:dk2>
        <a:srgbClr val="0066CC"/>
      </a:dk2>
      <a:lt2>
        <a:srgbClr val="007FC6"/>
      </a:lt2>
      <a:accent1>
        <a:srgbClr val="EBC709"/>
      </a:accent1>
      <a:accent2>
        <a:srgbClr val="E9891F"/>
      </a:accent2>
      <a:accent3>
        <a:srgbClr val="FFFFFF"/>
      </a:accent3>
      <a:accent4>
        <a:srgbClr val="505050"/>
      </a:accent4>
      <a:accent5>
        <a:srgbClr val="F3E0AA"/>
      </a:accent5>
      <a:accent6>
        <a:srgbClr val="D37C1B"/>
      </a:accent6>
      <a:hlink>
        <a:srgbClr val="70B040"/>
      </a:hlink>
      <a:folHlink>
        <a:srgbClr val="6B8ED3"/>
      </a:folHlink>
    </a:clrScheme>
    <a:fontScheme name="Blue-green wave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vi-VN" sz="2800" b="1" i="0" u="none" strike="noStrike" cap="none" normalizeH="0" baseline="4000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vi-VN" sz="2800" b="1" i="0" u="none" strike="noStrike" cap="none" normalizeH="0" baseline="4000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ue-green wave design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-green wave design 2">
        <a:dk1>
          <a:srgbClr val="5F5F5F"/>
        </a:dk1>
        <a:lt1>
          <a:srgbClr val="FFFFFF"/>
        </a:lt1>
        <a:dk2>
          <a:srgbClr val="0066CC"/>
        </a:dk2>
        <a:lt2>
          <a:srgbClr val="007FC6"/>
        </a:lt2>
        <a:accent1>
          <a:srgbClr val="EBC709"/>
        </a:accent1>
        <a:accent2>
          <a:srgbClr val="E9891F"/>
        </a:accent2>
        <a:accent3>
          <a:srgbClr val="FFFFFF"/>
        </a:accent3>
        <a:accent4>
          <a:srgbClr val="505050"/>
        </a:accent4>
        <a:accent5>
          <a:srgbClr val="F3E0AA"/>
        </a:accent5>
        <a:accent6>
          <a:srgbClr val="D37C1B"/>
        </a:accent6>
        <a:hlink>
          <a:srgbClr val="70B040"/>
        </a:hlink>
        <a:folHlink>
          <a:srgbClr val="6B8ED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2825</TotalTime>
  <Words>3224</Words>
  <Application>Microsoft Office PowerPoint</Application>
  <PresentationFormat>Trình chiếu Trên màn hình (4:3)</PresentationFormat>
  <Paragraphs>661</Paragraphs>
  <Slides>84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84</vt:i4>
      </vt:variant>
    </vt:vector>
  </HeadingPairs>
  <TitlesOfParts>
    <vt:vector size="88" baseType="lpstr">
      <vt:lpstr>Arial</vt:lpstr>
      <vt:lpstr>Wingdings</vt:lpstr>
      <vt:lpstr>OfficinaSans</vt:lpstr>
      <vt:lpstr>Blue-green wave design</vt:lpstr>
      <vt:lpstr>Chương 3: Transact-SQL nâng cao</vt:lpstr>
      <vt:lpstr>Nội dung </vt:lpstr>
      <vt:lpstr>Biến cục bộ</vt:lpstr>
      <vt:lpstr>Biến cục bộ - Khai báo</vt:lpstr>
      <vt:lpstr>Biến cục bộ - Gán giá trị</vt:lpstr>
      <vt:lpstr>Gán giá trị (tt)</vt:lpstr>
      <vt:lpstr>Biến cục bộ - Gán giá trị (tt)</vt:lpstr>
      <vt:lpstr>Biến toàn cục</vt:lpstr>
      <vt:lpstr>Bản trình bày PowerPoint</vt:lpstr>
      <vt:lpstr>Nội dung</vt:lpstr>
      <vt:lpstr>If…else</vt:lpstr>
      <vt:lpstr>If…else (tt)</vt:lpstr>
      <vt:lpstr>If…else (tt)</vt:lpstr>
      <vt:lpstr>While</vt:lpstr>
      <vt:lpstr>While (tt)</vt:lpstr>
      <vt:lpstr>While (tt)</vt:lpstr>
      <vt:lpstr>Case</vt:lpstr>
      <vt:lpstr>Case (tt)</vt:lpstr>
      <vt:lpstr>Case (tt)</vt:lpstr>
      <vt:lpstr>Case (tt)</vt:lpstr>
      <vt:lpstr>Case  - ví dụ (tt)</vt:lpstr>
      <vt:lpstr>Case _ VD (tt)</vt:lpstr>
      <vt:lpstr>Nội dung</vt:lpstr>
      <vt:lpstr>Cursor - Khái niệm</vt:lpstr>
      <vt:lpstr>Cursor - Khái niệm (tt)</vt:lpstr>
      <vt:lpstr>Cursor - Khai báo </vt:lpstr>
      <vt:lpstr>Cursor – Khai báo (tt)</vt:lpstr>
      <vt:lpstr>Cursor – Khai báo (tt)</vt:lpstr>
      <vt:lpstr>Cursor – Khai báo (tt)</vt:lpstr>
      <vt:lpstr>Bản trình bày PowerPoint</vt:lpstr>
      <vt:lpstr>Cursor – Khai báo (tt)</vt:lpstr>
      <vt:lpstr>Duyệt cursor</vt:lpstr>
      <vt:lpstr>Duyệt cursor (tt)</vt:lpstr>
      <vt:lpstr>Duyệt cursor (tt)</vt:lpstr>
      <vt:lpstr>Cursor – Trình tự sử dụng</vt:lpstr>
      <vt:lpstr>Cursor - Trình tự sử dụng (tt)</vt:lpstr>
      <vt:lpstr>Cursor – Ví dụ</vt:lpstr>
      <vt:lpstr>Cursor – Ví dụ (tt)</vt:lpstr>
      <vt:lpstr>Cursor – ví dụ (tt)</vt:lpstr>
      <vt:lpstr>Cursor – Ví dụ (tt)</vt:lpstr>
      <vt:lpstr>Biến cursor</vt:lpstr>
      <vt:lpstr>Biến cursor (tt)</vt:lpstr>
      <vt:lpstr>Nội dung</vt:lpstr>
      <vt:lpstr>Stored procedure – Khái niệm</vt:lpstr>
      <vt:lpstr>Stored procedure – Khái niệm (tt)</vt:lpstr>
      <vt:lpstr>Stored procedure (tt)</vt:lpstr>
      <vt:lpstr>Stored procedure (tt)</vt:lpstr>
      <vt:lpstr>Stored procedure (tt)</vt:lpstr>
      <vt:lpstr>Stored proc – gọi thực hiện</vt:lpstr>
      <vt:lpstr>Stored proc – gọi thực hiện (tt)</vt:lpstr>
      <vt:lpstr>Stored procedure (tt)</vt:lpstr>
      <vt:lpstr>Stored procedure hệ thống</vt:lpstr>
      <vt:lpstr>Debug stored procedure</vt:lpstr>
      <vt:lpstr>Nội dung</vt:lpstr>
      <vt:lpstr>Hàm người dùng (user function) – khái niệm</vt:lpstr>
      <vt:lpstr>Hàm người dùng – khái niệm (tt)</vt:lpstr>
      <vt:lpstr>Hàm người dùng – khai báo</vt:lpstr>
      <vt:lpstr>Hàm người dùng – khai báo (tt)</vt:lpstr>
      <vt:lpstr>Hàm người dùng – khai báo (tt)</vt:lpstr>
      <vt:lpstr>Hàm người dùng – khai báo (tt)</vt:lpstr>
      <vt:lpstr>Hàm người dùng – khai báo (tt)</vt:lpstr>
      <vt:lpstr>Hàm người dùng – khai báo (tt)</vt:lpstr>
      <vt:lpstr>Hàm người dùng – Khai báo (tt)</vt:lpstr>
      <vt:lpstr>Hàm người dùng – sử dụng</vt:lpstr>
      <vt:lpstr>Hàm người dùng – sử dụng (tt)</vt:lpstr>
      <vt:lpstr>Hàm người dùng (tt)</vt:lpstr>
      <vt:lpstr>Các hàm hệ thống</vt:lpstr>
      <vt:lpstr>Trigger -Giới thiệu</vt:lpstr>
      <vt:lpstr>Trigger – giới thiệu (tt)</vt:lpstr>
      <vt:lpstr>Nội dung </vt:lpstr>
      <vt:lpstr>Trigger – giới thiệu</vt:lpstr>
      <vt:lpstr>Trigger – giới thiệu(tt)</vt:lpstr>
      <vt:lpstr>Khai báo trigger</vt:lpstr>
      <vt:lpstr>Khai báo trigger (tt)</vt:lpstr>
      <vt:lpstr>Khai báo trigger (tt)</vt:lpstr>
      <vt:lpstr>Khai báo trigger (tt)</vt:lpstr>
      <vt:lpstr>Khai báo trigger (tt)</vt:lpstr>
      <vt:lpstr>Trigger -Ví dụ 1</vt:lpstr>
      <vt:lpstr>Trigger -Ví dụ 1</vt:lpstr>
      <vt:lpstr>Trigger -Ví dụ 1 (tt)</vt:lpstr>
      <vt:lpstr>Trigger -Ví dụ 1 (tt)</vt:lpstr>
      <vt:lpstr>Trigger -Ví dụ 1 (tt)</vt:lpstr>
      <vt:lpstr>Trigger - Ví dụ 2</vt:lpstr>
      <vt:lpstr>Trigger - Ví dụ 2 (tt)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T_SQL Nang cao</dc:title>
  <dc:creator>Pham Nguyen Thao</dc:creator>
  <cp:lastModifiedBy>Quốc Thắng La</cp:lastModifiedBy>
  <cp:revision>252</cp:revision>
  <dcterms:created xsi:type="dcterms:W3CDTF">2006-02-10T11:18:17Z</dcterms:created>
  <dcterms:modified xsi:type="dcterms:W3CDTF">2018-04-21T10:58:53Z</dcterms:modified>
</cp:coreProperties>
</file>