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94" r:id="rId6"/>
    <p:sldId id="306" r:id="rId7"/>
    <p:sldId id="290" r:id="rId8"/>
    <p:sldId id="261" r:id="rId9"/>
    <p:sldId id="265" r:id="rId10"/>
    <p:sldId id="307" r:id="rId11"/>
    <p:sldId id="262" r:id="rId12"/>
    <p:sldId id="308" r:id="rId13"/>
    <p:sldId id="309" r:id="rId14"/>
    <p:sldId id="310" r:id="rId15"/>
    <p:sldId id="286" r:id="rId16"/>
    <p:sldId id="287" r:id="rId17"/>
    <p:sldId id="267" r:id="rId18"/>
    <p:sldId id="311" r:id="rId19"/>
    <p:sldId id="279" r:id="rId20"/>
    <p:sldId id="316" r:id="rId21"/>
    <p:sldId id="312" r:id="rId22"/>
    <p:sldId id="313" r:id="rId23"/>
    <p:sldId id="314" r:id="rId24"/>
    <p:sldId id="296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99" d="100"/>
          <a:sy n="99" d="100"/>
        </p:scale>
        <p:origin x="974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-18256" y="4155926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>
                <a:cs typeface="Arial" pitchFamily="34" charset="0"/>
              </a:rPr>
              <a:t>Nguyen Dinh Dat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704" y="3291830"/>
            <a:ext cx="9180512" cy="602395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>
                <a:ea typeface="맑은 고딕" pitchFamily="50" charset="-127"/>
              </a:rPr>
              <a:t>Insurance Marketing </a:t>
            </a:r>
            <a:br>
              <a:rPr lang="en-US" altLang="ko-KR" sz="3200">
                <a:ea typeface="맑은 고딕" pitchFamily="50" charset="-127"/>
              </a:rPr>
            </a:br>
            <a:r>
              <a:rPr lang="en-US" altLang="ko-KR" sz="3200">
                <a:ea typeface="맑은 고딕" pitchFamily="50" charset="-127"/>
              </a:rPr>
              <a:t>Campaign Analysis</a:t>
            </a:r>
            <a:endParaRPr lang="ko-KR" alt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A4428C-0B6F-DD7C-ABF9-BBF1849ECCBC}"/>
              </a:ext>
            </a:extLst>
          </p:cNvPr>
          <p:cNvCxnSpPr>
            <a:cxnSpLocks/>
          </p:cNvCxnSpPr>
          <p:nvPr/>
        </p:nvCxnSpPr>
        <p:spPr>
          <a:xfrm flipH="1">
            <a:off x="2627784" y="4155926"/>
            <a:ext cx="39604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13F2A60-3F51-846B-9CBA-21960538D3EE}"/>
              </a:ext>
            </a:extLst>
          </p:cNvPr>
          <p:cNvSpPr txBox="1"/>
          <p:nvPr/>
        </p:nvSpPr>
        <p:spPr>
          <a:xfrm>
            <a:off x="5076056" y="80226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6E206-E3D1-9A61-9917-B5537EAB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6" y="1131590"/>
            <a:ext cx="4813610" cy="32403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00259B-1816-EAE0-4D7A-83A5BFB4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Chân dung về khách hàng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AD3FD-F7D9-0F4F-AD33-1147B87777FF}"/>
              </a:ext>
            </a:extLst>
          </p:cNvPr>
          <p:cNvSpPr txBox="1"/>
          <p:nvPr/>
        </p:nvSpPr>
        <p:spPr>
          <a:xfrm>
            <a:off x="5493098" y="1275606"/>
            <a:ext cx="337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chuyển đổi cao tập trung ở hai nhóm:</a:t>
            </a:r>
          </a:p>
          <a:p>
            <a:endParaRPr lang="en-US"/>
          </a:p>
        </p:txBody>
      </p:sp>
      <p:pic>
        <p:nvPicPr>
          <p:cNvPr id="7" name="Picture 2" descr="25 years Generic Detailed Outline icon">
            <a:extLst>
              <a:ext uri="{FF2B5EF4-FFF2-40B4-BE49-F238E27FC236}">
                <a16:creationId xmlns:a16="http://schemas.microsoft.com/office/drawing/2014/main" id="{E5BB00F9-0EF5-4EE0-77D4-15EE996B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9893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E617F-251A-61AB-6630-459E65F722BE}"/>
              </a:ext>
            </a:extLst>
          </p:cNvPr>
          <p:cNvSpPr txBox="1"/>
          <p:nvPr/>
        </p:nvSpPr>
        <p:spPr>
          <a:xfrm>
            <a:off x="6436720" y="2264557"/>
            <a:ext cx="259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Người trẻ dưới 25 tuổi</a:t>
            </a:r>
          </a:p>
        </p:txBody>
      </p:sp>
      <p:pic>
        <p:nvPicPr>
          <p:cNvPr id="4100" name="Picture 4" descr="Vaccines - P3 Health Partners">
            <a:extLst>
              <a:ext uri="{FF2B5EF4-FFF2-40B4-BE49-F238E27FC236}">
                <a16:creationId xmlns:a16="http://schemas.microsoft.com/office/drawing/2014/main" id="{2758D3B6-1246-244C-658C-35FB60E76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05" y="3003798"/>
            <a:ext cx="523087" cy="50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79E19-C787-D1BE-C790-98D48EEF2068}"/>
              </a:ext>
            </a:extLst>
          </p:cNvPr>
          <p:cNvSpPr txBox="1"/>
          <p:nvPr/>
        </p:nvSpPr>
        <p:spPr>
          <a:xfrm>
            <a:off x="6436720" y="3072645"/>
            <a:ext cx="259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Người trên 65 tuổi</a:t>
            </a:r>
          </a:p>
        </p:txBody>
      </p:sp>
    </p:spTree>
    <p:extLst>
      <p:ext uri="{BB962C8B-B14F-4D97-AF65-F5344CB8AC3E}">
        <p14:creationId xmlns:p14="http://schemas.microsoft.com/office/powerpoint/2010/main" val="73229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9E5CF1-6124-760D-DB80-8A9C6828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3479"/>
            <a:ext cx="2847974" cy="2304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1396AB-9C3A-1987-9819-783F86C02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79" y="93057"/>
            <a:ext cx="2951905" cy="2428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DAEA68-6D39-B22F-F734-0F1105CD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5" y="2427734"/>
            <a:ext cx="2847975" cy="2324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7775E-E7D8-608E-72BA-292649860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2422447"/>
            <a:ext cx="2847975" cy="23241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7EED2-2FB0-006B-66F9-FC92312D75FF}"/>
              </a:ext>
            </a:extLst>
          </p:cNvPr>
          <p:cNvCxnSpPr>
            <a:cxnSpLocks/>
          </p:cNvCxnSpPr>
          <p:nvPr/>
        </p:nvCxnSpPr>
        <p:spPr>
          <a:xfrm>
            <a:off x="3276279" y="123479"/>
            <a:ext cx="0" cy="462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7A7729-3E05-3D46-C516-25685A33830E}"/>
              </a:ext>
            </a:extLst>
          </p:cNvPr>
          <p:cNvCxnSpPr/>
          <p:nvPr/>
        </p:nvCxnSpPr>
        <p:spPr>
          <a:xfrm>
            <a:off x="428305" y="4746547"/>
            <a:ext cx="5983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610E08-6C03-88C4-E834-00EE66D9120B}"/>
              </a:ext>
            </a:extLst>
          </p:cNvPr>
          <p:cNvCxnSpPr/>
          <p:nvPr/>
        </p:nvCxnSpPr>
        <p:spPr>
          <a:xfrm>
            <a:off x="428305" y="2422447"/>
            <a:ext cx="594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C989AD-56CD-E860-EC47-5F7720DB4042}"/>
              </a:ext>
            </a:extLst>
          </p:cNvPr>
          <p:cNvSpPr txBox="1"/>
          <p:nvPr/>
        </p:nvSpPr>
        <p:spPr>
          <a:xfrm>
            <a:off x="6595542" y="953874"/>
            <a:ext cx="248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Khách hàng mục tiêu</a:t>
            </a:r>
          </a:p>
        </p:txBody>
      </p:sp>
      <p:pic>
        <p:nvPicPr>
          <p:cNvPr id="5122" name="Picture 2" descr="Client - Free marketing icons">
            <a:extLst>
              <a:ext uri="{FF2B5EF4-FFF2-40B4-BE49-F238E27FC236}">
                <a16:creationId xmlns:a16="http://schemas.microsoft.com/office/drawing/2014/main" id="{FDCF9A1C-736B-1C02-43ED-0B9D2F0E5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3564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0078501-4B05-6E20-BEF0-652992E3321A}"/>
              </a:ext>
            </a:extLst>
          </p:cNvPr>
          <p:cNvSpPr txBox="1"/>
          <p:nvPr/>
        </p:nvSpPr>
        <p:spPr>
          <a:xfrm>
            <a:off x="7164288" y="1511683"/>
            <a:ext cx="183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Người có trình độ học vấn từ  trung cấp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28C50-2BD4-C03F-A43E-55638C1A823E}"/>
              </a:ext>
            </a:extLst>
          </p:cNvPr>
          <p:cNvSpPr txBox="1"/>
          <p:nvPr/>
        </p:nvSpPr>
        <p:spPr>
          <a:xfrm>
            <a:off x="7308516" y="2418108"/>
            <a:ext cx="155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kết hôn;  không có nợ</a:t>
            </a:r>
          </a:p>
        </p:txBody>
      </p:sp>
      <p:pic>
        <p:nvPicPr>
          <p:cNvPr id="5124" name="Picture 4" descr="Hình ảnh User Icon PNG, Vector, PSD, và biểu tượng để tải về miễn phí |  pngtree">
            <a:extLst>
              <a:ext uri="{FF2B5EF4-FFF2-40B4-BE49-F238E27FC236}">
                <a16:creationId xmlns:a16="http://schemas.microsoft.com/office/drawing/2014/main" id="{5CDFC302-5792-E491-C1C5-6E77E7A9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95288"/>
            <a:ext cx="508511" cy="5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87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279252" y="3435509"/>
            <a:ext cx="4585495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58AFBDA-E2A0-02AC-E415-3E629EF6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2186564"/>
            <a:ext cx="6480720" cy="889242"/>
          </a:xfrm>
        </p:spPr>
        <p:txBody>
          <a:bodyPr/>
          <a:lstStyle/>
          <a:p>
            <a:r>
              <a:rPr lang="en-US" sz="3100"/>
              <a:t>CÁC YẾU TỐ ẢNH HƯỞNG TỚI  QUYẾT ĐỊNH CỦA KHÁCH HÀNG</a:t>
            </a:r>
          </a:p>
        </p:txBody>
      </p:sp>
    </p:spTree>
    <p:extLst>
      <p:ext uri="{BB962C8B-B14F-4D97-AF65-F5344CB8AC3E}">
        <p14:creationId xmlns:p14="http://schemas.microsoft.com/office/powerpoint/2010/main" val="257714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 Yếu tố thời gian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accent1"/>
                </a:solidFill>
                <a:cs typeface="Arial" pitchFamily="34" charset="0"/>
              </a:rPr>
              <a:t>46</a:t>
            </a:r>
            <a:r>
              <a:rPr lang="en-US" altLang="ko-KR" sz="2000" b="1">
                <a:solidFill>
                  <a:schemeClr val="accent1"/>
                </a:solidFill>
                <a:cs typeface="Arial" pitchFamily="34" charset="0"/>
              </a:rPr>
              <a:t>% - </a:t>
            </a:r>
            <a:r>
              <a:rPr lang="en-US" altLang="ko-KR" sz="2800" b="1">
                <a:solidFill>
                  <a:schemeClr val="accent1"/>
                </a:solidFill>
                <a:cs typeface="Arial" pitchFamily="34" charset="0"/>
              </a:rPr>
              <a:t>2,5K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7671" y="2063877"/>
            <a:ext cx="2771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 thấy marketing vào buổi sáng sẽ thúc đẩy việc ra quyết định của khách hàng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F5784ED-799E-C6D9-1B78-2A8E97CC7E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757" r="10757"/>
          <a:stretch/>
        </p:blipFill>
        <p:spPr>
          <a:xfrm>
            <a:off x="1225730" y="1642490"/>
            <a:ext cx="4101920" cy="30771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9D44D-1E0D-AE4E-026C-EFA3E422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0" y="1265030"/>
            <a:ext cx="5168804" cy="34589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7EE5550-C5D4-3B95-1AED-6C9E340ECBF4}"/>
              </a:ext>
            </a:extLst>
          </p:cNvPr>
          <p:cNvSpPr/>
          <p:nvPr/>
        </p:nvSpPr>
        <p:spPr>
          <a:xfrm>
            <a:off x="5748968" y="3058987"/>
            <a:ext cx="345936" cy="144016"/>
          </a:xfrm>
          <a:prstGeom prst="rightArrow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E6004-A92F-BE52-C753-CD88A2F4277C}"/>
              </a:ext>
            </a:extLst>
          </p:cNvPr>
          <p:cNvSpPr txBox="1"/>
          <p:nvPr/>
        </p:nvSpPr>
        <p:spPr>
          <a:xfrm>
            <a:off x="6202259" y="29224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Hiệu quả cao hơn</a:t>
            </a:r>
          </a:p>
        </p:txBody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36350" y="1460517"/>
            <a:ext cx="3950846" cy="954107"/>
            <a:chOff x="1472558" y="980004"/>
            <a:chExt cx="2855352" cy="954107"/>
          </a:xfrm>
        </p:grpSpPr>
        <p:sp>
          <p:nvSpPr>
            <p:cNvPr id="14" name="TextBox 13"/>
            <p:cNvSpPr txBox="1"/>
            <p:nvPr/>
          </p:nvSpPr>
          <p:spPr>
            <a:xfrm>
              <a:off x="1561945" y="1503224"/>
              <a:ext cx="2765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92% khách hàng đăng kí khi được tiếp thị qua phương thức này</a:t>
              </a:r>
              <a:endParaRPr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80004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Phương thức “cellular” đạt được mức hiệu quả cao hơn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Yếu tố phương thức liên hệ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3A9C7-E95C-59D8-51DF-E98D935E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69911"/>
            <a:ext cx="4202676" cy="271193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0FBBFCB-4E6C-4E9A-AF04-C7AD2E08D0F2}"/>
              </a:ext>
            </a:extLst>
          </p:cNvPr>
          <p:cNvSpPr/>
          <p:nvPr/>
        </p:nvSpPr>
        <p:spPr>
          <a:xfrm>
            <a:off x="5004048" y="2775518"/>
            <a:ext cx="288032" cy="211968"/>
          </a:xfrm>
          <a:prstGeom prst="rightArrow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F083C-C581-5AB8-57D3-61C41C52CD9C}"/>
              </a:ext>
            </a:extLst>
          </p:cNvPr>
          <p:cNvSpPr txBox="1"/>
          <p:nvPr/>
        </p:nvSpPr>
        <p:spPr>
          <a:xfrm>
            <a:off x="5292080" y="257175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Doanh nghiệp có thể tiếp tục sử dụng phương thức này</a:t>
            </a: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012160" y="2319726"/>
            <a:ext cx="3023824" cy="1415901"/>
            <a:chOff x="1439602" y="-902121"/>
            <a:chExt cx="2955135" cy="1415901"/>
          </a:xfrm>
        </p:grpSpPr>
        <p:sp>
          <p:nvSpPr>
            <p:cNvPr id="43" name="TextBox 42"/>
            <p:cNvSpPr txBox="1"/>
            <p:nvPr/>
          </p:nvSpPr>
          <p:spPr>
            <a:xfrm>
              <a:off x="1628772" y="-317217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 người đã được tư vấn hoặc đã biết về bảo hiểm trước đó, thì trong chiến dịch lần này tỉ lệ đăng kí của họ là vô cùng cao.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9602" y="-902121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 chiến dịch trước đóng 1 vai trò rất quan trọng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 Kế thừa từ chiến dịch trước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D3214-A20A-D843-E5F6-8133C7A7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7574"/>
            <a:ext cx="5688645" cy="3672408"/>
          </a:xfrm>
          <a:prstGeom prst="rect">
            <a:avLst/>
          </a:prstGeom>
        </p:spPr>
      </p:pic>
      <p:pic>
        <p:nvPicPr>
          <p:cNvPr id="6146" name="Picture 2" descr="Client icons for free download | Freepik">
            <a:extLst>
              <a:ext uri="{FF2B5EF4-FFF2-40B4-BE49-F238E27FC236}">
                <a16:creationId xmlns:a16="http://schemas.microsoft.com/office/drawing/2014/main" id="{C95B2FC4-AC27-62E4-DDF2-AE6855AB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012160" y="15138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2F0439-4C75-174E-0C7D-9FF0FCE6A93B}"/>
              </a:ext>
            </a:extLst>
          </p:cNvPr>
          <p:cNvSpPr txBox="1"/>
          <p:nvPr/>
        </p:nvSpPr>
        <p:spPr>
          <a:xfrm>
            <a:off x="6660232" y="1637759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2054 khách hàng mới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02846" y="2267564"/>
            <a:ext cx="3379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Thấy rằng thời gian dài, tỉ lệ khách hàng đăng ký càng cao.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Thể hiện sự hứng thú của khách hàng đối với sản phẩm.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Yếu tố thời gian cuộc gọi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F083C-C581-5AB8-57D3-61C41C52CD9C}"/>
              </a:ext>
            </a:extLst>
          </p:cNvPr>
          <p:cNvSpPr txBox="1"/>
          <p:nvPr/>
        </p:nvSpPr>
        <p:spPr>
          <a:xfrm>
            <a:off x="6278369" y="1517012"/>
            <a:ext cx="265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8 phút / cuộc gọi thành công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42C38-E52A-E48B-5CBC-92AA3CA00FF7}"/>
              </a:ext>
            </a:extLst>
          </p:cNvPr>
          <p:cNvSpPr txBox="1"/>
          <p:nvPr/>
        </p:nvSpPr>
        <p:spPr>
          <a:xfrm>
            <a:off x="2278310" y="198373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1F165-6FFC-8D81-7E0F-3ECF5FAE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5" y="1043270"/>
            <a:ext cx="5302420" cy="3688720"/>
          </a:xfrm>
          <a:prstGeom prst="rect">
            <a:avLst/>
          </a:prstGeom>
        </p:spPr>
      </p:pic>
      <p:pic>
        <p:nvPicPr>
          <p:cNvPr id="7170" name="Picture 2" descr="Clock Icon Time Sign On White: Vector có sẵn (miễn phí bản quyền)  1704167533 | Shutterstock">
            <a:extLst>
              <a:ext uri="{FF2B5EF4-FFF2-40B4-BE49-F238E27FC236}">
                <a16:creationId xmlns:a16="http://schemas.microsoft.com/office/drawing/2014/main" id="{8D3DAA28-5B69-28F2-6CBE-E42E2120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62" y="1434564"/>
            <a:ext cx="499687" cy="53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87629" y="1219899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Khuyến nghị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04434" y="3681879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5510470" y="3534830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880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217131" y="1239062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5" y="1397279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5664545" y="3720767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3324545" y="3828928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78370" y="1354936"/>
            <a:ext cx="227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Tăng cường đưa ra các chính sách hỗ trợ khách hàng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12989" y="3839454"/>
            <a:ext cx="209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Nên cải thiện chất lượng và thời gian cuộc gọi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75680" y="1219899"/>
            <a:ext cx="209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 nghiệp nên tăng cường tiếp cận đến với đối trẻ hoặc người trên 65 tuổi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14851" y="3625419"/>
            <a:ext cx="209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Tăng cường giới thiệu sản phẩm, tính năng đến với khách hàng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5340679" y="1411796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279252" y="3435509"/>
            <a:ext cx="4585495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58AFBDA-E2A0-02AC-E415-3E629EF6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2186564"/>
            <a:ext cx="6480720" cy="889242"/>
          </a:xfrm>
        </p:spPr>
        <p:txBody>
          <a:bodyPr/>
          <a:lstStyle/>
          <a:p>
            <a:r>
              <a:rPr lang="en-US" sz="310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89879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FB2B1-3C0B-21C2-EC60-BF1E006E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5"/>
            <a:ext cx="9144000" cy="51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45964" y="294907"/>
            <a:ext cx="7560000" cy="776530"/>
          </a:xfrm>
        </p:spPr>
        <p:txBody>
          <a:bodyPr/>
          <a:lstStyle/>
          <a:p>
            <a:r>
              <a:rPr lang="en-US" altLang="ko-KR">
                <a:solidFill>
                  <a:srgbClr val="0DD2D9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 Table of contents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045964" y="1335961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383340" y="1335961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06883" y="130325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045964" y="257175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622901" y="1432483"/>
            <a:ext cx="122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15787" y="1449160"/>
            <a:ext cx="15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78913" y="1420313"/>
            <a:ext cx="2023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Customers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18621" y="2701568"/>
            <a:ext cx="192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 Analysis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D8C5B3-B8BB-9B81-D181-01350BDD4EE3}"/>
              </a:ext>
            </a:extLst>
          </p:cNvPr>
          <p:cNvGrpSpPr/>
          <p:nvPr/>
        </p:nvGrpSpPr>
        <p:grpSpPr>
          <a:xfrm>
            <a:off x="3383340" y="2610884"/>
            <a:ext cx="538036" cy="538036"/>
            <a:chOff x="4298598" y="3857396"/>
            <a:chExt cx="538036" cy="53803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D17A83-7A2D-AEE6-0111-069C7E4D2BFD}"/>
                </a:ext>
              </a:extLst>
            </p:cNvPr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28755-01D7-36EF-F8DA-64D3D4CA6E09}"/>
                </a:ext>
              </a:extLst>
            </p:cNvPr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5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0BDE73-5430-B8E8-3B7C-95D2E065E7DD}"/>
              </a:ext>
            </a:extLst>
          </p:cNvPr>
          <p:cNvGrpSpPr/>
          <p:nvPr/>
        </p:nvGrpSpPr>
        <p:grpSpPr>
          <a:xfrm>
            <a:off x="6006883" y="2555589"/>
            <a:ext cx="538036" cy="538036"/>
            <a:chOff x="4298598" y="3857396"/>
            <a:chExt cx="538036" cy="5380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4EDCDAD-DEC2-B379-5617-2C5B0DB921B3}"/>
                </a:ext>
              </a:extLst>
            </p:cNvPr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47603-3846-2B52-1806-26039ED347E1}"/>
                </a:ext>
              </a:extLst>
            </p:cNvPr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1C66AB-0FC0-1034-8DC7-061A0260BE6C}"/>
              </a:ext>
            </a:extLst>
          </p:cNvPr>
          <p:cNvSpPr txBox="1"/>
          <p:nvPr/>
        </p:nvSpPr>
        <p:spPr>
          <a:xfrm>
            <a:off x="3950107" y="2726013"/>
            <a:ext cx="155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Points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38359-A2F7-F747-4380-CA65A007255A}"/>
              </a:ext>
            </a:extLst>
          </p:cNvPr>
          <p:cNvSpPr txBox="1"/>
          <p:nvPr/>
        </p:nvSpPr>
        <p:spPr>
          <a:xfrm>
            <a:off x="6549000" y="2701178"/>
            <a:ext cx="42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FB2B1-3C0B-21C2-EC60-BF1E006E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5"/>
            <a:ext cx="9144000" cy="5106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12FE3B-60FF-093D-203F-6A943749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40"/>
            <a:ext cx="9144000" cy="50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5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FB2B1-3C0B-21C2-EC60-BF1E006E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5"/>
            <a:ext cx="9144000" cy="5106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74FFEE-F9FA-AAE1-C78F-96FA4C18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3"/>
            <a:ext cx="9144000" cy="51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0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INTRODUCTUON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0CD8B38E-7D31-EC69-ED8C-4EE51758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1026" name="Picture 2" descr="7 Proven Ways to Know Your Audience Better">
            <a:extLst>
              <a:ext uri="{FF2B5EF4-FFF2-40B4-BE49-F238E27FC236}">
                <a16:creationId xmlns:a16="http://schemas.microsoft.com/office/drawing/2014/main" id="{26586EEE-7B46-0C13-C5C1-697936799E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r="1637"/>
          <a:stretch/>
        </p:blipFill>
        <p:spPr bwMode="auto">
          <a:xfrm>
            <a:off x="675616" y="1444048"/>
            <a:ext cx="3104295" cy="21356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942C7-F7E7-5F98-4969-747835E27E95}"/>
              </a:ext>
            </a:extLst>
          </p:cNvPr>
          <p:cNvSpPr txBox="1"/>
          <p:nvPr/>
        </p:nvSpPr>
        <p:spPr>
          <a:xfrm>
            <a:off x="4283968" y="1131590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Mục tiêu: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  Phân tích kết quả của chiến dịch  marketing để tìm ra những điểm tốt và chưa tốt để có thể tìm phương  án cải thiện trong tương lai.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   Xác định chân dung khách hàng, và các yếu tố tác động đến quyết   định của khách hàng.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  Đưa ra giải pháp giúp nâng cao   hiệu quả.</a:t>
            </a:r>
          </a:p>
        </p:txBody>
      </p:sp>
    </p:spTree>
    <p:extLst>
      <p:ext uri="{BB962C8B-B14F-4D97-AF65-F5344CB8AC3E}">
        <p14:creationId xmlns:p14="http://schemas.microsoft.com/office/powerpoint/2010/main" val="79851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71939" y="1191874"/>
            <a:ext cx="556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 dữ liệu về chiến dịch Marketing của một ngân hàng. Chiến dịch marketing đang thực hiện là quảng cáo bảo hiểm ô tô đến với khách hàng.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977" y="3687138"/>
            <a:ext cx="120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Chiến dịch đã hoạt động như thế nào?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77113" y="3594803"/>
            <a:ext cx="141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Chân dung khách hàng mà chiến dịch hướng tới là ai?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8855" y="3594804"/>
            <a:ext cx="141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Những yếu tố nào tác động đến hành vi của khách hang?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4577" y="3687138"/>
            <a:ext cx="120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Cần cải thiện hiệu quả như nào?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About Project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Placeholder 5" descr="A person standing next to a phone and a car&#10;&#10;Description automatically generated">
            <a:extLst>
              <a:ext uri="{FF2B5EF4-FFF2-40B4-BE49-F238E27FC236}">
                <a16:creationId xmlns:a16="http://schemas.microsoft.com/office/drawing/2014/main" id="{9D6482FF-9AC5-C16B-8490-DD0C0484E4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279252" y="3435509"/>
            <a:ext cx="4585495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58AFBDA-E2A0-02AC-E415-3E629EF6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7BA6C-5DFB-81D1-535B-24953B347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2697999"/>
            <a:ext cx="5472608" cy="197606"/>
          </a:xfrm>
        </p:spPr>
        <p:txBody>
          <a:bodyPr/>
          <a:lstStyle/>
          <a:p>
            <a:r>
              <a:rPr lang="en-US"/>
              <a:t>Car Insurance Campaign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  Overview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63909" y="1358673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2961 khách hàng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2446" y="2346225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7613 cuộc gọi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7882" y="3296889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Kéo dài 12 tháng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667" y="421517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1356 người đăng ký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 Overview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63909" y="1358673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2961 khách hàng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2446" y="2346225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7613 cuộc gọi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7882" y="3296889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Kéo dài 12 tháng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667" y="421517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1356 người đăng ký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2DE40-7CF1-8645-5E56-9D2C9097FBDF}"/>
              </a:ext>
            </a:extLst>
          </p:cNvPr>
          <p:cNvSpPr txBox="1"/>
          <p:nvPr/>
        </p:nvSpPr>
        <p:spPr>
          <a:xfrm>
            <a:off x="5245076" y="329538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45,80 %</a:t>
            </a:r>
          </a:p>
        </p:txBody>
      </p:sp>
      <p:pic>
        <p:nvPicPr>
          <p:cNvPr id="3076" name="Picture 4" descr="Conversion Rate Icon Images – Browse 35,355 Stock Photos, Vectors, and  Video | Adobe Stock">
            <a:extLst>
              <a:ext uri="{FF2B5EF4-FFF2-40B4-BE49-F238E27FC236}">
                <a16:creationId xmlns:a16="http://schemas.microsoft.com/office/drawing/2014/main" id="{45C4F4D9-9D76-58A0-5894-87064189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88" y="1116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FFD165-111B-3D63-B691-7A74B6B8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94"/>
            <a:ext cx="4716015" cy="2508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D9A0CE-7F00-B41C-32D3-E0D7448D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99744"/>
            <a:ext cx="4716014" cy="2592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3F2A60-3F51-846B-9CBA-21960538D3EE}"/>
              </a:ext>
            </a:extLst>
          </p:cNvPr>
          <p:cNvSpPr txBox="1"/>
          <p:nvPr/>
        </p:nvSpPr>
        <p:spPr>
          <a:xfrm>
            <a:off x="4716015" y="627534"/>
            <a:ext cx="3960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/>
              <a:t>Tháng 7,8 có số lượng cuộc gọi   được thực hiện nhiều nhất nhưng   tỷ lệ chuyển đổi khá thấp chỉ 35 – 36%</a:t>
            </a:r>
          </a:p>
          <a:p>
            <a:pPr algn="just"/>
            <a:endParaRPr lang="en-US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/>
              <a:t>Tháng 3, 6, 9, 12 số lượng cuộc   gọi thấp, nhưng tỉ lệ chuyển đổi   khá cao trên 80%</a:t>
            </a:r>
          </a:p>
          <a:p>
            <a:pPr algn="just"/>
            <a:endParaRPr lang="en-US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/>
              <a:t>Chiến dịch tập trung nhiều vào     nhóm khách hàng là manager,          technician. Tuy nhiên nhóm này   cho tỷ  lệ chuyển đổi khá thấp-     47%, mà nhóm student hay          retired lại khá cao (trên 65%)</a:t>
            </a:r>
          </a:p>
        </p:txBody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602</Words>
  <Application>Microsoft Office PowerPoint</Application>
  <PresentationFormat>On-screen Show (16:9)</PresentationFormat>
  <Paragraphs>98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Insurance Marketing  Campaign Analysis</vt:lpstr>
      <vt:lpstr>  Table of contents</vt:lpstr>
      <vt:lpstr>INTRODUCTUON</vt:lpstr>
      <vt:lpstr>Introduction</vt:lpstr>
      <vt:lpstr>About Project</vt:lpstr>
      <vt:lpstr>OVERVIEW</vt:lpstr>
      <vt:lpstr>  Overview</vt:lpstr>
      <vt:lpstr>  Overview</vt:lpstr>
      <vt:lpstr>PowerPoint Presentation</vt:lpstr>
      <vt:lpstr>Chân dung về khách hàng</vt:lpstr>
      <vt:lpstr>PowerPoint Presentation</vt:lpstr>
      <vt:lpstr>CÁC YẾU TỐ ẢNH HƯỞNG TỚI  QUYẾT ĐỊNH CỦA KHÁCH HÀNG</vt:lpstr>
      <vt:lpstr> Yếu tố thời gian</vt:lpstr>
      <vt:lpstr>Yếu tố phương thức liên hệ</vt:lpstr>
      <vt:lpstr> Kế thừa từ chiến dịch trước</vt:lpstr>
      <vt:lpstr>Yếu tố thời gian cuộc gọi</vt:lpstr>
      <vt:lpstr>Khuyến nghị </vt:lpstr>
      <vt:lpstr>DASHBOARD</vt:lpstr>
      <vt:lpstr>PowerPoint Presentation</vt:lpstr>
      <vt:lpstr>PowerPoint Presentation</vt:lpstr>
      <vt:lpstr>PowerPoint Presentation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Nguyen Dat</cp:lastModifiedBy>
  <cp:revision>122</cp:revision>
  <dcterms:created xsi:type="dcterms:W3CDTF">2016-11-07T07:00:36Z</dcterms:created>
  <dcterms:modified xsi:type="dcterms:W3CDTF">2024-04-15T09:55:18Z</dcterms:modified>
</cp:coreProperties>
</file>