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59" r:id="rId5"/>
    <p:sldId id="260" r:id="rId6"/>
    <p:sldId id="261" r:id="rId7"/>
    <p:sldId id="262" r:id="rId8"/>
    <p:sldId id="263" r:id="rId9"/>
    <p:sldId id="265" r:id="rId10"/>
    <p:sldId id="264"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E6FDED-BD32-416D-95C2-993C20F3E776}"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92D0B-4B43-4D81-9314-787B707FAF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64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6FDED-BD32-416D-95C2-993C20F3E776}"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92D0B-4B43-4D81-9314-787B707FAF17}" type="slidenum">
              <a:rPr lang="en-US" smtClean="0"/>
              <a:t>‹#›</a:t>
            </a:fld>
            <a:endParaRPr lang="en-US"/>
          </a:p>
        </p:txBody>
      </p:sp>
    </p:spTree>
    <p:extLst>
      <p:ext uri="{BB962C8B-B14F-4D97-AF65-F5344CB8AC3E}">
        <p14:creationId xmlns:p14="http://schemas.microsoft.com/office/powerpoint/2010/main" val="86857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6FDED-BD32-416D-95C2-993C20F3E776}"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92D0B-4B43-4D81-9314-787B707FAF17}" type="slidenum">
              <a:rPr lang="en-US" smtClean="0"/>
              <a:t>‹#›</a:t>
            </a:fld>
            <a:endParaRPr lang="en-US"/>
          </a:p>
        </p:txBody>
      </p:sp>
    </p:spTree>
    <p:extLst>
      <p:ext uri="{BB962C8B-B14F-4D97-AF65-F5344CB8AC3E}">
        <p14:creationId xmlns:p14="http://schemas.microsoft.com/office/powerpoint/2010/main" val="374649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6FDED-BD32-416D-95C2-993C20F3E776}"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92D0B-4B43-4D81-9314-787B707FAF17}" type="slidenum">
              <a:rPr lang="en-US" smtClean="0"/>
              <a:t>‹#›</a:t>
            </a:fld>
            <a:endParaRPr lang="en-US"/>
          </a:p>
        </p:txBody>
      </p:sp>
    </p:spTree>
    <p:extLst>
      <p:ext uri="{BB962C8B-B14F-4D97-AF65-F5344CB8AC3E}">
        <p14:creationId xmlns:p14="http://schemas.microsoft.com/office/powerpoint/2010/main" val="23507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E6FDED-BD32-416D-95C2-993C20F3E776}"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92D0B-4B43-4D81-9314-787B707FAF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57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E6FDED-BD32-416D-95C2-993C20F3E776}"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92D0B-4B43-4D81-9314-787B707FAF17}" type="slidenum">
              <a:rPr lang="en-US" smtClean="0"/>
              <a:t>‹#›</a:t>
            </a:fld>
            <a:endParaRPr lang="en-US"/>
          </a:p>
        </p:txBody>
      </p:sp>
    </p:spTree>
    <p:extLst>
      <p:ext uri="{BB962C8B-B14F-4D97-AF65-F5344CB8AC3E}">
        <p14:creationId xmlns:p14="http://schemas.microsoft.com/office/powerpoint/2010/main" val="32609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E6FDED-BD32-416D-95C2-993C20F3E776}"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492D0B-4B43-4D81-9314-787B707FAF17}" type="slidenum">
              <a:rPr lang="en-US" smtClean="0"/>
              <a:t>‹#›</a:t>
            </a:fld>
            <a:endParaRPr lang="en-US"/>
          </a:p>
        </p:txBody>
      </p:sp>
    </p:spTree>
    <p:extLst>
      <p:ext uri="{BB962C8B-B14F-4D97-AF65-F5344CB8AC3E}">
        <p14:creationId xmlns:p14="http://schemas.microsoft.com/office/powerpoint/2010/main" val="242908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E6FDED-BD32-416D-95C2-993C20F3E776}"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92D0B-4B43-4D81-9314-787B707FAF17}" type="slidenum">
              <a:rPr lang="en-US" smtClean="0"/>
              <a:t>‹#›</a:t>
            </a:fld>
            <a:endParaRPr lang="en-US"/>
          </a:p>
        </p:txBody>
      </p:sp>
    </p:spTree>
    <p:extLst>
      <p:ext uri="{BB962C8B-B14F-4D97-AF65-F5344CB8AC3E}">
        <p14:creationId xmlns:p14="http://schemas.microsoft.com/office/powerpoint/2010/main" val="18077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E6FDED-BD32-416D-95C2-993C20F3E776}" type="datetimeFigureOut">
              <a:rPr lang="en-US" smtClean="0"/>
              <a:t>10/17/2024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2492D0B-4B43-4D81-9314-787B707FAF17}" type="slidenum">
              <a:rPr lang="en-US" smtClean="0"/>
              <a:t>‹#›</a:t>
            </a:fld>
            <a:endParaRPr lang="en-US"/>
          </a:p>
        </p:txBody>
      </p:sp>
    </p:spTree>
    <p:extLst>
      <p:ext uri="{BB962C8B-B14F-4D97-AF65-F5344CB8AC3E}">
        <p14:creationId xmlns:p14="http://schemas.microsoft.com/office/powerpoint/2010/main" val="227522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DE6FDED-BD32-416D-95C2-993C20F3E776}" type="datetimeFigureOut">
              <a:rPr lang="en-US" smtClean="0"/>
              <a:t>10/17/2024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492D0B-4B43-4D81-9314-787B707FAF17}" type="slidenum">
              <a:rPr lang="en-US" smtClean="0"/>
              <a:t>‹#›</a:t>
            </a:fld>
            <a:endParaRPr lang="en-US"/>
          </a:p>
        </p:txBody>
      </p:sp>
    </p:spTree>
    <p:extLst>
      <p:ext uri="{BB962C8B-B14F-4D97-AF65-F5344CB8AC3E}">
        <p14:creationId xmlns:p14="http://schemas.microsoft.com/office/powerpoint/2010/main" val="230898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E6FDED-BD32-416D-95C2-993C20F3E776}"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92D0B-4B43-4D81-9314-787B707FAF17}" type="slidenum">
              <a:rPr lang="en-US" smtClean="0"/>
              <a:t>‹#›</a:t>
            </a:fld>
            <a:endParaRPr lang="en-US"/>
          </a:p>
        </p:txBody>
      </p:sp>
    </p:spTree>
    <p:extLst>
      <p:ext uri="{BB962C8B-B14F-4D97-AF65-F5344CB8AC3E}">
        <p14:creationId xmlns:p14="http://schemas.microsoft.com/office/powerpoint/2010/main" val="341443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E6FDED-BD32-416D-95C2-993C20F3E776}" type="datetimeFigureOut">
              <a:rPr lang="en-US" smtClean="0"/>
              <a:t>10/17/2024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492D0B-4B43-4D81-9314-787B707FAF1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7510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b="1" dirty="0"/>
              <a:t>THIẾT KẾ CSDL ĐỒ THỊ QUẢN LÝ THÔNG TIN GIA PHẢ VÀ </a:t>
            </a:r>
            <a:r>
              <a:rPr lang="en-US" sz="5400" b="1" dirty="0" smtClean="0"/>
              <a:t>XÂY </a:t>
            </a:r>
            <a:r>
              <a:rPr lang="en-US" sz="5400" b="1" dirty="0"/>
              <a:t>DỰNG ỨNG DỤNG MINH HỌA</a:t>
            </a:r>
            <a:r>
              <a:rPr lang="en-US" sz="5400" dirty="0"/>
              <a:t/>
            </a:r>
            <a:br>
              <a:rPr lang="en-US" sz="5400" dirty="0"/>
            </a:br>
            <a:endParaRPr lang="en-US" sz="5400" dirty="0"/>
          </a:p>
        </p:txBody>
      </p:sp>
      <p:sp>
        <p:nvSpPr>
          <p:cNvPr id="3" name="Subtitle 2"/>
          <p:cNvSpPr>
            <a:spLocks noGrp="1"/>
          </p:cNvSpPr>
          <p:nvPr>
            <p:ph type="subTitle" idx="1"/>
          </p:nvPr>
        </p:nvSpPr>
        <p:spPr/>
        <p:txBody>
          <a:bodyPr>
            <a:normAutofit/>
          </a:bodyPr>
          <a:lstStyle/>
          <a:p>
            <a:pPr algn="ctr"/>
            <a:r>
              <a:rPr lang="en-US" sz="3600" dirty="0" err="1" smtClean="0"/>
              <a:t>Nhóm</a:t>
            </a:r>
            <a:r>
              <a:rPr lang="en-US" sz="3600" dirty="0" smtClean="0"/>
              <a:t> 16</a:t>
            </a:r>
            <a:endParaRPr lang="en-US" sz="3600" dirty="0"/>
          </a:p>
        </p:txBody>
      </p:sp>
    </p:spTree>
    <p:extLst>
      <p:ext uri="{BB962C8B-B14F-4D97-AF65-F5344CB8AC3E}">
        <p14:creationId xmlns:p14="http://schemas.microsoft.com/office/powerpoint/2010/main" val="1903937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Các</a:t>
            </a:r>
            <a:r>
              <a:rPr lang="en-US" dirty="0"/>
              <a:t> </a:t>
            </a:r>
            <a:r>
              <a:rPr lang="en-US" dirty="0" err="1" smtClean="0"/>
              <a:t>yêu</a:t>
            </a:r>
            <a:r>
              <a:rPr lang="en-US" dirty="0" smtClean="0"/>
              <a:t> </a:t>
            </a:r>
            <a:r>
              <a:rPr lang="en-US" dirty="0" err="1" smtClean="0"/>
              <a:t>cầu</a:t>
            </a:r>
            <a:r>
              <a:rPr lang="en-US" dirty="0" smtClean="0"/>
              <a:t> </a:t>
            </a:r>
            <a:r>
              <a:rPr lang="en-US" dirty="0" err="1" smtClean="0"/>
              <a:t>khai</a:t>
            </a:r>
            <a:r>
              <a:rPr lang="en-US" dirty="0" smtClean="0"/>
              <a:t> </a:t>
            </a:r>
            <a:r>
              <a:rPr lang="en-US" dirty="0" err="1" smtClean="0"/>
              <a:t>thác</a:t>
            </a:r>
            <a:r>
              <a:rPr lang="en-US" dirty="0" smtClean="0"/>
              <a:t> </a:t>
            </a:r>
            <a:r>
              <a:rPr lang="en-US" dirty="0" err="1" smtClean="0"/>
              <a:t>và</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tương</a:t>
            </a:r>
            <a:r>
              <a:rPr lang="en-US" dirty="0" smtClean="0"/>
              <a:t> </a:t>
            </a:r>
            <a:r>
              <a:rPr lang="en-US" dirty="0" err="1" smtClean="0"/>
              <a:t>ứng</a:t>
            </a:r>
            <a:endParaRPr lang="en-US" dirty="0"/>
          </a:p>
        </p:txBody>
      </p:sp>
      <p:sp>
        <p:nvSpPr>
          <p:cNvPr id="3" name="Content Placeholder 2"/>
          <p:cNvSpPr>
            <a:spLocks noGrp="1"/>
          </p:cNvSpPr>
          <p:nvPr>
            <p:ph idx="1"/>
          </p:nvPr>
        </p:nvSpPr>
        <p:spPr/>
        <p:txBody>
          <a:bodyPr>
            <a:normAutofit lnSpcReduction="10000"/>
          </a:bodyPr>
          <a:lstStyle/>
          <a:p>
            <a:r>
              <a:rPr lang="vi-VN" sz="2400" b="1" dirty="0"/>
              <a:t>Yêu cầu 1: Lấy thông tin của Nguyễn Văn Hải trong cây gia phả của người dùng user1.</a:t>
            </a:r>
          </a:p>
          <a:p>
            <a:r>
              <a:rPr lang="vi-VN" sz="2400" dirty="0"/>
              <a:t>MATCH (:User {username:’user1’})-[:OWNS]-&gt;(p:Person {name: 'Nguyễn Văn Hải'})</a:t>
            </a:r>
          </a:p>
          <a:p>
            <a:r>
              <a:rPr lang="vi-VN" sz="2400" dirty="0"/>
              <a:t>RETURN p</a:t>
            </a:r>
          </a:p>
          <a:p>
            <a:r>
              <a:rPr lang="vi-VN" sz="2400" b="1" dirty="0"/>
              <a:t>Yêu cầu 2: Lấy danh sách cha mẹ của Nguyễn Quang Thành trong cây gia phả của người dùng user1.</a:t>
            </a:r>
          </a:p>
          <a:p>
            <a:r>
              <a:rPr lang="vi-VN" sz="2400" dirty="0"/>
              <a:t>MATCH (:User {username: 'user1'})-[:OWNS]-&gt;(p:Person {name: 'Nguyễn Quang Thành'})&lt;-[:PARENT_OF]-(parent)</a:t>
            </a:r>
          </a:p>
          <a:p>
            <a:r>
              <a:rPr lang="vi-VN" sz="2400" dirty="0"/>
              <a:t>RETURN parent</a:t>
            </a:r>
          </a:p>
          <a:p>
            <a:endParaRPr lang="en-US" dirty="0"/>
          </a:p>
        </p:txBody>
      </p:sp>
    </p:spTree>
    <p:extLst>
      <p:ext uri="{BB962C8B-B14F-4D97-AF65-F5344CB8AC3E}">
        <p14:creationId xmlns:p14="http://schemas.microsoft.com/office/powerpoint/2010/main" val="802294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Các</a:t>
            </a:r>
            <a:r>
              <a:rPr lang="en-US" dirty="0"/>
              <a:t> </a:t>
            </a:r>
            <a:r>
              <a:rPr lang="en-US" dirty="0" err="1" smtClean="0"/>
              <a:t>yêu</a:t>
            </a:r>
            <a:r>
              <a:rPr lang="en-US" dirty="0" smtClean="0"/>
              <a:t> </a:t>
            </a:r>
            <a:r>
              <a:rPr lang="en-US" dirty="0" err="1" smtClean="0"/>
              <a:t>cầu</a:t>
            </a:r>
            <a:r>
              <a:rPr lang="en-US" dirty="0" smtClean="0"/>
              <a:t> </a:t>
            </a:r>
            <a:r>
              <a:rPr lang="en-US" dirty="0" err="1" smtClean="0"/>
              <a:t>khai</a:t>
            </a:r>
            <a:r>
              <a:rPr lang="en-US" dirty="0" smtClean="0"/>
              <a:t> </a:t>
            </a:r>
            <a:r>
              <a:rPr lang="en-US" dirty="0" err="1" smtClean="0"/>
              <a:t>thác</a:t>
            </a:r>
            <a:r>
              <a:rPr lang="en-US" dirty="0" smtClean="0"/>
              <a:t> </a:t>
            </a:r>
            <a:r>
              <a:rPr lang="en-US" dirty="0" err="1" smtClean="0"/>
              <a:t>và</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tương</a:t>
            </a:r>
            <a:r>
              <a:rPr lang="en-US" dirty="0" smtClean="0"/>
              <a:t> </a:t>
            </a:r>
            <a:r>
              <a:rPr lang="en-US" dirty="0" err="1" smtClean="0"/>
              <a:t>ứng</a:t>
            </a:r>
            <a:endParaRPr lang="en-US" dirty="0"/>
          </a:p>
        </p:txBody>
      </p:sp>
      <p:sp>
        <p:nvSpPr>
          <p:cNvPr id="3" name="Content Placeholder 2"/>
          <p:cNvSpPr>
            <a:spLocks noGrp="1"/>
          </p:cNvSpPr>
          <p:nvPr>
            <p:ph idx="1"/>
          </p:nvPr>
        </p:nvSpPr>
        <p:spPr/>
        <p:txBody>
          <a:bodyPr>
            <a:normAutofit fontScale="85000" lnSpcReduction="10000"/>
          </a:bodyPr>
          <a:lstStyle/>
          <a:p>
            <a:r>
              <a:rPr lang="vi-VN" sz="2400" b="1" dirty="0"/>
              <a:t>Yêu cầu 3: Tìm cây gia phả của Nguyễn Văn Hải trong cây gia phả của người dùng user1.</a:t>
            </a:r>
          </a:p>
          <a:p>
            <a:r>
              <a:rPr lang="vi-VN" sz="2400" dirty="0"/>
              <a:t>MATCH (:User {username: 'user1'})-[:OWNS]-&gt;(p:Person {name: 'Nguyễn Văn Hải'})</a:t>
            </a:r>
          </a:p>
          <a:p>
            <a:r>
              <a:rPr lang="vi-VN" sz="2400" dirty="0"/>
              <a:t>OPTIONAL MATCH (p)-[:PARENT_OF*1..]-&gt;(descendants)</a:t>
            </a:r>
          </a:p>
          <a:p>
            <a:r>
              <a:rPr lang="vi-VN" sz="2400" dirty="0"/>
              <a:t>OPTIONAL MATCH (p)-[:MARRIED_TO]-(spouse)</a:t>
            </a:r>
          </a:p>
          <a:p>
            <a:r>
              <a:rPr lang="vi-VN" sz="2400" b="1" dirty="0"/>
              <a:t>RETURN p, collect(distinct descendants) AS descendants, spouse</a:t>
            </a:r>
          </a:p>
          <a:p>
            <a:r>
              <a:rPr lang="vi-VN" sz="2400" b="1" dirty="0"/>
              <a:t>Yêu cầu 4: Tìm kiếm gia đình có mối quan hệ kết hôn.</a:t>
            </a:r>
          </a:p>
          <a:p>
            <a:r>
              <a:rPr lang="vi-VN" sz="2400" dirty="0"/>
              <a:t>MATCH (u:User {username: 'user1'})-[:OWNS]-&gt;(p:Person)</a:t>
            </a:r>
          </a:p>
          <a:p>
            <a:r>
              <a:rPr lang="vi-VN" sz="2400" dirty="0"/>
              <a:t>OPTIONAL MATCH (p)-[r]-(related)</a:t>
            </a:r>
          </a:p>
          <a:p>
            <a:r>
              <a:rPr lang="vi-VN" sz="2400" dirty="0"/>
              <a:t>RETURN p, collect(r) AS relationships, collect(related) AS related_people</a:t>
            </a:r>
          </a:p>
          <a:p>
            <a:endParaRPr lang="en-US" dirty="0"/>
          </a:p>
        </p:txBody>
      </p:sp>
    </p:spTree>
    <p:extLst>
      <p:ext uri="{BB962C8B-B14F-4D97-AF65-F5344CB8AC3E}">
        <p14:creationId xmlns:p14="http://schemas.microsoft.com/office/powerpoint/2010/main" val="161953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Các</a:t>
            </a:r>
            <a:r>
              <a:rPr lang="en-US" dirty="0"/>
              <a:t> </a:t>
            </a:r>
            <a:r>
              <a:rPr lang="en-US" dirty="0" err="1" smtClean="0"/>
              <a:t>yêu</a:t>
            </a:r>
            <a:r>
              <a:rPr lang="en-US" dirty="0" smtClean="0"/>
              <a:t> </a:t>
            </a:r>
            <a:r>
              <a:rPr lang="en-US" dirty="0" err="1" smtClean="0"/>
              <a:t>cầu</a:t>
            </a:r>
            <a:r>
              <a:rPr lang="en-US" dirty="0" smtClean="0"/>
              <a:t> </a:t>
            </a:r>
            <a:r>
              <a:rPr lang="en-US" dirty="0" err="1" smtClean="0"/>
              <a:t>khai</a:t>
            </a:r>
            <a:r>
              <a:rPr lang="en-US" dirty="0" smtClean="0"/>
              <a:t> </a:t>
            </a:r>
            <a:r>
              <a:rPr lang="en-US" dirty="0" err="1" smtClean="0"/>
              <a:t>thác</a:t>
            </a:r>
            <a:r>
              <a:rPr lang="en-US" dirty="0" smtClean="0"/>
              <a:t> </a:t>
            </a:r>
            <a:r>
              <a:rPr lang="en-US" dirty="0" err="1" smtClean="0"/>
              <a:t>và</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tương</a:t>
            </a:r>
            <a:r>
              <a:rPr lang="en-US" dirty="0" smtClean="0"/>
              <a:t> </a:t>
            </a:r>
            <a:r>
              <a:rPr lang="en-US" dirty="0" err="1" smtClean="0"/>
              <a:t>ứng</a:t>
            </a:r>
            <a:endParaRPr lang="en-US" dirty="0"/>
          </a:p>
        </p:txBody>
      </p:sp>
      <p:sp>
        <p:nvSpPr>
          <p:cNvPr id="3" name="Content Placeholder 2"/>
          <p:cNvSpPr>
            <a:spLocks noGrp="1"/>
          </p:cNvSpPr>
          <p:nvPr>
            <p:ph idx="1"/>
          </p:nvPr>
        </p:nvSpPr>
        <p:spPr/>
        <p:txBody>
          <a:bodyPr>
            <a:normAutofit/>
          </a:bodyPr>
          <a:lstStyle/>
          <a:p>
            <a:r>
              <a:rPr lang="vi-VN" sz="2400" b="1" dirty="0" smtClean="0"/>
              <a:t>Yêu </a:t>
            </a:r>
            <a:r>
              <a:rPr lang="vi-VN" sz="2400" b="1" dirty="0"/>
              <a:t>cầu 5: Tìm cây gia phả của người dùng user2</a:t>
            </a:r>
          </a:p>
          <a:p>
            <a:r>
              <a:rPr lang="vi-VN" sz="2400" dirty="0"/>
              <a:t>MATCH (u:User {username: 'user2'})-[:OWNS]-&gt;(p:Person)</a:t>
            </a:r>
          </a:p>
          <a:p>
            <a:r>
              <a:rPr lang="vi-VN" sz="2400" dirty="0"/>
              <a:t>RETURN </a:t>
            </a:r>
            <a:r>
              <a:rPr lang="vi-VN" sz="2400" dirty="0" smtClean="0"/>
              <a:t>p</a:t>
            </a:r>
            <a:endParaRPr lang="en-US" sz="2400" dirty="0" smtClean="0"/>
          </a:p>
          <a:p>
            <a:r>
              <a:rPr lang="vi-VN" sz="2400" b="1" dirty="0"/>
              <a:t>Yêu cầu 6: Đếm số lượng con cái của từng thành viên thuộc về người dùng user1.</a:t>
            </a:r>
          </a:p>
          <a:p>
            <a:r>
              <a:rPr lang="vi-VN" sz="2400" dirty="0"/>
              <a:t>MATCH (u:User {username: 'user1'})-[:OWNS]-&gt;(p:Person)</a:t>
            </a:r>
          </a:p>
          <a:p>
            <a:r>
              <a:rPr lang="vi-VN" sz="2400" dirty="0"/>
              <a:t>OPTIONAL MATCH (p)-[:PARENT_OF]-&gt;(children)</a:t>
            </a:r>
          </a:p>
          <a:p>
            <a:r>
              <a:rPr lang="vi-VN" sz="2400" dirty="0"/>
              <a:t>RETURN p.name, count(children) AS number_of_children</a:t>
            </a:r>
          </a:p>
          <a:p>
            <a:endParaRPr lang="vi-VN" sz="2400" dirty="0"/>
          </a:p>
          <a:p>
            <a:endParaRPr lang="en-US" dirty="0"/>
          </a:p>
        </p:txBody>
      </p:sp>
    </p:spTree>
    <p:extLst>
      <p:ext uri="{BB962C8B-B14F-4D97-AF65-F5344CB8AC3E}">
        <p14:creationId xmlns:p14="http://schemas.microsoft.com/office/powerpoint/2010/main" val="1261246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Các</a:t>
            </a:r>
            <a:r>
              <a:rPr lang="en-US" dirty="0"/>
              <a:t> </a:t>
            </a:r>
            <a:r>
              <a:rPr lang="en-US" dirty="0" err="1" smtClean="0"/>
              <a:t>yêu</a:t>
            </a:r>
            <a:r>
              <a:rPr lang="en-US" dirty="0" smtClean="0"/>
              <a:t> </a:t>
            </a:r>
            <a:r>
              <a:rPr lang="en-US" dirty="0" err="1" smtClean="0"/>
              <a:t>cầu</a:t>
            </a:r>
            <a:r>
              <a:rPr lang="en-US" dirty="0" smtClean="0"/>
              <a:t> </a:t>
            </a:r>
            <a:r>
              <a:rPr lang="en-US" dirty="0" err="1" smtClean="0"/>
              <a:t>khai</a:t>
            </a:r>
            <a:r>
              <a:rPr lang="en-US" dirty="0" smtClean="0"/>
              <a:t> </a:t>
            </a:r>
            <a:r>
              <a:rPr lang="en-US" dirty="0" err="1" smtClean="0"/>
              <a:t>thác</a:t>
            </a:r>
            <a:r>
              <a:rPr lang="en-US" dirty="0" smtClean="0"/>
              <a:t> </a:t>
            </a:r>
            <a:r>
              <a:rPr lang="en-US" dirty="0" err="1" smtClean="0"/>
              <a:t>và</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tương</a:t>
            </a:r>
            <a:r>
              <a:rPr lang="en-US" dirty="0" smtClean="0"/>
              <a:t> </a:t>
            </a:r>
            <a:r>
              <a:rPr lang="en-US" dirty="0" err="1" smtClean="0"/>
              <a:t>ứng</a:t>
            </a:r>
            <a:endParaRPr lang="en-US" dirty="0"/>
          </a:p>
        </p:txBody>
      </p:sp>
      <p:sp>
        <p:nvSpPr>
          <p:cNvPr id="3" name="Content Placeholder 2"/>
          <p:cNvSpPr>
            <a:spLocks noGrp="1"/>
          </p:cNvSpPr>
          <p:nvPr>
            <p:ph idx="1"/>
          </p:nvPr>
        </p:nvSpPr>
        <p:spPr/>
        <p:txBody>
          <a:bodyPr>
            <a:normAutofit/>
          </a:bodyPr>
          <a:lstStyle/>
          <a:p>
            <a:r>
              <a:rPr lang="vi-VN" sz="2400" b="1" dirty="0" smtClean="0"/>
              <a:t>Yêu </a:t>
            </a:r>
            <a:r>
              <a:rPr lang="vi-VN" sz="2400" b="1" dirty="0"/>
              <a:t>cầu 7: Hiển thị tất cả các mối quan hệ hôn nhân của người dùng user1.</a:t>
            </a:r>
          </a:p>
          <a:p>
            <a:r>
              <a:rPr lang="vi-VN" sz="2400" dirty="0"/>
              <a:t>MATCH (u:User {username: 'user1'})-[:OWNS]-&gt;(p:Person)</a:t>
            </a:r>
          </a:p>
          <a:p>
            <a:r>
              <a:rPr lang="vi-VN" sz="2400" dirty="0"/>
              <a:t>OPTIONAL MATCH (p)-[:MARRIED_TO]-(spouse)</a:t>
            </a:r>
          </a:p>
          <a:p>
            <a:r>
              <a:rPr lang="vi-VN" sz="2400" dirty="0"/>
              <a:t>RETURN p.name, collect(spouse) AS spouses</a:t>
            </a:r>
          </a:p>
          <a:p>
            <a:endParaRPr lang="en-US" dirty="0"/>
          </a:p>
        </p:txBody>
      </p:sp>
    </p:spTree>
    <p:extLst>
      <p:ext uri="{BB962C8B-B14F-4D97-AF65-F5344CB8AC3E}">
        <p14:creationId xmlns:p14="http://schemas.microsoft.com/office/powerpoint/2010/main" val="2529244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Các</a:t>
            </a:r>
            <a:r>
              <a:rPr lang="en-US" dirty="0"/>
              <a:t> </a:t>
            </a:r>
            <a:r>
              <a:rPr lang="en-US" dirty="0" err="1" smtClean="0"/>
              <a:t>yêu</a:t>
            </a:r>
            <a:r>
              <a:rPr lang="en-US" dirty="0" smtClean="0"/>
              <a:t> </a:t>
            </a:r>
            <a:r>
              <a:rPr lang="en-US" dirty="0" err="1" smtClean="0"/>
              <a:t>cầu</a:t>
            </a:r>
            <a:r>
              <a:rPr lang="en-US" dirty="0" smtClean="0"/>
              <a:t> </a:t>
            </a:r>
            <a:r>
              <a:rPr lang="en-US" dirty="0" err="1" smtClean="0"/>
              <a:t>khai</a:t>
            </a:r>
            <a:r>
              <a:rPr lang="en-US" dirty="0" smtClean="0"/>
              <a:t> </a:t>
            </a:r>
            <a:r>
              <a:rPr lang="en-US" dirty="0" err="1" smtClean="0"/>
              <a:t>thác</a:t>
            </a:r>
            <a:r>
              <a:rPr lang="en-US" dirty="0" smtClean="0"/>
              <a:t> </a:t>
            </a:r>
            <a:r>
              <a:rPr lang="en-US" dirty="0" err="1" smtClean="0"/>
              <a:t>và</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tương</a:t>
            </a:r>
            <a:r>
              <a:rPr lang="en-US" dirty="0" smtClean="0"/>
              <a:t> </a:t>
            </a:r>
            <a:r>
              <a:rPr lang="en-US" dirty="0" err="1" smtClean="0"/>
              <a:t>ứng</a:t>
            </a:r>
            <a:endParaRPr lang="en-US" dirty="0"/>
          </a:p>
        </p:txBody>
      </p:sp>
      <p:sp>
        <p:nvSpPr>
          <p:cNvPr id="3" name="Content Placeholder 2"/>
          <p:cNvSpPr>
            <a:spLocks noGrp="1"/>
          </p:cNvSpPr>
          <p:nvPr>
            <p:ph idx="1"/>
          </p:nvPr>
        </p:nvSpPr>
        <p:spPr/>
        <p:txBody>
          <a:bodyPr>
            <a:normAutofit/>
          </a:bodyPr>
          <a:lstStyle/>
          <a:p>
            <a:r>
              <a:rPr lang="vi-VN" sz="2400" b="1" dirty="0"/>
              <a:t>Yêu cầu 8: Tìm ông bà của Nguyễn Văn Minh.</a:t>
            </a:r>
          </a:p>
          <a:p>
            <a:r>
              <a:rPr lang="vi-VN" sz="2400" dirty="0"/>
              <a:t>MATCH (p:Person {name: 'Nguyễn Văn Minh'})&lt;-[:PARENT_OF]-(parent)</a:t>
            </a:r>
          </a:p>
          <a:p>
            <a:r>
              <a:rPr lang="vi-VN" sz="2400" dirty="0"/>
              <a:t>OPTIONAL MATCH (parent)&lt;-[:PARENT_OF]-(grandparents)</a:t>
            </a:r>
          </a:p>
          <a:p>
            <a:r>
              <a:rPr lang="vi-VN" sz="2400" dirty="0"/>
              <a:t>RETURN parent.name, collect(grandparents) AS grandparents</a:t>
            </a:r>
          </a:p>
          <a:p>
            <a:r>
              <a:rPr lang="vi-VN" sz="2400" b="1" dirty="0"/>
              <a:t>Yêu cấu 9: Hiển thị tất cả thành viên có nghề nghiệp là Kỹ sư.</a:t>
            </a:r>
          </a:p>
          <a:p>
            <a:r>
              <a:rPr lang="vi-VN" sz="2400" dirty="0"/>
              <a:t>MATCH (p:Person {occupation: 'Kỹ sư'})</a:t>
            </a:r>
          </a:p>
          <a:p>
            <a:r>
              <a:rPr lang="vi-VN" sz="2400" dirty="0"/>
              <a:t>RETURN p</a:t>
            </a:r>
          </a:p>
        </p:txBody>
      </p:sp>
    </p:spTree>
    <p:extLst>
      <p:ext uri="{BB962C8B-B14F-4D97-AF65-F5344CB8AC3E}">
        <p14:creationId xmlns:p14="http://schemas.microsoft.com/office/powerpoint/2010/main" val="2543268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Sao </a:t>
            </a:r>
            <a:r>
              <a:rPr lang="en-US" dirty="0" err="1" smtClean="0"/>
              <a:t>lưu</a:t>
            </a:r>
            <a:r>
              <a:rPr lang="en-US" dirty="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rmAutofit/>
          </a:bodyPr>
          <a:lstStyle/>
          <a:p>
            <a:pPr algn="just"/>
            <a:r>
              <a:rPr lang="vi-VN" dirty="0" smtClean="0"/>
              <a:t>Để </a:t>
            </a:r>
            <a:r>
              <a:rPr lang="vi-VN" dirty="0"/>
              <a:t>sao lưu cơ sở dữ liệu Neo4j, bạn có thể sử dụng lệnh sau trong terminal hoặc command prompt:</a:t>
            </a:r>
          </a:p>
          <a:p>
            <a:pPr algn="just"/>
            <a:r>
              <a:rPr lang="vi-VN" b="1" dirty="0"/>
              <a:t>neo4j-admin database dump neo4j --to-path="D:\neo4j_backup" –verbose</a:t>
            </a:r>
          </a:p>
          <a:p>
            <a:pPr algn="just"/>
            <a:r>
              <a:rPr lang="vi-VN" dirty="0" smtClean="0"/>
              <a:t>Giải thích các tham số:</a:t>
            </a:r>
          </a:p>
          <a:p>
            <a:pPr algn="just">
              <a:buFont typeface="Wingdings" panose="05000000000000000000" pitchFamily="2" charset="2"/>
              <a:buChar char="v"/>
            </a:pPr>
            <a:r>
              <a:rPr lang="en-US" dirty="0" smtClean="0"/>
              <a:t> </a:t>
            </a:r>
            <a:r>
              <a:rPr lang="vi-VN" dirty="0" smtClean="0"/>
              <a:t>neo4j-admin database dump: Đây là lệnh để tạo bản sao lưu (dump) cơ sở dữ liệu.</a:t>
            </a:r>
          </a:p>
          <a:p>
            <a:pPr algn="just">
              <a:buFont typeface="Wingdings" panose="05000000000000000000" pitchFamily="2" charset="2"/>
              <a:buChar char="v"/>
            </a:pPr>
            <a:r>
              <a:rPr lang="en-US" dirty="0" smtClean="0"/>
              <a:t> </a:t>
            </a:r>
            <a:r>
              <a:rPr lang="vi-VN" dirty="0" smtClean="0"/>
              <a:t>neo4j: Đây là tên cơ sở dữ liệu mà bạn muốn sao lưu (thông thường là neo4j).</a:t>
            </a:r>
          </a:p>
          <a:p>
            <a:pPr algn="just">
              <a:buFont typeface="Wingdings" panose="05000000000000000000" pitchFamily="2" charset="2"/>
              <a:buChar char="v"/>
            </a:pPr>
            <a:r>
              <a:rPr lang="en-US" dirty="0" smtClean="0"/>
              <a:t> </a:t>
            </a:r>
            <a:r>
              <a:rPr lang="vi-VN" dirty="0" smtClean="0"/>
              <a:t>--</a:t>
            </a:r>
            <a:r>
              <a:rPr lang="vi-VN" dirty="0"/>
              <a:t>to-path="D:\neo4j_backup": Chỉ định đường dẫn nơi bạn muốn lưu bản sao lưu (file.dump).</a:t>
            </a:r>
          </a:p>
          <a:p>
            <a:pPr algn="just">
              <a:buFont typeface="Wingdings" panose="05000000000000000000" pitchFamily="2" charset="2"/>
              <a:buChar char="v"/>
            </a:pPr>
            <a:r>
              <a:rPr lang="en-US" dirty="0" smtClean="0"/>
              <a:t> </a:t>
            </a:r>
            <a:r>
              <a:rPr lang="vi-VN" dirty="0" smtClean="0"/>
              <a:t>--</a:t>
            </a:r>
            <a:r>
              <a:rPr lang="vi-VN" dirty="0"/>
              <a:t>verbose: Tùy chọn này sẽ cung cấp thông tin chi tiết về quá trình thực hiện.</a:t>
            </a:r>
          </a:p>
          <a:p>
            <a:pPr algn="just"/>
            <a:endParaRPr lang="en-US" dirty="0"/>
          </a:p>
        </p:txBody>
      </p:sp>
    </p:spTree>
    <p:extLst>
      <p:ext uri="{BB962C8B-B14F-4D97-AF65-F5344CB8AC3E}">
        <p14:creationId xmlns:p14="http://schemas.microsoft.com/office/powerpoint/2010/main" val="1861374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Phục</a:t>
            </a:r>
            <a:r>
              <a:rPr lang="en-US" dirty="0" smtClean="0"/>
              <a:t> </a:t>
            </a:r>
            <a:r>
              <a:rPr lang="en-US" dirty="0" err="1" smtClean="0"/>
              <a:t>hồi</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normAutofit lnSpcReduction="10000"/>
          </a:bodyPr>
          <a:lstStyle/>
          <a:p>
            <a:pPr algn="just"/>
            <a:r>
              <a:rPr lang="vi-VN" dirty="0"/>
              <a:t>Để phục hồi cơ sở dữ liệu từ file dump, bạn có thể sử dụng lệnh sau:</a:t>
            </a:r>
          </a:p>
          <a:p>
            <a:pPr algn="just"/>
            <a:r>
              <a:rPr lang="vi-VN" b="1" dirty="0"/>
              <a:t>neo4j-admin database load neo4j --from-path="D:\neo4j_backup" --overwrite-destination=true</a:t>
            </a:r>
          </a:p>
          <a:p>
            <a:pPr algn="just"/>
            <a:r>
              <a:rPr lang="vi-VN" dirty="0"/>
              <a:t>Giải thích các tham số:</a:t>
            </a:r>
          </a:p>
          <a:p>
            <a:pPr algn="just">
              <a:buFont typeface="Wingdings" panose="05000000000000000000" pitchFamily="2" charset="2"/>
              <a:buChar char="v"/>
            </a:pPr>
            <a:r>
              <a:rPr lang="en-US" dirty="0" smtClean="0"/>
              <a:t> </a:t>
            </a:r>
            <a:r>
              <a:rPr lang="vi-VN" dirty="0" smtClean="0"/>
              <a:t>neo4j-admin </a:t>
            </a:r>
            <a:r>
              <a:rPr lang="vi-VN" dirty="0"/>
              <a:t>database load: Đây là lệnh để nạp lại dữ liệu từ bản sao lưu vào cơ sở dữ liệu.</a:t>
            </a:r>
          </a:p>
          <a:p>
            <a:pPr algn="just">
              <a:buFont typeface="Wingdings" panose="05000000000000000000" pitchFamily="2" charset="2"/>
              <a:buChar char="v"/>
            </a:pPr>
            <a:r>
              <a:rPr lang="en-US" dirty="0" smtClean="0"/>
              <a:t> </a:t>
            </a:r>
            <a:r>
              <a:rPr lang="vi-VN" dirty="0" smtClean="0"/>
              <a:t>neo4j</a:t>
            </a:r>
            <a:r>
              <a:rPr lang="vi-VN" dirty="0"/>
              <a:t>: Đây là tên cơ sở dữ liệu mà bạn muốn phục hồi.</a:t>
            </a:r>
          </a:p>
          <a:p>
            <a:pPr algn="just">
              <a:buFont typeface="Wingdings" panose="05000000000000000000" pitchFamily="2" charset="2"/>
              <a:buChar char="v"/>
            </a:pPr>
            <a:r>
              <a:rPr lang="en-US" dirty="0" smtClean="0"/>
              <a:t> </a:t>
            </a:r>
            <a:r>
              <a:rPr lang="vi-VN" dirty="0" smtClean="0"/>
              <a:t>--</a:t>
            </a:r>
            <a:r>
              <a:rPr lang="vi-VN" dirty="0"/>
              <a:t>from-path="D:\neo4j_backup": Chỉ định đường dẫn tới thư mục chứa file.dump để phục hồi.</a:t>
            </a:r>
          </a:p>
          <a:p>
            <a:pPr algn="just">
              <a:buFont typeface="Wingdings" panose="05000000000000000000" pitchFamily="2" charset="2"/>
              <a:buChar char="v"/>
            </a:pPr>
            <a:r>
              <a:rPr lang="en-US" dirty="0" smtClean="0"/>
              <a:t> -</a:t>
            </a:r>
            <a:r>
              <a:rPr lang="vi-VN" dirty="0" smtClean="0"/>
              <a:t>-</a:t>
            </a:r>
            <a:r>
              <a:rPr lang="vi-VN" dirty="0"/>
              <a:t>overwrite-destination=true: Tham số này cho phép ghi đè lên cơ sở dữ liệu hiện tại (nếu có). Đây là tham số quan trọng nếu bạn muốn phục hồi cơ sở dữ liệu với cùng tên.</a:t>
            </a:r>
          </a:p>
          <a:p>
            <a:pPr algn="just"/>
            <a:endParaRPr lang="en-US" dirty="0"/>
          </a:p>
        </p:txBody>
      </p:sp>
    </p:spTree>
    <p:extLst>
      <p:ext uri="{BB962C8B-B14F-4D97-AF65-F5344CB8AC3E}">
        <p14:creationId xmlns:p14="http://schemas.microsoft.com/office/powerpoint/2010/main" val="1915086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a:t>THIẾT KẾ MÔ HÌNH DỮ LIỆU</a:t>
            </a:r>
          </a:p>
        </p:txBody>
      </p:sp>
    </p:spTree>
    <p:extLst>
      <p:ext uri="{BB962C8B-B14F-4D97-AF65-F5344CB8AC3E}">
        <p14:creationId xmlns:p14="http://schemas.microsoft.com/office/powerpoint/2010/main" val="3946849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Mục</a:t>
            </a:r>
            <a:r>
              <a:rPr lang="en-US" dirty="0" smtClean="0"/>
              <a:t> </a:t>
            </a:r>
            <a:r>
              <a:rPr lang="en-US" dirty="0" err="1" smtClean="0"/>
              <a:t>tiêu</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pPr algn="just"/>
            <a:r>
              <a:rPr lang="vi-VN" dirty="0"/>
              <a:t>Hệ thống quản lý thông tin gia phả nhằm tạo ra một nền tảng cho phép người dùng dễ dàng lưu trữ, quản lý và khai thác thông tin về các thành viên trong gia đình. Mục tiêu chính bao gồm:</a:t>
            </a:r>
          </a:p>
          <a:p>
            <a:pPr algn="just">
              <a:buFont typeface="Wingdings" panose="05000000000000000000" pitchFamily="2" charset="2"/>
              <a:buChar char="v"/>
            </a:pPr>
            <a:r>
              <a:rPr lang="en-US" dirty="0" smtClean="0"/>
              <a:t> </a:t>
            </a:r>
            <a:r>
              <a:rPr lang="vi-VN" dirty="0" smtClean="0"/>
              <a:t>Lưu </a:t>
            </a:r>
            <a:r>
              <a:rPr lang="vi-VN" dirty="0"/>
              <a:t>trữ thông tin cá nhân: Hệ thống cần ghi nhận thông tin cá nhân của từng thành viên, bao gồm tên, ngày sinh, giới tính, địa chỉ và các thông tin bổ sung khác.</a:t>
            </a:r>
          </a:p>
          <a:p>
            <a:pPr algn="just">
              <a:buFont typeface="Wingdings" panose="05000000000000000000" pitchFamily="2" charset="2"/>
              <a:buChar char="v"/>
            </a:pPr>
            <a:r>
              <a:rPr lang="en-US" dirty="0" smtClean="0"/>
              <a:t> </a:t>
            </a:r>
            <a:r>
              <a:rPr lang="vi-VN" dirty="0" smtClean="0"/>
              <a:t>Quản </a:t>
            </a:r>
            <a:r>
              <a:rPr lang="vi-VN" dirty="0"/>
              <a:t>lý mối quan hệ: Cung cấp khả năng thiết lập và duy trì các mối quan hệ trong gia đình, từ cha mẹ, con cái cho đến ông bà và các quan hệ phức tạp khác.</a:t>
            </a:r>
          </a:p>
          <a:p>
            <a:pPr algn="just">
              <a:buFont typeface="Wingdings" panose="05000000000000000000" pitchFamily="2" charset="2"/>
              <a:buChar char="v"/>
            </a:pPr>
            <a:r>
              <a:rPr lang="en-US" dirty="0" smtClean="0"/>
              <a:t> </a:t>
            </a:r>
            <a:r>
              <a:rPr lang="vi-VN" dirty="0" smtClean="0"/>
              <a:t>Khả </a:t>
            </a:r>
            <a:r>
              <a:rPr lang="vi-VN" dirty="0"/>
              <a:t>năng truy vấn linh hoạt: Hệ thống cần hỗ trợ tìm kiếm và truy vấn thông tin theo nhiều tiêu chí khác nhau, giúp người dùng dễ dàng tìm kiếm thông tin mà họ cần.</a:t>
            </a:r>
          </a:p>
        </p:txBody>
      </p:sp>
    </p:spTree>
    <p:extLst>
      <p:ext uri="{BB962C8B-B14F-4D97-AF65-F5344CB8AC3E}">
        <p14:creationId xmlns:p14="http://schemas.microsoft.com/office/powerpoint/2010/main" val="3155792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endParaRPr lang="en-US" dirty="0"/>
          </a:p>
        </p:txBody>
      </p:sp>
      <p:sp>
        <p:nvSpPr>
          <p:cNvPr id="3" name="Content Placeholder 2"/>
          <p:cNvSpPr>
            <a:spLocks noGrp="1"/>
          </p:cNvSpPr>
          <p:nvPr>
            <p:ph idx="1"/>
          </p:nvPr>
        </p:nvSpPr>
        <p:spPr>
          <a:xfrm>
            <a:off x="1273126" y="1745502"/>
            <a:ext cx="10058400" cy="4023360"/>
          </a:xfrm>
        </p:spPr>
        <p:txBody>
          <a:bodyPr>
            <a:normAutofit/>
          </a:bodyPr>
          <a:lstStyle/>
          <a:p>
            <a:pPr>
              <a:buFont typeface="Wingdings" panose="05000000000000000000" pitchFamily="2" charset="2"/>
              <a:buChar char="v"/>
            </a:pPr>
            <a:r>
              <a:rPr lang="en-US" dirty="0" smtClean="0"/>
              <a:t> </a:t>
            </a:r>
            <a:r>
              <a:rPr lang="vi-VN" sz="2800" dirty="0" smtClean="0"/>
              <a:t>Yêu </a:t>
            </a:r>
            <a:r>
              <a:rPr lang="vi-VN" sz="2800" dirty="0"/>
              <a:t>cầu chức năng:</a:t>
            </a:r>
          </a:p>
          <a:p>
            <a:pPr lvl="1">
              <a:buFont typeface="Wingdings" panose="05000000000000000000" pitchFamily="2" charset="2"/>
              <a:buChar char="v"/>
            </a:pPr>
            <a:r>
              <a:rPr lang="en-US" dirty="0" smtClean="0"/>
              <a:t> </a:t>
            </a:r>
            <a:r>
              <a:rPr lang="vi-VN" sz="2000" dirty="0" smtClean="0"/>
              <a:t>Thêm</a:t>
            </a:r>
            <a:r>
              <a:rPr lang="vi-VN" sz="2000" dirty="0"/>
              <a:t>, sửa, xóa thông tin cá nhân.</a:t>
            </a:r>
          </a:p>
          <a:p>
            <a:pPr lvl="1">
              <a:buFont typeface="Wingdings" panose="05000000000000000000" pitchFamily="2" charset="2"/>
              <a:buChar char="v"/>
            </a:pPr>
            <a:r>
              <a:rPr lang="en-US" sz="2000" dirty="0" smtClean="0"/>
              <a:t> </a:t>
            </a:r>
            <a:r>
              <a:rPr lang="vi-VN" sz="2000" dirty="0" smtClean="0"/>
              <a:t>Thiết </a:t>
            </a:r>
            <a:r>
              <a:rPr lang="vi-VN" sz="2000" dirty="0"/>
              <a:t>lập và quản lý các mối quan hệ giữa các thành viên.</a:t>
            </a:r>
          </a:p>
          <a:p>
            <a:pPr lvl="1">
              <a:buFont typeface="Wingdings" panose="05000000000000000000" pitchFamily="2" charset="2"/>
              <a:buChar char="v"/>
            </a:pPr>
            <a:r>
              <a:rPr lang="en-US" sz="2000" dirty="0" smtClean="0"/>
              <a:t> </a:t>
            </a:r>
            <a:r>
              <a:rPr lang="vi-VN" sz="2000" dirty="0" smtClean="0"/>
              <a:t>Hiển </a:t>
            </a:r>
            <a:r>
              <a:rPr lang="vi-VN" sz="2000" dirty="0"/>
              <a:t>thị thông tin cá nhân và các mối quan hệ.</a:t>
            </a:r>
          </a:p>
          <a:p>
            <a:pPr lvl="1">
              <a:buFont typeface="Wingdings" panose="05000000000000000000" pitchFamily="2" charset="2"/>
              <a:buChar char="v"/>
            </a:pPr>
            <a:r>
              <a:rPr lang="en-US" sz="2000" dirty="0" smtClean="0"/>
              <a:t> </a:t>
            </a:r>
            <a:r>
              <a:rPr lang="vi-VN" sz="2000" dirty="0" smtClean="0"/>
              <a:t>Tìm </a:t>
            </a:r>
            <a:r>
              <a:rPr lang="vi-VN" sz="2000" dirty="0"/>
              <a:t>kiếm và truy vấn thông tin theo tên, mối quan hệ và các thuộc tính khác.</a:t>
            </a:r>
          </a:p>
          <a:p>
            <a:pPr lvl="1">
              <a:buFont typeface="Wingdings" panose="05000000000000000000" pitchFamily="2" charset="2"/>
              <a:buChar char="v"/>
            </a:pPr>
            <a:r>
              <a:rPr lang="en-US" sz="2000" dirty="0" smtClean="0"/>
              <a:t> </a:t>
            </a:r>
            <a:r>
              <a:rPr lang="vi-VN" sz="2000" dirty="0" smtClean="0"/>
              <a:t>Sao </a:t>
            </a:r>
            <a:r>
              <a:rPr lang="vi-VN" sz="2000" dirty="0"/>
              <a:t>lưu và phục hồi cơ sở dữ liệu để đảm bảo an toàn dữ liệu.</a:t>
            </a:r>
          </a:p>
          <a:p>
            <a:pPr>
              <a:buFont typeface="Wingdings" panose="05000000000000000000" pitchFamily="2" charset="2"/>
              <a:buChar char="v"/>
            </a:pPr>
            <a:r>
              <a:rPr lang="en-US" dirty="0" smtClean="0"/>
              <a:t> </a:t>
            </a:r>
            <a:r>
              <a:rPr lang="vi-VN" sz="2400" dirty="0" smtClean="0"/>
              <a:t>Yêu </a:t>
            </a:r>
            <a:r>
              <a:rPr lang="vi-VN" sz="2400" dirty="0"/>
              <a:t>cầu phi chức năng:</a:t>
            </a:r>
          </a:p>
          <a:p>
            <a:pPr lvl="1">
              <a:buFont typeface="Wingdings" panose="05000000000000000000" pitchFamily="2" charset="2"/>
              <a:buChar char="v"/>
            </a:pPr>
            <a:r>
              <a:rPr lang="en-US" dirty="0" smtClean="0"/>
              <a:t> </a:t>
            </a:r>
            <a:r>
              <a:rPr lang="vi-VN" sz="2000" dirty="0" smtClean="0"/>
              <a:t>Giao </a:t>
            </a:r>
            <a:r>
              <a:rPr lang="vi-VN" sz="2000" dirty="0"/>
              <a:t>diện thân thiện, dễ sử dụng cho người dùng không chuyên.</a:t>
            </a:r>
          </a:p>
          <a:p>
            <a:pPr lvl="1">
              <a:buFont typeface="Wingdings" panose="05000000000000000000" pitchFamily="2" charset="2"/>
              <a:buChar char="v"/>
            </a:pPr>
            <a:r>
              <a:rPr lang="en-US" sz="2000" dirty="0"/>
              <a:t> </a:t>
            </a:r>
            <a:r>
              <a:rPr lang="vi-VN" sz="2000" dirty="0" smtClean="0"/>
              <a:t>Tính </a:t>
            </a:r>
            <a:r>
              <a:rPr lang="vi-VN" sz="2000" dirty="0"/>
              <a:t>ổn định và hiệu suất cao trong việc xử lý truy vấn.</a:t>
            </a:r>
          </a:p>
          <a:p>
            <a:pPr lvl="1">
              <a:buFont typeface="Wingdings" panose="05000000000000000000" pitchFamily="2" charset="2"/>
              <a:buChar char="v"/>
            </a:pPr>
            <a:r>
              <a:rPr lang="en-US" sz="2000" dirty="0" smtClean="0"/>
              <a:t> </a:t>
            </a:r>
            <a:r>
              <a:rPr lang="vi-VN" sz="2000" dirty="0" smtClean="0"/>
              <a:t>Bảo </a:t>
            </a:r>
            <a:r>
              <a:rPr lang="vi-VN" sz="2000" dirty="0"/>
              <a:t>mật thông tin cá nhân của người dùng.</a:t>
            </a:r>
          </a:p>
          <a:p>
            <a:endParaRPr lang="en-US" dirty="0"/>
          </a:p>
        </p:txBody>
      </p:sp>
    </p:spTree>
    <p:extLst>
      <p:ext uri="{BB962C8B-B14F-4D97-AF65-F5344CB8AC3E}">
        <p14:creationId xmlns:p14="http://schemas.microsoft.com/office/powerpoint/2010/main" val="3582353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người</a:t>
            </a:r>
            <a:r>
              <a:rPr lang="en-US" dirty="0" smtClean="0"/>
              <a:t> </a:t>
            </a:r>
            <a:r>
              <a:rPr lang="en-US" dirty="0" err="1" smtClean="0"/>
              <a:t>dùng</a:t>
            </a:r>
            <a:endParaRPr lang="en-US" dirty="0"/>
          </a:p>
        </p:txBody>
      </p:sp>
      <p:sp>
        <p:nvSpPr>
          <p:cNvPr id="3" name="Content Placeholder 2"/>
          <p:cNvSpPr>
            <a:spLocks noGrp="1"/>
          </p:cNvSpPr>
          <p:nvPr>
            <p:ph idx="1"/>
          </p:nvPr>
        </p:nvSpPr>
        <p:spPr/>
        <p:txBody>
          <a:bodyPr/>
          <a:lstStyle/>
          <a:p>
            <a:pPr algn="just"/>
            <a:r>
              <a:rPr lang="en-US" sz="2800" dirty="0" err="1"/>
              <a:t>Hệ</a:t>
            </a:r>
            <a:r>
              <a:rPr lang="en-US" sz="2800" dirty="0"/>
              <a:t> </a:t>
            </a:r>
            <a:r>
              <a:rPr lang="en-US" sz="2800" dirty="0" err="1"/>
              <a:t>thống</a:t>
            </a:r>
            <a:r>
              <a:rPr lang="en-US" sz="2800" dirty="0"/>
              <a:t> </a:t>
            </a:r>
            <a:r>
              <a:rPr lang="en-US" sz="2800" dirty="0" err="1"/>
              <a:t>sẽ</a:t>
            </a:r>
            <a:r>
              <a:rPr lang="en-US" sz="2800" dirty="0"/>
              <a:t> </a:t>
            </a:r>
            <a:r>
              <a:rPr lang="en-US" sz="2800" dirty="0" err="1"/>
              <a:t>hỗ</a:t>
            </a:r>
            <a:r>
              <a:rPr lang="en-US" sz="2800" dirty="0"/>
              <a:t> </a:t>
            </a:r>
            <a:r>
              <a:rPr lang="en-US" sz="2800" dirty="0" err="1"/>
              <a:t>trợ</a:t>
            </a:r>
            <a:r>
              <a:rPr lang="en-US" sz="2800" dirty="0"/>
              <a:t> </a:t>
            </a:r>
            <a:r>
              <a:rPr lang="en-US" sz="2800" dirty="0" err="1"/>
              <a:t>cho</a:t>
            </a:r>
            <a:r>
              <a:rPr lang="en-US" sz="2800" dirty="0"/>
              <a:t> </a:t>
            </a:r>
            <a:r>
              <a:rPr lang="en-US" sz="2800" dirty="0" err="1"/>
              <a:t>các</a:t>
            </a:r>
            <a:r>
              <a:rPr lang="en-US" sz="2800" dirty="0"/>
              <a:t> </a:t>
            </a:r>
            <a:r>
              <a:rPr lang="en-US" sz="2800" dirty="0" err="1"/>
              <a:t>đối</a:t>
            </a:r>
            <a:r>
              <a:rPr lang="en-US" sz="2800" dirty="0"/>
              <a:t> </a:t>
            </a:r>
            <a:r>
              <a:rPr lang="en-US" sz="2800" dirty="0" err="1"/>
              <a:t>tượng</a:t>
            </a:r>
            <a:r>
              <a:rPr lang="en-US" sz="2800" dirty="0"/>
              <a:t> </a:t>
            </a:r>
            <a:r>
              <a:rPr lang="en-US" sz="2800" dirty="0" err="1"/>
              <a:t>người</a:t>
            </a:r>
            <a:r>
              <a:rPr lang="en-US" sz="2800" dirty="0"/>
              <a:t> </a:t>
            </a:r>
            <a:r>
              <a:rPr lang="en-US" sz="2800" dirty="0" err="1"/>
              <a:t>dùng</a:t>
            </a:r>
            <a:r>
              <a:rPr lang="en-US" sz="2800" dirty="0"/>
              <a:t> </a:t>
            </a:r>
            <a:r>
              <a:rPr lang="en-US" sz="2800" dirty="0" err="1"/>
              <a:t>khác</a:t>
            </a:r>
            <a:r>
              <a:rPr lang="en-US" sz="2800" dirty="0"/>
              <a:t> </a:t>
            </a:r>
            <a:r>
              <a:rPr lang="en-US" sz="2800" dirty="0" err="1"/>
              <a:t>nhau</a:t>
            </a:r>
            <a:r>
              <a:rPr lang="en-US" sz="2800" dirty="0"/>
              <a:t>, </a:t>
            </a:r>
            <a:r>
              <a:rPr lang="en-US" sz="2800" dirty="0" err="1"/>
              <a:t>bao</a:t>
            </a:r>
            <a:r>
              <a:rPr lang="en-US" sz="2800" dirty="0"/>
              <a:t> </a:t>
            </a:r>
            <a:r>
              <a:rPr lang="en-US" sz="2800" dirty="0" err="1"/>
              <a:t>gồm</a:t>
            </a:r>
            <a:r>
              <a:rPr lang="en-US" sz="2800" dirty="0"/>
              <a:t>:</a:t>
            </a:r>
          </a:p>
          <a:p>
            <a:pPr lvl="0" algn="just">
              <a:buFont typeface="Wingdings" panose="05000000000000000000" pitchFamily="2" charset="2"/>
              <a:buChar char="v"/>
            </a:pPr>
            <a:r>
              <a:rPr lang="en-GB" sz="2800" dirty="0" smtClean="0"/>
              <a:t> </a:t>
            </a:r>
            <a:r>
              <a:rPr lang="en-GB" sz="2800" dirty="0" err="1" smtClean="0"/>
              <a:t>Người</a:t>
            </a:r>
            <a:r>
              <a:rPr lang="en-GB" sz="2800" dirty="0" smtClean="0"/>
              <a:t> </a:t>
            </a:r>
            <a:r>
              <a:rPr lang="en-GB" sz="2800" dirty="0" err="1"/>
              <a:t>dùng</a:t>
            </a:r>
            <a:r>
              <a:rPr lang="en-GB" sz="2800" dirty="0"/>
              <a:t> </a:t>
            </a:r>
            <a:r>
              <a:rPr lang="en-GB" sz="2800" dirty="0" err="1"/>
              <a:t>cá</a:t>
            </a:r>
            <a:r>
              <a:rPr lang="en-GB" sz="2800" dirty="0"/>
              <a:t> </a:t>
            </a:r>
            <a:r>
              <a:rPr lang="en-GB" sz="2800" dirty="0" err="1"/>
              <a:t>nhân</a:t>
            </a:r>
            <a:r>
              <a:rPr lang="en-GB" sz="2800" dirty="0"/>
              <a:t>: </a:t>
            </a:r>
            <a:r>
              <a:rPr lang="en-GB" sz="2800" dirty="0" err="1"/>
              <a:t>Những</a:t>
            </a:r>
            <a:r>
              <a:rPr lang="en-GB" sz="2800" dirty="0"/>
              <a:t> </a:t>
            </a:r>
            <a:r>
              <a:rPr lang="en-GB" sz="2800" dirty="0" err="1"/>
              <a:t>người</a:t>
            </a:r>
            <a:r>
              <a:rPr lang="en-GB" sz="2800" dirty="0"/>
              <a:t> </a:t>
            </a:r>
            <a:r>
              <a:rPr lang="en-GB" sz="2800" dirty="0" err="1"/>
              <a:t>muốn</a:t>
            </a:r>
            <a:r>
              <a:rPr lang="en-GB" sz="2800" dirty="0"/>
              <a:t> </a:t>
            </a:r>
            <a:r>
              <a:rPr lang="en-GB" sz="2800" dirty="0" err="1"/>
              <a:t>lưu</a:t>
            </a:r>
            <a:r>
              <a:rPr lang="en-GB" sz="2800" dirty="0"/>
              <a:t> </a:t>
            </a:r>
            <a:r>
              <a:rPr lang="en-GB" sz="2800" dirty="0" err="1"/>
              <a:t>trữ</a:t>
            </a:r>
            <a:r>
              <a:rPr lang="en-GB" sz="2800" dirty="0"/>
              <a:t> </a:t>
            </a:r>
            <a:r>
              <a:rPr lang="en-GB" sz="2800" dirty="0" err="1"/>
              <a:t>và</a:t>
            </a:r>
            <a:r>
              <a:rPr lang="en-GB" sz="2800" dirty="0"/>
              <a:t> </a:t>
            </a:r>
            <a:r>
              <a:rPr lang="en-GB" sz="2800" dirty="0" err="1"/>
              <a:t>quản</a:t>
            </a:r>
            <a:r>
              <a:rPr lang="en-GB" sz="2800" dirty="0"/>
              <a:t> </a:t>
            </a:r>
            <a:r>
              <a:rPr lang="en-GB" sz="2800" dirty="0" err="1"/>
              <a:t>lý</a:t>
            </a:r>
            <a:r>
              <a:rPr lang="en-GB" sz="2800" dirty="0"/>
              <a:t> </a:t>
            </a:r>
            <a:r>
              <a:rPr lang="en-GB" sz="2800" dirty="0" err="1"/>
              <a:t>thông</a:t>
            </a:r>
            <a:r>
              <a:rPr lang="en-GB" sz="2800" dirty="0"/>
              <a:t> tin </a:t>
            </a:r>
            <a:r>
              <a:rPr lang="en-GB" sz="2800" dirty="0" err="1"/>
              <a:t>gia</a:t>
            </a:r>
            <a:r>
              <a:rPr lang="en-GB" sz="2800" dirty="0"/>
              <a:t> </a:t>
            </a:r>
            <a:r>
              <a:rPr lang="en-GB" sz="2800" dirty="0" err="1"/>
              <a:t>phả</a:t>
            </a:r>
            <a:r>
              <a:rPr lang="en-GB" sz="2800" dirty="0"/>
              <a:t> </a:t>
            </a:r>
            <a:r>
              <a:rPr lang="en-GB" sz="2800" dirty="0" err="1"/>
              <a:t>cho</a:t>
            </a:r>
            <a:r>
              <a:rPr lang="en-GB" sz="2800" dirty="0"/>
              <a:t> </a:t>
            </a:r>
            <a:r>
              <a:rPr lang="en-GB" sz="2800" dirty="0" err="1"/>
              <a:t>gia</a:t>
            </a:r>
            <a:r>
              <a:rPr lang="en-GB" sz="2800" dirty="0"/>
              <a:t> </a:t>
            </a:r>
            <a:r>
              <a:rPr lang="en-GB" sz="2800" dirty="0" err="1"/>
              <a:t>đình</a:t>
            </a:r>
            <a:r>
              <a:rPr lang="en-GB" sz="2800" dirty="0"/>
              <a:t> </a:t>
            </a:r>
            <a:r>
              <a:rPr lang="en-GB" sz="2800" dirty="0" err="1"/>
              <a:t>mình</a:t>
            </a:r>
            <a:r>
              <a:rPr lang="en-GB" sz="2800" dirty="0"/>
              <a:t>.</a:t>
            </a:r>
            <a:endParaRPr lang="en-US" sz="2800" dirty="0"/>
          </a:p>
          <a:p>
            <a:pPr lvl="0" algn="just">
              <a:buFont typeface="Wingdings" panose="05000000000000000000" pitchFamily="2" charset="2"/>
              <a:buChar char="v"/>
            </a:pPr>
            <a:r>
              <a:rPr lang="en-GB" sz="2800" dirty="0" smtClean="0"/>
              <a:t> </a:t>
            </a:r>
            <a:r>
              <a:rPr lang="en-GB" sz="2800" dirty="0" err="1" smtClean="0"/>
              <a:t>Nhà</a:t>
            </a:r>
            <a:r>
              <a:rPr lang="en-GB" sz="2800" dirty="0" smtClean="0"/>
              <a:t> </a:t>
            </a:r>
            <a:r>
              <a:rPr lang="en-GB" sz="2800" dirty="0" err="1"/>
              <a:t>nghiên</a:t>
            </a:r>
            <a:r>
              <a:rPr lang="en-GB" sz="2800" dirty="0"/>
              <a:t> </a:t>
            </a:r>
            <a:r>
              <a:rPr lang="en-GB" sz="2800" dirty="0" err="1"/>
              <a:t>cứu</a:t>
            </a:r>
            <a:r>
              <a:rPr lang="en-GB" sz="2800" dirty="0"/>
              <a:t>: </a:t>
            </a:r>
            <a:r>
              <a:rPr lang="en-GB" sz="2800" dirty="0" err="1"/>
              <a:t>Những</a:t>
            </a:r>
            <a:r>
              <a:rPr lang="en-GB" sz="2800" dirty="0"/>
              <a:t> </a:t>
            </a:r>
            <a:r>
              <a:rPr lang="en-GB" sz="2800" dirty="0" err="1"/>
              <a:t>người</a:t>
            </a:r>
            <a:r>
              <a:rPr lang="en-GB" sz="2800" dirty="0"/>
              <a:t> </a:t>
            </a:r>
            <a:r>
              <a:rPr lang="en-GB" sz="2800" dirty="0" err="1"/>
              <a:t>cần</a:t>
            </a:r>
            <a:r>
              <a:rPr lang="en-GB" sz="2800" dirty="0"/>
              <a:t> </a:t>
            </a:r>
            <a:r>
              <a:rPr lang="en-GB" sz="2800" dirty="0" err="1"/>
              <a:t>tìm</a:t>
            </a:r>
            <a:r>
              <a:rPr lang="en-GB" sz="2800" dirty="0"/>
              <a:t> </a:t>
            </a:r>
            <a:r>
              <a:rPr lang="en-GB" sz="2800" dirty="0" err="1"/>
              <a:t>hiểu</a:t>
            </a:r>
            <a:r>
              <a:rPr lang="en-GB" sz="2800" dirty="0"/>
              <a:t> </a:t>
            </a:r>
            <a:r>
              <a:rPr lang="en-GB" sz="2800" dirty="0" err="1"/>
              <a:t>về</a:t>
            </a:r>
            <a:r>
              <a:rPr lang="en-GB" sz="2800" dirty="0"/>
              <a:t> </a:t>
            </a:r>
            <a:r>
              <a:rPr lang="en-GB" sz="2800" dirty="0" err="1"/>
              <a:t>lịch</a:t>
            </a:r>
            <a:r>
              <a:rPr lang="en-GB" sz="2800" dirty="0"/>
              <a:t> </a:t>
            </a:r>
            <a:r>
              <a:rPr lang="en-GB" sz="2800" dirty="0" err="1"/>
              <a:t>sử</a:t>
            </a:r>
            <a:r>
              <a:rPr lang="en-GB" sz="2800" dirty="0"/>
              <a:t> </a:t>
            </a:r>
            <a:r>
              <a:rPr lang="en-GB" sz="2800" dirty="0" err="1"/>
              <a:t>gia</a:t>
            </a:r>
            <a:r>
              <a:rPr lang="en-GB" sz="2800" dirty="0"/>
              <a:t> </a:t>
            </a:r>
            <a:r>
              <a:rPr lang="en-GB" sz="2800" dirty="0" err="1"/>
              <a:t>đình</a:t>
            </a:r>
            <a:r>
              <a:rPr lang="en-GB" sz="2800" dirty="0"/>
              <a:t> </a:t>
            </a:r>
            <a:r>
              <a:rPr lang="en-GB" sz="2800" dirty="0" err="1"/>
              <a:t>hoặc</a:t>
            </a:r>
            <a:r>
              <a:rPr lang="en-GB" sz="2800" dirty="0"/>
              <a:t> </a:t>
            </a:r>
            <a:r>
              <a:rPr lang="en-GB" sz="2800" dirty="0" err="1"/>
              <a:t>các</a:t>
            </a:r>
            <a:r>
              <a:rPr lang="en-GB" sz="2800" dirty="0"/>
              <a:t> </a:t>
            </a:r>
            <a:r>
              <a:rPr lang="en-GB" sz="2800" dirty="0" err="1"/>
              <a:t>mối</a:t>
            </a:r>
            <a:r>
              <a:rPr lang="en-GB" sz="2800" dirty="0"/>
              <a:t> </a:t>
            </a:r>
            <a:r>
              <a:rPr lang="en-GB" sz="2800" dirty="0" err="1"/>
              <a:t>quan</a:t>
            </a:r>
            <a:r>
              <a:rPr lang="en-GB" sz="2800" dirty="0"/>
              <a:t> </a:t>
            </a:r>
            <a:r>
              <a:rPr lang="en-GB" sz="2800" dirty="0" err="1"/>
              <a:t>hệ</a:t>
            </a:r>
            <a:r>
              <a:rPr lang="en-GB" sz="2800" dirty="0"/>
              <a:t> </a:t>
            </a:r>
            <a:r>
              <a:rPr lang="en-GB" sz="2800" dirty="0" err="1"/>
              <a:t>trong</a:t>
            </a:r>
            <a:r>
              <a:rPr lang="en-GB" sz="2800" dirty="0"/>
              <a:t> </a:t>
            </a:r>
            <a:r>
              <a:rPr lang="en-GB" sz="2800" dirty="0" err="1"/>
              <a:t>một</a:t>
            </a:r>
            <a:r>
              <a:rPr lang="en-GB" sz="2800" dirty="0"/>
              <a:t> </a:t>
            </a:r>
            <a:r>
              <a:rPr lang="en-GB" sz="2800" dirty="0" err="1"/>
              <a:t>dòng</a:t>
            </a:r>
            <a:r>
              <a:rPr lang="en-GB" sz="2800" dirty="0"/>
              <a:t> </a:t>
            </a:r>
            <a:r>
              <a:rPr lang="en-GB" sz="2800" dirty="0" err="1"/>
              <a:t>họ</a:t>
            </a:r>
            <a:r>
              <a:rPr lang="en-GB" sz="2800" dirty="0"/>
              <a:t> </a:t>
            </a:r>
            <a:r>
              <a:rPr lang="en-GB" sz="2800" dirty="0" err="1"/>
              <a:t>cụ</a:t>
            </a:r>
            <a:r>
              <a:rPr lang="en-GB" sz="2800" dirty="0"/>
              <a:t> </a:t>
            </a:r>
            <a:r>
              <a:rPr lang="en-GB" sz="2800" dirty="0" err="1"/>
              <a:t>thể</a:t>
            </a:r>
            <a:r>
              <a:rPr lang="en-GB" sz="2800" dirty="0"/>
              <a:t>.</a:t>
            </a:r>
            <a:endParaRPr lang="en-US" sz="2800" dirty="0"/>
          </a:p>
          <a:p>
            <a:endParaRPr lang="en-US" dirty="0"/>
          </a:p>
        </p:txBody>
      </p:sp>
    </p:spTree>
    <p:extLst>
      <p:ext uri="{BB962C8B-B14F-4D97-AF65-F5344CB8AC3E}">
        <p14:creationId xmlns:p14="http://schemas.microsoft.com/office/powerpoint/2010/main" val="510729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Mô</a:t>
            </a:r>
            <a:r>
              <a:rPr lang="en-US" dirty="0" smtClean="0"/>
              <a:t> </a:t>
            </a:r>
            <a:r>
              <a:rPr lang="en-US" dirty="0" err="1" smtClean="0"/>
              <a:t>hình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đồ</a:t>
            </a:r>
            <a:r>
              <a:rPr lang="en-US" dirty="0" smtClean="0"/>
              <a:t> </a:t>
            </a:r>
            <a:r>
              <a:rPr lang="en-US" dirty="0" err="1" smtClean="0"/>
              <a:t>thị</a:t>
            </a:r>
            <a:endParaRPr lang="en-US" dirty="0"/>
          </a:p>
        </p:txBody>
      </p:sp>
      <p:sp>
        <p:nvSpPr>
          <p:cNvPr id="3" name="Content Placeholder 2"/>
          <p:cNvSpPr>
            <a:spLocks noGrp="1"/>
          </p:cNvSpPr>
          <p:nvPr>
            <p:ph idx="1"/>
          </p:nvPr>
        </p:nvSpPr>
        <p:spPr/>
        <p:txBody>
          <a:bodyPr>
            <a:noAutofit/>
          </a:bodyPr>
          <a:lstStyle/>
          <a:p>
            <a:pPr lvl="0"/>
            <a:r>
              <a:rPr lang="en-GB" sz="2400" dirty="0"/>
              <a:t>Nodes: </a:t>
            </a:r>
            <a:endParaRPr lang="en-US" sz="2400" dirty="0"/>
          </a:p>
          <a:p>
            <a:pPr lvl="1">
              <a:buFont typeface="Wingdings" panose="05000000000000000000" pitchFamily="2" charset="2"/>
              <a:buChar char="v"/>
            </a:pPr>
            <a:r>
              <a:rPr lang="en-GB" sz="2400" dirty="0" smtClean="0"/>
              <a:t> Person</a:t>
            </a:r>
            <a:r>
              <a:rPr lang="en-GB" sz="2400" dirty="0"/>
              <a:t>: </a:t>
            </a:r>
            <a:r>
              <a:rPr lang="en-GB" sz="2400" dirty="0" err="1"/>
              <a:t>Mỗi</a:t>
            </a:r>
            <a:r>
              <a:rPr lang="en-GB" sz="2400" dirty="0"/>
              <a:t> node Person </a:t>
            </a:r>
            <a:r>
              <a:rPr lang="en-GB" sz="2400" dirty="0" err="1"/>
              <a:t>đại</a:t>
            </a:r>
            <a:r>
              <a:rPr lang="en-GB" sz="2400" dirty="0"/>
              <a:t> </a:t>
            </a:r>
            <a:r>
              <a:rPr lang="en-GB" sz="2400" dirty="0" err="1"/>
              <a:t>diện</a:t>
            </a:r>
            <a:r>
              <a:rPr lang="en-GB" sz="2400" dirty="0"/>
              <a:t> </a:t>
            </a:r>
            <a:r>
              <a:rPr lang="en-GB" sz="2400" dirty="0" err="1"/>
              <a:t>cho</a:t>
            </a:r>
            <a:r>
              <a:rPr lang="en-GB" sz="2400" dirty="0"/>
              <a:t> </a:t>
            </a:r>
            <a:r>
              <a:rPr lang="en-GB" sz="2400" dirty="0" err="1"/>
              <a:t>một</a:t>
            </a:r>
            <a:r>
              <a:rPr lang="en-GB" sz="2400" dirty="0"/>
              <a:t> </a:t>
            </a:r>
            <a:r>
              <a:rPr lang="en-GB" sz="2400" dirty="0" err="1"/>
              <a:t>thành</a:t>
            </a:r>
            <a:r>
              <a:rPr lang="en-GB" sz="2400" dirty="0"/>
              <a:t> </a:t>
            </a:r>
            <a:r>
              <a:rPr lang="en-GB" sz="2400" dirty="0" err="1"/>
              <a:t>viên</a:t>
            </a:r>
            <a:r>
              <a:rPr lang="en-GB" sz="2400" dirty="0"/>
              <a:t> </a:t>
            </a:r>
            <a:r>
              <a:rPr lang="en-GB" sz="2400" dirty="0" err="1"/>
              <a:t>trong</a:t>
            </a:r>
            <a:r>
              <a:rPr lang="en-GB" sz="2400" dirty="0"/>
              <a:t> </a:t>
            </a:r>
            <a:r>
              <a:rPr lang="en-GB" sz="2400" dirty="0" err="1"/>
              <a:t>gia</a:t>
            </a:r>
            <a:r>
              <a:rPr lang="en-GB" sz="2400" dirty="0"/>
              <a:t> </a:t>
            </a:r>
            <a:r>
              <a:rPr lang="en-GB" sz="2400" dirty="0" err="1"/>
              <a:t>đình</a:t>
            </a:r>
            <a:r>
              <a:rPr lang="en-GB" sz="2400" dirty="0"/>
              <a:t>.</a:t>
            </a:r>
            <a:endParaRPr lang="en-US" sz="2400" dirty="0"/>
          </a:p>
          <a:p>
            <a:pPr lvl="2">
              <a:buFont typeface="Wingdings" panose="05000000000000000000" pitchFamily="2" charset="2"/>
              <a:buChar char="v"/>
            </a:pPr>
            <a:r>
              <a:rPr lang="en-GB" sz="2400" dirty="0" smtClean="0"/>
              <a:t> name</a:t>
            </a:r>
            <a:r>
              <a:rPr lang="en-GB" sz="2400" dirty="0"/>
              <a:t>: </a:t>
            </a:r>
            <a:r>
              <a:rPr lang="en-GB" sz="2400" dirty="0" err="1"/>
              <a:t>Tên</a:t>
            </a:r>
            <a:r>
              <a:rPr lang="en-GB" sz="2400" dirty="0"/>
              <a:t> </a:t>
            </a:r>
            <a:r>
              <a:rPr lang="en-GB" sz="2400" dirty="0" err="1"/>
              <a:t>người</a:t>
            </a:r>
            <a:r>
              <a:rPr lang="en-GB" sz="2400" dirty="0"/>
              <a:t>.</a:t>
            </a:r>
            <a:endParaRPr lang="en-US" sz="2400" dirty="0"/>
          </a:p>
          <a:p>
            <a:pPr lvl="2">
              <a:buFont typeface="Wingdings" panose="05000000000000000000" pitchFamily="2" charset="2"/>
              <a:buChar char="v"/>
            </a:pPr>
            <a:r>
              <a:rPr lang="en-GB" sz="2400" dirty="0" smtClean="0"/>
              <a:t> </a:t>
            </a:r>
            <a:r>
              <a:rPr lang="en-GB" sz="2400" dirty="0" err="1" smtClean="0"/>
              <a:t>date_of_birth</a:t>
            </a:r>
            <a:r>
              <a:rPr lang="en-GB" sz="2400" dirty="0"/>
              <a:t>: </a:t>
            </a:r>
            <a:r>
              <a:rPr lang="en-GB" sz="2400" dirty="0" err="1"/>
              <a:t>Ngày</a:t>
            </a:r>
            <a:r>
              <a:rPr lang="en-GB" sz="2400" dirty="0"/>
              <a:t> </a:t>
            </a:r>
            <a:r>
              <a:rPr lang="en-GB" sz="2400" dirty="0" err="1"/>
              <a:t>sinh</a:t>
            </a:r>
            <a:r>
              <a:rPr lang="en-GB" sz="2400" dirty="0"/>
              <a:t>.</a:t>
            </a:r>
            <a:endParaRPr lang="en-US" sz="2400" dirty="0"/>
          </a:p>
          <a:p>
            <a:pPr lvl="2">
              <a:buFont typeface="Wingdings" panose="05000000000000000000" pitchFamily="2" charset="2"/>
              <a:buChar char="v"/>
            </a:pPr>
            <a:r>
              <a:rPr lang="en-GB" sz="2400" dirty="0" smtClean="0"/>
              <a:t> gender</a:t>
            </a:r>
            <a:r>
              <a:rPr lang="en-GB" sz="2400" dirty="0"/>
              <a:t>: </a:t>
            </a:r>
            <a:r>
              <a:rPr lang="en-GB" sz="2400" dirty="0" err="1"/>
              <a:t>Giới</a:t>
            </a:r>
            <a:r>
              <a:rPr lang="en-GB" sz="2400" dirty="0"/>
              <a:t> </a:t>
            </a:r>
            <a:r>
              <a:rPr lang="en-GB" sz="2400" dirty="0" err="1"/>
              <a:t>tính</a:t>
            </a:r>
            <a:r>
              <a:rPr lang="en-GB" sz="2400" dirty="0"/>
              <a:t> (Male/Female).x</a:t>
            </a:r>
            <a:endParaRPr lang="en-US" sz="2400" dirty="0"/>
          </a:p>
          <a:p>
            <a:pPr lvl="2">
              <a:buFont typeface="Wingdings" panose="05000000000000000000" pitchFamily="2" charset="2"/>
              <a:buChar char="v"/>
            </a:pPr>
            <a:r>
              <a:rPr lang="en-GB" sz="2400" dirty="0" smtClean="0"/>
              <a:t> address</a:t>
            </a:r>
            <a:r>
              <a:rPr lang="en-GB" sz="2400" dirty="0"/>
              <a:t>: </a:t>
            </a:r>
            <a:r>
              <a:rPr lang="en-GB" sz="2400" dirty="0" err="1"/>
              <a:t>Địa</a:t>
            </a:r>
            <a:r>
              <a:rPr lang="en-GB" sz="2400" dirty="0"/>
              <a:t> </a:t>
            </a:r>
            <a:r>
              <a:rPr lang="en-GB" sz="2400" dirty="0" err="1"/>
              <a:t>chỉ</a:t>
            </a:r>
            <a:r>
              <a:rPr lang="en-GB" sz="2400" dirty="0"/>
              <a:t> </a:t>
            </a:r>
            <a:r>
              <a:rPr lang="en-GB" sz="2400" dirty="0" err="1"/>
              <a:t>nơi</a:t>
            </a:r>
            <a:r>
              <a:rPr lang="en-GB" sz="2400" dirty="0"/>
              <a:t> </a:t>
            </a:r>
            <a:r>
              <a:rPr lang="en-GB" sz="2400" dirty="0" err="1"/>
              <a:t>cư</a:t>
            </a:r>
            <a:r>
              <a:rPr lang="en-GB" sz="2400" dirty="0"/>
              <a:t> </a:t>
            </a:r>
            <a:r>
              <a:rPr lang="en-GB" sz="2400" dirty="0" err="1"/>
              <a:t>trú</a:t>
            </a:r>
            <a:r>
              <a:rPr lang="en-GB" sz="2400" dirty="0"/>
              <a:t>.</a:t>
            </a:r>
            <a:endParaRPr lang="en-US" sz="2400" dirty="0"/>
          </a:p>
          <a:p>
            <a:pPr lvl="2">
              <a:buFont typeface="Wingdings" panose="05000000000000000000" pitchFamily="2" charset="2"/>
              <a:buChar char="v"/>
            </a:pPr>
            <a:r>
              <a:rPr lang="en-GB" sz="2400" dirty="0" smtClean="0"/>
              <a:t> </a:t>
            </a:r>
            <a:r>
              <a:rPr lang="en-GB" sz="2400" dirty="0" err="1" smtClean="0"/>
              <a:t>phone_number</a:t>
            </a:r>
            <a:r>
              <a:rPr lang="en-GB" sz="2400" dirty="0"/>
              <a:t>: </a:t>
            </a:r>
            <a:r>
              <a:rPr lang="en-GB" sz="2400" dirty="0" err="1"/>
              <a:t>Số</a:t>
            </a:r>
            <a:r>
              <a:rPr lang="en-GB" sz="2400" dirty="0"/>
              <a:t> </a:t>
            </a:r>
            <a:r>
              <a:rPr lang="en-GB" sz="2400" dirty="0" err="1"/>
              <a:t>điện</a:t>
            </a:r>
            <a:r>
              <a:rPr lang="en-GB" sz="2400" dirty="0"/>
              <a:t> </a:t>
            </a:r>
            <a:r>
              <a:rPr lang="en-GB" sz="2400" dirty="0" err="1"/>
              <a:t>thoại</a:t>
            </a:r>
            <a:r>
              <a:rPr lang="en-GB" sz="2400" dirty="0"/>
              <a:t> </a:t>
            </a:r>
            <a:r>
              <a:rPr lang="en-GB" sz="2400" dirty="0" err="1"/>
              <a:t>liên</a:t>
            </a:r>
            <a:r>
              <a:rPr lang="en-GB" sz="2400" dirty="0"/>
              <a:t> </a:t>
            </a:r>
            <a:r>
              <a:rPr lang="en-GB" sz="2400" dirty="0" err="1"/>
              <a:t>lạc</a:t>
            </a:r>
            <a:r>
              <a:rPr lang="en-GB" sz="2400" dirty="0"/>
              <a:t>.</a:t>
            </a:r>
            <a:endParaRPr lang="en-US" sz="2400" dirty="0"/>
          </a:p>
          <a:p>
            <a:pPr lvl="2">
              <a:buFont typeface="Wingdings" panose="05000000000000000000" pitchFamily="2" charset="2"/>
              <a:buChar char="v"/>
            </a:pPr>
            <a:r>
              <a:rPr lang="en-GB" sz="2400" dirty="0" smtClean="0"/>
              <a:t> occupation</a:t>
            </a:r>
            <a:r>
              <a:rPr lang="en-GB" sz="2400" dirty="0"/>
              <a:t>: </a:t>
            </a:r>
            <a:r>
              <a:rPr lang="en-GB" sz="2400" dirty="0" err="1"/>
              <a:t>Nghề</a:t>
            </a:r>
            <a:r>
              <a:rPr lang="en-GB" sz="2400" dirty="0"/>
              <a:t> </a:t>
            </a:r>
            <a:r>
              <a:rPr lang="en-GB" sz="2400" dirty="0" err="1"/>
              <a:t>nghiệp</a:t>
            </a:r>
            <a:r>
              <a:rPr lang="en-GB" sz="2400" dirty="0"/>
              <a:t>.</a:t>
            </a:r>
            <a:endParaRPr lang="en-US" sz="2400" dirty="0"/>
          </a:p>
          <a:p>
            <a:pPr lvl="2">
              <a:buFont typeface="Wingdings" panose="05000000000000000000" pitchFamily="2" charset="2"/>
              <a:buChar char="v"/>
            </a:pPr>
            <a:r>
              <a:rPr lang="en-GB" sz="2400" dirty="0" smtClean="0"/>
              <a:t> </a:t>
            </a:r>
            <a:r>
              <a:rPr lang="en-GB" sz="2400" dirty="0" err="1" smtClean="0"/>
              <a:t>date_of_death</a:t>
            </a:r>
            <a:r>
              <a:rPr lang="en-GB" sz="2400" dirty="0"/>
              <a:t>: </a:t>
            </a:r>
            <a:r>
              <a:rPr lang="en-GB" sz="2400" dirty="0" err="1"/>
              <a:t>Ngày</a:t>
            </a:r>
            <a:r>
              <a:rPr lang="en-GB" sz="2400" dirty="0"/>
              <a:t> </a:t>
            </a:r>
            <a:r>
              <a:rPr lang="en-GB" sz="2400" dirty="0" err="1"/>
              <a:t>mất</a:t>
            </a:r>
            <a:r>
              <a:rPr lang="en-GB" sz="2400" dirty="0"/>
              <a:t> (</a:t>
            </a:r>
            <a:r>
              <a:rPr lang="en-GB" sz="2400" dirty="0" err="1"/>
              <a:t>nếu</a:t>
            </a:r>
            <a:r>
              <a:rPr lang="en-GB" sz="2400" dirty="0"/>
              <a:t> </a:t>
            </a:r>
            <a:r>
              <a:rPr lang="en-GB" sz="2400" dirty="0" err="1"/>
              <a:t>có</a:t>
            </a:r>
            <a:r>
              <a:rPr lang="en-GB" sz="2400" dirty="0" smtClean="0"/>
              <a:t>).</a:t>
            </a:r>
          </a:p>
        </p:txBody>
      </p:sp>
    </p:spTree>
    <p:extLst>
      <p:ext uri="{BB962C8B-B14F-4D97-AF65-F5344CB8AC3E}">
        <p14:creationId xmlns:p14="http://schemas.microsoft.com/office/powerpoint/2010/main" val="1664855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Mô</a:t>
            </a:r>
            <a:r>
              <a:rPr lang="en-US" dirty="0" smtClean="0"/>
              <a:t> </a:t>
            </a:r>
            <a:r>
              <a:rPr lang="en-US" dirty="0" err="1" smtClean="0"/>
              <a:t>hình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đồ</a:t>
            </a:r>
            <a:r>
              <a:rPr lang="en-US" dirty="0" smtClean="0"/>
              <a:t> </a:t>
            </a:r>
            <a:r>
              <a:rPr lang="en-US" dirty="0" err="1" smtClean="0"/>
              <a:t>thị</a:t>
            </a:r>
            <a:endParaRPr lang="en-US" dirty="0"/>
          </a:p>
        </p:txBody>
      </p:sp>
      <p:sp>
        <p:nvSpPr>
          <p:cNvPr id="3" name="Content Placeholder 2"/>
          <p:cNvSpPr>
            <a:spLocks noGrp="1"/>
          </p:cNvSpPr>
          <p:nvPr>
            <p:ph idx="1"/>
          </p:nvPr>
        </p:nvSpPr>
        <p:spPr/>
        <p:txBody>
          <a:bodyPr>
            <a:normAutofit/>
          </a:bodyPr>
          <a:lstStyle/>
          <a:p>
            <a:pPr marL="201168" lvl="1" indent="0">
              <a:buNone/>
            </a:pPr>
            <a:endParaRPr lang="en-GB" dirty="0"/>
          </a:p>
          <a:p>
            <a:pPr marL="201168" lvl="1" indent="0">
              <a:buNone/>
            </a:pPr>
            <a:endParaRPr lang="en-GB" sz="2400" dirty="0" smtClean="0"/>
          </a:p>
          <a:p>
            <a:pPr marL="201168" lvl="1" indent="0">
              <a:buNone/>
            </a:pPr>
            <a:r>
              <a:rPr lang="en-GB" sz="2400" dirty="0" smtClean="0"/>
              <a:t>User</a:t>
            </a:r>
            <a:r>
              <a:rPr lang="en-GB" sz="2400" dirty="0"/>
              <a:t>: </a:t>
            </a:r>
            <a:r>
              <a:rPr lang="en-GB" sz="2400" dirty="0" err="1"/>
              <a:t>Mỗi</a:t>
            </a:r>
            <a:r>
              <a:rPr lang="en-GB" sz="2400" dirty="0"/>
              <a:t> node User </a:t>
            </a:r>
            <a:r>
              <a:rPr lang="en-GB" sz="2400" dirty="0" err="1"/>
              <a:t>đại</a:t>
            </a:r>
            <a:r>
              <a:rPr lang="en-GB" sz="2400" dirty="0"/>
              <a:t> </a:t>
            </a:r>
            <a:r>
              <a:rPr lang="en-GB" sz="2400" dirty="0" err="1"/>
              <a:t>diện</a:t>
            </a:r>
            <a:r>
              <a:rPr lang="en-GB" sz="2400" dirty="0"/>
              <a:t> </a:t>
            </a:r>
            <a:r>
              <a:rPr lang="en-GB" sz="2400" dirty="0" err="1"/>
              <a:t>cho</a:t>
            </a:r>
            <a:r>
              <a:rPr lang="en-GB" sz="2400" dirty="0"/>
              <a:t> </a:t>
            </a:r>
            <a:r>
              <a:rPr lang="en-GB" sz="2400" dirty="0" err="1"/>
              <a:t>một</a:t>
            </a:r>
            <a:r>
              <a:rPr lang="en-GB" sz="2400" dirty="0"/>
              <a:t> </a:t>
            </a:r>
            <a:r>
              <a:rPr lang="en-GB" sz="2400" dirty="0" err="1"/>
              <a:t>người</a:t>
            </a:r>
            <a:r>
              <a:rPr lang="en-GB" sz="2400" dirty="0"/>
              <a:t> </a:t>
            </a:r>
            <a:r>
              <a:rPr lang="en-GB" sz="2400" dirty="0" err="1"/>
              <a:t>dùng</a:t>
            </a:r>
            <a:r>
              <a:rPr lang="en-GB" sz="2400" dirty="0"/>
              <a:t> </a:t>
            </a:r>
            <a:r>
              <a:rPr lang="en-GB" sz="2400" dirty="0" err="1"/>
              <a:t>trong</a:t>
            </a:r>
            <a:r>
              <a:rPr lang="en-GB" sz="2400" dirty="0"/>
              <a:t> </a:t>
            </a:r>
            <a:r>
              <a:rPr lang="en-GB" sz="2400" dirty="0" err="1"/>
              <a:t>hệ</a:t>
            </a:r>
            <a:r>
              <a:rPr lang="en-GB" sz="2400" dirty="0"/>
              <a:t> </a:t>
            </a:r>
            <a:r>
              <a:rPr lang="en-GB" sz="2400" dirty="0" err="1"/>
              <a:t>thống</a:t>
            </a:r>
            <a:r>
              <a:rPr lang="en-GB" sz="2400" dirty="0"/>
              <a:t>.</a:t>
            </a:r>
            <a:endParaRPr lang="en-US" sz="2400" dirty="0"/>
          </a:p>
          <a:p>
            <a:pPr lvl="2">
              <a:buFont typeface="Wingdings" panose="05000000000000000000" pitchFamily="2" charset="2"/>
              <a:buChar char="v"/>
            </a:pPr>
            <a:r>
              <a:rPr lang="en-GB" sz="2400" dirty="0" smtClean="0"/>
              <a:t> username</a:t>
            </a:r>
            <a:r>
              <a:rPr lang="en-GB" sz="2400" dirty="0"/>
              <a:t>: </a:t>
            </a:r>
            <a:r>
              <a:rPr lang="en-GB" sz="2400" dirty="0" err="1"/>
              <a:t>Tên</a:t>
            </a:r>
            <a:r>
              <a:rPr lang="en-GB" sz="2400" dirty="0"/>
              <a:t> </a:t>
            </a:r>
            <a:r>
              <a:rPr lang="en-GB" sz="2400" dirty="0" err="1"/>
              <a:t>người</a:t>
            </a:r>
            <a:r>
              <a:rPr lang="en-GB" sz="2400" dirty="0"/>
              <a:t> </a:t>
            </a:r>
            <a:r>
              <a:rPr lang="en-GB" sz="2400" dirty="0" err="1"/>
              <a:t>dùng</a:t>
            </a:r>
            <a:endParaRPr lang="en-US" sz="2400" dirty="0"/>
          </a:p>
          <a:p>
            <a:pPr lvl="2">
              <a:buFont typeface="Wingdings" panose="05000000000000000000" pitchFamily="2" charset="2"/>
              <a:buChar char="v"/>
            </a:pPr>
            <a:r>
              <a:rPr lang="en-GB" sz="2400" dirty="0" smtClean="0"/>
              <a:t> password</a:t>
            </a:r>
            <a:r>
              <a:rPr lang="en-GB" sz="2400" dirty="0"/>
              <a:t>: </a:t>
            </a:r>
            <a:r>
              <a:rPr lang="en-GB" sz="2400" dirty="0" err="1"/>
              <a:t>Mật</a:t>
            </a:r>
            <a:r>
              <a:rPr lang="en-GB" sz="2400" dirty="0"/>
              <a:t> </a:t>
            </a:r>
            <a:r>
              <a:rPr lang="en-GB" sz="2400" dirty="0" err="1"/>
              <a:t>khẩu</a:t>
            </a:r>
            <a:endParaRPr lang="en-US" sz="2400" dirty="0"/>
          </a:p>
          <a:p>
            <a:pPr lvl="0"/>
            <a:r>
              <a:rPr lang="en-GB" sz="2400" dirty="0" smtClean="0"/>
              <a:t> Relationships:</a:t>
            </a:r>
            <a:endParaRPr lang="en-US" sz="2400" dirty="0" smtClean="0"/>
          </a:p>
          <a:p>
            <a:pPr lvl="1">
              <a:buFont typeface="Wingdings" panose="05000000000000000000" pitchFamily="2" charset="2"/>
              <a:buChar char="v"/>
            </a:pPr>
            <a:r>
              <a:rPr lang="en-GB" sz="2400" dirty="0" smtClean="0"/>
              <a:t> PARENT_OF </a:t>
            </a:r>
            <a:r>
              <a:rPr lang="en-GB" sz="2400" dirty="0"/>
              <a:t>(Cha </a:t>
            </a:r>
            <a:r>
              <a:rPr lang="en-GB" sz="2400" dirty="0" err="1"/>
              <a:t>mẹ</a:t>
            </a:r>
            <a:r>
              <a:rPr lang="en-GB" sz="2400" dirty="0"/>
              <a:t> </a:t>
            </a:r>
            <a:r>
              <a:rPr lang="en-GB" sz="2400" dirty="0" err="1"/>
              <a:t>của</a:t>
            </a:r>
            <a:r>
              <a:rPr lang="en-GB" sz="2400" dirty="0"/>
              <a:t>): </a:t>
            </a:r>
            <a:r>
              <a:rPr lang="en-GB" sz="2400" dirty="0" err="1"/>
              <a:t>Liên</a:t>
            </a:r>
            <a:r>
              <a:rPr lang="en-GB" sz="2400" dirty="0"/>
              <a:t> </a:t>
            </a:r>
            <a:r>
              <a:rPr lang="en-GB" sz="2400" dirty="0" err="1"/>
              <a:t>kết</a:t>
            </a:r>
            <a:r>
              <a:rPr lang="en-GB" sz="2400" dirty="0"/>
              <a:t> </a:t>
            </a:r>
            <a:r>
              <a:rPr lang="en-GB" sz="2400" dirty="0" err="1"/>
              <a:t>giữa</a:t>
            </a:r>
            <a:r>
              <a:rPr lang="en-GB" sz="2400" dirty="0"/>
              <a:t> cha </a:t>
            </a:r>
            <a:r>
              <a:rPr lang="en-GB" sz="2400" dirty="0" err="1"/>
              <a:t>mẹ</a:t>
            </a:r>
            <a:r>
              <a:rPr lang="en-GB" sz="2400" dirty="0"/>
              <a:t> </a:t>
            </a:r>
            <a:r>
              <a:rPr lang="en-GB" sz="2400" dirty="0" err="1"/>
              <a:t>và</a:t>
            </a:r>
            <a:r>
              <a:rPr lang="en-GB" sz="2400" dirty="0"/>
              <a:t> con </a:t>
            </a:r>
            <a:r>
              <a:rPr lang="en-GB" sz="2400" dirty="0" err="1"/>
              <a:t>cái</a:t>
            </a:r>
            <a:r>
              <a:rPr lang="en-GB" sz="2400" dirty="0"/>
              <a:t>.</a:t>
            </a:r>
            <a:endParaRPr lang="en-US" sz="2400" dirty="0"/>
          </a:p>
          <a:p>
            <a:pPr lvl="1">
              <a:buFont typeface="Wingdings" panose="05000000000000000000" pitchFamily="2" charset="2"/>
              <a:buChar char="v"/>
            </a:pPr>
            <a:r>
              <a:rPr lang="en-US" sz="2400" dirty="0" smtClean="0"/>
              <a:t> MARRIED_TO </a:t>
            </a:r>
            <a:r>
              <a:rPr lang="en-US" sz="2400" dirty="0"/>
              <a:t>(</a:t>
            </a:r>
            <a:r>
              <a:rPr lang="en-US" sz="2400" dirty="0" err="1"/>
              <a:t>Kết</a:t>
            </a:r>
            <a:r>
              <a:rPr lang="en-US" sz="2400" dirty="0"/>
              <a:t> </a:t>
            </a:r>
            <a:r>
              <a:rPr lang="en-US" sz="2400" dirty="0" err="1"/>
              <a:t>hôn</a:t>
            </a:r>
            <a:r>
              <a:rPr lang="en-US" sz="2400" dirty="0"/>
              <a:t> </a:t>
            </a:r>
            <a:r>
              <a:rPr lang="en-US" sz="2400" dirty="0" err="1"/>
              <a:t>với</a:t>
            </a:r>
            <a:r>
              <a:rPr lang="en-US" sz="2400" dirty="0"/>
              <a:t>): </a:t>
            </a:r>
            <a:r>
              <a:rPr lang="en-US" sz="2400" dirty="0" err="1"/>
              <a:t>Liên</a:t>
            </a:r>
            <a:r>
              <a:rPr lang="en-US" sz="2400" dirty="0"/>
              <a:t> </a:t>
            </a:r>
            <a:r>
              <a:rPr lang="en-US" sz="2400" dirty="0" err="1"/>
              <a:t>kết</a:t>
            </a:r>
            <a:r>
              <a:rPr lang="en-US" sz="2400" dirty="0"/>
              <a:t> </a:t>
            </a:r>
            <a:r>
              <a:rPr lang="en-US" sz="2400" dirty="0" err="1"/>
              <a:t>giữa</a:t>
            </a:r>
            <a:r>
              <a:rPr lang="en-US" sz="2400" dirty="0"/>
              <a:t> </a:t>
            </a:r>
            <a:r>
              <a:rPr lang="en-US" sz="2400" dirty="0" err="1"/>
              <a:t>hai</a:t>
            </a:r>
            <a:r>
              <a:rPr lang="en-US" sz="2400" dirty="0"/>
              <a:t> </a:t>
            </a:r>
            <a:r>
              <a:rPr lang="en-US" sz="2400" dirty="0" err="1"/>
              <a:t>người</a:t>
            </a:r>
            <a:r>
              <a:rPr lang="en-US" sz="2400" dirty="0"/>
              <a:t> </a:t>
            </a:r>
            <a:r>
              <a:rPr lang="en-US" sz="2400" dirty="0" err="1"/>
              <a:t>đã</a:t>
            </a:r>
            <a:r>
              <a:rPr lang="en-US" sz="2400" dirty="0"/>
              <a:t> </a:t>
            </a:r>
            <a:r>
              <a:rPr lang="en-US" sz="2400" dirty="0" err="1"/>
              <a:t>kết</a:t>
            </a:r>
            <a:r>
              <a:rPr lang="en-US" sz="2400" dirty="0"/>
              <a:t> </a:t>
            </a:r>
            <a:r>
              <a:rPr lang="en-US" sz="2400" dirty="0" err="1"/>
              <a:t>hôn</a:t>
            </a:r>
            <a:r>
              <a:rPr lang="en-US" sz="2400" dirty="0"/>
              <a:t>.</a:t>
            </a:r>
            <a:endParaRPr lang="en-US" sz="2400" dirty="0"/>
          </a:p>
        </p:txBody>
      </p:sp>
    </p:spTree>
    <p:extLst>
      <p:ext uri="{BB962C8B-B14F-4D97-AF65-F5344CB8AC3E}">
        <p14:creationId xmlns:p14="http://schemas.microsoft.com/office/powerpoint/2010/main" val="909587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Sơ</a:t>
            </a:r>
            <a:r>
              <a:rPr lang="en-US" dirty="0" smtClean="0"/>
              <a:t> </a:t>
            </a:r>
            <a:r>
              <a:rPr lang="en-US" dirty="0" err="1" smtClean="0"/>
              <a:t>đồ</a:t>
            </a:r>
            <a:r>
              <a:rPr lang="en-US" dirty="0" smtClean="0"/>
              <a:t> </a:t>
            </a:r>
            <a:r>
              <a:rPr lang="en-US" dirty="0" err="1" smtClean="0"/>
              <a:t>mô</a:t>
            </a:r>
            <a:r>
              <a:rPr lang="en-US" dirty="0" smtClean="0"/>
              <a:t> </a:t>
            </a:r>
            <a:r>
              <a:rPr lang="en-US" dirty="0" err="1" smtClean="0"/>
              <a:t>hình</a:t>
            </a:r>
            <a:r>
              <a:rPr lang="en-US" dirty="0" smtClean="0"/>
              <a:t> </a:t>
            </a:r>
            <a:r>
              <a:rPr lang="en-US" dirty="0" err="1" smtClean="0"/>
              <a:t>dữ</a:t>
            </a:r>
            <a:r>
              <a:rPr lang="en-US" dirty="0" smtClean="0"/>
              <a:t> </a:t>
            </a:r>
            <a:r>
              <a:rPr lang="en-US" dirty="0" err="1" smtClean="0"/>
              <a:t>liệu</a:t>
            </a:r>
            <a:endParaRPr lang="en-US" dirty="0"/>
          </a:p>
        </p:txBody>
      </p:sp>
      <p:pic>
        <p:nvPicPr>
          <p:cNvPr id="4" name="Content Placeholder 3"/>
          <p:cNvPicPr>
            <a:picLocks noGrp="1"/>
          </p:cNvPicPr>
          <p:nvPr>
            <p:ph idx="1"/>
          </p:nvPr>
        </p:nvPicPr>
        <p:blipFill>
          <a:blip r:embed="rId2"/>
          <a:stretch>
            <a:fillRect/>
          </a:stretch>
        </p:blipFill>
        <p:spPr>
          <a:xfrm>
            <a:off x="4005117" y="1737360"/>
            <a:ext cx="4242726" cy="4531555"/>
          </a:xfrm>
          <a:prstGeom prst="rect">
            <a:avLst/>
          </a:prstGeom>
        </p:spPr>
      </p:pic>
    </p:spTree>
    <p:extLst>
      <p:ext uri="{BB962C8B-B14F-4D97-AF65-F5344CB8AC3E}">
        <p14:creationId xmlns:p14="http://schemas.microsoft.com/office/powerpoint/2010/main" val="3534702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smtClean="0"/>
              <a:t>KHAI THÁC DỮ LIỆU</a:t>
            </a:r>
            <a:endParaRPr lang="en-US" sz="6000" dirty="0"/>
          </a:p>
        </p:txBody>
      </p:sp>
    </p:spTree>
    <p:extLst>
      <p:ext uri="{BB962C8B-B14F-4D97-AF65-F5344CB8AC3E}">
        <p14:creationId xmlns:p14="http://schemas.microsoft.com/office/powerpoint/2010/main" val="2894734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TotalTime>
  <Words>1279</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THIẾT KẾ CSDL ĐỒ THỊ QUẢN LÝ THÔNG TIN GIA PHẢ VÀ XÂY DỰNG ỨNG DỤNG MINH HỌA </vt:lpstr>
      <vt:lpstr>THIẾT KẾ MÔ HÌNH DỮ LIỆU</vt:lpstr>
      <vt:lpstr>Mục tiêu của hệ thống</vt:lpstr>
      <vt:lpstr>Phân tích yêu cầu</vt:lpstr>
      <vt:lpstr>Các đối tượng người dùng</vt:lpstr>
      <vt:lpstr>Mô hình dữ liệu đồ thị</vt:lpstr>
      <vt:lpstr>Mô hình dữ liệu đồ thị</vt:lpstr>
      <vt:lpstr>Sơ đồ mô hình dữ liệu</vt:lpstr>
      <vt:lpstr>KHAI THÁC DỮ LIỆU</vt:lpstr>
      <vt:lpstr>Các yêu cầu khai thác và câu lệnh tương ứng</vt:lpstr>
      <vt:lpstr>Các yêu cầu khai thác và câu lệnh tương ứng</vt:lpstr>
      <vt:lpstr>Các yêu cầu khai thác và câu lệnh tương ứng</vt:lpstr>
      <vt:lpstr>Các yêu cầu khai thác và câu lệnh tương ứng</vt:lpstr>
      <vt:lpstr>Các yêu cầu khai thác và câu lệnh tương ứng</vt:lpstr>
      <vt:lpstr>Sao lưu cơ sở dữ liệu</vt:lpstr>
      <vt:lpstr>Phục hồi cơ sở dữ liệu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Đạt Thành</dc:creator>
  <cp:lastModifiedBy>Đạt Thành</cp:lastModifiedBy>
  <cp:revision>41</cp:revision>
  <dcterms:created xsi:type="dcterms:W3CDTF">2024-10-17T15:23:40Z</dcterms:created>
  <dcterms:modified xsi:type="dcterms:W3CDTF">2024-10-17T16:09:38Z</dcterms:modified>
</cp:coreProperties>
</file>