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648" r:id="rId1"/>
  </p:sldMasterIdLst>
  <p:notesMasterIdLst>
    <p:notesMasterId r:id="rId12"/>
  </p:notesMasterIdLst>
  <p:sldIdLst>
    <p:sldId id="257" r:id="rId2"/>
    <p:sldId id="258" r:id="rId3"/>
    <p:sldId id="269" r:id="rId4"/>
    <p:sldId id="262" r:id="rId5"/>
    <p:sldId id="265" r:id="rId6"/>
    <p:sldId id="266" r:id="rId7"/>
    <p:sldId id="267" r:id="rId8"/>
    <p:sldId id="270" r:id="rId9"/>
    <p:sldId id="272"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4660"/>
  </p:normalViewPr>
  <p:slideViewPr>
    <p:cSldViewPr snapToGrid="0">
      <p:cViewPr varScale="1">
        <p:scale>
          <a:sx n="88" d="100"/>
          <a:sy n="88" d="100"/>
        </p:scale>
        <p:origin x="59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D3C16-8EC2-44FF-BF9A-0804801DFDE9}"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8FEF8-FC97-4011-98B0-42F3A31C2731}" type="slidenum">
              <a:rPr lang="en-US" smtClean="0"/>
              <a:t>‹#›</a:t>
            </a:fld>
            <a:endParaRPr lang="en-US"/>
          </a:p>
        </p:txBody>
      </p:sp>
    </p:spTree>
    <p:extLst>
      <p:ext uri="{BB962C8B-B14F-4D97-AF65-F5344CB8AC3E}">
        <p14:creationId xmlns:p14="http://schemas.microsoft.com/office/powerpoint/2010/main" val="607746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00F1-77ED-4ABC-8621-2110E59C6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755E01-FB60-4D02-A477-973B7303B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C05AF2-A8D8-4769-AAEC-822D07BEE062}"/>
              </a:ext>
            </a:extLst>
          </p:cNvPr>
          <p:cNvSpPr>
            <a:spLocks noGrp="1"/>
          </p:cNvSpPr>
          <p:nvPr>
            <p:ph type="dt" sz="half" idx="10"/>
          </p:nvPr>
        </p:nvSpPr>
        <p:spPr/>
        <p:txBody>
          <a:bodyPr/>
          <a:lstStyle/>
          <a:p>
            <a:fld id="{96481DBB-6E68-4A01-A899-F342862A6815}" type="datetime1">
              <a:rPr lang="en-US" smtClean="0"/>
              <a:t>6/4/2024</a:t>
            </a:fld>
            <a:endParaRPr lang="en-US"/>
          </a:p>
        </p:txBody>
      </p:sp>
      <p:sp>
        <p:nvSpPr>
          <p:cNvPr id="5" name="Footer Placeholder 4">
            <a:extLst>
              <a:ext uri="{FF2B5EF4-FFF2-40B4-BE49-F238E27FC236}">
                <a16:creationId xmlns:a16="http://schemas.microsoft.com/office/drawing/2014/main" id="{B5E8AEDB-FC25-4B10-92A1-364DC784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C5226-E6AE-48DE-BAAA-ECC38AC4E724}"/>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121508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E395-6209-4B43-96B3-DEC5783F9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73E16-0696-4EE3-9C1A-6C729D3D6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3DB61-75FC-4E41-A47F-E48D305492D5}"/>
              </a:ext>
            </a:extLst>
          </p:cNvPr>
          <p:cNvSpPr>
            <a:spLocks noGrp="1"/>
          </p:cNvSpPr>
          <p:nvPr>
            <p:ph type="dt" sz="half" idx="10"/>
          </p:nvPr>
        </p:nvSpPr>
        <p:spPr/>
        <p:txBody>
          <a:bodyPr/>
          <a:lstStyle/>
          <a:p>
            <a:fld id="{63C24AFB-A215-4131-8F00-AED629CF5008}" type="datetime1">
              <a:rPr lang="en-US" smtClean="0"/>
              <a:t>6/4/2024</a:t>
            </a:fld>
            <a:endParaRPr lang="en-US"/>
          </a:p>
        </p:txBody>
      </p:sp>
      <p:sp>
        <p:nvSpPr>
          <p:cNvPr id="5" name="Footer Placeholder 4">
            <a:extLst>
              <a:ext uri="{FF2B5EF4-FFF2-40B4-BE49-F238E27FC236}">
                <a16:creationId xmlns:a16="http://schemas.microsoft.com/office/drawing/2014/main" id="{8C3D1A32-15CE-4360-AF7C-A4C31A561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84B94-E945-42CF-8AF1-6267591856ED}"/>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111250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3C4DF-CE65-49A7-B8C1-C67C96B08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8AE657-2223-4D1D-9422-5EC370E36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38295-9D81-4B22-856F-ECEED8DF6D05}"/>
              </a:ext>
            </a:extLst>
          </p:cNvPr>
          <p:cNvSpPr>
            <a:spLocks noGrp="1"/>
          </p:cNvSpPr>
          <p:nvPr>
            <p:ph type="dt" sz="half" idx="10"/>
          </p:nvPr>
        </p:nvSpPr>
        <p:spPr/>
        <p:txBody>
          <a:bodyPr/>
          <a:lstStyle/>
          <a:p>
            <a:fld id="{13EDBF87-01D1-4F94-82D5-D66664E2FEDD}" type="datetime1">
              <a:rPr lang="en-US" smtClean="0"/>
              <a:t>6/4/2024</a:t>
            </a:fld>
            <a:endParaRPr lang="en-US"/>
          </a:p>
        </p:txBody>
      </p:sp>
      <p:sp>
        <p:nvSpPr>
          <p:cNvPr id="5" name="Footer Placeholder 4">
            <a:extLst>
              <a:ext uri="{FF2B5EF4-FFF2-40B4-BE49-F238E27FC236}">
                <a16:creationId xmlns:a16="http://schemas.microsoft.com/office/drawing/2014/main" id="{3F23F8C9-E828-47BE-B2E6-7A2A941D7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49ED6-0430-493A-98D8-36A3A8D23FB2}"/>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269500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6083-181E-4EE1-9B0C-BEAF1B42B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DABB8-84D6-471B-AFDD-09D5C4A13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02BDE-FFE9-480B-AE27-829AA065EEFB}"/>
              </a:ext>
            </a:extLst>
          </p:cNvPr>
          <p:cNvSpPr>
            <a:spLocks noGrp="1"/>
          </p:cNvSpPr>
          <p:nvPr>
            <p:ph type="dt" sz="half" idx="10"/>
          </p:nvPr>
        </p:nvSpPr>
        <p:spPr/>
        <p:txBody>
          <a:bodyPr/>
          <a:lstStyle/>
          <a:p>
            <a:fld id="{604FA236-ED6A-4797-AB45-D2CADCFDE4D0}" type="datetime1">
              <a:rPr lang="en-US" smtClean="0"/>
              <a:t>6/4/2024</a:t>
            </a:fld>
            <a:endParaRPr lang="en-US"/>
          </a:p>
        </p:txBody>
      </p:sp>
      <p:sp>
        <p:nvSpPr>
          <p:cNvPr id="5" name="Footer Placeholder 4">
            <a:extLst>
              <a:ext uri="{FF2B5EF4-FFF2-40B4-BE49-F238E27FC236}">
                <a16:creationId xmlns:a16="http://schemas.microsoft.com/office/drawing/2014/main" id="{957C6861-F44A-4759-895D-3B2A8E44D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7C9F8-4842-4A95-8885-0E4AD909AE61}"/>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305969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D92-B893-4409-AF12-87B6EEE404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6F47FF-F887-4EED-ABB9-D8676E3B2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BFD63-7C77-4317-B4E4-25B3D0791FB4}"/>
              </a:ext>
            </a:extLst>
          </p:cNvPr>
          <p:cNvSpPr>
            <a:spLocks noGrp="1"/>
          </p:cNvSpPr>
          <p:nvPr>
            <p:ph type="dt" sz="half" idx="10"/>
          </p:nvPr>
        </p:nvSpPr>
        <p:spPr/>
        <p:txBody>
          <a:bodyPr/>
          <a:lstStyle/>
          <a:p>
            <a:fld id="{8FC72D01-659B-4505-8401-B325D71B2B08}" type="datetime1">
              <a:rPr lang="en-US" smtClean="0"/>
              <a:t>6/4/2024</a:t>
            </a:fld>
            <a:endParaRPr lang="en-US"/>
          </a:p>
        </p:txBody>
      </p:sp>
      <p:sp>
        <p:nvSpPr>
          <p:cNvPr id="5" name="Footer Placeholder 4">
            <a:extLst>
              <a:ext uri="{FF2B5EF4-FFF2-40B4-BE49-F238E27FC236}">
                <a16:creationId xmlns:a16="http://schemas.microsoft.com/office/drawing/2014/main" id="{F82B236B-8D7B-4144-9D2B-6A375015A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E436C-E186-4F3A-B830-8018E60FE1FE}"/>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12786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9BE9-1000-45CB-90D4-36F87C338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44002-29AF-4300-A0C3-33ADDD3F6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9C741A-B96C-46D0-9111-98073F97F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B22E5-5074-446E-8B8D-88EE329BC450}"/>
              </a:ext>
            </a:extLst>
          </p:cNvPr>
          <p:cNvSpPr>
            <a:spLocks noGrp="1"/>
          </p:cNvSpPr>
          <p:nvPr>
            <p:ph type="dt" sz="half" idx="10"/>
          </p:nvPr>
        </p:nvSpPr>
        <p:spPr/>
        <p:txBody>
          <a:bodyPr/>
          <a:lstStyle/>
          <a:p>
            <a:fld id="{99DB560A-0304-427C-870F-296F04A01653}" type="datetime1">
              <a:rPr lang="en-US" smtClean="0"/>
              <a:t>6/4/2024</a:t>
            </a:fld>
            <a:endParaRPr lang="en-US"/>
          </a:p>
        </p:txBody>
      </p:sp>
      <p:sp>
        <p:nvSpPr>
          <p:cNvPr id="6" name="Footer Placeholder 5">
            <a:extLst>
              <a:ext uri="{FF2B5EF4-FFF2-40B4-BE49-F238E27FC236}">
                <a16:creationId xmlns:a16="http://schemas.microsoft.com/office/drawing/2014/main" id="{7EA4BB32-B073-48A5-9304-6450EA50B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2BB6A-9C45-4AB2-8F64-0EA9F84A689D}"/>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285218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EBBE-5ED5-493C-A447-80AD163E5F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6B0D8-371C-4AF6-994D-534E1BAB7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79C34-6C2D-48AF-92C8-62149C860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FAA289-4B06-45B9-BDF3-13C181828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D1F174-8CF4-4F8F-8B24-D91C0A87E2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436D19-FB56-4A5A-956D-78273C021846}"/>
              </a:ext>
            </a:extLst>
          </p:cNvPr>
          <p:cNvSpPr>
            <a:spLocks noGrp="1"/>
          </p:cNvSpPr>
          <p:nvPr>
            <p:ph type="dt" sz="half" idx="10"/>
          </p:nvPr>
        </p:nvSpPr>
        <p:spPr/>
        <p:txBody>
          <a:bodyPr/>
          <a:lstStyle/>
          <a:p>
            <a:fld id="{A6D4EF1D-FF56-4C35-8875-15F814401698}" type="datetime1">
              <a:rPr lang="en-US" smtClean="0"/>
              <a:t>6/4/2024</a:t>
            </a:fld>
            <a:endParaRPr lang="en-US"/>
          </a:p>
        </p:txBody>
      </p:sp>
      <p:sp>
        <p:nvSpPr>
          <p:cNvPr id="8" name="Footer Placeholder 7">
            <a:extLst>
              <a:ext uri="{FF2B5EF4-FFF2-40B4-BE49-F238E27FC236}">
                <a16:creationId xmlns:a16="http://schemas.microsoft.com/office/drawing/2014/main" id="{DA109DEA-82AD-4ECA-9EF0-589284A2E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72C49-800A-41A2-A118-5B610F73DB61}"/>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298018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EDAA-C990-491F-ADBE-3903452D7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D64B2-8994-4101-A3CC-3A90B7FF57BC}"/>
              </a:ext>
            </a:extLst>
          </p:cNvPr>
          <p:cNvSpPr>
            <a:spLocks noGrp="1"/>
          </p:cNvSpPr>
          <p:nvPr>
            <p:ph type="dt" sz="half" idx="10"/>
          </p:nvPr>
        </p:nvSpPr>
        <p:spPr/>
        <p:txBody>
          <a:bodyPr/>
          <a:lstStyle/>
          <a:p>
            <a:fld id="{96E0C502-2E8E-48D7-930A-56BC0416D295}" type="datetime1">
              <a:rPr lang="en-US" smtClean="0"/>
              <a:t>6/4/2024</a:t>
            </a:fld>
            <a:endParaRPr lang="en-US"/>
          </a:p>
        </p:txBody>
      </p:sp>
      <p:sp>
        <p:nvSpPr>
          <p:cNvPr id="4" name="Footer Placeholder 3">
            <a:extLst>
              <a:ext uri="{FF2B5EF4-FFF2-40B4-BE49-F238E27FC236}">
                <a16:creationId xmlns:a16="http://schemas.microsoft.com/office/drawing/2014/main" id="{F1B46B86-7677-4C6D-B58F-D1B61EB39F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8AAED-AE2E-4CBA-B6FF-5D8580134A76}"/>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221753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8FBDB-B41E-4703-AF55-3D125BEEF20C}"/>
              </a:ext>
            </a:extLst>
          </p:cNvPr>
          <p:cNvSpPr>
            <a:spLocks noGrp="1"/>
          </p:cNvSpPr>
          <p:nvPr>
            <p:ph type="dt" sz="half" idx="10"/>
          </p:nvPr>
        </p:nvSpPr>
        <p:spPr>
          <a:xfrm>
            <a:off x="0" y="6492873"/>
            <a:ext cx="2743200" cy="365125"/>
          </a:xfrm>
        </p:spPr>
        <p:txBody>
          <a:bodyPr/>
          <a:lstStyle>
            <a:lvl1pPr>
              <a:defRPr b="1">
                <a:solidFill>
                  <a:schemeClr val="accent1">
                    <a:lumMod val="50000"/>
                  </a:schemeClr>
                </a:solidFill>
              </a:defRPr>
            </a:lvl1pPr>
          </a:lstStyle>
          <a:p>
            <a:fld id="{92628196-A822-4E04-9B17-E956D26C2E24}" type="datetime1">
              <a:rPr lang="en-US" smtClean="0"/>
              <a:t>6/4/2024</a:t>
            </a:fld>
            <a:endParaRPr lang="en-US"/>
          </a:p>
        </p:txBody>
      </p:sp>
      <p:sp>
        <p:nvSpPr>
          <p:cNvPr id="3" name="Footer Placeholder 2">
            <a:extLst>
              <a:ext uri="{FF2B5EF4-FFF2-40B4-BE49-F238E27FC236}">
                <a16:creationId xmlns:a16="http://schemas.microsoft.com/office/drawing/2014/main" id="{5469DF97-0C3B-4675-BFA1-E42D3CDA59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0D89BA-F74B-4C5B-A595-BF960CAB4D08}"/>
              </a:ext>
            </a:extLst>
          </p:cNvPr>
          <p:cNvSpPr>
            <a:spLocks noGrp="1"/>
          </p:cNvSpPr>
          <p:nvPr>
            <p:ph type="sldNum" sz="quarter" idx="12"/>
          </p:nvPr>
        </p:nvSpPr>
        <p:spPr>
          <a:xfrm>
            <a:off x="9448800" y="6492874"/>
            <a:ext cx="2743200" cy="365125"/>
          </a:xfrm>
        </p:spPr>
        <p:txBody>
          <a:bodyPr/>
          <a:lstStyle>
            <a:lvl1pPr>
              <a:defRPr b="1">
                <a:solidFill>
                  <a:schemeClr val="accent1">
                    <a:lumMod val="50000"/>
                  </a:schemeClr>
                </a:solidFill>
              </a:defRPr>
            </a:lvl1pPr>
          </a:lstStyle>
          <a:p>
            <a:fld id="{87E8B6A9-B594-478F-A76C-B91C23881133}" type="slidenum">
              <a:rPr lang="en-US" smtClean="0"/>
              <a:pPr/>
              <a:t>‹#›</a:t>
            </a:fld>
            <a:endParaRPr lang="en-US"/>
          </a:p>
        </p:txBody>
      </p:sp>
    </p:spTree>
    <p:extLst>
      <p:ext uri="{BB962C8B-B14F-4D97-AF65-F5344CB8AC3E}">
        <p14:creationId xmlns:p14="http://schemas.microsoft.com/office/powerpoint/2010/main" val="220376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FB33-C4EE-4327-8D63-F1B2FE50F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86C4A9-BCA7-48D7-8443-8DDC87658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70A3D-601A-47B4-B197-40BF30367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1D413-F52B-4E07-82C8-E3185D920518}"/>
              </a:ext>
            </a:extLst>
          </p:cNvPr>
          <p:cNvSpPr>
            <a:spLocks noGrp="1"/>
          </p:cNvSpPr>
          <p:nvPr>
            <p:ph type="dt" sz="half" idx="10"/>
          </p:nvPr>
        </p:nvSpPr>
        <p:spPr/>
        <p:txBody>
          <a:bodyPr/>
          <a:lstStyle/>
          <a:p>
            <a:fld id="{0F44FD6E-1732-47EF-8D67-95BE08A481ED}" type="datetime1">
              <a:rPr lang="en-US" smtClean="0"/>
              <a:t>6/4/2024</a:t>
            </a:fld>
            <a:endParaRPr lang="en-US"/>
          </a:p>
        </p:txBody>
      </p:sp>
      <p:sp>
        <p:nvSpPr>
          <p:cNvPr id="6" name="Footer Placeholder 5">
            <a:extLst>
              <a:ext uri="{FF2B5EF4-FFF2-40B4-BE49-F238E27FC236}">
                <a16:creationId xmlns:a16="http://schemas.microsoft.com/office/drawing/2014/main" id="{26B82486-508A-4BDB-807C-A50935E0D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EECEF-AF57-4FE4-90DA-62B7C86C6A37}"/>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356451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511B-FFF5-467F-8912-D951699E5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38E29A-EA1F-4B27-88D1-1B55DCBEA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96DC9-1C44-49DE-AB01-967417161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3DA60-6466-40DE-924E-1CD14788B809}"/>
              </a:ext>
            </a:extLst>
          </p:cNvPr>
          <p:cNvSpPr>
            <a:spLocks noGrp="1"/>
          </p:cNvSpPr>
          <p:nvPr>
            <p:ph type="dt" sz="half" idx="10"/>
          </p:nvPr>
        </p:nvSpPr>
        <p:spPr/>
        <p:txBody>
          <a:bodyPr/>
          <a:lstStyle/>
          <a:p>
            <a:fld id="{D572DBAB-406C-4ED4-8502-29AA52E58A21}" type="datetime1">
              <a:rPr lang="en-US" smtClean="0"/>
              <a:t>6/4/2024</a:t>
            </a:fld>
            <a:endParaRPr lang="en-US"/>
          </a:p>
        </p:txBody>
      </p:sp>
      <p:sp>
        <p:nvSpPr>
          <p:cNvPr id="6" name="Footer Placeholder 5">
            <a:extLst>
              <a:ext uri="{FF2B5EF4-FFF2-40B4-BE49-F238E27FC236}">
                <a16:creationId xmlns:a16="http://schemas.microsoft.com/office/drawing/2014/main" id="{51580DB7-10D9-4549-9406-7BEDF9DE8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93441-58A7-47EC-830A-D24E5E061F19}"/>
              </a:ext>
            </a:extLst>
          </p:cNvPr>
          <p:cNvSpPr>
            <a:spLocks noGrp="1"/>
          </p:cNvSpPr>
          <p:nvPr>
            <p:ph type="sldNum" sz="quarter" idx="12"/>
          </p:nvPr>
        </p:nvSpPr>
        <p:spPr/>
        <p:txBody>
          <a:bodyPr/>
          <a:lstStyle/>
          <a:p>
            <a:fld id="{87E8B6A9-B594-478F-A76C-B91C23881133}" type="slidenum">
              <a:rPr lang="en-US" smtClean="0"/>
              <a:t>‹#›</a:t>
            </a:fld>
            <a:endParaRPr lang="en-US"/>
          </a:p>
        </p:txBody>
      </p:sp>
    </p:spTree>
    <p:extLst>
      <p:ext uri="{BB962C8B-B14F-4D97-AF65-F5344CB8AC3E}">
        <p14:creationId xmlns:p14="http://schemas.microsoft.com/office/powerpoint/2010/main" val="391277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3A951-70D5-4E86-A034-34370C437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7E828-6DE0-4A12-AF91-4AF2DCDB8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7FBCA-11FB-48A9-9CAD-5EE9662FC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B893C-1C1D-4A65-8210-7C7C082C4B10}" type="datetime1">
              <a:rPr lang="en-US" smtClean="0"/>
              <a:t>6/4/2024</a:t>
            </a:fld>
            <a:endParaRPr lang="en-US"/>
          </a:p>
        </p:txBody>
      </p:sp>
      <p:sp>
        <p:nvSpPr>
          <p:cNvPr id="5" name="Footer Placeholder 4">
            <a:extLst>
              <a:ext uri="{FF2B5EF4-FFF2-40B4-BE49-F238E27FC236}">
                <a16:creationId xmlns:a16="http://schemas.microsoft.com/office/drawing/2014/main" id="{51CA2655-DDE9-40A1-91EC-EFA54BC8F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C4764-02D4-494B-ACD4-CDB4E0CC35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8B6A9-B594-478F-A76C-B91C23881133}" type="slidenum">
              <a:rPr lang="en-US" smtClean="0"/>
              <a:t>‹#›</a:t>
            </a:fld>
            <a:endParaRPr lang="en-US"/>
          </a:p>
        </p:txBody>
      </p:sp>
    </p:spTree>
    <p:extLst>
      <p:ext uri="{BB962C8B-B14F-4D97-AF65-F5344CB8AC3E}">
        <p14:creationId xmlns:p14="http://schemas.microsoft.com/office/powerpoint/2010/main" val="174068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A8B9D4-BB76-435C-A55B-5377AFB51BF5}"/>
              </a:ext>
            </a:extLst>
          </p:cNvPr>
          <p:cNvSpPr txBox="1"/>
          <p:nvPr/>
        </p:nvSpPr>
        <p:spPr>
          <a:xfrm>
            <a:off x="0" y="242201"/>
            <a:ext cx="12192000" cy="1446550"/>
          </a:xfrm>
          <a:prstGeom prst="rect">
            <a:avLst/>
          </a:prstGeom>
          <a:noFill/>
        </p:spPr>
        <p:txBody>
          <a:bodyPr wrap="square" rtlCol="0">
            <a:spAutoFit/>
          </a:bodyPr>
          <a:lstStyle/>
          <a:p>
            <a:pPr algn="ctr">
              <a:spcBef>
                <a:spcPts val="600"/>
              </a:spcBef>
              <a:spcAft>
                <a:spcPts val="600"/>
              </a:spcAft>
            </a:pPr>
            <a:r>
              <a:rPr lang="en-US" sz="2200" b="1" dirty="0">
                <a:solidFill>
                  <a:srgbClr val="002060"/>
                </a:solidFill>
                <a:effectLst/>
                <a:latin typeface="Times New Roman" panose="02020603050405020304" pitchFamily="18" charset="0"/>
                <a:ea typeface="Calibri" panose="020F0502020204030204" pitchFamily="34" charset="0"/>
              </a:rPr>
              <a:t>BỘ CÔNG THƯƠNG</a:t>
            </a:r>
            <a:br>
              <a:rPr lang="en-US" sz="2200" b="1" dirty="0">
                <a:solidFill>
                  <a:srgbClr val="002060"/>
                </a:solidFill>
                <a:effectLst/>
                <a:latin typeface="Times New Roman" panose="02020603050405020304" pitchFamily="18" charset="0"/>
                <a:ea typeface="Calibri" panose="020F0502020204030204" pitchFamily="34" charset="0"/>
              </a:rPr>
            </a:br>
            <a:r>
              <a:rPr lang="en-US" sz="2200" b="1" dirty="0">
                <a:solidFill>
                  <a:srgbClr val="002060"/>
                </a:solidFill>
                <a:effectLst/>
                <a:latin typeface="Times New Roman" panose="02020603050405020304" pitchFamily="18" charset="0"/>
                <a:ea typeface="Calibri" panose="020F0502020204030204" pitchFamily="34" charset="0"/>
              </a:rPr>
              <a:t>TRƯỜNG ĐẠI HỌC CÔNG THƯƠNG TP.HCM</a:t>
            </a:r>
            <a:br>
              <a:rPr lang="en-US" sz="2200" b="1" dirty="0">
                <a:solidFill>
                  <a:srgbClr val="002060"/>
                </a:solidFill>
                <a:effectLst/>
                <a:latin typeface="Times New Roman" panose="02020603050405020304" pitchFamily="18" charset="0"/>
                <a:ea typeface="Calibri" panose="020F0502020204030204" pitchFamily="34" charset="0"/>
              </a:rPr>
            </a:br>
            <a:r>
              <a:rPr lang="en-US" sz="2200" b="1" dirty="0">
                <a:solidFill>
                  <a:srgbClr val="002060"/>
                </a:solidFill>
                <a:effectLst/>
                <a:latin typeface="Times New Roman" panose="02020603050405020304" pitchFamily="18" charset="0"/>
                <a:ea typeface="Calibri" panose="020F0502020204030204" pitchFamily="34" charset="0"/>
              </a:rPr>
              <a:t>KHOA CÔNG NGHỆ THÔNG TIN</a:t>
            </a:r>
            <a:br>
              <a:rPr lang="en-US" sz="2200" b="1" dirty="0">
                <a:solidFill>
                  <a:srgbClr val="002060"/>
                </a:solidFill>
                <a:effectLst/>
                <a:latin typeface="Times New Roman" panose="02020603050405020304" pitchFamily="18" charset="0"/>
                <a:ea typeface="Calibri" panose="020F0502020204030204" pitchFamily="34" charset="0"/>
              </a:rPr>
            </a:br>
            <a:r>
              <a:rPr lang="en-US" sz="2200" b="1" dirty="0">
                <a:solidFill>
                  <a:srgbClr val="002060"/>
                </a:solidFill>
                <a:effectLst/>
                <a:latin typeface="Times New Roman" panose="02020603050405020304" pitchFamily="18" charset="0"/>
                <a:ea typeface="Calibri" panose="020F0502020204030204" pitchFamily="34" charset="0"/>
                <a:sym typeface="Wingdings" panose="05000000000000000000" pitchFamily="2" charset="2"/>
              </a:rPr>
              <a:t></a:t>
            </a:r>
            <a:endParaRPr lang="en-US" sz="2200" b="1" dirty="0">
              <a:solidFill>
                <a:srgbClr val="002060"/>
              </a:solidFill>
              <a:effectLst/>
              <a:latin typeface="Times New Roman" panose="02020603050405020304" pitchFamily="18" charset="0"/>
              <a:ea typeface="Calibri" panose="020F0502020204030204" pitchFamily="34" charset="0"/>
            </a:endParaRPr>
          </a:p>
        </p:txBody>
      </p:sp>
      <p:sp>
        <p:nvSpPr>
          <p:cNvPr id="11" name="TextBox 10">
            <a:extLst>
              <a:ext uri="{FF2B5EF4-FFF2-40B4-BE49-F238E27FC236}">
                <a16:creationId xmlns:a16="http://schemas.microsoft.com/office/drawing/2014/main" id="{761BD304-5323-447E-8884-22FC1148E986}"/>
              </a:ext>
            </a:extLst>
          </p:cNvPr>
          <p:cNvSpPr txBox="1"/>
          <p:nvPr/>
        </p:nvSpPr>
        <p:spPr>
          <a:xfrm>
            <a:off x="2577548" y="1986592"/>
            <a:ext cx="7222435" cy="1200329"/>
          </a:xfrm>
          <a:prstGeom prst="rect">
            <a:avLst/>
          </a:prstGeom>
          <a:noFill/>
        </p:spPr>
        <p:txBody>
          <a:bodyPr wrap="square">
            <a:spAutoFit/>
          </a:bodyPr>
          <a:lstStyle/>
          <a:p>
            <a:pPr algn="ctr">
              <a:spcBef>
                <a:spcPts val="600"/>
              </a:spcBef>
              <a:spcAft>
                <a:spcPts val="600"/>
              </a:spcAft>
            </a:pPr>
            <a:r>
              <a:rPr lang="en-US" sz="3600" b="1" dirty="0">
                <a:gradFill flip="none" rotWithShape="1">
                  <a:gsLst>
                    <a:gs pos="15000">
                      <a:schemeClr val="bg2">
                        <a:lumMod val="25000"/>
                      </a:schemeClr>
                    </a:gs>
                    <a:gs pos="87000">
                      <a:srgbClr val="0070C0"/>
                    </a:gs>
                    <a:gs pos="59000">
                      <a:schemeClr val="bg2">
                        <a:lumMod val="50000"/>
                      </a:schemeClr>
                    </a:gs>
                    <a:gs pos="39000">
                      <a:schemeClr val="accent5">
                        <a:lumMod val="75000"/>
                      </a:schemeClr>
                    </a:gs>
                  </a:gsLst>
                  <a:lin ang="0" scaled="1"/>
                  <a:tileRect/>
                </a:gradFill>
                <a:effectLst/>
                <a:latin typeface="Times New Roman" panose="02020603050405020304" pitchFamily="18" charset="0"/>
                <a:ea typeface="Calibri" panose="020F0502020204030204" pitchFamily="34" charset="0"/>
                <a:cs typeface="Times New Roman" panose="02020603050405020304" pitchFamily="18" charset="0"/>
              </a:rPr>
              <a:t>ỨNG DỤNG QUẢN LÝ CỬA HÀNG NÔNG </a:t>
            </a:r>
            <a:r>
              <a:rPr lang="en-US" sz="3600" b="1" dirty="0" smtClean="0">
                <a:gradFill flip="none" rotWithShape="1">
                  <a:gsLst>
                    <a:gs pos="15000">
                      <a:schemeClr val="bg2">
                        <a:lumMod val="25000"/>
                      </a:schemeClr>
                    </a:gs>
                    <a:gs pos="87000">
                      <a:srgbClr val="0070C0"/>
                    </a:gs>
                    <a:gs pos="59000">
                      <a:schemeClr val="bg2">
                        <a:lumMod val="50000"/>
                      </a:schemeClr>
                    </a:gs>
                    <a:gs pos="39000">
                      <a:schemeClr val="accent5">
                        <a:lumMod val="75000"/>
                      </a:schemeClr>
                    </a:gs>
                  </a:gsLst>
                  <a:lin ang="0" scaled="1"/>
                  <a:tileRect/>
                </a:gradFill>
                <a:effectLst/>
                <a:latin typeface="Times New Roman" panose="02020603050405020304" pitchFamily="18" charset="0"/>
                <a:ea typeface="Calibri" panose="020F0502020204030204" pitchFamily="34" charset="0"/>
                <a:cs typeface="Times New Roman" panose="02020603050405020304" pitchFamily="18" charset="0"/>
              </a:rPr>
              <a:t>SẢN SẠCH</a:t>
            </a:r>
            <a:endParaRPr lang="en-US" sz="3600" b="1" dirty="0">
              <a:gradFill flip="none" rotWithShape="1">
                <a:gsLst>
                  <a:gs pos="15000">
                    <a:schemeClr val="bg2">
                      <a:lumMod val="25000"/>
                    </a:schemeClr>
                  </a:gs>
                  <a:gs pos="87000">
                    <a:srgbClr val="0070C0"/>
                  </a:gs>
                  <a:gs pos="59000">
                    <a:schemeClr val="bg2">
                      <a:lumMod val="50000"/>
                    </a:schemeClr>
                  </a:gs>
                  <a:gs pos="39000">
                    <a:schemeClr val="accent5">
                      <a:lumMod val="75000"/>
                    </a:schemeClr>
                  </a:gs>
                </a:gsLst>
                <a:lin ang="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 Box 153">
            <a:extLst>
              <a:ext uri="{FF2B5EF4-FFF2-40B4-BE49-F238E27FC236}">
                <a16:creationId xmlns:a16="http://schemas.microsoft.com/office/drawing/2014/main" id="{F592C37E-81E4-493C-8B21-CA32558F523F}"/>
              </a:ext>
            </a:extLst>
          </p:cNvPr>
          <p:cNvSpPr txBox="1"/>
          <p:nvPr/>
        </p:nvSpPr>
        <p:spPr>
          <a:xfrm>
            <a:off x="0" y="3429001"/>
            <a:ext cx="12192000" cy="3429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tabLst>
                <a:tab pos="858838" algn="r"/>
                <a:tab pos="969963" algn="l"/>
              </a:tabLst>
            </a:pPr>
            <a:r>
              <a:rPr lang="en-US" sz="1300" b="1"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2400" b="1" u="sng"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BÁO CÁO BÀI TẬP LỚN</a:t>
            </a:r>
          </a:p>
          <a:p>
            <a:pPr algn="ctr">
              <a:spcBef>
                <a:spcPts val="600"/>
              </a:spcBef>
              <a:spcAft>
                <a:spcPts val="600"/>
              </a:spcAft>
              <a:tabLst>
                <a:tab pos="858838" algn="r"/>
                <a:tab pos="969963" algn="l"/>
              </a:tabLst>
            </a:pP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Môn </a:t>
            </a:r>
            <a:r>
              <a:rPr lang="en-US" sz="2400" u="sng"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học</a:t>
            </a: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Thực</a:t>
            </a: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hành</a:t>
            </a: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hệ</a:t>
            </a: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quản</a:t>
            </a: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trị</a:t>
            </a:r>
            <a:r>
              <a:rPr lang="en-US" sz="2400" u="sng"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oracle</a:t>
            </a:r>
          </a:p>
          <a:p>
            <a:pPr algn="ctr">
              <a:spcBef>
                <a:spcPts val="600"/>
              </a:spcBef>
              <a:spcAft>
                <a:spcPts val="600"/>
              </a:spcAft>
              <a:tabLst>
                <a:tab pos="858838" algn="r"/>
                <a:tab pos="969963" algn="l"/>
              </a:tabLst>
            </a:pPr>
            <a:endParaRPr lang="en-US" sz="1800" dirty="0">
              <a:effectLst/>
              <a:latin typeface="Times New Roman" panose="02020603050405020304" pitchFamily="18" charset="0"/>
              <a:ea typeface="Calibri" panose="020F0502020204030204" pitchFamily="34" charset="0"/>
            </a:endParaRPr>
          </a:p>
          <a:p>
            <a:pPr algn="ctr">
              <a:spcBef>
                <a:spcPts val="600"/>
              </a:spcBef>
              <a:spcAft>
                <a:spcPts val="600"/>
              </a:spcAft>
              <a:tabLst>
                <a:tab pos="858838" algn="r"/>
                <a:tab pos="969963" algn="l"/>
              </a:tabLst>
            </a:pPr>
            <a:endParaRPr lang="en-US" sz="2400" b="1"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algn="ctr">
              <a:spcBef>
                <a:spcPts val="600"/>
              </a:spcBef>
              <a:spcAft>
                <a:spcPts val="600"/>
              </a:spcAft>
              <a:tabLst>
                <a:tab pos="858838" algn="r"/>
                <a:tab pos="969963" algn="l"/>
              </a:tabLst>
            </a:pPr>
            <a:r>
              <a:rPr lang="en-US" sz="24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GVHD: </a:t>
            </a:r>
            <a:r>
              <a:rPr lang="en-US" sz="2400" b="1"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Nguyễn</a:t>
            </a:r>
            <a:r>
              <a:rPr lang="en-US" sz="24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Đình</a:t>
            </a:r>
            <a:r>
              <a:rPr lang="en-US" sz="24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Thành</a:t>
            </a:r>
          </a:p>
          <a:p>
            <a:pPr algn="ctr">
              <a:spcBef>
                <a:spcPts val="600"/>
              </a:spcBef>
              <a:spcAft>
                <a:spcPts val="600"/>
              </a:spcAft>
              <a:tabLst>
                <a:tab pos="858838" algn="r"/>
                <a:tab pos="969963" algn="l"/>
              </a:tabLst>
            </a:pPr>
            <a:r>
              <a:rPr lang="en-US" sz="2400" b="1" dirty="0" err="1">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Nhóm</a:t>
            </a:r>
            <a:r>
              <a:rPr lang="en-US" sz="2400" b="1"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 4</a:t>
            </a:r>
          </a:p>
        </p:txBody>
      </p:sp>
      <p:sp>
        <p:nvSpPr>
          <p:cNvPr id="14" name="Text Box 32">
            <a:extLst>
              <a:ext uri="{FF2B5EF4-FFF2-40B4-BE49-F238E27FC236}">
                <a16:creationId xmlns:a16="http://schemas.microsoft.com/office/drawing/2014/main" id="{B7E3F15F-1BCF-47CF-A3D9-C9B77721A797}"/>
              </a:ext>
            </a:extLst>
          </p:cNvPr>
          <p:cNvSpPr txBox="1"/>
          <p:nvPr/>
        </p:nvSpPr>
        <p:spPr>
          <a:xfrm>
            <a:off x="4491411" y="6431133"/>
            <a:ext cx="3394710" cy="18466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spAutoFit/>
          </a:bodyPr>
          <a:lstStyle/>
          <a:p>
            <a:pPr algn="ctr"/>
            <a:r>
              <a:rPr lang="en-US" sz="1200" dirty="0">
                <a:solidFill>
                  <a:srgbClr val="595959"/>
                </a:solidFill>
                <a:effectLst/>
                <a:latin typeface="VNI-Ariston" pitchFamily="2" charset="0"/>
                <a:ea typeface="Times New Roman" panose="02020603050405020304" pitchFamily="18" charset="0"/>
                <a:cs typeface="Times New Roman" panose="02020603050405020304" pitchFamily="18" charset="0"/>
              </a:rPr>
              <a:t>TP. HCM 2024</a:t>
            </a:r>
            <a:endParaRPr lang="en-US" sz="11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2067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C9E6E8D-FB4A-0751-21A8-43E433F93871}"/>
              </a:ext>
            </a:extLst>
          </p:cNvPr>
          <p:cNvSpPr>
            <a:spLocks noGrp="1"/>
          </p:cNvSpPr>
          <p:nvPr>
            <p:ph type="title"/>
          </p:nvPr>
        </p:nvSpPr>
        <p:spPr>
          <a:xfrm>
            <a:off x="841248" y="548640"/>
            <a:ext cx="3600860" cy="5431536"/>
          </a:xfrm>
        </p:spPr>
        <p:txBody>
          <a:bodyPr>
            <a:norm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Những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công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việc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thực</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hiện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được</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97" name="sketch line">
            <a:extLst>
              <a:ext uri="{FF2B5EF4-FFF2-40B4-BE49-F238E27FC236}">
                <a16:creationId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hỗ dành sẵn cho Nội dung 2">
            <a:extLst>
              <a:ext uri="{FF2B5EF4-FFF2-40B4-BE49-F238E27FC236}">
                <a16:creationId xmlns:a16="http://schemas.microsoft.com/office/drawing/2014/main" id="{A041AE81-E80B-4039-B9E1-8EE3C3C60586}"/>
              </a:ext>
            </a:extLst>
          </p:cNvPr>
          <p:cNvSpPr>
            <a:spLocks noGrp="1"/>
          </p:cNvSpPr>
          <p:nvPr>
            <p:ph idx="1"/>
          </p:nvPr>
        </p:nvSpPr>
        <p:spPr>
          <a:xfrm>
            <a:off x="5126418" y="552091"/>
            <a:ext cx="6778199" cy="5431536"/>
          </a:xfrm>
        </p:spPr>
        <p:txBody>
          <a:bodyPr anchor="ctr">
            <a:normAutofit/>
          </a:bodyPr>
          <a:lstStyle/>
          <a:p>
            <a:pPr marL="0" indent="0" algn="just">
              <a:buNone/>
            </a:pPr>
            <a:r>
              <a:rPr lang="en-US" sz="1500" dirty="0"/>
              <a:t>4. </a:t>
            </a:r>
            <a:r>
              <a:rPr lang="vi-VN" sz="1500" dirty="0"/>
              <a:t>Xây dựng mức ứng dụng hệ thống</a:t>
            </a:r>
          </a:p>
          <a:p>
            <a:pPr marL="0" indent="0" algn="just">
              <a:buNone/>
            </a:pPr>
            <a:r>
              <a:rPr lang="vi-VN" sz="1500" dirty="0"/>
              <a:t>✔ Thiết kế giao diện ứng dụng hệ thống (sử dụng các tool hỗ </a:t>
            </a:r>
            <a:r>
              <a:rPr lang="vi-VN" sz="1500" dirty="0" smtClean="0"/>
              <a:t>trợ:</a:t>
            </a:r>
            <a:r>
              <a:rPr lang="en-US" sz="1500" dirty="0" smtClean="0"/>
              <a:t> </a:t>
            </a:r>
            <a:r>
              <a:rPr lang="vi-VN" sz="1500" dirty="0" smtClean="0"/>
              <a:t>figma</a:t>
            </a:r>
            <a:r>
              <a:rPr lang="vi-VN" sz="1500" dirty="0"/>
              <a:t>,..)</a:t>
            </a:r>
          </a:p>
          <a:p>
            <a:pPr marL="0" indent="0" algn="just">
              <a:buNone/>
            </a:pPr>
            <a:r>
              <a:rPr lang="vi-VN" sz="1500" dirty="0"/>
              <a:t>✔ Viết chương trình (</a:t>
            </a:r>
            <a:r>
              <a:rPr lang="vi-VN" sz="1500" dirty="0" smtClean="0"/>
              <a:t>web</a:t>
            </a:r>
            <a:r>
              <a:rPr lang="en-US" sz="1500" dirty="0"/>
              <a:t> </a:t>
            </a:r>
            <a:r>
              <a:rPr lang="vi-VN" sz="1500" dirty="0" smtClean="0"/>
              <a:t>hoặc mobile</a:t>
            </a:r>
            <a:r>
              <a:rPr lang="en-US" sz="1500" dirty="0"/>
              <a:t> </a:t>
            </a:r>
            <a:r>
              <a:rPr lang="vi-VN" sz="1500" dirty="0" smtClean="0"/>
              <a:t>app</a:t>
            </a:r>
            <a:r>
              <a:rPr lang="vi-VN" sz="1500" dirty="0"/>
              <a:t>) minh họa việc kết nối ứng dụng với</a:t>
            </a:r>
            <a:r>
              <a:rPr lang="en-US" sz="1500" dirty="0"/>
              <a:t> </a:t>
            </a:r>
            <a:r>
              <a:rPr lang="vi-VN" sz="1500" dirty="0"/>
              <a:t>CSDL.</a:t>
            </a:r>
          </a:p>
          <a:p>
            <a:pPr marL="0" indent="0" algn="just">
              <a:buNone/>
            </a:pPr>
            <a:r>
              <a:rPr lang="en-US" sz="1500" dirty="0"/>
              <a:t>    </a:t>
            </a:r>
            <a:r>
              <a:rPr lang="vi-VN" sz="1500" dirty="0"/>
              <a:t>● Màn hình đăng nhập, đăng xuất sử dụng chức năng quản </a:t>
            </a:r>
            <a:r>
              <a:rPr lang="vi-VN" sz="1500" dirty="0" smtClean="0"/>
              <a:t>lý</a:t>
            </a:r>
            <a:r>
              <a:rPr lang="en-US" sz="1500" dirty="0" smtClean="0"/>
              <a:t> </a:t>
            </a:r>
            <a:r>
              <a:rPr lang="vi-VN" sz="1500" dirty="0" smtClean="0"/>
              <a:t>users</a:t>
            </a:r>
            <a:r>
              <a:rPr lang="vi-VN" sz="1500" dirty="0"/>
              <a:t>, </a:t>
            </a:r>
            <a:r>
              <a:rPr lang="vi-VN" sz="1500" dirty="0" smtClean="0"/>
              <a:t>privilege</a:t>
            </a:r>
            <a:r>
              <a:rPr lang="en-US" sz="1500" dirty="0"/>
              <a:t> </a:t>
            </a:r>
            <a:r>
              <a:rPr lang="vi-VN" sz="1500" dirty="0" smtClean="0"/>
              <a:t>của</a:t>
            </a:r>
            <a:r>
              <a:rPr lang="en-US" sz="1500" dirty="0" smtClean="0"/>
              <a:t> </a:t>
            </a:r>
            <a:r>
              <a:rPr lang="vi-VN" sz="1500" dirty="0" smtClean="0"/>
              <a:t>Oracle DBMS</a:t>
            </a:r>
            <a:r>
              <a:rPr lang="en-US" sz="1500" dirty="0"/>
              <a:t>.</a:t>
            </a:r>
            <a:endParaRPr lang="vi-VN" sz="1500" dirty="0"/>
          </a:p>
          <a:p>
            <a:pPr marL="0" indent="0" algn="just">
              <a:buNone/>
            </a:pPr>
            <a:r>
              <a:rPr lang="en-US" sz="1500" dirty="0"/>
              <a:t> </a:t>
            </a:r>
            <a:r>
              <a:rPr lang="en-US" sz="1500" dirty="0" smtClean="0"/>
              <a:t>   </a:t>
            </a:r>
            <a:r>
              <a:rPr lang="en-US" sz="1500" dirty="0" smtClean="0">
                <a:solidFill>
                  <a:srgbClr val="FF0000"/>
                </a:solidFill>
                <a:latin typeface="Abadi" panose="020F0502020204030204" pitchFamily="34" charset="0"/>
              </a:rPr>
              <a:t>×  </a:t>
            </a:r>
            <a:r>
              <a:rPr lang="vi-VN" sz="1500" dirty="0" smtClean="0">
                <a:solidFill>
                  <a:srgbClr val="FF0000"/>
                </a:solidFill>
              </a:rPr>
              <a:t>Màn </a:t>
            </a:r>
            <a:r>
              <a:rPr lang="vi-VN" sz="1500" dirty="0">
                <a:solidFill>
                  <a:srgbClr val="FF0000"/>
                </a:solidFill>
              </a:rPr>
              <a:t>hình minh họa chức năng bảo mật CSDL dùng VPD hoặc</a:t>
            </a:r>
            <a:r>
              <a:rPr lang="en-US" sz="1500" dirty="0">
                <a:solidFill>
                  <a:srgbClr val="FF0000"/>
                </a:solidFill>
              </a:rPr>
              <a:t> </a:t>
            </a:r>
            <a:r>
              <a:rPr lang="vi-VN" sz="1500" dirty="0">
                <a:solidFill>
                  <a:srgbClr val="FF0000"/>
                </a:solidFill>
              </a:rPr>
              <a:t>OLS</a:t>
            </a:r>
          </a:p>
          <a:p>
            <a:pPr marL="0" indent="0" algn="just">
              <a:buNone/>
            </a:pPr>
            <a:r>
              <a:rPr lang="en-US" sz="1500" dirty="0"/>
              <a:t>    </a:t>
            </a:r>
            <a:r>
              <a:rPr lang="vi-VN" sz="1500" dirty="0"/>
              <a:t>● Màn hình minh họa chức năng truy vấn dữ liệu dùng SQL, SQL/PL</a:t>
            </a:r>
          </a:p>
          <a:p>
            <a:pPr marL="0" indent="0" algn="just">
              <a:buNone/>
            </a:pPr>
            <a:r>
              <a:rPr lang="en-US" sz="1500" dirty="0"/>
              <a:t>    </a:t>
            </a:r>
            <a:r>
              <a:rPr lang="vi-VN" sz="1500" dirty="0"/>
              <a:t>● Màn hình thể hiện chức năng thêm dữ liệu từ việc gọi thủ tục</a:t>
            </a:r>
          </a:p>
          <a:p>
            <a:pPr marL="0" indent="0" algn="just">
              <a:buNone/>
            </a:pPr>
            <a:r>
              <a:rPr lang="en-US" sz="1500" dirty="0"/>
              <a:t>    </a:t>
            </a:r>
            <a:r>
              <a:rPr lang="vi-VN" sz="1500" dirty="0"/>
              <a:t>● Màn hình hiển thị danh sách dữ liệu từ việc gọi thủ tục</a:t>
            </a:r>
          </a:p>
          <a:p>
            <a:pPr marL="0" indent="0" algn="just">
              <a:buNone/>
            </a:pPr>
            <a:r>
              <a:rPr lang="en-US" sz="1500" dirty="0"/>
              <a:t>    </a:t>
            </a:r>
            <a:r>
              <a:rPr lang="vi-VN" sz="1500" dirty="0"/>
              <a:t>● Màn hình cập nhật và xóa dữ liệu từ việc chọn 1 hàng trong danh sách cho 1</a:t>
            </a:r>
            <a:r>
              <a:rPr lang="en-US" sz="1500" dirty="0"/>
              <a:t> </a:t>
            </a:r>
            <a:r>
              <a:rPr lang="vi-VN" sz="1500" dirty="0"/>
              <a:t>bảng thực thể</a:t>
            </a:r>
          </a:p>
          <a:p>
            <a:pPr marL="0" indent="0" algn="just">
              <a:buNone/>
            </a:pPr>
            <a:r>
              <a:rPr lang="en-US" sz="1500" dirty="0"/>
              <a:t>        </a:t>
            </a:r>
            <a:r>
              <a:rPr lang="vi-VN" sz="1500" dirty="0" smtClean="0"/>
              <a:t>Vd:</a:t>
            </a:r>
            <a:r>
              <a:rPr lang="en-US" sz="1500" dirty="0" smtClean="0"/>
              <a:t> </a:t>
            </a:r>
            <a:r>
              <a:rPr lang="vi-VN" sz="1500" dirty="0" smtClean="0"/>
              <a:t>1 </a:t>
            </a:r>
            <a:r>
              <a:rPr lang="vi-VN" sz="1500" dirty="0"/>
              <a:t>giao diện hiển thị danh sách các sản phẩm, trong đó </a:t>
            </a:r>
            <a:r>
              <a:rPr lang="vi-VN" sz="1500" dirty="0" smtClean="0"/>
              <a:t>có</a:t>
            </a:r>
            <a:r>
              <a:rPr lang="en-US" sz="1500" dirty="0" smtClean="0"/>
              <a:t> </a:t>
            </a:r>
            <a:r>
              <a:rPr lang="vi-VN" sz="1500" dirty="0" smtClean="0"/>
              <a:t>search</a:t>
            </a:r>
            <a:r>
              <a:rPr lang="vi-VN" sz="1500" dirty="0"/>
              <a:t>, có chức</a:t>
            </a:r>
            <a:r>
              <a:rPr lang="en-US" sz="1500" dirty="0"/>
              <a:t> </a:t>
            </a:r>
            <a:r>
              <a:rPr lang="vi-VN" sz="1500" dirty="0"/>
              <a:t>năng tạo mới</a:t>
            </a:r>
            <a:r>
              <a:rPr lang="en-US" sz="1500" dirty="0"/>
              <a:t> </a:t>
            </a:r>
            <a:r>
              <a:rPr lang="vi-VN" sz="1500" dirty="0"/>
              <a:t>sản phẩm, có chức năng chọn 1 hàng dữ liệu để xóa sản phẩm</a:t>
            </a:r>
            <a:r>
              <a:rPr lang="en-US" sz="1500" dirty="0"/>
              <a:t> </a:t>
            </a:r>
            <a:r>
              <a:rPr lang="vi-VN" sz="1500" dirty="0"/>
              <a:t>hoặc cập nhật thông tin sản phẩm</a:t>
            </a:r>
            <a:r>
              <a:rPr lang="en-US" sz="1500" dirty="0"/>
              <a:t>.</a:t>
            </a:r>
          </a:p>
        </p:txBody>
      </p:sp>
      <p:sp>
        <p:nvSpPr>
          <p:cNvPr id="4" name="Chỗ dành sẵn cho Ngày tháng 3">
            <a:extLst>
              <a:ext uri="{FF2B5EF4-FFF2-40B4-BE49-F238E27FC236}">
                <a16:creationId xmlns:a16="http://schemas.microsoft.com/office/drawing/2014/main" id="{FBEC7479-4475-83D4-CA9E-50C5C7EB4284}"/>
              </a:ext>
            </a:extLst>
          </p:cNvPr>
          <p:cNvSpPr>
            <a:spLocks noGrp="1"/>
          </p:cNvSpPr>
          <p:nvPr>
            <p:ph type="dt" sz="half" idx="10"/>
          </p:nvPr>
        </p:nvSpPr>
        <p:spPr>
          <a:xfrm>
            <a:off x="838200" y="6356350"/>
            <a:ext cx="2743200" cy="365125"/>
          </a:xfrm>
        </p:spPr>
        <p:txBody>
          <a:bodyPr>
            <a:normAutofit/>
          </a:bodyPr>
          <a:lstStyle/>
          <a:p>
            <a:pPr>
              <a:spcAft>
                <a:spcPts val="600"/>
              </a:spcAft>
            </a:pPr>
            <a:fld id="{604FA236-ED6A-4797-AB45-D2CADCFDE4D0}" type="datetime1">
              <a:rPr lang="en-US" smtClean="0"/>
              <a:pPr>
                <a:spcAft>
                  <a:spcPts val="600"/>
                </a:spcAft>
              </a:pPr>
              <a:t>6/4/2024</a:t>
            </a:fld>
            <a:endParaRPr lang="en-US" dirty="0"/>
          </a:p>
        </p:txBody>
      </p:sp>
      <p:sp>
        <p:nvSpPr>
          <p:cNvPr id="5" name="Chỗ dành sẵn cho Số hiệu Bản chiếu 4">
            <a:extLst>
              <a:ext uri="{FF2B5EF4-FFF2-40B4-BE49-F238E27FC236}">
                <a16:creationId xmlns:a16="http://schemas.microsoft.com/office/drawing/2014/main" id="{89962E8D-9170-3A15-64C0-48204AF797C6}"/>
              </a:ext>
            </a:extLst>
          </p:cNvPr>
          <p:cNvSpPr>
            <a:spLocks noGrp="1"/>
          </p:cNvSpPr>
          <p:nvPr>
            <p:ph type="sldNum" sz="quarter" idx="12"/>
          </p:nvPr>
        </p:nvSpPr>
        <p:spPr>
          <a:xfrm>
            <a:off x="8610600" y="6356350"/>
            <a:ext cx="2743200" cy="365125"/>
          </a:xfrm>
        </p:spPr>
        <p:txBody>
          <a:bodyPr>
            <a:normAutofit/>
          </a:bodyPr>
          <a:lstStyle/>
          <a:p>
            <a:pPr>
              <a:spcAft>
                <a:spcPts val="600"/>
              </a:spcAft>
            </a:pPr>
            <a:fld id="{87E8B6A9-B594-478F-A76C-B91C23881133}" type="slidenum">
              <a:rPr lang="en-US" smtClean="0"/>
              <a:pPr>
                <a:spcAft>
                  <a:spcPts val="600"/>
                </a:spcAft>
              </a:pPr>
              <a:t>9</a:t>
            </a:fld>
            <a:endParaRPr lang="en-US"/>
          </a:p>
        </p:txBody>
      </p:sp>
    </p:spTree>
    <p:extLst>
      <p:ext uri="{BB962C8B-B14F-4D97-AF65-F5344CB8AC3E}">
        <p14:creationId xmlns:p14="http://schemas.microsoft.com/office/powerpoint/2010/main" val="239129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EE2AD-39DB-4A67-95DC-9C501E3D69BA}"/>
              </a:ext>
            </a:extLst>
          </p:cNvPr>
          <p:cNvSpPr txBox="1"/>
          <p:nvPr/>
        </p:nvSpPr>
        <p:spPr>
          <a:xfrm>
            <a:off x="1953064" y="534572"/>
            <a:ext cx="8285871" cy="1323439"/>
          </a:xfrm>
          <a:prstGeom prst="rect">
            <a:avLst/>
          </a:prstGeom>
          <a:noFill/>
        </p:spPr>
        <p:txBody>
          <a:bodyPr wrap="square" rtlCol="0">
            <a:spAutoFit/>
          </a:bodyPr>
          <a:lstStyle/>
          <a:p>
            <a:pPr algn="ctr"/>
            <a:r>
              <a:rPr lang="en-US" sz="4000" b="1" dirty="0">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rPr>
              <a:t>BẢNG PHÂN CÔNG </a:t>
            </a:r>
            <a:r>
              <a:rPr lang="en-US" sz="4000" b="1" dirty="0" err="1">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rPr>
              <a:t>CÔNG</a:t>
            </a:r>
            <a:r>
              <a:rPr lang="en-US" sz="4000" b="1" dirty="0">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rPr>
              <a:t> VIỆC</a:t>
            </a:r>
            <a:endParaRPr lang="en-US" sz="4000" dirty="0">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ctr"/>
            <a:endParaRPr lang="en-US" sz="4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769BE670-3EB9-4EE4-ACBD-27C667082D85}"/>
              </a:ext>
            </a:extLst>
          </p:cNvPr>
          <p:cNvGraphicFramePr>
            <a:graphicFrameLocks noGrp="1"/>
          </p:cNvGraphicFramePr>
          <p:nvPr>
            <p:extLst>
              <p:ext uri="{D42A27DB-BD31-4B8C-83A1-F6EECF244321}">
                <p14:modId xmlns:p14="http://schemas.microsoft.com/office/powerpoint/2010/main" val="1749183263"/>
              </p:ext>
            </p:extLst>
          </p:nvPr>
        </p:nvGraphicFramePr>
        <p:xfrm>
          <a:off x="0" y="1622323"/>
          <a:ext cx="12074011" cy="4213472"/>
        </p:xfrm>
        <a:graphic>
          <a:graphicData uri="http://schemas.openxmlformats.org/drawingml/2006/table">
            <a:tbl>
              <a:tblPr firstRow="1" firstCol="1" bandRow="1">
                <a:tableStyleId>{5C22544A-7EE6-4342-B048-85BDC9FD1C3A}</a:tableStyleId>
              </a:tblPr>
              <a:tblGrid>
                <a:gridCol w="2300748">
                  <a:extLst>
                    <a:ext uri="{9D8B030D-6E8A-4147-A177-3AD203B41FA5}">
                      <a16:colId xmlns:a16="http://schemas.microsoft.com/office/drawing/2014/main" val="523668275"/>
                    </a:ext>
                  </a:extLst>
                </a:gridCol>
                <a:gridCol w="1828192">
                  <a:extLst>
                    <a:ext uri="{9D8B030D-6E8A-4147-A177-3AD203B41FA5}">
                      <a16:colId xmlns:a16="http://schemas.microsoft.com/office/drawing/2014/main" val="2337375872"/>
                    </a:ext>
                  </a:extLst>
                </a:gridCol>
                <a:gridCol w="1839241">
                  <a:extLst>
                    <a:ext uri="{9D8B030D-6E8A-4147-A177-3AD203B41FA5}">
                      <a16:colId xmlns:a16="http://schemas.microsoft.com/office/drawing/2014/main" val="4267861778"/>
                    </a:ext>
                  </a:extLst>
                </a:gridCol>
                <a:gridCol w="4581832">
                  <a:extLst>
                    <a:ext uri="{9D8B030D-6E8A-4147-A177-3AD203B41FA5}">
                      <a16:colId xmlns:a16="http://schemas.microsoft.com/office/drawing/2014/main" val="893445125"/>
                    </a:ext>
                  </a:extLst>
                </a:gridCol>
                <a:gridCol w="1523998">
                  <a:extLst>
                    <a:ext uri="{9D8B030D-6E8A-4147-A177-3AD203B41FA5}">
                      <a16:colId xmlns:a16="http://schemas.microsoft.com/office/drawing/2014/main" val="3349444551"/>
                    </a:ext>
                  </a:extLst>
                </a:gridCol>
              </a:tblGrid>
              <a:tr h="1170038">
                <a:tc>
                  <a:txBody>
                    <a:bodyPr/>
                    <a:lstStyle/>
                    <a:p>
                      <a:pPr algn="ctr">
                        <a:spcBef>
                          <a:spcPts val="600"/>
                        </a:spcBef>
                        <a:spcAft>
                          <a:spcPts val="600"/>
                        </a:spcAft>
                      </a:pPr>
                      <a:r>
                        <a:rPr lang="en-US" sz="1800" dirty="0" err="1">
                          <a:effectLst/>
                          <a:latin typeface="Tahoma" panose="020B0604030504040204" pitchFamily="34" charset="0"/>
                          <a:ea typeface="Tahoma" panose="020B0604030504040204" pitchFamily="34" charset="0"/>
                          <a:cs typeface="Tahoma" panose="020B0604030504040204" pitchFamily="34" charset="0"/>
                        </a:rPr>
                        <a:t>Tên</a:t>
                      </a:r>
                      <a:r>
                        <a:rPr lang="en-US" sz="1800" dirty="0">
                          <a:effectLst/>
                          <a:latin typeface="Tahoma" panose="020B0604030504040204" pitchFamily="34" charset="0"/>
                          <a:ea typeface="Tahoma" panose="020B0604030504040204" pitchFamily="34" charset="0"/>
                          <a:cs typeface="Tahoma" panose="020B0604030504040204" pitchFamily="34" charset="0"/>
                        </a:rPr>
                        <a:t> Thành Viên</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400" dirty="0">
                          <a:effectLst/>
                          <a:latin typeface="Tahoma" panose="020B0604030504040204" pitchFamily="34" charset="0"/>
                          <a:ea typeface="Tahoma" panose="020B0604030504040204" pitchFamily="34" charset="0"/>
                          <a:cs typeface="Tahoma" panose="020B0604030504040204" pitchFamily="34" charset="0"/>
                        </a:rPr>
                        <a:t>MSSV</a:t>
                      </a:r>
                    </a:p>
                  </a:txBody>
                  <a:tcPr marL="68580" marR="68580" marT="0" marB="0" anchor="ctr"/>
                </a:tc>
                <a:tc>
                  <a:txBody>
                    <a:bodyPr/>
                    <a:lstStyle/>
                    <a:p>
                      <a:pPr algn="ctr">
                        <a:spcBef>
                          <a:spcPts val="600"/>
                        </a:spcBef>
                        <a:spcAft>
                          <a:spcPts val="600"/>
                        </a:spcAft>
                      </a:pPr>
                      <a:r>
                        <a:rPr lang="en-US" sz="1800" dirty="0">
                          <a:effectLst/>
                          <a:latin typeface="Tahoma" panose="020B0604030504040204" pitchFamily="34" charset="0"/>
                          <a:ea typeface="Tahoma" panose="020B0604030504040204" pitchFamily="34" charset="0"/>
                          <a:cs typeface="Tahoma" panose="020B0604030504040204" pitchFamily="34" charset="0"/>
                        </a:rPr>
                        <a:t>Vai </a:t>
                      </a:r>
                      <a:r>
                        <a:rPr lang="en-US" sz="1800" dirty="0" err="1">
                          <a:effectLst/>
                          <a:latin typeface="Tahoma" panose="020B0604030504040204" pitchFamily="34" charset="0"/>
                          <a:ea typeface="Tahoma" panose="020B0604030504040204" pitchFamily="34" charset="0"/>
                          <a:cs typeface="Tahoma" panose="020B0604030504040204" pitchFamily="34" charset="0"/>
                        </a:rPr>
                        <a:t>Trò</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800" dirty="0" err="1">
                          <a:effectLst/>
                          <a:latin typeface="Tahoma" panose="020B0604030504040204" pitchFamily="34" charset="0"/>
                          <a:ea typeface="Tahoma" panose="020B0604030504040204" pitchFamily="34" charset="0"/>
                          <a:cs typeface="Tahoma" panose="020B0604030504040204" pitchFamily="34" charset="0"/>
                        </a:rPr>
                        <a:t>Công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việc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phụ</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trách</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800" dirty="0" err="1" smtClean="0">
                          <a:effectLst/>
                          <a:latin typeface="Tahoma" panose="020B0604030504040204" pitchFamily="34" charset="0"/>
                          <a:ea typeface="Tahoma" panose="020B0604030504040204" pitchFamily="34" charset="0"/>
                          <a:cs typeface="Tahoma" panose="020B0604030504040204" pitchFamily="34" charset="0"/>
                        </a:rPr>
                        <a:t>Phần</a:t>
                      </a:r>
                      <a:r>
                        <a:rPr lang="en-US" sz="18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800" baseline="0" dirty="0" err="1" smtClean="0">
                          <a:effectLst/>
                          <a:latin typeface="Tahoma" panose="020B0604030504040204" pitchFamily="34" charset="0"/>
                          <a:ea typeface="Tahoma" panose="020B0604030504040204" pitchFamily="34" charset="0"/>
                          <a:cs typeface="Tahoma" panose="020B0604030504040204" pitchFamily="34" charset="0"/>
                        </a:rPr>
                        <a:t>trăm</a:t>
                      </a:r>
                      <a:r>
                        <a:rPr lang="en-US" sz="18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800" baseline="0" dirty="0" err="1" smtClean="0">
                          <a:effectLst/>
                          <a:latin typeface="Tahoma" panose="020B0604030504040204" pitchFamily="34" charset="0"/>
                          <a:ea typeface="Tahoma" panose="020B0604030504040204" pitchFamily="34" charset="0"/>
                          <a:cs typeface="Tahoma" panose="020B0604030504040204" pitchFamily="34" charset="0"/>
                        </a:rPr>
                        <a:t>công</a:t>
                      </a:r>
                      <a:r>
                        <a:rPr lang="en-US" sz="18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800" baseline="0" dirty="0" err="1" smtClean="0">
                          <a:effectLst/>
                          <a:latin typeface="Tahoma" panose="020B0604030504040204" pitchFamily="34" charset="0"/>
                          <a:ea typeface="Tahoma" panose="020B0604030504040204" pitchFamily="34" charset="0"/>
                          <a:cs typeface="Tahoma" panose="020B0604030504040204" pitchFamily="34" charset="0"/>
                        </a:rPr>
                        <a:t>việc</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4272796169"/>
                  </a:ext>
                </a:extLst>
              </a:tr>
              <a:tr h="1014478">
                <a:tc>
                  <a:txBody>
                    <a:bodyPr/>
                    <a:lstStyle/>
                    <a:p>
                      <a:pPr algn="ctr">
                        <a:spcBef>
                          <a:spcPts val="600"/>
                        </a:spcBef>
                        <a:spcAft>
                          <a:spcPts val="600"/>
                        </a:spcAft>
                      </a:pPr>
                      <a:r>
                        <a:rPr lang="en-US" sz="1400">
                          <a:effectLst/>
                          <a:latin typeface="Tahoma" panose="020B0604030504040204" pitchFamily="34" charset="0"/>
                          <a:ea typeface="Tahoma" panose="020B0604030504040204" pitchFamily="34" charset="0"/>
                          <a:cs typeface="Tahoma" panose="020B0604030504040204" pitchFamily="34" charset="0"/>
                        </a:rPr>
                        <a:t>Nguyễn Từ Thành Đạt</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bg2">
                        <a:lumMod val="50000"/>
                      </a:schemeClr>
                    </a:solidFill>
                  </a:tcPr>
                </a:tc>
                <a:tc>
                  <a:txBody>
                    <a:bodyPr/>
                    <a:lstStyle/>
                    <a:p>
                      <a:pPr algn="ctr">
                        <a:spcBef>
                          <a:spcPts val="600"/>
                        </a:spcBef>
                        <a:spcAft>
                          <a:spcPts val="600"/>
                        </a:spcAft>
                      </a:pPr>
                      <a:r>
                        <a:rPr lang="en-US" sz="1400" dirty="0">
                          <a:solidFill>
                            <a:schemeClr val="bg1"/>
                          </a:solidFill>
                          <a:effectLst/>
                          <a:latin typeface="Tahoma" panose="020B0604030504040204" pitchFamily="34" charset="0"/>
                          <a:ea typeface="Tahoma" panose="020B0604030504040204" pitchFamily="34" charset="0"/>
                          <a:cs typeface="Tahoma" panose="020B0604030504040204" pitchFamily="34" charset="0"/>
                        </a:rPr>
                        <a:t>2001215707</a:t>
                      </a:r>
                    </a:p>
                  </a:txBody>
                  <a:tcPr marL="68580" marR="68580" marT="0" marB="0" anchor="ctr">
                    <a:solidFill>
                      <a:schemeClr val="bg2">
                        <a:lumMod val="50000"/>
                      </a:schemeClr>
                    </a:solidFill>
                  </a:tcPr>
                </a:tc>
                <a:tc>
                  <a:txBody>
                    <a:bodyPr/>
                    <a:lstStyle/>
                    <a:p>
                      <a:pPr algn="ctr">
                        <a:spcBef>
                          <a:spcPts val="600"/>
                        </a:spcBef>
                        <a:spcAft>
                          <a:spcPts val="6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Nhóm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Trưởng</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400" dirty="0" err="1" smtClean="0">
                          <a:effectLst/>
                          <a:latin typeface="Tahoma" panose="020B0604030504040204" pitchFamily="34" charset="0"/>
                          <a:ea typeface="Tahoma" panose="020B0604030504040204" pitchFamily="34" charset="0"/>
                          <a:cs typeface="Tahoma" panose="020B0604030504040204" pitchFamily="34" charset="0"/>
                        </a:rPr>
                        <a:t>Quản</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lý</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hàng</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hóa</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bán</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hàng</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khách</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hàng</a:t>
                      </a:r>
                      <a:r>
                        <a:rPr lang="en-US" sz="1400" baseline="0" smtClean="0">
                          <a:effectLst/>
                          <a:latin typeface="Tahoma" panose="020B0604030504040204" pitchFamily="34" charset="0"/>
                          <a:ea typeface="Tahoma" panose="020B0604030504040204" pitchFamily="34" charset="0"/>
                          <a:cs typeface="Tahoma" panose="020B0604030504040204" pitchFamily="34" charset="0"/>
                        </a:rPr>
                        <a:t>.</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400" dirty="0" smtClean="0">
                          <a:effectLst/>
                          <a:latin typeface="Tahoma" panose="020B0604030504040204" pitchFamily="34" charset="0"/>
                          <a:ea typeface="Tahoma" panose="020B0604030504040204" pitchFamily="34" charset="0"/>
                          <a:cs typeface="Tahoma" panose="020B0604030504040204" pitchFamily="34" charset="0"/>
                        </a:rPr>
                        <a:t>33%</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355935163"/>
                  </a:ext>
                </a:extLst>
              </a:tr>
              <a:tr h="1014478">
                <a:tc>
                  <a:txBody>
                    <a:bodyPr/>
                    <a:lstStyle/>
                    <a:p>
                      <a:pPr algn="ctr">
                        <a:spcBef>
                          <a:spcPts val="600"/>
                        </a:spcBef>
                        <a:spcAft>
                          <a:spcPts val="600"/>
                        </a:spcAft>
                      </a:pPr>
                      <a:r>
                        <a:rPr lang="en-US" sz="1400">
                          <a:effectLst/>
                          <a:latin typeface="Tahoma" panose="020B0604030504040204" pitchFamily="34" charset="0"/>
                          <a:ea typeface="Tahoma" panose="020B0604030504040204" pitchFamily="34" charset="0"/>
                          <a:cs typeface="Tahoma" panose="020B0604030504040204" pitchFamily="34" charset="0"/>
                        </a:rPr>
                        <a:t>Võ Danh Dự</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bg2">
                        <a:lumMod val="50000"/>
                      </a:schemeClr>
                    </a:solidFill>
                  </a:tcPr>
                </a:tc>
                <a:tc>
                  <a:txBody>
                    <a:bodyPr/>
                    <a:lstStyle/>
                    <a:p>
                      <a:pPr algn="ctr">
                        <a:spcBef>
                          <a:spcPts val="600"/>
                        </a:spcBef>
                        <a:spcAft>
                          <a:spcPts val="600"/>
                        </a:spcAft>
                      </a:pPr>
                      <a:r>
                        <a:rPr lang="en-US" sz="1400" dirty="0">
                          <a:solidFill>
                            <a:schemeClr val="bg1"/>
                          </a:solidFill>
                          <a:effectLst/>
                          <a:latin typeface="Tahoma" panose="020B0604030504040204" pitchFamily="34" charset="0"/>
                          <a:ea typeface="Tahoma" panose="020B0604030504040204" pitchFamily="34" charset="0"/>
                          <a:cs typeface="Tahoma" panose="020B0604030504040204" pitchFamily="34" charset="0"/>
                        </a:rPr>
                        <a:t>2001210920</a:t>
                      </a:r>
                    </a:p>
                  </a:txBody>
                  <a:tcPr marL="68580" marR="68580" marT="0" marB="0" anchor="ctr">
                    <a:solidFill>
                      <a:schemeClr val="bg2">
                        <a:lumMod val="50000"/>
                      </a:schemeClr>
                    </a:solidFill>
                  </a:tcPr>
                </a:tc>
                <a:tc>
                  <a:txBody>
                    <a:bodyPr/>
                    <a:lstStyle/>
                    <a:p>
                      <a:pPr algn="ctr">
                        <a:spcBef>
                          <a:spcPts val="600"/>
                        </a:spcBef>
                        <a:spcAft>
                          <a:spcPts val="600"/>
                        </a:spcAft>
                      </a:pPr>
                      <a:r>
                        <a:rPr lang="en-US" sz="1400" dirty="0">
                          <a:effectLst/>
                          <a:latin typeface="Tahoma" panose="020B0604030504040204" pitchFamily="34" charset="0"/>
                          <a:ea typeface="Tahoma" panose="020B0604030504040204" pitchFamily="34" charset="0"/>
                          <a:cs typeface="Tahoma" panose="020B0604030504040204" pitchFamily="34" charset="0"/>
                        </a:rPr>
                        <a:t>Thành Viên</a:t>
                      </a:r>
                    </a:p>
                  </a:txBody>
                  <a:tcPr marL="68580" marR="68580" marT="0" marB="0" anchor="ctr"/>
                </a:tc>
                <a:tc>
                  <a:txBody>
                    <a:bodyPr/>
                    <a:lstStyle/>
                    <a:p>
                      <a:pPr algn="ctr">
                        <a:spcBef>
                          <a:spcPts val="600"/>
                        </a:spcBef>
                        <a:spcAft>
                          <a:spcPts val="600"/>
                        </a:spcAft>
                      </a:pPr>
                      <a:r>
                        <a:rPr lang="en-US" sz="1400" dirty="0" err="1" smtClean="0">
                          <a:effectLst/>
                          <a:latin typeface="Tahoma" panose="020B0604030504040204" pitchFamily="34" charset="0"/>
                          <a:ea typeface="Tahoma" panose="020B0604030504040204" pitchFamily="34" charset="0"/>
                          <a:cs typeface="Tahoma" panose="020B0604030504040204" pitchFamily="34" charset="0"/>
                        </a:rPr>
                        <a:t>Quản</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lý</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nhập</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hàng</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nhà</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cung</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cấp</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400" dirty="0" smtClean="0">
                          <a:effectLst/>
                          <a:latin typeface="Tahoma" panose="020B0604030504040204" pitchFamily="34" charset="0"/>
                          <a:ea typeface="Tahoma" panose="020B0604030504040204" pitchFamily="34" charset="0"/>
                          <a:cs typeface="Tahoma" panose="020B0604030504040204" pitchFamily="34" charset="0"/>
                        </a:rPr>
                        <a:t>33%</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4031482848"/>
                  </a:ext>
                </a:extLst>
              </a:tr>
              <a:tr h="1014478">
                <a:tc>
                  <a:txBody>
                    <a:bodyPr/>
                    <a:lstStyle/>
                    <a:p>
                      <a:pPr algn="ctr">
                        <a:spcBef>
                          <a:spcPts val="600"/>
                        </a:spcBef>
                        <a:spcAft>
                          <a:spcPts val="600"/>
                        </a:spcAft>
                      </a:pPr>
                      <a:r>
                        <a:rPr lang="en-US" sz="1400" dirty="0" err="1">
                          <a:effectLst/>
                          <a:latin typeface="Tahoma" panose="020B0604030504040204" pitchFamily="34" charset="0"/>
                          <a:ea typeface="Tahoma" panose="020B0604030504040204" pitchFamily="34" charset="0"/>
                          <a:cs typeface="Tahoma" panose="020B0604030504040204" pitchFamily="34" charset="0"/>
                        </a:rPr>
                        <a:t>Nguyễn</a:t>
                      </a:r>
                      <a:r>
                        <a:rPr lang="en-US" sz="1400" dirty="0">
                          <a:effectLst/>
                          <a:latin typeface="Tahoma" panose="020B0604030504040204" pitchFamily="34" charset="0"/>
                          <a:ea typeface="Tahoma" panose="020B0604030504040204" pitchFamily="34" charset="0"/>
                          <a:cs typeface="Tahoma" panose="020B0604030504040204" pitchFamily="34" charset="0"/>
                        </a:rPr>
                        <a:t> Anh </a:t>
                      </a:r>
                      <a:r>
                        <a:rPr lang="en-US" sz="1400" dirty="0" err="1">
                          <a:effectLst/>
                          <a:latin typeface="Tahoma" panose="020B0604030504040204" pitchFamily="34" charset="0"/>
                          <a:ea typeface="Tahoma" panose="020B0604030504040204" pitchFamily="34" charset="0"/>
                          <a:cs typeface="Tahoma" panose="020B0604030504040204" pitchFamily="34" charset="0"/>
                        </a:rPr>
                        <a:t>Đức</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bg2">
                        <a:lumMod val="50000"/>
                      </a:schemeClr>
                    </a:solidFill>
                  </a:tcPr>
                </a:tc>
                <a:tc>
                  <a:txBody>
                    <a:bodyPr/>
                    <a:lstStyle/>
                    <a:p>
                      <a:pPr algn="ctr">
                        <a:spcBef>
                          <a:spcPts val="600"/>
                        </a:spcBef>
                        <a:spcAft>
                          <a:spcPts val="600"/>
                        </a:spcAft>
                      </a:pPr>
                      <a:r>
                        <a:rPr lang="en-US" sz="1400" dirty="0">
                          <a:solidFill>
                            <a:schemeClr val="bg1"/>
                          </a:solidFill>
                          <a:effectLst/>
                          <a:latin typeface="Tahoma" panose="020B0604030504040204" pitchFamily="34" charset="0"/>
                          <a:ea typeface="Tahoma" panose="020B0604030504040204" pitchFamily="34" charset="0"/>
                          <a:cs typeface="Tahoma" panose="020B0604030504040204" pitchFamily="34" charset="0"/>
                        </a:rPr>
                        <a:t>2001215733</a:t>
                      </a:r>
                    </a:p>
                  </a:txBody>
                  <a:tcPr marL="68580" marR="68580" marT="0" marB="0" anchor="ctr">
                    <a:solidFill>
                      <a:schemeClr val="bg2">
                        <a:lumMod val="50000"/>
                      </a:schemeClr>
                    </a:solidFill>
                  </a:tcPr>
                </a:tc>
                <a:tc>
                  <a:txBody>
                    <a:bodyPr/>
                    <a:lstStyle/>
                    <a:p>
                      <a:pPr algn="ctr">
                        <a:spcBef>
                          <a:spcPts val="600"/>
                        </a:spcBef>
                        <a:spcAft>
                          <a:spcPts val="600"/>
                        </a:spcAft>
                      </a:pPr>
                      <a:r>
                        <a:rPr lang="en-US" sz="1400" dirty="0">
                          <a:effectLst/>
                          <a:latin typeface="Tahoma" panose="020B0604030504040204" pitchFamily="34" charset="0"/>
                          <a:ea typeface="Tahoma" panose="020B0604030504040204" pitchFamily="34" charset="0"/>
                          <a:cs typeface="Tahoma" panose="020B0604030504040204" pitchFamily="34" charset="0"/>
                        </a:rPr>
                        <a:t>Thành Viên</a:t>
                      </a:r>
                    </a:p>
                  </a:txBody>
                  <a:tcPr marL="68580" marR="68580" marT="0" marB="0" anchor="ctr"/>
                </a:tc>
                <a:tc>
                  <a:txBody>
                    <a:bodyPr/>
                    <a:lstStyle/>
                    <a:p>
                      <a:pPr algn="ctr">
                        <a:spcBef>
                          <a:spcPts val="600"/>
                        </a:spcBef>
                        <a:spcAft>
                          <a:spcPts val="600"/>
                        </a:spcAft>
                      </a:pPr>
                      <a:r>
                        <a:rPr lang="en-US" sz="1400" dirty="0" err="1" smtClean="0">
                          <a:effectLst/>
                          <a:latin typeface="Tahoma" panose="020B0604030504040204" pitchFamily="34" charset="0"/>
                          <a:ea typeface="Tahoma" panose="020B0604030504040204" pitchFamily="34" charset="0"/>
                          <a:cs typeface="Tahoma" panose="020B0604030504040204" pitchFamily="34" charset="0"/>
                        </a:rPr>
                        <a:t>Quản</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lý</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nhóm</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hàng</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hóa</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aseline="0" dirty="0" err="1" smtClean="0">
                          <a:effectLst/>
                          <a:latin typeface="Tahoma" panose="020B0604030504040204" pitchFamily="34" charset="0"/>
                          <a:ea typeface="Tahoma" panose="020B0604030504040204" pitchFamily="34" charset="0"/>
                          <a:cs typeface="Tahoma" panose="020B0604030504040204" pitchFamily="34" charset="0"/>
                        </a:rPr>
                        <a:t>đơn</a:t>
                      </a:r>
                      <a:r>
                        <a:rPr lang="en-US" sz="140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algn="ctr">
                        <a:spcBef>
                          <a:spcPts val="600"/>
                        </a:spcBef>
                        <a:spcAft>
                          <a:spcPts val="600"/>
                        </a:spcAft>
                      </a:pPr>
                      <a:r>
                        <a:rPr lang="en-US" sz="1400" dirty="0" smtClean="0">
                          <a:effectLst/>
                          <a:latin typeface="Tahoma" panose="020B0604030504040204" pitchFamily="34" charset="0"/>
                          <a:ea typeface="Tahoma" panose="020B0604030504040204" pitchFamily="34" charset="0"/>
                          <a:cs typeface="Tahoma" panose="020B0604030504040204" pitchFamily="34" charset="0"/>
                        </a:rPr>
                        <a:t>33%</a:t>
                      </a:r>
                      <a:endParaRPr lang="en-US" sz="1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363870043"/>
                  </a:ext>
                </a:extLst>
              </a:tr>
            </a:tbl>
          </a:graphicData>
        </a:graphic>
      </p:graphicFrame>
      <p:sp>
        <p:nvSpPr>
          <p:cNvPr id="6" name="Date Placeholder 5">
            <a:extLst>
              <a:ext uri="{FF2B5EF4-FFF2-40B4-BE49-F238E27FC236}">
                <a16:creationId xmlns:a16="http://schemas.microsoft.com/office/drawing/2014/main" id="{730DD23A-2D38-4BDD-B7FA-502D73151409}"/>
              </a:ext>
            </a:extLst>
          </p:cNvPr>
          <p:cNvSpPr>
            <a:spLocks noGrp="1"/>
          </p:cNvSpPr>
          <p:nvPr>
            <p:ph type="dt" sz="half" idx="10"/>
          </p:nvPr>
        </p:nvSpPr>
        <p:spPr/>
        <p:txBody>
          <a:bodyPr/>
          <a:lstStyle/>
          <a:p>
            <a:fld id="{9B478249-0850-4BC8-8707-4263FD2C3FBA}" type="datetime1">
              <a:rPr lang="en-US" smtClean="0"/>
              <a:t>6/4/2024</a:t>
            </a:fld>
            <a:endParaRPr lang="en-US" dirty="0"/>
          </a:p>
        </p:txBody>
      </p:sp>
      <p:sp>
        <p:nvSpPr>
          <p:cNvPr id="7" name="Slide Number Placeholder 6">
            <a:extLst>
              <a:ext uri="{FF2B5EF4-FFF2-40B4-BE49-F238E27FC236}">
                <a16:creationId xmlns:a16="http://schemas.microsoft.com/office/drawing/2014/main" id="{DCB31D9C-C34D-4EEB-92CF-F0D5EECF5E9E}"/>
              </a:ext>
            </a:extLst>
          </p:cNvPr>
          <p:cNvSpPr>
            <a:spLocks noGrp="1"/>
          </p:cNvSpPr>
          <p:nvPr>
            <p:ph type="sldNum" sz="quarter" idx="12"/>
          </p:nvPr>
        </p:nvSpPr>
        <p:spPr/>
        <p:txBody>
          <a:bodyPr/>
          <a:lstStyle/>
          <a:p>
            <a:fld id="{87E8B6A9-B594-478F-A76C-B91C23881133}" type="slidenum">
              <a:rPr lang="en-US" smtClean="0"/>
              <a:pPr/>
              <a:t>1</a:t>
            </a:fld>
            <a:endParaRPr lang="en-US"/>
          </a:p>
        </p:txBody>
      </p:sp>
    </p:spTree>
    <p:extLst>
      <p:ext uri="{BB962C8B-B14F-4D97-AF65-F5344CB8AC3E}">
        <p14:creationId xmlns:p14="http://schemas.microsoft.com/office/powerpoint/2010/main" val="35227581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8">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0">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FB67B19-9F0E-E2D4-DBE0-ABBCAEF24D64}"/>
              </a:ext>
            </a:extLst>
          </p:cNvPr>
          <p:cNvSpPr>
            <a:spLocks noGrp="1"/>
          </p:cNvSpPr>
          <p:nvPr>
            <p:ph type="title"/>
          </p:nvPr>
        </p:nvSpPr>
        <p:spPr>
          <a:xfrm>
            <a:off x="1171074" y="1396686"/>
            <a:ext cx="3240506" cy="4064628"/>
          </a:xfrm>
        </p:spPr>
        <p:txBody>
          <a:bodyPr>
            <a:normAutofit/>
          </a:bodyPr>
          <a:lstStyle/>
          <a:p>
            <a:pPr algn="ctr"/>
            <a:r>
              <a:rPr lang="en-US" dirty="0" err="1">
                <a:solidFill>
                  <a:srgbClr val="FFFFFF"/>
                </a:solidFill>
              </a:rPr>
              <a:t>Mô</a:t>
            </a:r>
            <a:r>
              <a:rPr lang="en-US" dirty="0">
                <a:solidFill>
                  <a:srgbClr val="FFFFFF"/>
                </a:solidFill>
              </a:rPr>
              <a:t> </a:t>
            </a:r>
            <a:r>
              <a:rPr lang="en-US" dirty="0" err="1">
                <a:solidFill>
                  <a:srgbClr val="FFFFFF"/>
                </a:solidFill>
              </a:rPr>
              <a:t>tả</a:t>
            </a:r>
            <a:r>
              <a:rPr lang="en-US" dirty="0">
                <a:solidFill>
                  <a:srgbClr val="FFFFFF"/>
                </a:solidFill>
              </a:rPr>
              <a:t> </a:t>
            </a:r>
            <a:r>
              <a:rPr lang="en-US" dirty="0" err="1">
                <a:solidFill>
                  <a:srgbClr val="FFFFFF"/>
                </a:solidFill>
              </a:rPr>
              <a:t>phần</a:t>
            </a:r>
            <a:r>
              <a:rPr lang="en-US" dirty="0">
                <a:solidFill>
                  <a:srgbClr val="FFFFFF"/>
                </a:solidFill>
              </a:rPr>
              <a:t> </a:t>
            </a:r>
            <a:r>
              <a:rPr lang="en-US" dirty="0" err="1">
                <a:solidFill>
                  <a:srgbClr val="FFFFFF"/>
                </a:solidFill>
              </a:rPr>
              <a:t>mềm</a:t>
            </a:r>
            <a:endParaRPr lang="en-US" dirty="0">
              <a:solidFill>
                <a:srgbClr val="FFFFFF"/>
              </a:solidFill>
            </a:endParaRPr>
          </a:p>
        </p:txBody>
      </p:sp>
      <p:sp>
        <p:nvSpPr>
          <p:cNvPr id="57" name="Arc 42">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8" name="Oval 44">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hỗ dành sẵn cho Nội dung 2">
            <a:extLst>
              <a:ext uri="{FF2B5EF4-FFF2-40B4-BE49-F238E27FC236}">
                <a16:creationId xmlns:a16="http://schemas.microsoft.com/office/drawing/2014/main" id="{7A54972E-A0B0-EB30-C5B8-7B16EDDA6F9E}"/>
              </a:ext>
            </a:extLst>
          </p:cNvPr>
          <p:cNvSpPr>
            <a:spLocks noGrp="1"/>
          </p:cNvSpPr>
          <p:nvPr>
            <p:ph idx="1"/>
          </p:nvPr>
        </p:nvSpPr>
        <p:spPr>
          <a:xfrm>
            <a:off x="5370153" y="1526033"/>
            <a:ext cx="5536397" cy="3935281"/>
          </a:xfrm>
        </p:spPr>
        <p:txBody>
          <a:bodyPr>
            <a:normAutofit/>
          </a:bodyPr>
          <a:lstStyle/>
          <a:p>
            <a:pPr algn="just"/>
            <a:r>
              <a:rPr lang="vi-VN" sz="2400" dirty="0"/>
              <a:t>Phần mềm Quản lý </a:t>
            </a:r>
            <a:r>
              <a:rPr lang="en-US" sz="2400" dirty="0" smtClean="0"/>
              <a:t>c</a:t>
            </a:r>
            <a:r>
              <a:rPr lang="vi-VN" sz="2400" dirty="0" smtClean="0"/>
              <a:t>ửa </a:t>
            </a:r>
            <a:r>
              <a:rPr lang="vi-VN" sz="2400" dirty="0"/>
              <a:t>hàng </a:t>
            </a:r>
            <a:r>
              <a:rPr lang="en-US" sz="2400" dirty="0" smtClean="0"/>
              <a:t>n</a:t>
            </a:r>
            <a:r>
              <a:rPr lang="vi-VN" sz="2400" dirty="0" smtClean="0"/>
              <a:t>ông </a:t>
            </a:r>
            <a:r>
              <a:rPr lang="vi-VN" sz="2400" dirty="0"/>
              <a:t>sản </a:t>
            </a:r>
            <a:r>
              <a:rPr lang="en-US" sz="2400" dirty="0" smtClean="0"/>
              <a:t>s</a:t>
            </a:r>
            <a:r>
              <a:rPr lang="vi-VN" sz="2400" dirty="0" smtClean="0"/>
              <a:t>ạch </a:t>
            </a:r>
            <a:r>
              <a:rPr lang="vi-VN" sz="2400" dirty="0"/>
              <a:t>được thiết kế để hỗ trợ các cửa hàng bán lẻ nông sản trong việc quản lý các hoạt động kinh doanh hàng ngày. Hệ thống này tập trung vào việc tối ưu hóa quy trình quản lý hàng hóa, bán hàng, nhập hàng, cũng như quản lý khách hàng, nhà cung cấp và nhân viên.</a:t>
            </a:r>
            <a:endParaRPr lang="en-US" sz="2400" dirty="0"/>
          </a:p>
        </p:txBody>
      </p:sp>
      <p:sp>
        <p:nvSpPr>
          <p:cNvPr id="4" name="Chỗ dành sẵn cho Ngày tháng 3">
            <a:extLst>
              <a:ext uri="{FF2B5EF4-FFF2-40B4-BE49-F238E27FC236}">
                <a16:creationId xmlns:a16="http://schemas.microsoft.com/office/drawing/2014/main" id="{BFF6CB93-4633-9AE3-F922-168A16B0E531}"/>
              </a:ext>
            </a:extLst>
          </p:cNvPr>
          <p:cNvSpPr>
            <a:spLocks noGrp="1"/>
          </p:cNvSpPr>
          <p:nvPr>
            <p:ph type="dt" sz="half" idx="10"/>
          </p:nvPr>
        </p:nvSpPr>
        <p:spPr>
          <a:xfrm>
            <a:off x="838200" y="6356350"/>
            <a:ext cx="2743200" cy="365125"/>
          </a:xfrm>
        </p:spPr>
        <p:txBody>
          <a:bodyPr>
            <a:normAutofit/>
          </a:bodyPr>
          <a:lstStyle/>
          <a:p>
            <a:pPr>
              <a:spcAft>
                <a:spcPts val="600"/>
              </a:spcAft>
            </a:pPr>
            <a:fld id="{604FA236-ED6A-4797-AB45-D2CADCFDE4D0}" type="datetime1">
              <a:rPr lang="en-US"/>
              <a:pPr>
                <a:spcAft>
                  <a:spcPts val="600"/>
                </a:spcAft>
              </a:pPr>
              <a:t>6/4/2024</a:t>
            </a:fld>
            <a:endParaRPr lang="en-US"/>
          </a:p>
        </p:txBody>
      </p:sp>
      <p:sp>
        <p:nvSpPr>
          <p:cNvPr id="5" name="Chỗ dành sẵn cho Số hiệu Bản chiếu 4">
            <a:extLst>
              <a:ext uri="{FF2B5EF4-FFF2-40B4-BE49-F238E27FC236}">
                <a16:creationId xmlns:a16="http://schemas.microsoft.com/office/drawing/2014/main" id="{BD973FC2-C8BF-95B0-4BCA-46A79CD4C000}"/>
              </a:ext>
            </a:extLst>
          </p:cNvPr>
          <p:cNvSpPr>
            <a:spLocks noGrp="1"/>
          </p:cNvSpPr>
          <p:nvPr>
            <p:ph type="sldNum" sz="quarter" idx="12"/>
          </p:nvPr>
        </p:nvSpPr>
        <p:spPr>
          <a:xfrm>
            <a:off x="8610600" y="6356350"/>
            <a:ext cx="2743200" cy="365125"/>
          </a:xfrm>
        </p:spPr>
        <p:txBody>
          <a:bodyPr>
            <a:normAutofit/>
          </a:bodyPr>
          <a:lstStyle/>
          <a:p>
            <a:pPr>
              <a:spcAft>
                <a:spcPts val="600"/>
              </a:spcAft>
            </a:pPr>
            <a:fld id="{87E8B6A9-B594-478F-A76C-B91C23881133}" type="slidenum">
              <a:rPr lang="en-US" smtClean="0"/>
              <a:pPr>
                <a:spcAft>
                  <a:spcPts val="600"/>
                </a:spcAft>
              </a:pPr>
              <a:t>2</a:t>
            </a:fld>
            <a:endParaRPr lang="en-US"/>
          </a:p>
        </p:txBody>
      </p:sp>
    </p:spTree>
    <p:extLst>
      <p:ext uri="{BB962C8B-B14F-4D97-AF65-F5344CB8AC3E}">
        <p14:creationId xmlns:p14="http://schemas.microsoft.com/office/powerpoint/2010/main" val="174050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4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95C311-7F9C-4DB9-91A5-5F2C74C2F809}"/>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Mô hình ERD</a:t>
            </a:r>
            <a:endParaRPr lang="en-US" sz="2600" kern="1200">
              <a:solidFill>
                <a:srgbClr val="FFFFFF"/>
              </a:solidFill>
              <a:latin typeface="+mj-lt"/>
              <a:ea typeface="+mj-ea"/>
              <a:cs typeface="+mj-cs"/>
            </a:endParaRPr>
          </a:p>
        </p:txBody>
      </p:sp>
      <p:pic>
        <p:nvPicPr>
          <p:cNvPr id="3" name="Picture 2" descr="Ảnh có chứa văn bản, ảnh chụp màn hình, biểu đồ, Phông chữ&#10;&#10;Mô tả được tạo tự động">
            <a:extLst>
              <a:ext uri="{FF2B5EF4-FFF2-40B4-BE49-F238E27FC236}">
                <a16:creationId xmlns:a16="http://schemas.microsoft.com/office/drawing/2014/main" id="{E0CC85D4-1433-9F3A-7719-FBBF39E9A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464" y="976713"/>
            <a:ext cx="8071535" cy="5044708"/>
          </a:xfrm>
          <a:prstGeom prst="rect">
            <a:avLst/>
          </a:prstGeom>
        </p:spPr>
      </p:pic>
      <p:sp>
        <p:nvSpPr>
          <p:cNvPr id="7" name="Date Placeholder 6">
            <a:extLst>
              <a:ext uri="{FF2B5EF4-FFF2-40B4-BE49-F238E27FC236}">
                <a16:creationId xmlns:a16="http://schemas.microsoft.com/office/drawing/2014/main" id="{0C95590C-B787-4584-8B82-F25F42179C6D}"/>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A5C3FCE8-4061-4371-BC91-F59378F6B8DC}" type="datetime1">
              <a:rPr lang="en-US" smtClean="0">
                <a:solidFill>
                  <a:srgbClr val="FFFFFF"/>
                </a:solidFill>
              </a:rPr>
              <a:pPr>
                <a:spcAft>
                  <a:spcPts val="600"/>
                </a:spcAft>
              </a:pPr>
              <a:t>6/4/2024</a:t>
            </a:fld>
            <a:endParaRPr lang="en-US">
              <a:solidFill>
                <a:srgbClr val="FFFFFF"/>
              </a:solidFill>
            </a:endParaRPr>
          </a:p>
        </p:txBody>
      </p:sp>
      <p:sp>
        <p:nvSpPr>
          <p:cNvPr id="9" name="Slide Number Placeholder 8">
            <a:extLst>
              <a:ext uri="{FF2B5EF4-FFF2-40B4-BE49-F238E27FC236}">
                <a16:creationId xmlns:a16="http://schemas.microsoft.com/office/drawing/2014/main" id="{2AF09D72-F4E9-4A77-811F-A3F5EBD7E1B6}"/>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7E8B6A9-B594-478F-A76C-B91C23881133}" type="slidenum">
              <a:rPr lang="en-US" smtClean="0">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36964648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17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95C311-7F9C-4DB9-91A5-5F2C74C2F809}"/>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Database diagram</a:t>
            </a:r>
          </a:p>
        </p:txBody>
      </p:sp>
      <p:pic>
        <p:nvPicPr>
          <p:cNvPr id="4" name="Picture 1">
            <a:extLst>
              <a:ext uri="{FF2B5EF4-FFF2-40B4-BE49-F238E27FC236}">
                <a16:creationId xmlns:a16="http://schemas.microsoft.com/office/drawing/2014/main" id="{BE52AB7B-30CD-A8C2-C242-1050EA8CF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379" y="910513"/>
            <a:ext cx="7195675" cy="5036973"/>
          </a:xfrm>
          <a:prstGeom prst="rect">
            <a:avLst/>
          </a:prstGeom>
        </p:spPr>
      </p:pic>
      <p:sp>
        <p:nvSpPr>
          <p:cNvPr id="7" name="Date Placeholder 6">
            <a:extLst>
              <a:ext uri="{FF2B5EF4-FFF2-40B4-BE49-F238E27FC236}">
                <a16:creationId xmlns:a16="http://schemas.microsoft.com/office/drawing/2014/main" id="{0C95590C-B787-4584-8B82-F25F42179C6D}"/>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A5C3FCE8-4061-4371-BC91-F59378F6B8DC}" type="datetime1">
              <a:rPr lang="en-US" smtClean="0">
                <a:solidFill>
                  <a:srgbClr val="FFFFFF"/>
                </a:solidFill>
              </a:rPr>
              <a:pPr>
                <a:spcAft>
                  <a:spcPts val="600"/>
                </a:spcAft>
              </a:pPr>
              <a:t>6/4/2024</a:t>
            </a:fld>
            <a:endParaRPr lang="en-US">
              <a:solidFill>
                <a:srgbClr val="FFFFFF"/>
              </a:solidFill>
            </a:endParaRPr>
          </a:p>
        </p:txBody>
      </p:sp>
      <p:sp>
        <p:nvSpPr>
          <p:cNvPr id="9" name="Slide Number Placeholder 8">
            <a:extLst>
              <a:ext uri="{FF2B5EF4-FFF2-40B4-BE49-F238E27FC236}">
                <a16:creationId xmlns:a16="http://schemas.microsoft.com/office/drawing/2014/main" id="{2AF09D72-F4E9-4A77-811F-A3F5EBD7E1B6}"/>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7E8B6A9-B594-478F-A76C-B91C23881133}" type="slidenum">
              <a:rPr lang="en-US" smtClean="0">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3202007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31">
            <a:extLst>
              <a:ext uri="{FF2B5EF4-FFF2-40B4-BE49-F238E27FC236}">
                <a16:creationId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C9E6E8D-FB4A-0751-21A8-43E433F93871}"/>
              </a:ext>
            </a:extLst>
          </p:cNvPr>
          <p:cNvSpPr>
            <a:spLocks noGrp="1"/>
          </p:cNvSpPr>
          <p:nvPr>
            <p:ph type="title"/>
          </p:nvPr>
        </p:nvSpPr>
        <p:spPr>
          <a:xfrm>
            <a:off x="420624" y="564251"/>
            <a:ext cx="3933872" cy="5431536"/>
          </a:xfrm>
        </p:spPr>
        <p:txBody>
          <a:bodyPr>
            <a:norm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Những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công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việc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đã</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thực</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hiện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được</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34" name="sketch line">
            <a:extLst>
              <a:ext uri="{FF2B5EF4-FFF2-40B4-BE49-F238E27FC236}">
                <a16:creationId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hỗ dành sẵn cho Nội dung 2">
            <a:extLst>
              <a:ext uri="{FF2B5EF4-FFF2-40B4-BE49-F238E27FC236}">
                <a16:creationId xmlns:a16="http://schemas.microsoft.com/office/drawing/2014/main" id="{A041AE81-E80B-4039-B9E1-8EE3C3C60586}"/>
              </a:ext>
            </a:extLst>
          </p:cNvPr>
          <p:cNvSpPr>
            <a:spLocks noGrp="1"/>
          </p:cNvSpPr>
          <p:nvPr>
            <p:ph idx="1"/>
          </p:nvPr>
        </p:nvSpPr>
        <p:spPr>
          <a:xfrm>
            <a:off x="5126418" y="552091"/>
            <a:ext cx="6574170" cy="5431536"/>
          </a:xfrm>
        </p:spPr>
        <p:txBody>
          <a:bodyPr anchor="ctr">
            <a:normAutofit/>
          </a:bodyPr>
          <a:lstStyle/>
          <a:p>
            <a:pPr marL="0" indent="0" algn="just">
              <a:buNone/>
            </a:pPr>
            <a:r>
              <a:rPr lang="en-US" sz="1500" dirty="0"/>
              <a:t>1.</a:t>
            </a:r>
            <a:r>
              <a:rPr lang="vi-VN" sz="1500" dirty="0"/>
              <a:t>Thu thập và phân tích yêu cầu</a:t>
            </a:r>
          </a:p>
          <a:p>
            <a:pPr marL="0" indent="0" algn="just">
              <a:buNone/>
            </a:pPr>
            <a:r>
              <a:rPr lang="vi-VN" sz="1500" dirty="0"/>
              <a:t>✔ Viết </a:t>
            </a:r>
            <a:r>
              <a:rPr lang="vi-VN" sz="1500" dirty="0" smtClean="0"/>
              <a:t>report(tối </a:t>
            </a:r>
            <a:r>
              <a:rPr lang="vi-VN" sz="1500" dirty="0"/>
              <a:t>đa 2 trang A4)</a:t>
            </a:r>
          </a:p>
          <a:p>
            <a:pPr marL="0" indent="0" algn="just">
              <a:buNone/>
            </a:pPr>
            <a:r>
              <a:rPr lang="vi-VN" sz="1500" dirty="0"/>
              <a:t>✔ Mô tả các đối tượng dữ liệu cần lưu, các thuộc tính</a:t>
            </a:r>
          </a:p>
          <a:p>
            <a:pPr marL="0" indent="0" algn="just">
              <a:buNone/>
            </a:pPr>
            <a:r>
              <a:rPr lang="vi-VN" sz="1500" dirty="0"/>
              <a:t>✔ Mô tả mối liên kết giữa các đối tượng</a:t>
            </a:r>
          </a:p>
          <a:p>
            <a:pPr marL="0" indent="0" algn="just">
              <a:buNone/>
            </a:pPr>
            <a:r>
              <a:rPr lang="vi-VN" sz="1500" dirty="0"/>
              <a:t>✔ Mô tả các nghiệp vụ chính</a:t>
            </a:r>
          </a:p>
          <a:p>
            <a:pPr marL="0" indent="0" algn="just">
              <a:buNone/>
            </a:pPr>
            <a:r>
              <a:rPr lang="vi-VN" sz="1500" dirty="0"/>
              <a:t>✔ Mô tả các ràng buộc cần có</a:t>
            </a:r>
          </a:p>
          <a:p>
            <a:pPr marL="0" indent="0" algn="just">
              <a:buNone/>
            </a:pPr>
            <a:r>
              <a:rPr lang="vi-VN" sz="1500" dirty="0"/>
              <a:t>✔ Mô tả các ràng buộc ngữ nghĩa mà không biểu diễn được bằng </a:t>
            </a:r>
            <a:r>
              <a:rPr lang="vi-VN" sz="1500" dirty="0" smtClean="0"/>
              <a:t>ERD</a:t>
            </a:r>
            <a:endParaRPr lang="vi-VN" sz="1500" dirty="0"/>
          </a:p>
          <a:p>
            <a:pPr marL="0" indent="0" algn="just">
              <a:buNone/>
            </a:pPr>
            <a:r>
              <a:rPr lang="vi-VN" sz="1500" dirty="0"/>
              <a:t>✔ Mô tả các Mô tả danh mục nhóm quyền, quyền, </a:t>
            </a:r>
            <a:r>
              <a:rPr lang="vi-VN" sz="1500" dirty="0" smtClean="0"/>
              <a:t>profile</a:t>
            </a:r>
            <a:r>
              <a:rPr lang="en-US" sz="1500" dirty="0" smtClean="0"/>
              <a:t>.</a:t>
            </a:r>
            <a:endParaRPr lang="en-US" sz="1500" dirty="0"/>
          </a:p>
          <a:p>
            <a:pPr marL="0" indent="0" algn="just">
              <a:buNone/>
            </a:pPr>
            <a:r>
              <a:rPr lang="en-US" sz="1500" dirty="0">
                <a:solidFill>
                  <a:schemeClr val="tx2"/>
                </a:solidFill>
              </a:rPr>
              <a:t> </a:t>
            </a:r>
            <a:r>
              <a:rPr lang="en-US" sz="1500" dirty="0">
                <a:solidFill>
                  <a:srgbClr val="FF0000"/>
                </a:solidFill>
                <a:latin typeface="Abadi" panose="020F0502020204030204" pitchFamily="34" charset="0"/>
              </a:rPr>
              <a:t>× </a:t>
            </a:r>
            <a:r>
              <a:rPr lang="vi-VN" sz="1500" dirty="0">
                <a:solidFill>
                  <a:srgbClr val="FF0000"/>
                </a:solidFill>
              </a:rPr>
              <a:t>Áp dụng mô hình bảo mật cơ sở dữ liệu, chọn một trong 2 kỹ thuật trong đồ án:</a:t>
            </a:r>
          </a:p>
          <a:p>
            <a:pPr marL="457200" lvl="1" indent="0" algn="just">
              <a:buNone/>
            </a:pPr>
            <a:r>
              <a:rPr lang="vi-VN" sz="1500" dirty="0">
                <a:solidFill>
                  <a:srgbClr val="FF0000"/>
                </a:solidFill>
              </a:rPr>
              <a:t>▪ Sử dụng VPD (</a:t>
            </a:r>
            <a:r>
              <a:rPr lang="vi-VN" sz="1500" dirty="0" err="1">
                <a:solidFill>
                  <a:srgbClr val="FF0000"/>
                </a:solidFill>
              </a:rPr>
              <a:t>Virtual</a:t>
            </a:r>
            <a:r>
              <a:rPr lang="vi-VN" sz="1500" dirty="0">
                <a:solidFill>
                  <a:srgbClr val="FF0000"/>
                </a:solidFill>
              </a:rPr>
              <a:t> </a:t>
            </a:r>
            <a:r>
              <a:rPr lang="vi-VN" sz="1500" dirty="0" err="1">
                <a:solidFill>
                  <a:srgbClr val="FF0000"/>
                </a:solidFill>
              </a:rPr>
              <a:t>Private</a:t>
            </a:r>
            <a:r>
              <a:rPr lang="vi-VN" sz="1500" dirty="0">
                <a:solidFill>
                  <a:srgbClr val="FF0000"/>
                </a:solidFill>
              </a:rPr>
              <a:t> </a:t>
            </a:r>
            <a:r>
              <a:rPr lang="vi-VN" sz="1500" dirty="0" err="1">
                <a:solidFill>
                  <a:srgbClr val="FF0000"/>
                </a:solidFill>
              </a:rPr>
              <a:t>Database</a:t>
            </a:r>
            <a:r>
              <a:rPr lang="vi-VN" sz="1500" dirty="0">
                <a:solidFill>
                  <a:srgbClr val="FF0000"/>
                </a:solidFill>
              </a:rPr>
              <a:t>)</a:t>
            </a:r>
          </a:p>
          <a:p>
            <a:pPr marL="457200" lvl="1" indent="0" algn="just">
              <a:buNone/>
            </a:pPr>
            <a:r>
              <a:rPr lang="vi-VN" sz="1500" dirty="0">
                <a:solidFill>
                  <a:srgbClr val="FF0000"/>
                </a:solidFill>
              </a:rPr>
              <a:t>▪ Sử dụng OLS (</a:t>
            </a:r>
            <a:r>
              <a:rPr lang="vi-VN" sz="1500" dirty="0" err="1">
                <a:solidFill>
                  <a:srgbClr val="FF0000"/>
                </a:solidFill>
              </a:rPr>
              <a:t>Oracle</a:t>
            </a:r>
            <a:r>
              <a:rPr lang="vi-VN" sz="1500" dirty="0">
                <a:solidFill>
                  <a:srgbClr val="FF0000"/>
                </a:solidFill>
              </a:rPr>
              <a:t> </a:t>
            </a:r>
            <a:r>
              <a:rPr lang="vi-VN" sz="1500" dirty="0" err="1">
                <a:solidFill>
                  <a:srgbClr val="FF0000"/>
                </a:solidFill>
              </a:rPr>
              <a:t>Label</a:t>
            </a:r>
            <a:r>
              <a:rPr lang="vi-VN" sz="1500" dirty="0">
                <a:solidFill>
                  <a:srgbClr val="FF0000"/>
                </a:solidFill>
              </a:rPr>
              <a:t> </a:t>
            </a:r>
            <a:r>
              <a:rPr lang="vi-VN" sz="1500" dirty="0" err="1">
                <a:solidFill>
                  <a:srgbClr val="FF0000"/>
                </a:solidFill>
              </a:rPr>
              <a:t>Security</a:t>
            </a:r>
            <a:r>
              <a:rPr lang="vi-VN" sz="1500" dirty="0">
                <a:solidFill>
                  <a:srgbClr val="FF0000"/>
                </a:solidFill>
              </a:rPr>
              <a:t>)</a:t>
            </a:r>
            <a:endParaRPr lang="en-US" sz="1500" dirty="0">
              <a:solidFill>
                <a:srgbClr val="FF0000"/>
              </a:solidFill>
            </a:endParaRPr>
          </a:p>
          <a:p>
            <a:pPr marL="0" indent="0" algn="just">
              <a:buNone/>
            </a:pPr>
            <a:endParaRPr lang="en-US" sz="2200" dirty="0"/>
          </a:p>
        </p:txBody>
      </p:sp>
      <p:sp>
        <p:nvSpPr>
          <p:cNvPr id="4" name="Chỗ dành sẵn cho Ngày tháng 3">
            <a:extLst>
              <a:ext uri="{FF2B5EF4-FFF2-40B4-BE49-F238E27FC236}">
                <a16:creationId xmlns:a16="http://schemas.microsoft.com/office/drawing/2014/main" id="{FBEC7479-4475-83D4-CA9E-50C5C7EB4284}"/>
              </a:ext>
            </a:extLst>
          </p:cNvPr>
          <p:cNvSpPr>
            <a:spLocks noGrp="1"/>
          </p:cNvSpPr>
          <p:nvPr>
            <p:ph type="dt" sz="half" idx="10"/>
          </p:nvPr>
        </p:nvSpPr>
        <p:spPr>
          <a:xfrm>
            <a:off x="838200" y="6356350"/>
            <a:ext cx="2743200" cy="365125"/>
          </a:xfrm>
        </p:spPr>
        <p:txBody>
          <a:bodyPr>
            <a:normAutofit/>
          </a:bodyPr>
          <a:lstStyle/>
          <a:p>
            <a:pPr>
              <a:spcAft>
                <a:spcPts val="600"/>
              </a:spcAft>
            </a:pPr>
            <a:fld id="{604FA236-ED6A-4797-AB45-D2CADCFDE4D0}" type="datetime1">
              <a:rPr lang="en-US"/>
              <a:pPr>
                <a:spcAft>
                  <a:spcPts val="600"/>
                </a:spcAft>
              </a:pPr>
              <a:t>6/4/2024</a:t>
            </a:fld>
            <a:endParaRPr lang="en-US"/>
          </a:p>
        </p:txBody>
      </p:sp>
      <p:sp>
        <p:nvSpPr>
          <p:cNvPr id="5" name="Chỗ dành sẵn cho Số hiệu Bản chiếu 4">
            <a:extLst>
              <a:ext uri="{FF2B5EF4-FFF2-40B4-BE49-F238E27FC236}">
                <a16:creationId xmlns:a16="http://schemas.microsoft.com/office/drawing/2014/main" id="{89962E8D-9170-3A15-64C0-48204AF797C6}"/>
              </a:ext>
            </a:extLst>
          </p:cNvPr>
          <p:cNvSpPr>
            <a:spLocks noGrp="1"/>
          </p:cNvSpPr>
          <p:nvPr>
            <p:ph type="sldNum" sz="quarter" idx="12"/>
          </p:nvPr>
        </p:nvSpPr>
        <p:spPr>
          <a:xfrm>
            <a:off x="8610600" y="6356350"/>
            <a:ext cx="2743200" cy="365125"/>
          </a:xfrm>
        </p:spPr>
        <p:txBody>
          <a:bodyPr>
            <a:normAutofit/>
          </a:bodyPr>
          <a:lstStyle/>
          <a:p>
            <a:pPr>
              <a:spcAft>
                <a:spcPts val="600"/>
              </a:spcAft>
            </a:pPr>
            <a:fld id="{87E8B6A9-B594-478F-A76C-B91C23881133}" type="slidenum">
              <a:rPr lang="en-US" smtClean="0"/>
              <a:pPr>
                <a:spcAft>
                  <a:spcPts val="600"/>
                </a:spcAft>
              </a:pPr>
              <a:t>5</a:t>
            </a:fld>
            <a:endParaRPr lang="en-US"/>
          </a:p>
        </p:txBody>
      </p:sp>
    </p:spTree>
    <p:extLst>
      <p:ext uri="{BB962C8B-B14F-4D97-AF65-F5344CB8AC3E}">
        <p14:creationId xmlns:p14="http://schemas.microsoft.com/office/powerpoint/2010/main" val="48051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75">
            <a:extLst>
              <a:ext uri="{FF2B5EF4-FFF2-40B4-BE49-F238E27FC236}">
                <a16:creationId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C9E6E8D-FB4A-0751-21A8-43E433F93871}"/>
              </a:ext>
            </a:extLst>
          </p:cNvPr>
          <p:cNvSpPr>
            <a:spLocks noGrp="1"/>
          </p:cNvSpPr>
          <p:nvPr>
            <p:ph type="title"/>
          </p:nvPr>
        </p:nvSpPr>
        <p:spPr>
          <a:xfrm>
            <a:off x="687359" y="552091"/>
            <a:ext cx="3600860" cy="5431536"/>
          </a:xfrm>
        </p:spPr>
        <p:txBody>
          <a:bodyPr>
            <a:norm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Những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công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việc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thực</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hiện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được</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89" name="sketch line">
            <a:extLst>
              <a:ext uri="{FF2B5EF4-FFF2-40B4-BE49-F238E27FC236}">
                <a16:creationId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hỗ dành sẵn cho Nội dung 2">
            <a:extLst>
              <a:ext uri="{FF2B5EF4-FFF2-40B4-BE49-F238E27FC236}">
                <a16:creationId xmlns:a16="http://schemas.microsoft.com/office/drawing/2014/main" id="{A041AE81-E80B-4039-B9E1-8EE3C3C60586}"/>
              </a:ext>
            </a:extLst>
          </p:cNvPr>
          <p:cNvSpPr>
            <a:spLocks noGrp="1"/>
          </p:cNvSpPr>
          <p:nvPr>
            <p:ph idx="1"/>
          </p:nvPr>
        </p:nvSpPr>
        <p:spPr>
          <a:xfrm>
            <a:off x="5126418" y="552091"/>
            <a:ext cx="6224335" cy="5431536"/>
          </a:xfrm>
        </p:spPr>
        <p:txBody>
          <a:bodyPr anchor="ctr">
            <a:normAutofit/>
          </a:bodyPr>
          <a:lstStyle/>
          <a:p>
            <a:pPr marL="0" indent="0" algn="just">
              <a:buNone/>
            </a:pPr>
            <a:r>
              <a:rPr lang="en-US" sz="1500" dirty="0"/>
              <a:t>2.</a:t>
            </a:r>
            <a:r>
              <a:rPr lang="vi-VN" sz="1500" dirty="0"/>
              <a:t>Thiết kế CSDL</a:t>
            </a:r>
          </a:p>
          <a:p>
            <a:pPr marL="0" indent="0" algn="just">
              <a:buNone/>
            </a:pPr>
            <a:r>
              <a:rPr lang="vi-VN" sz="1500" dirty="0"/>
              <a:t>✔ Vẽ </a:t>
            </a:r>
            <a:r>
              <a:rPr lang="vi-VN" sz="1500" dirty="0" smtClean="0"/>
              <a:t>ERD</a:t>
            </a:r>
            <a:endParaRPr lang="vi-VN" sz="1500" dirty="0"/>
          </a:p>
          <a:p>
            <a:pPr marL="0" indent="0" algn="just">
              <a:buNone/>
            </a:pPr>
            <a:r>
              <a:rPr lang="vi-VN" sz="1500" dirty="0"/>
              <a:t>✔ Ánh xạ sang lược đồ CSDL quan hệ</a:t>
            </a:r>
          </a:p>
          <a:p>
            <a:pPr marL="0" indent="0" algn="just">
              <a:buNone/>
            </a:pPr>
            <a:r>
              <a:rPr lang="en-US" sz="1500" dirty="0"/>
              <a:t>     </a:t>
            </a:r>
            <a:r>
              <a:rPr lang="vi-VN" sz="1500" dirty="0"/>
              <a:t>i. Yêu cầu chung: </a:t>
            </a:r>
            <a:r>
              <a:rPr lang="vi-VN" sz="1500" dirty="0" smtClean="0"/>
              <a:t>Có </a:t>
            </a:r>
            <a:r>
              <a:rPr lang="vi-VN" sz="1500" dirty="0"/>
              <a:t>đầy đủ các kiểu thực thể, mối liên kết, thuộc tính đã học</a:t>
            </a:r>
            <a:r>
              <a:rPr lang="vi-VN" sz="1500" dirty="0" smtClean="0"/>
              <a:t>:</a:t>
            </a:r>
            <a:endParaRPr lang="en-US" sz="1500" dirty="0" smtClean="0"/>
          </a:p>
          <a:p>
            <a:pPr marL="0" indent="0" algn="just">
              <a:buNone/>
            </a:pPr>
            <a:r>
              <a:rPr lang="vi-VN" sz="1500" dirty="0" smtClean="0"/>
              <a:t>● </a:t>
            </a:r>
            <a:r>
              <a:rPr lang="vi-VN" sz="1500" dirty="0"/>
              <a:t>thực thể, thực thể yếu, lớp cha, lớp </a:t>
            </a:r>
            <a:r>
              <a:rPr lang="vi-VN" sz="1500" dirty="0" smtClean="0"/>
              <a:t>con</a:t>
            </a:r>
            <a:r>
              <a:rPr lang="en-US" sz="1500" dirty="0" smtClean="0"/>
              <a:t>.</a:t>
            </a:r>
            <a:endParaRPr lang="vi-VN" sz="1500" dirty="0" smtClean="0"/>
          </a:p>
          <a:p>
            <a:pPr marL="0" indent="0" algn="just">
              <a:buNone/>
            </a:pPr>
            <a:r>
              <a:rPr lang="vi-VN" sz="1500" dirty="0" smtClean="0"/>
              <a:t>● thuộc tính đơn, đa trị, dẫn xuất, kết hợp</a:t>
            </a:r>
            <a:r>
              <a:rPr lang="en-US" sz="1500" dirty="0" smtClean="0"/>
              <a:t>.</a:t>
            </a:r>
            <a:endParaRPr lang="vi-VN" sz="1500" dirty="0" smtClean="0"/>
          </a:p>
          <a:p>
            <a:pPr marL="0" indent="0" algn="just">
              <a:buNone/>
            </a:pPr>
            <a:r>
              <a:rPr lang="vi-VN" sz="1500" dirty="0" smtClean="0"/>
              <a:t>● mối liên kết (1:1, 1:N, N:M), mối liên kết xác định, mối liên kết đệ quy.</a:t>
            </a:r>
          </a:p>
          <a:p>
            <a:pPr marL="0" indent="0" algn="just">
              <a:buNone/>
            </a:pPr>
            <a:endParaRPr lang="en-US" sz="1500" dirty="0">
              <a:solidFill>
                <a:srgbClr val="FF0000"/>
              </a:solidFill>
            </a:endParaRPr>
          </a:p>
        </p:txBody>
      </p:sp>
      <p:sp>
        <p:nvSpPr>
          <p:cNvPr id="4" name="Chỗ dành sẵn cho Ngày tháng 3">
            <a:extLst>
              <a:ext uri="{FF2B5EF4-FFF2-40B4-BE49-F238E27FC236}">
                <a16:creationId xmlns:a16="http://schemas.microsoft.com/office/drawing/2014/main" id="{FBEC7479-4475-83D4-CA9E-50C5C7EB4284}"/>
              </a:ext>
            </a:extLst>
          </p:cNvPr>
          <p:cNvSpPr>
            <a:spLocks noGrp="1"/>
          </p:cNvSpPr>
          <p:nvPr>
            <p:ph type="dt" sz="half" idx="10"/>
          </p:nvPr>
        </p:nvSpPr>
        <p:spPr>
          <a:xfrm>
            <a:off x="838200" y="6356350"/>
            <a:ext cx="2743200" cy="365125"/>
          </a:xfrm>
        </p:spPr>
        <p:txBody>
          <a:bodyPr>
            <a:normAutofit/>
          </a:bodyPr>
          <a:lstStyle/>
          <a:p>
            <a:pPr>
              <a:spcAft>
                <a:spcPts val="600"/>
              </a:spcAft>
            </a:pPr>
            <a:fld id="{604FA236-ED6A-4797-AB45-D2CADCFDE4D0}" type="datetime1">
              <a:rPr lang="en-US"/>
              <a:pPr>
                <a:spcAft>
                  <a:spcPts val="600"/>
                </a:spcAft>
              </a:pPr>
              <a:t>6/4/2024</a:t>
            </a:fld>
            <a:endParaRPr lang="en-US"/>
          </a:p>
        </p:txBody>
      </p:sp>
      <p:sp>
        <p:nvSpPr>
          <p:cNvPr id="5" name="Chỗ dành sẵn cho Số hiệu Bản chiếu 4">
            <a:extLst>
              <a:ext uri="{FF2B5EF4-FFF2-40B4-BE49-F238E27FC236}">
                <a16:creationId xmlns:a16="http://schemas.microsoft.com/office/drawing/2014/main" id="{89962E8D-9170-3A15-64C0-48204AF797C6}"/>
              </a:ext>
            </a:extLst>
          </p:cNvPr>
          <p:cNvSpPr>
            <a:spLocks noGrp="1"/>
          </p:cNvSpPr>
          <p:nvPr>
            <p:ph type="sldNum" sz="quarter" idx="12"/>
          </p:nvPr>
        </p:nvSpPr>
        <p:spPr>
          <a:xfrm>
            <a:off x="8610600" y="6356350"/>
            <a:ext cx="2743200" cy="365125"/>
          </a:xfrm>
        </p:spPr>
        <p:txBody>
          <a:bodyPr>
            <a:normAutofit/>
          </a:bodyPr>
          <a:lstStyle/>
          <a:p>
            <a:pPr>
              <a:spcAft>
                <a:spcPts val="600"/>
              </a:spcAft>
            </a:pPr>
            <a:fld id="{87E8B6A9-B594-478F-A76C-B91C23881133}" type="slidenum">
              <a:rPr lang="en-US" smtClean="0"/>
              <a:pPr>
                <a:spcAft>
                  <a:spcPts val="600"/>
                </a:spcAft>
              </a:pPr>
              <a:t>6</a:t>
            </a:fld>
            <a:endParaRPr lang="en-US"/>
          </a:p>
        </p:txBody>
      </p:sp>
    </p:spTree>
    <p:extLst>
      <p:ext uri="{BB962C8B-B14F-4D97-AF65-F5344CB8AC3E}">
        <p14:creationId xmlns:p14="http://schemas.microsoft.com/office/powerpoint/2010/main" val="181073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94">
            <a:extLst>
              <a:ext uri="{FF2B5EF4-FFF2-40B4-BE49-F238E27FC236}">
                <a16:creationId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C9E6E8D-FB4A-0751-21A8-43E433F93871}"/>
              </a:ext>
            </a:extLst>
          </p:cNvPr>
          <p:cNvSpPr>
            <a:spLocks noGrp="1"/>
          </p:cNvSpPr>
          <p:nvPr>
            <p:ph type="title"/>
          </p:nvPr>
        </p:nvSpPr>
        <p:spPr>
          <a:xfrm>
            <a:off x="409370" y="552091"/>
            <a:ext cx="3600860" cy="5431536"/>
          </a:xfrm>
        </p:spPr>
        <p:txBody>
          <a:bodyPr>
            <a:norm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Những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công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việc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thực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hiện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được</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112" name="sketch line">
            <a:extLst>
              <a:ext uri="{FF2B5EF4-FFF2-40B4-BE49-F238E27FC236}">
                <a16:creationId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hỗ dành sẵn cho Nội dung 2">
            <a:extLst>
              <a:ext uri="{FF2B5EF4-FFF2-40B4-BE49-F238E27FC236}">
                <a16:creationId xmlns:a16="http://schemas.microsoft.com/office/drawing/2014/main" id="{A041AE81-E80B-4039-B9E1-8EE3C3C60586}"/>
              </a:ext>
            </a:extLst>
          </p:cNvPr>
          <p:cNvSpPr>
            <a:spLocks noGrp="1"/>
          </p:cNvSpPr>
          <p:nvPr>
            <p:ph idx="1"/>
          </p:nvPr>
        </p:nvSpPr>
        <p:spPr>
          <a:xfrm>
            <a:off x="4811695" y="209668"/>
            <a:ext cx="7183328" cy="6511807"/>
          </a:xfrm>
        </p:spPr>
        <p:txBody>
          <a:bodyPr anchor="ctr">
            <a:noAutofit/>
          </a:bodyPr>
          <a:lstStyle/>
          <a:p>
            <a:pPr marL="0" indent="0" algn="just">
              <a:buNone/>
            </a:pPr>
            <a:r>
              <a:rPr lang="vi-VN" sz="1500" dirty="0" smtClean="0"/>
              <a:t>3</a:t>
            </a:r>
            <a:r>
              <a:rPr lang="vi-VN" sz="1500" dirty="0"/>
              <a:t>. Hiện thực CSDL</a:t>
            </a:r>
          </a:p>
          <a:p>
            <a:pPr marL="0" indent="0" algn="just">
              <a:buNone/>
            </a:pPr>
            <a:r>
              <a:rPr lang="vi-VN" sz="1500" dirty="0"/>
              <a:t>✔ Hiện thực các bảng dữ liệu đã thiết kế, trong đó có các ràng buộc khóa chính,</a:t>
            </a:r>
            <a:r>
              <a:rPr lang="en-US" sz="1500" dirty="0"/>
              <a:t> </a:t>
            </a:r>
            <a:r>
              <a:rPr lang="vi-VN" sz="1500" dirty="0"/>
              <a:t>khóa ngoại, check</a:t>
            </a:r>
            <a:r>
              <a:rPr lang="en-US" sz="1500" dirty="0"/>
              <a:t> </a:t>
            </a:r>
            <a:r>
              <a:rPr lang="vi-VN" sz="1500" dirty="0"/>
              <a:t>và in ra database</a:t>
            </a:r>
            <a:r>
              <a:rPr lang="en-US" sz="1500" dirty="0"/>
              <a:t> </a:t>
            </a:r>
            <a:r>
              <a:rPr lang="vi-VN" sz="1500" dirty="0"/>
              <a:t>diagram vào báo cáo.</a:t>
            </a:r>
          </a:p>
          <a:p>
            <a:pPr marL="0" indent="0" algn="just">
              <a:buNone/>
            </a:pPr>
            <a:r>
              <a:rPr lang="en-US" sz="1500" dirty="0" smtClean="0">
                <a:solidFill>
                  <a:srgbClr val="FF0000"/>
                </a:solidFill>
                <a:latin typeface="Abadi" panose="020F0502020204030204" pitchFamily="34" charset="0"/>
              </a:rPr>
              <a:t>× </a:t>
            </a:r>
            <a:r>
              <a:rPr lang="vi-VN" sz="1500" dirty="0">
                <a:solidFill>
                  <a:srgbClr val="FF0000"/>
                </a:solidFill>
              </a:rPr>
              <a:t>Tạo các chỉ mục cần thiết hỗ trợ tăng tốc độ truy vấn</a:t>
            </a:r>
            <a:r>
              <a:rPr lang="vi-VN" sz="1500" dirty="0" smtClean="0">
                <a:solidFill>
                  <a:srgbClr val="FF0000"/>
                </a:solidFill>
              </a:rPr>
              <a:t>.</a:t>
            </a:r>
            <a:endParaRPr lang="vi-VN" sz="1500" dirty="0"/>
          </a:p>
          <a:p>
            <a:pPr marL="0" indent="0" algn="just">
              <a:buNone/>
            </a:pPr>
            <a:r>
              <a:rPr lang="vi-VN" sz="1500" dirty="0"/>
              <a:t>✔ Tạo dữ liệu mẫu có ý nghĩa để minh họa các yêu cầu bên dưới </a:t>
            </a:r>
            <a:r>
              <a:rPr lang="vi-VN" sz="1500" dirty="0" smtClean="0"/>
              <a:t>(</a:t>
            </a:r>
            <a:r>
              <a:rPr lang="vi-VN" sz="1500" dirty="0"/>
              <a:t>có thể nhập liệu</a:t>
            </a:r>
            <a:r>
              <a:rPr lang="en-US" sz="1500" dirty="0"/>
              <a:t> </a:t>
            </a:r>
            <a:r>
              <a:rPr lang="vi-VN" sz="1500" dirty="0"/>
              <a:t>bằng giao diện)</a:t>
            </a:r>
          </a:p>
          <a:p>
            <a:pPr marL="0" indent="0" algn="just">
              <a:buNone/>
            </a:pPr>
            <a:r>
              <a:rPr lang="vi-VN" sz="1500" dirty="0"/>
              <a:t>✔ Mỗi thành viên viết 1 thủ tục để thêm </a:t>
            </a:r>
            <a:r>
              <a:rPr lang="vi-VN" sz="1500" dirty="0" smtClean="0"/>
              <a:t>dữ </a:t>
            </a:r>
            <a:r>
              <a:rPr lang="vi-VN" sz="1500" dirty="0"/>
              <a:t>liệu vào một bảng dữ liệu với</a:t>
            </a:r>
            <a:r>
              <a:rPr lang="en-US" sz="1500" dirty="0"/>
              <a:t> </a:t>
            </a:r>
            <a:r>
              <a:rPr lang="vi-VN" sz="1500" dirty="0"/>
              <a:t>các</a:t>
            </a:r>
            <a:r>
              <a:rPr lang="en-US" sz="1500" dirty="0" smtClean="0"/>
              <a:t> </a:t>
            </a:r>
            <a:r>
              <a:rPr lang="vi-VN" sz="1500" dirty="0"/>
              <a:t>tham số đầu vào là các trường dữ liệu cần nhập (có </a:t>
            </a:r>
            <a:r>
              <a:rPr lang="vi-VN" sz="1500" dirty="0" smtClean="0"/>
              <a:t>validate</a:t>
            </a:r>
            <a:r>
              <a:rPr lang="en-US" sz="1500" dirty="0"/>
              <a:t> </a:t>
            </a:r>
            <a:r>
              <a:rPr lang="vi-VN" sz="1500" dirty="0" smtClean="0"/>
              <a:t>giá </a:t>
            </a:r>
            <a:r>
              <a:rPr lang="vi-VN" sz="1500" dirty="0"/>
              <a:t>trị truyền</a:t>
            </a:r>
            <a:r>
              <a:rPr lang="en-US" sz="1500" dirty="0"/>
              <a:t> </a:t>
            </a:r>
            <a:r>
              <a:rPr lang="vi-VN" sz="1500" dirty="0"/>
              <a:t>vào và hiển thị </a:t>
            </a:r>
            <a:r>
              <a:rPr lang="vi-VN" sz="1500" dirty="0" smtClean="0"/>
              <a:t>thông</a:t>
            </a:r>
            <a:r>
              <a:rPr lang="en-US" sz="1500" dirty="0" smtClean="0"/>
              <a:t> </a:t>
            </a:r>
            <a:r>
              <a:rPr lang="vi-VN" sz="1500" dirty="0" smtClean="0"/>
              <a:t>báo </a:t>
            </a:r>
            <a:r>
              <a:rPr lang="vi-VN" sz="1500" dirty="0"/>
              <a:t>lỗi có nghĩa) và 1 thủ tục để hiển thị dữ liệu.</a:t>
            </a:r>
          </a:p>
          <a:p>
            <a:pPr marL="0" indent="0" algn="just">
              <a:buNone/>
            </a:pPr>
            <a:r>
              <a:rPr lang="vi-VN" sz="1500" dirty="0"/>
              <a:t>✔ Mỗi thành viên viết 2 </a:t>
            </a:r>
            <a:r>
              <a:rPr lang="vi-VN" sz="1500" dirty="0" smtClean="0"/>
              <a:t>trigger</a:t>
            </a:r>
            <a:r>
              <a:rPr lang="en-US" sz="1500" dirty="0"/>
              <a:t> </a:t>
            </a:r>
            <a:r>
              <a:rPr lang="vi-VN" sz="1500" dirty="0" smtClean="0"/>
              <a:t>để </a:t>
            </a:r>
            <a:r>
              <a:rPr lang="vi-VN" sz="1500" dirty="0"/>
              <a:t>kiểm soát các hành động INSERT, UPDATE,</a:t>
            </a:r>
          </a:p>
          <a:p>
            <a:pPr marL="0" indent="0" algn="just">
              <a:buNone/>
            </a:pPr>
            <a:r>
              <a:rPr lang="en-US" sz="1500" dirty="0"/>
              <a:t>    </a:t>
            </a:r>
            <a:r>
              <a:rPr lang="vi-VN" sz="1500" dirty="0"/>
              <a:t>DELETE </a:t>
            </a:r>
            <a:r>
              <a:rPr lang="vi-VN" sz="1500" dirty="0" smtClean="0"/>
              <a:t>trên</a:t>
            </a:r>
            <a:r>
              <a:rPr lang="en-US" sz="1500" dirty="0" smtClean="0"/>
              <a:t> </a:t>
            </a:r>
            <a:r>
              <a:rPr lang="vi-VN" sz="1500" dirty="0" smtClean="0"/>
              <a:t>một </a:t>
            </a:r>
            <a:r>
              <a:rPr lang="vi-VN" sz="1500" dirty="0"/>
              <a:t>số bảng đã tạo. Thỏa yêu cầu sau:</a:t>
            </a:r>
          </a:p>
          <a:p>
            <a:pPr marL="0" indent="0" algn="just">
              <a:buNone/>
            </a:pPr>
            <a:r>
              <a:rPr lang="en-US" sz="1500" dirty="0"/>
              <a:t>        </a:t>
            </a:r>
            <a:r>
              <a:rPr lang="vi-VN" sz="1500" dirty="0"/>
              <a:t>● 1 </a:t>
            </a:r>
            <a:r>
              <a:rPr lang="vi-VN" sz="1500" dirty="0" smtClean="0"/>
              <a:t>trigger</a:t>
            </a:r>
            <a:r>
              <a:rPr lang="en-US" sz="1500" dirty="0"/>
              <a:t> </a:t>
            </a:r>
            <a:r>
              <a:rPr lang="vi-VN" sz="1500" dirty="0" smtClean="0"/>
              <a:t>BEFORE </a:t>
            </a:r>
            <a:r>
              <a:rPr lang="vi-VN" sz="1500" dirty="0"/>
              <a:t>và 1 </a:t>
            </a:r>
            <a:r>
              <a:rPr lang="vi-VN" sz="1500" dirty="0" smtClean="0"/>
              <a:t>trigger</a:t>
            </a:r>
            <a:r>
              <a:rPr lang="en-US" sz="1500" dirty="0"/>
              <a:t> </a:t>
            </a:r>
            <a:r>
              <a:rPr lang="vi-VN" sz="1500" dirty="0" smtClean="0"/>
              <a:t>AFTER</a:t>
            </a:r>
            <a:endParaRPr lang="vi-VN" sz="1500" dirty="0"/>
          </a:p>
          <a:p>
            <a:pPr marL="0" indent="0" algn="just">
              <a:buNone/>
            </a:pPr>
            <a:r>
              <a:rPr lang="en-US" sz="1500" dirty="0"/>
              <a:t>        </a:t>
            </a:r>
            <a:r>
              <a:rPr lang="vi-VN" sz="1500" dirty="0"/>
              <a:t>● Có ít nhất 1 </a:t>
            </a:r>
            <a:r>
              <a:rPr lang="vi-VN" sz="1500" dirty="0" smtClean="0"/>
              <a:t>trigger</a:t>
            </a:r>
            <a:r>
              <a:rPr lang="en-US" sz="1500" dirty="0"/>
              <a:t> </a:t>
            </a:r>
            <a:r>
              <a:rPr lang="vi-VN" sz="1500" dirty="0" smtClean="0"/>
              <a:t>có </a:t>
            </a:r>
            <a:r>
              <a:rPr lang="vi-VN" sz="1500" dirty="0"/>
              <a:t>tính toán cập nhật dữ liệu trên bảng dữ liệu khác bảng</a:t>
            </a:r>
          </a:p>
          <a:p>
            <a:pPr marL="0" indent="0" algn="just">
              <a:buNone/>
            </a:pPr>
            <a:r>
              <a:rPr lang="vi-VN" sz="1500" dirty="0"/>
              <a:t>đang được thiết lập </a:t>
            </a:r>
            <a:r>
              <a:rPr lang="vi-VN" sz="1500" dirty="0" smtClean="0"/>
              <a:t>trigger</a:t>
            </a:r>
          </a:p>
        </p:txBody>
      </p:sp>
      <p:sp>
        <p:nvSpPr>
          <p:cNvPr id="4" name="Chỗ dành sẵn cho Ngày tháng 3">
            <a:extLst>
              <a:ext uri="{FF2B5EF4-FFF2-40B4-BE49-F238E27FC236}">
                <a16:creationId xmlns:a16="http://schemas.microsoft.com/office/drawing/2014/main" id="{FBEC7479-4475-83D4-CA9E-50C5C7EB4284}"/>
              </a:ext>
            </a:extLst>
          </p:cNvPr>
          <p:cNvSpPr>
            <a:spLocks noGrp="1"/>
          </p:cNvSpPr>
          <p:nvPr>
            <p:ph type="dt" sz="half" idx="10"/>
          </p:nvPr>
        </p:nvSpPr>
        <p:spPr>
          <a:xfrm>
            <a:off x="838200" y="6356350"/>
            <a:ext cx="2743200" cy="365125"/>
          </a:xfrm>
        </p:spPr>
        <p:txBody>
          <a:bodyPr>
            <a:normAutofit/>
          </a:bodyPr>
          <a:lstStyle/>
          <a:p>
            <a:pPr>
              <a:spcAft>
                <a:spcPts val="600"/>
              </a:spcAft>
            </a:pPr>
            <a:fld id="{604FA236-ED6A-4797-AB45-D2CADCFDE4D0}" type="datetime1">
              <a:rPr lang="en-US" smtClean="0"/>
              <a:pPr>
                <a:spcAft>
                  <a:spcPts val="600"/>
                </a:spcAft>
              </a:pPr>
              <a:t>6/4/2024</a:t>
            </a:fld>
            <a:endParaRPr lang="en-US"/>
          </a:p>
        </p:txBody>
      </p:sp>
      <p:sp>
        <p:nvSpPr>
          <p:cNvPr id="5" name="Chỗ dành sẵn cho Số hiệu Bản chiếu 4">
            <a:extLst>
              <a:ext uri="{FF2B5EF4-FFF2-40B4-BE49-F238E27FC236}">
                <a16:creationId xmlns:a16="http://schemas.microsoft.com/office/drawing/2014/main" id="{89962E8D-9170-3A15-64C0-48204AF797C6}"/>
              </a:ext>
            </a:extLst>
          </p:cNvPr>
          <p:cNvSpPr>
            <a:spLocks noGrp="1"/>
          </p:cNvSpPr>
          <p:nvPr>
            <p:ph type="sldNum" sz="quarter" idx="12"/>
          </p:nvPr>
        </p:nvSpPr>
        <p:spPr>
          <a:xfrm>
            <a:off x="8610600" y="6356350"/>
            <a:ext cx="2743200" cy="365125"/>
          </a:xfrm>
        </p:spPr>
        <p:txBody>
          <a:bodyPr>
            <a:normAutofit/>
          </a:bodyPr>
          <a:lstStyle/>
          <a:p>
            <a:pPr>
              <a:spcAft>
                <a:spcPts val="600"/>
              </a:spcAft>
            </a:pPr>
            <a:fld id="{87E8B6A9-B594-478F-A76C-B91C23881133}" type="slidenum">
              <a:rPr lang="en-US" smtClean="0"/>
              <a:pPr>
                <a:spcAft>
                  <a:spcPts val="600"/>
                </a:spcAft>
              </a:pPr>
              <a:t>7</a:t>
            </a:fld>
            <a:endParaRPr lang="en-US"/>
          </a:p>
        </p:txBody>
      </p:sp>
    </p:spTree>
    <p:extLst>
      <p:ext uri="{BB962C8B-B14F-4D97-AF65-F5344CB8AC3E}">
        <p14:creationId xmlns:p14="http://schemas.microsoft.com/office/powerpoint/2010/main" val="300909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94">
            <a:extLst>
              <a:ext uri="{FF2B5EF4-FFF2-40B4-BE49-F238E27FC236}">
                <a16:creationId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C9E6E8D-FB4A-0751-21A8-43E433F93871}"/>
              </a:ext>
            </a:extLst>
          </p:cNvPr>
          <p:cNvSpPr>
            <a:spLocks noGrp="1"/>
          </p:cNvSpPr>
          <p:nvPr>
            <p:ph type="title"/>
          </p:nvPr>
        </p:nvSpPr>
        <p:spPr>
          <a:xfrm>
            <a:off x="409370" y="552091"/>
            <a:ext cx="3600860" cy="5431536"/>
          </a:xfrm>
        </p:spPr>
        <p:txBody>
          <a:bodyPr>
            <a:norm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Những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công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việc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thực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hiện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được</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112" name="sketch line">
            <a:extLst>
              <a:ext uri="{FF2B5EF4-FFF2-40B4-BE49-F238E27FC236}">
                <a16:creationId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hỗ dành sẵn cho Nội dung 2">
            <a:extLst>
              <a:ext uri="{FF2B5EF4-FFF2-40B4-BE49-F238E27FC236}">
                <a16:creationId xmlns:a16="http://schemas.microsoft.com/office/drawing/2014/main" id="{A041AE81-E80B-4039-B9E1-8EE3C3C60586}"/>
              </a:ext>
            </a:extLst>
          </p:cNvPr>
          <p:cNvSpPr>
            <a:spLocks noGrp="1"/>
          </p:cNvSpPr>
          <p:nvPr>
            <p:ph idx="1"/>
          </p:nvPr>
        </p:nvSpPr>
        <p:spPr>
          <a:xfrm>
            <a:off x="4811695" y="209668"/>
            <a:ext cx="7183328" cy="6511807"/>
          </a:xfrm>
        </p:spPr>
        <p:txBody>
          <a:bodyPr anchor="ctr">
            <a:noAutofit/>
          </a:bodyPr>
          <a:lstStyle/>
          <a:p>
            <a:pPr marL="0" indent="0">
              <a:buNone/>
            </a:pPr>
            <a:r>
              <a:rPr lang="vi-VN" sz="1500" dirty="0"/>
              <a:t>3. Hiện thực CSDL</a:t>
            </a:r>
          </a:p>
          <a:p>
            <a:pPr marL="0" indent="0">
              <a:buNone/>
            </a:pPr>
            <a:r>
              <a:rPr lang="vi-VN" sz="1500" dirty="0" smtClean="0"/>
              <a:t>✔ </a:t>
            </a:r>
            <a:r>
              <a:rPr lang="vi-VN" sz="1500" dirty="0"/>
              <a:t>Mỗi thành viên viết 3 câu truy vấn để hiển thị dữ liệu gồm:</a:t>
            </a:r>
          </a:p>
          <a:p>
            <a:pPr marL="0" indent="0">
              <a:buNone/>
            </a:pPr>
            <a:r>
              <a:rPr lang="en-US" sz="1500" dirty="0"/>
              <a:t>   </a:t>
            </a:r>
            <a:r>
              <a:rPr lang="vi-VN" sz="1500" dirty="0"/>
              <a:t>● 1 Câu truy vấn từ 2 bảng trở lên có mệnh đề </a:t>
            </a:r>
            <a:r>
              <a:rPr lang="vi-VN" sz="1500" dirty="0" smtClean="0"/>
              <a:t>where,</a:t>
            </a:r>
            <a:r>
              <a:rPr lang="en-US" sz="1500" dirty="0" smtClean="0"/>
              <a:t> </a:t>
            </a:r>
            <a:r>
              <a:rPr lang="vi-VN" sz="1500" dirty="0" smtClean="0"/>
              <a:t>order</a:t>
            </a:r>
            <a:r>
              <a:rPr lang="en-US" sz="1500" dirty="0" smtClean="0"/>
              <a:t> </a:t>
            </a:r>
            <a:r>
              <a:rPr lang="vi-VN" sz="1500" dirty="0" smtClean="0"/>
              <a:t>by</a:t>
            </a:r>
            <a:endParaRPr lang="vi-VN" sz="1500" dirty="0"/>
          </a:p>
          <a:p>
            <a:pPr marL="0" indent="0">
              <a:buNone/>
            </a:pPr>
            <a:r>
              <a:rPr lang="en-US" sz="1500" dirty="0"/>
              <a:t>   </a:t>
            </a:r>
            <a:r>
              <a:rPr lang="vi-VN" sz="1500" dirty="0"/>
              <a:t>● 2 Câu truy vấn có </a:t>
            </a:r>
            <a:r>
              <a:rPr lang="vi-VN" sz="1500" dirty="0" smtClean="0"/>
              <a:t>aggregate</a:t>
            </a:r>
            <a:r>
              <a:rPr lang="en-US" sz="1500" dirty="0" smtClean="0"/>
              <a:t> </a:t>
            </a:r>
            <a:r>
              <a:rPr lang="vi-VN" sz="1500" dirty="0" smtClean="0"/>
              <a:t>function</a:t>
            </a:r>
            <a:r>
              <a:rPr lang="vi-VN" sz="1500" dirty="0"/>
              <a:t>, </a:t>
            </a:r>
            <a:r>
              <a:rPr lang="vi-VN" sz="1500" dirty="0" smtClean="0"/>
              <a:t>group</a:t>
            </a:r>
            <a:r>
              <a:rPr lang="en-US" sz="1500" dirty="0"/>
              <a:t> </a:t>
            </a:r>
            <a:r>
              <a:rPr lang="vi-VN" sz="1500" dirty="0" smtClean="0"/>
              <a:t>by</a:t>
            </a:r>
            <a:r>
              <a:rPr lang="vi-VN" sz="1500" dirty="0"/>
              <a:t>, </a:t>
            </a:r>
            <a:r>
              <a:rPr lang="vi-VN" sz="1500" dirty="0" smtClean="0"/>
              <a:t>having</a:t>
            </a:r>
            <a:r>
              <a:rPr lang="en-US" sz="1500" dirty="0" smtClean="0"/>
              <a:t>, </a:t>
            </a:r>
            <a:r>
              <a:rPr lang="vi-VN" sz="1500" dirty="0" smtClean="0"/>
              <a:t>where </a:t>
            </a:r>
            <a:r>
              <a:rPr lang="vi-VN" sz="1500" dirty="0"/>
              <a:t>và </a:t>
            </a:r>
            <a:r>
              <a:rPr lang="vi-VN" sz="1500" dirty="0" smtClean="0"/>
              <a:t>order</a:t>
            </a:r>
            <a:r>
              <a:rPr lang="en-US" sz="1500" dirty="0"/>
              <a:t> </a:t>
            </a:r>
            <a:r>
              <a:rPr lang="vi-VN" sz="1500" dirty="0" smtClean="0"/>
              <a:t>by </a:t>
            </a:r>
            <a:r>
              <a:rPr lang="vi-VN" sz="1500" dirty="0"/>
              <a:t>có</a:t>
            </a:r>
          </a:p>
          <a:p>
            <a:pPr marL="0" indent="0">
              <a:buNone/>
            </a:pPr>
            <a:r>
              <a:rPr lang="vi-VN" sz="1500" dirty="0"/>
              <a:t>liên kết từ 2</a:t>
            </a:r>
            <a:r>
              <a:rPr lang="en-US" sz="1500" dirty="0"/>
              <a:t> </a:t>
            </a:r>
            <a:r>
              <a:rPr lang="vi-VN" sz="1500" dirty="0"/>
              <a:t>bảng trở lên</a:t>
            </a:r>
          </a:p>
          <a:p>
            <a:pPr marL="0" indent="0">
              <a:buNone/>
            </a:pPr>
            <a:r>
              <a:rPr lang="vi-VN" sz="1500" dirty="0"/>
              <a:t>✔ Mỗi thành viên viết 2 hàm thỏa yêu cầu sau:</a:t>
            </a:r>
          </a:p>
          <a:p>
            <a:pPr marL="0" indent="0">
              <a:buNone/>
            </a:pPr>
            <a:r>
              <a:rPr lang="en-US" sz="1500" dirty="0"/>
              <a:t>        </a:t>
            </a:r>
            <a:r>
              <a:rPr lang="vi-VN" sz="1500" dirty="0"/>
              <a:t>● Chứa câu lệnh IF và/hoặc LOOP để tính toán dữ liệu được lưu trữ</a:t>
            </a:r>
          </a:p>
          <a:p>
            <a:pPr marL="0" indent="0">
              <a:buNone/>
            </a:pPr>
            <a:r>
              <a:rPr lang="en-US" sz="1500" dirty="0"/>
              <a:t>        </a:t>
            </a:r>
            <a:r>
              <a:rPr lang="vi-VN" sz="1500" dirty="0"/>
              <a:t>● Chứa câu lệnh truy vấn dữ liệu, lấy dữ liệu từ câu truy vấn để kiểm tra tính</a:t>
            </a:r>
            <a:r>
              <a:rPr lang="en-US" sz="1500" dirty="0"/>
              <a:t> </a:t>
            </a:r>
            <a:r>
              <a:rPr lang="vi-VN" sz="1500" dirty="0"/>
              <a:t>toán</a:t>
            </a:r>
          </a:p>
          <a:p>
            <a:pPr marL="0" indent="0">
              <a:buNone/>
            </a:pPr>
            <a:r>
              <a:rPr lang="en-US" sz="1500" dirty="0"/>
              <a:t>        </a:t>
            </a:r>
            <a:r>
              <a:rPr lang="vi-VN" sz="1500" dirty="0"/>
              <a:t>● Có tham số đầu vào và kiểm tra tham số đầu vào</a:t>
            </a:r>
          </a:p>
          <a:p>
            <a:pPr marL="0" indent="0">
              <a:buNone/>
            </a:pPr>
            <a:r>
              <a:rPr lang="en-US" sz="1500" dirty="0"/>
              <a:t>        </a:t>
            </a:r>
            <a:r>
              <a:rPr lang="vi-VN" sz="1500" dirty="0"/>
              <a:t>● Mỗi thành viên viết 2 câu SELECT để minh họa việc gọi hàm trong câu</a:t>
            </a:r>
            <a:r>
              <a:rPr lang="en-US" sz="1500" dirty="0"/>
              <a:t> </a:t>
            </a:r>
            <a:r>
              <a:rPr lang="vi-VN" sz="1500" dirty="0"/>
              <a:t>SELECT</a:t>
            </a:r>
            <a:endParaRPr lang="en-US" sz="1500" dirty="0"/>
          </a:p>
        </p:txBody>
      </p:sp>
      <p:sp>
        <p:nvSpPr>
          <p:cNvPr id="4" name="Chỗ dành sẵn cho Ngày tháng 3">
            <a:extLst>
              <a:ext uri="{FF2B5EF4-FFF2-40B4-BE49-F238E27FC236}">
                <a16:creationId xmlns:a16="http://schemas.microsoft.com/office/drawing/2014/main" id="{FBEC7479-4475-83D4-CA9E-50C5C7EB4284}"/>
              </a:ext>
            </a:extLst>
          </p:cNvPr>
          <p:cNvSpPr>
            <a:spLocks noGrp="1"/>
          </p:cNvSpPr>
          <p:nvPr>
            <p:ph type="dt" sz="half" idx="10"/>
          </p:nvPr>
        </p:nvSpPr>
        <p:spPr>
          <a:xfrm>
            <a:off x="838200" y="6356350"/>
            <a:ext cx="2743200" cy="365125"/>
          </a:xfrm>
        </p:spPr>
        <p:txBody>
          <a:bodyPr>
            <a:normAutofit/>
          </a:bodyPr>
          <a:lstStyle/>
          <a:p>
            <a:pPr>
              <a:spcAft>
                <a:spcPts val="600"/>
              </a:spcAft>
            </a:pPr>
            <a:fld id="{604FA236-ED6A-4797-AB45-D2CADCFDE4D0}" type="datetime1">
              <a:rPr lang="en-US" smtClean="0"/>
              <a:pPr>
                <a:spcAft>
                  <a:spcPts val="600"/>
                </a:spcAft>
              </a:pPr>
              <a:t>6/4/2024</a:t>
            </a:fld>
            <a:endParaRPr lang="en-US"/>
          </a:p>
        </p:txBody>
      </p:sp>
      <p:sp>
        <p:nvSpPr>
          <p:cNvPr id="5" name="Chỗ dành sẵn cho Số hiệu Bản chiếu 4">
            <a:extLst>
              <a:ext uri="{FF2B5EF4-FFF2-40B4-BE49-F238E27FC236}">
                <a16:creationId xmlns:a16="http://schemas.microsoft.com/office/drawing/2014/main" id="{89962E8D-9170-3A15-64C0-48204AF797C6}"/>
              </a:ext>
            </a:extLst>
          </p:cNvPr>
          <p:cNvSpPr>
            <a:spLocks noGrp="1"/>
          </p:cNvSpPr>
          <p:nvPr>
            <p:ph type="sldNum" sz="quarter" idx="12"/>
          </p:nvPr>
        </p:nvSpPr>
        <p:spPr>
          <a:xfrm>
            <a:off x="8610600" y="6356350"/>
            <a:ext cx="2743200" cy="365125"/>
          </a:xfrm>
        </p:spPr>
        <p:txBody>
          <a:bodyPr>
            <a:normAutofit/>
          </a:bodyPr>
          <a:lstStyle/>
          <a:p>
            <a:pPr>
              <a:spcAft>
                <a:spcPts val="600"/>
              </a:spcAft>
            </a:pPr>
            <a:fld id="{87E8B6A9-B594-478F-A76C-B91C23881133}" type="slidenum">
              <a:rPr lang="en-US" smtClean="0"/>
              <a:pPr>
                <a:spcAft>
                  <a:spcPts val="600"/>
                </a:spcAft>
              </a:pPr>
              <a:t>8</a:t>
            </a:fld>
            <a:endParaRPr lang="en-US"/>
          </a:p>
        </p:txBody>
      </p:sp>
    </p:spTree>
    <p:extLst>
      <p:ext uri="{BB962C8B-B14F-4D97-AF65-F5344CB8AC3E}">
        <p14:creationId xmlns:p14="http://schemas.microsoft.com/office/powerpoint/2010/main" val="3803291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995</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Arial</vt:lpstr>
      <vt:lpstr>Calibri</vt:lpstr>
      <vt:lpstr>Calibri Light</vt:lpstr>
      <vt:lpstr>Tahoma</vt:lpstr>
      <vt:lpstr>Times New Roman</vt:lpstr>
      <vt:lpstr>VNI-Ariston</vt:lpstr>
      <vt:lpstr>Wingdings</vt:lpstr>
      <vt:lpstr>Office Theme</vt:lpstr>
      <vt:lpstr>PowerPoint Presentation</vt:lpstr>
      <vt:lpstr>PowerPoint Presentation</vt:lpstr>
      <vt:lpstr>Mô tả phần mềm</vt:lpstr>
      <vt:lpstr>PowerPoint Presentation</vt:lpstr>
      <vt:lpstr>PowerPoint Presentation</vt:lpstr>
      <vt:lpstr>Những công việc đã thực hiện được: </vt:lpstr>
      <vt:lpstr>Những công việc đã thực hiện được: </vt:lpstr>
      <vt:lpstr>Những công việc đã thực hiện được: </vt:lpstr>
      <vt:lpstr>Những công việc đã thực hiện được: </vt:lpstr>
      <vt:lpstr>Những công việc đã thực hiện được: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Quan</dc:creator>
  <cp:lastModifiedBy>Đạt Thành</cp:lastModifiedBy>
  <cp:revision>78</cp:revision>
  <dcterms:created xsi:type="dcterms:W3CDTF">2022-02-03T03:52:26Z</dcterms:created>
  <dcterms:modified xsi:type="dcterms:W3CDTF">2024-06-04T02:23:29Z</dcterms:modified>
</cp:coreProperties>
</file>