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95" r:id="rId3"/>
    <p:sldId id="302" r:id="rId4"/>
    <p:sldId id="303" r:id="rId5"/>
    <p:sldId id="304" r:id="rId6"/>
    <p:sldId id="285" r:id="rId7"/>
    <p:sldId id="287" r:id="rId8"/>
    <p:sldId id="288" r:id="rId9"/>
    <p:sldId id="289" r:id="rId10"/>
    <p:sldId id="290" r:id="rId11"/>
    <p:sldId id="291" r:id="rId12"/>
    <p:sldId id="300" r:id="rId13"/>
    <p:sldId id="292" r:id="rId14"/>
    <p:sldId id="293" r:id="rId15"/>
    <p:sldId id="301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1pPr>
    <a:lvl2pPr marL="0" marR="0" indent="4572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2pPr>
    <a:lvl3pPr marL="0" marR="0" indent="9144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3pPr>
    <a:lvl4pPr marL="0" marR="0" indent="13716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4pPr>
    <a:lvl5pPr marL="0" marR="0" indent="18288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5pPr>
    <a:lvl6pPr marL="0" marR="0" indent="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6pPr>
    <a:lvl7pPr marL="0" marR="0" indent="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7pPr>
    <a:lvl8pPr marL="0" marR="0" indent="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8pPr>
    <a:lvl9pPr marL="0" marR="0" indent="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an Nguyen" initials="TN" lastIdx="1" clrIdx="0">
    <p:extLst/>
  </p:cmAuthor>
  <p:cmAuthor id="2" name="Tuan Nguyen" initials="TN [2]" lastIdx="1" clrIdx="1">
    <p:extLst/>
  </p:cmAuthor>
  <p:cmAuthor id="3" name="Tuan Nguyen" initials="TN [3]" lastIdx="1" clrIdx="2">
    <p:extLst/>
  </p:cmAuthor>
  <p:cmAuthor id="4" name="Tuan Nguyen" initials="TN [4]" lastIdx="1" clrIdx="3">
    <p:extLst/>
  </p:cmAuthor>
  <p:cmAuthor id="5" name="Tuan Nguyen" initials="TN [5]" lastIdx="1" clrIdx="4">
    <p:extLst/>
  </p:cmAuthor>
  <p:cmAuthor id="6" name="Tuan Nguyen" initials="TN [6]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C1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781"/>
    <p:restoredTop sz="92248"/>
  </p:normalViewPr>
  <p:slideViewPr>
    <p:cSldViewPr snapToGrid="0" snapToObjects="1">
      <p:cViewPr varScale="1">
        <p:scale>
          <a:sx n="32" d="100"/>
          <a:sy n="32" d="100"/>
        </p:scale>
        <p:origin x="108" y="16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18"/>
  <c:chart>
    <c:autoTitleDeleted val="1"/>
    <c:plotArea>
      <c:layout>
        <c:manualLayout>
          <c:layoutTarget val="inner"/>
          <c:xMode val="edge"/>
          <c:yMode val="edge"/>
          <c:x val="0.10176200000000001"/>
          <c:y val="6.9744500000000001E-2"/>
          <c:w val="0.85227600000000003"/>
          <c:h val="0.81559499999999996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ln w="762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solidFill>
                <a:srgbClr val="FFFFFF"/>
              </a:solidFill>
              <a:ln w="76200" cap="flat">
                <a:solidFill>
                  <a:schemeClr val="accent1">
                    <a:satOff val="-3355"/>
                    <a:lumOff val="26614"/>
                  </a:schemeClr>
                </a:solidFill>
                <a:prstDash val="solid"/>
                <a:miter lim="400000"/>
              </a:ln>
              <a:effectLst/>
            </c:spPr>
          </c:marker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</c:v>
                </c:pt>
                <c:pt idx="1">
                  <c:v>1.5</c:v>
                </c:pt>
                <c:pt idx="2">
                  <c:v>2</c:v>
                </c:pt>
                <c:pt idx="3">
                  <c:v>2.5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28E-47A3-9205-0CDA45DDA70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Region 2</c:v>
                </c:pt>
              </c:strCache>
            </c:strRef>
          </c:tx>
          <c:spPr>
            <a:ln w="76200" cap="flat">
              <a:solidFill>
                <a:schemeClr val="accent2">
                  <a:hueOff val="-2473793"/>
                  <a:satOff val="-50209"/>
                  <a:lumOff val="23543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solidFill>
                <a:srgbClr val="FFFFFF"/>
              </a:solidFill>
              <a:ln w="76200" cap="flat"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  <a:prstDash val="solid"/>
                <a:miter lim="400000"/>
              </a:ln>
              <a:effectLst/>
            </c:spPr>
          </c:marker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28E-47A3-9205-0CDA45DDA70A}"/>
            </c:ext>
          </c:extLst>
        </c:ser>
        <c:ser>
          <c:idx val="2"/>
          <c:order val="2"/>
          <c:tx>
            <c:strRef>
              <c:f>Sheet1!$A$4</c:f>
            </c:strRef>
          </c:tx>
          <c:spPr>
            <a:ln w="76200" cap="flat">
              <a:solidFill>
                <a:schemeClr val="accent3">
                  <a:hueOff val="136527"/>
                  <a:satOff val="23858"/>
                  <a:lumOff val="7773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solidFill>
                <a:srgbClr val="FFFFFF"/>
              </a:solidFill>
              <a:ln w="76200" cap="flat">
                <a:solidFill>
                  <a:schemeClr val="accent3">
                    <a:hueOff val="136527"/>
                    <a:satOff val="23858"/>
                    <a:lumOff val="7773"/>
                  </a:schemeClr>
                </a:solidFill>
                <a:prstDash val="solid"/>
                <a:miter lim="400000"/>
              </a:ln>
              <a:effectLst/>
            </c:spPr>
          </c:marker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Sheet1!$B$4:$E$4</c:f>
            </c:numRef>
          </c:val>
          <c:smooth val="0"/>
          <c:extLst>
            <c:ext xmlns:c16="http://schemas.microsoft.com/office/drawing/2014/chart" uri="{C3380CC4-5D6E-409C-BE32-E72D297353CC}">
              <c16:uniqueId val="{00000002-128E-47A3-9205-0CDA45DDA70A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Untitled 1</c:v>
                </c:pt>
              </c:strCache>
            </c:strRef>
          </c:tx>
          <c:spPr>
            <a:ln w="76200" cap="flat">
              <a:solidFill>
                <a:schemeClr val="accent4">
                  <a:hueOff val="495547"/>
                  <a:lumOff val="5161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solidFill>
                <a:srgbClr val="FFFFFF"/>
              </a:solidFill>
              <a:ln w="76200" cap="flat">
                <a:solidFill>
                  <a:schemeClr val="accent4">
                    <a:hueOff val="495547"/>
                    <a:lumOff val="5161"/>
                  </a:schemeClr>
                </a:solidFill>
                <a:prstDash val="solid"/>
                <a:miter lim="400000"/>
              </a:ln>
              <a:effectLst/>
            </c:spPr>
          </c:marker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Sheet1!$B$5:$E$5</c:f>
              <c:numCache>
                <c:formatCode>General</c:formatCode>
                <c:ptCount val="4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28E-47A3-9205-0CDA45DDA7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2308992"/>
        <c:axId val="132310912"/>
      </c:lineChart>
      <c:catAx>
        <c:axId val="13230899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sz="3200" b="0" i="0" u="none" strike="noStrike">
                <a:solidFill>
                  <a:srgbClr val="FFFFFF"/>
                </a:solidFill>
                <a:latin typeface="BrandonGrotesque-Regular"/>
              </a:defRPr>
            </a:pPr>
            <a:endParaRPr lang="en-US"/>
          </a:p>
        </c:txPr>
        <c:crossAx val="132310912"/>
        <c:crosses val="autoZero"/>
        <c:auto val="1"/>
        <c:lblAlgn val="ctr"/>
        <c:lblOffset val="100"/>
        <c:noMultiLvlLbl val="1"/>
      </c:catAx>
      <c:valAx>
        <c:axId val="13231091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3200" b="0" i="0" u="none" strike="noStrike">
                <a:solidFill>
                  <a:srgbClr val="FFFFFF"/>
                </a:solidFill>
                <a:latin typeface="BrandonGrotesque-Regular"/>
              </a:defRPr>
            </a:pPr>
            <a:endParaRPr lang="en-US"/>
          </a:p>
        </c:txPr>
        <c:crossAx val="132308992"/>
        <c:crosses val="autoZero"/>
        <c:crossBetween val="midCat"/>
        <c:majorUnit val="4"/>
        <c:minorUnit val="2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18"/>
  <c:chart>
    <c:autoTitleDeleted val="1"/>
    <c:plotArea>
      <c:layout>
        <c:manualLayout>
          <c:layoutTarget val="inner"/>
          <c:xMode val="edge"/>
          <c:yMode val="edge"/>
          <c:x val="0.10176200000000001"/>
          <c:y val="6.9744500000000001E-2"/>
          <c:w val="0.85227600000000003"/>
          <c:h val="0.81559499999999996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ln w="762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solidFill>
                <a:srgbClr val="FFFFFF"/>
              </a:solidFill>
              <a:ln w="76200" cap="flat">
                <a:solidFill>
                  <a:schemeClr val="accent1">
                    <a:satOff val="-3355"/>
                    <a:lumOff val="26614"/>
                  </a:schemeClr>
                </a:solidFill>
                <a:prstDash val="solid"/>
                <a:miter lim="400000"/>
              </a:ln>
              <a:effectLst/>
            </c:spPr>
          </c:marker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2.5</c:v>
                </c:pt>
                <c:pt idx="1">
                  <c:v>2</c:v>
                </c:pt>
                <c:pt idx="2">
                  <c:v>1.5</c:v>
                </c:pt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3F0-4E05-804B-39142B38D272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Region 2</c:v>
                </c:pt>
              </c:strCache>
            </c:strRef>
          </c:tx>
          <c:spPr>
            <a:ln w="76200" cap="flat">
              <a:solidFill>
                <a:schemeClr val="accent2">
                  <a:hueOff val="-2473793"/>
                  <a:satOff val="-50209"/>
                  <a:lumOff val="23543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solidFill>
                <a:srgbClr val="FFFFFF"/>
              </a:solidFill>
              <a:ln w="76200" cap="flat"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  <a:prstDash val="solid"/>
                <a:miter lim="400000"/>
              </a:ln>
              <a:effectLst/>
            </c:spPr>
          </c:marker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7</c:v>
                </c:pt>
                <c:pt idx="1">
                  <c:v>5</c:v>
                </c:pt>
                <c:pt idx="2">
                  <c:v>3</c:v>
                </c:pt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3F0-4E05-804B-39142B38D272}"/>
            </c:ext>
          </c:extLst>
        </c:ser>
        <c:ser>
          <c:idx val="2"/>
          <c:order val="2"/>
          <c:tx>
            <c:strRef>
              <c:f>Sheet1!$A$4</c:f>
            </c:strRef>
          </c:tx>
          <c:spPr>
            <a:ln w="76200" cap="flat">
              <a:solidFill>
                <a:schemeClr val="accent3">
                  <a:hueOff val="136527"/>
                  <a:satOff val="23858"/>
                  <a:lumOff val="7773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solidFill>
                <a:srgbClr val="FFFFFF"/>
              </a:solidFill>
              <a:ln w="76200" cap="flat">
                <a:solidFill>
                  <a:schemeClr val="accent3">
                    <a:hueOff val="136527"/>
                    <a:satOff val="23858"/>
                    <a:lumOff val="7773"/>
                  </a:schemeClr>
                </a:solidFill>
                <a:prstDash val="solid"/>
                <a:miter lim="400000"/>
              </a:ln>
              <a:effectLst/>
            </c:spPr>
          </c:marker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Sheet1!$B$4:$E$4</c:f>
            </c:numRef>
          </c:val>
          <c:smooth val="0"/>
          <c:extLst>
            <c:ext xmlns:c16="http://schemas.microsoft.com/office/drawing/2014/chart" uri="{C3380CC4-5D6E-409C-BE32-E72D297353CC}">
              <c16:uniqueId val="{00000002-93F0-4E05-804B-39142B38D272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Untitled 1</c:v>
                </c:pt>
              </c:strCache>
            </c:strRef>
          </c:tx>
          <c:spPr>
            <a:ln w="76200" cap="flat">
              <a:solidFill>
                <a:schemeClr val="accent4">
                  <a:hueOff val="495547"/>
                  <a:lumOff val="5161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solidFill>
                <a:srgbClr val="FFFFFF"/>
              </a:solidFill>
              <a:ln w="76200" cap="flat">
                <a:solidFill>
                  <a:schemeClr val="accent4">
                    <a:hueOff val="495547"/>
                    <a:lumOff val="5161"/>
                  </a:schemeClr>
                </a:solidFill>
                <a:prstDash val="solid"/>
                <a:miter lim="400000"/>
              </a:ln>
              <a:effectLst/>
            </c:spPr>
          </c:marker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Sheet1!$B$5:$E$5</c:f>
              <c:numCache>
                <c:formatCode>General</c:formatCode>
                <c:ptCount val="4"/>
                <c:pt idx="0">
                  <c:v>15</c:v>
                </c:pt>
                <c:pt idx="1">
                  <c:v>10</c:v>
                </c:pt>
                <c:pt idx="2">
                  <c:v>5</c:v>
                </c:pt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3F0-4E05-804B-39142B38D2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6643200"/>
        <c:axId val="126653568"/>
      </c:lineChart>
      <c:catAx>
        <c:axId val="12664320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sz="3200" b="0" i="0" u="none" strike="noStrike">
                <a:solidFill>
                  <a:srgbClr val="FFFFFF"/>
                </a:solidFill>
                <a:latin typeface="BrandonGrotesque-Regular"/>
              </a:defRPr>
            </a:pPr>
            <a:endParaRPr lang="en-US"/>
          </a:p>
        </c:txPr>
        <c:crossAx val="126653568"/>
        <c:crosses val="autoZero"/>
        <c:auto val="1"/>
        <c:lblAlgn val="ctr"/>
        <c:lblOffset val="100"/>
        <c:noMultiLvlLbl val="1"/>
      </c:catAx>
      <c:valAx>
        <c:axId val="126653568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3200" b="0" i="0" u="none" strike="noStrike">
                <a:solidFill>
                  <a:srgbClr val="FFFFFF"/>
                </a:solidFill>
                <a:latin typeface="BrandonGrotesque-Regular"/>
              </a:defRPr>
            </a:pPr>
            <a:endParaRPr lang="en-US"/>
          </a:p>
        </c:txPr>
        <c:crossAx val="126643200"/>
        <c:crosses val="autoZero"/>
        <c:crossBetween val="midCat"/>
        <c:majorUnit val="4"/>
        <c:minorUnit val="2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18"/>
  <c:chart>
    <c:autoTitleDeleted val="1"/>
    <c:plotArea>
      <c:layout>
        <c:manualLayout>
          <c:layoutTarget val="inner"/>
          <c:xMode val="edge"/>
          <c:yMode val="edge"/>
          <c:x val="0.139486"/>
          <c:y val="6.9744500000000001E-2"/>
          <c:w val="0.75077499999999997"/>
          <c:h val="0.81559499999999996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ln w="762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solidFill>
                <a:srgbClr val="FFFFFF"/>
              </a:solidFill>
              <a:ln w="76200" cap="flat">
                <a:solidFill>
                  <a:schemeClr val="accent1">
                    <a:satOff val="-3355"/>
                    <a:lumOff val="26614"/>
                  </a:schemeClr>
                </a:solidFill>
                <a:prstDash val="solid"/>
                <a:miter lim="400000"/>
              </a:ln>
              <a:effectLst/>
            </c:spPr>
          </c:marker>
          <c:cat>
            <c:strRef>
              <c:f>Sheet1!$B$1:$H$1</c:f>
              <c:strCache>
                <c:ptCount val="7"/>
                <c:pt idx="0">
                  <c:v>March</c:v>
                </c:pt>
                <c:pt idx="1">
                  <c:v>April</c:v>
                </c:pt>
                <c:pt idx="2">
                  <c:v>May</c:v>
                </c:pt>
                <c:pt idx="3">
                  <c:v>June</c:v>
                </c:pt>
                <c:pt idx="4">
                  <c:v>July</c:v>
                </c:pt>
                <c:pt idx="5">
                  <c:v>August</c:v>
                </c:pt>
                <c:pt idx="6">
                  <c:v>September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0.75</c:v>
                </c:pt>
                <c:pt idx="1">
                  <c:v>3</c:v>
                </c:pt>
                <c:pt idx="2">
                  <c:v>2</c:v>
                </c:pt>
                <c:pt idx="3">
                  <c:v>2.5</c:v>
                </c:pt>
                <c:pt idx="4">
                  <c:v>1</c:v>
                </c:pt>
                <c:pt idx="5">
                  <c:v>2.2999999999999998</c:v>
                </c:pt>
                <c:pt idx="6">
                  <c:v>1.6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867-446C-B9A7-4AB67FFD700F}"/>
            </c:ext>
          </c:extLst>
        </c:ser>
        <c:ser>
          <c:idx val="1"/>
          <c:order val="1"/>
          <c:tx>
            <c:strRef>
              <c:f>Sheet1!$A$3</c:f>
            </c:strRef>
          </c:tx>
          <c:spPr>
            <a:ln w="76200" cap="flat">
              <a:solidFill>
                <a:schemeClr val="accent2">
                  <a:hueOff val="-2473793"/>
                  <a:satOff val="-50209"/>
                  <a:lumOff val="23543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solidFill>
                <a:srgbClr val="FFFFFF"/>
              </a:solidFill>
              <a:ln w="76200" cap="flat"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  <a:prstDash val="solid"/>
                <a:miter lim="400000"/>
              </a:ln>
              <a:effectLst/>
            </c:spPr>
          </c:marker>
          <c:cat>
            <c:strRef>
              <c:f>Sheet1!$B$1:$H$1</c:f>
              <c:strCache>
                <c:ptCount val="7"/>
                <c:pt idx="0">
                  <c:v>March</c:v>
                </c:pt>
                <c:pt idx="1">
                  <c:v>April</c:v>
                </c:pt>
                <c:pt idx="2">
                  <c:v>May</c:v>
                </c:pt>
                <c:pt idx="3">
                  <c:v>June</c:v>
                </c:pt>
                <c:pt idx="4">
                  <c:v>July</c:v>
                </c:pt>
                <c:pt idx="5">
                  <c:v>August</c:v>
                </c:pt>
                <c:pt idx="6">
                  <c:v>September</c:v>
                </c:pt>
              </c:strCache>
            </c:strRef>
          </c:cat>
          <c:val>
            <c:numRef>
              <c:f>Sheet1!$B$3:$H$3</c:f>
            </c:numRef>
          </c:val>
          <c:smooth val="0"/>
          <c:extLst>
            <c:ext xmlns:c16="http://schemas.microsoft.com/office/drawing/2014/chart" uri="{C3380CC4-5D6E-409C-BE32-E72D297353CC}">
              <c16:uniqueId val="{00000001-4867-446C-B9A7-4AB67FFD700F}"/>
            </c:ext>
          </c:extLst>
        </c:ser>
        <c:ser>
          <c:idx val="2"/>
          <c:order val="2"/>
          <c:tx>
            <c:strRef>
              <c:f>Sheet1!$A$4</c:f>
            </c:strRef>
          </c:tx>
          <c:spPr>
            <a:ln w="76200" cap="flat">
              <a:solidFill>
                <a:schemeClr val="accent3">
                  <a:hueOff val="136527"/>
                  <a:satOff val="23858"/>
                  <a:lumOff val="7773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solidFill>
                <a:srgbClr val="FFFFFF"/>
              </a:solidFill>
              <a:ln w="76200" cap="flat">
                <a:solidFill>
                  <a:schemeClr val="accent3">
                    <a:hueOff val="136527"/>
                    <a:satOff val="23858"/>
                    <a:lumOff val="7773"/>
                  </a:schemeClr>
                </a:solidFill>
                <a:prstDash val="solid"/>
                <a:miter lim="400000"/>
              </a:ln>
              <a:effectLst/>
            </c:spPr>
          </c:marker>
          <c:cat>
            <c:strRef>
              <c:f>Sheet1!$B$1:$H$1</c:f>
              <c:strCache>
                <c:ptCount val="7"/>
                <c:pt idx="0">
                  <c:v>March</c:v>
                </c:pt>
                <c:pt idx="1">
                  <c:v>April</c:v>
                </c:pt>
                <c:pt idx="2">
                  <c:v>May</c:v>
                </c:pt>
                <c:pt idx="3">
                  <c:v>June</c:v>
                </c:pt>
                <c:pt idx="4">
                  <c:v>July</c:v>
                </c:pt>
                <c:pt idx="5">
                  <c:v>August</c:v>
                </c:pt>
                <c:pt idx="6">
                  <c:v>September</c:v>
                </c:pt>
              </c:strCache>
            </c:strRef>
          </c:cat>
          <c:val>
            <c:numRef>
              <c:f>Sheet1!$B$4:$H$4</c:f>
            </c:numRef>
          </c:val>
          <c:smooth val="0"/>
          <c:extLst>
            <c:ext xmlns:c16="http://schemas.microsoft.com/office/drawing/2014/chart" uri="{C3380CC4-5D6E-409C-BE32-E72D297353CC}">
              <c16:uniqueId val="{00000002-4867-446C-B9A7-4AB67FFD700F}"/>
            </c:ext>
          </c:extLst>
        </c:ser>
        <c:ser>
          <c:idx val="3"/>
          <c:order val="3"/>
          <c:tx>
            <c:strRef>
              <c:f>Sheet1!$A$5</c:f>
            </c:strRef>
          </c:tx>
          <c:spPr>
            <a:ln w="76200" cap="flat">
              <a:solidFill>
                <a:schemeClr val="accent4">
                  <a:hueOff val="495547"/>
                  <a:lumOff val="5161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solidFill>
                <a:srgbClr val="FFFFFF"/>
              </a:solidFill>
              <a:ln w="76200" cap="flat">
                <a:solidFill>
                  <a:schemeClr val="accent4">
                    <a:hueOff val="495547"/>
                    <a:lumOff val="5161"/>
                  </a:schemeClr>
                </a:solidFill>
                <a:prstDash val="solid"/>
                <a:miter lim="400000"/>
              </a:ln>
              <a:effectLst/>
            </c:spPr>
          </c:marker>
          <c:cat>
            <c:strRef>
              <c:f>Sheet1!$B$1:$H$1</c:f>
              <c:strCache>
                <c:ptCount val="7"/>
                <c:pt idx="0">
                  <c:v>March</c:v>
                </c:pt>
                <c:pt idx="1">
                  <c:v>April</c:v>
                </c:pt>
                <c:pt idx="2">
                  <c:v>May</c:v>
                </c:pt>
                <c:pt idx="3">
                  <c:v>June</c:v>
                </c:pt>
                <c:pt idx="4">
                  <c:v>July</c:v>
                </c:pt>
                <c:pt idx="5">
                  <c:v>August</c:v>
                </c:pt>
                <c:pt idx="6">
                  <c:v>September</c:v>
                </c:pt>
              </c:strCache>
            </c:strRef>
          </c:cat>
          <c:val>
            <c:numRef>
              <c:f>Sheet1!$B$5:$H$5</c:f>
            </c:numRef>
          </c:val>
          <c:smooth val="0"/>
          <c:extLst>
            <c:ext xmlns:c16="http://schemas.microsoft.com/office/drawing/2014/chart" uri="{C3380CC4-5D6E-409C-BE32-E72D297353CC}">
              <c16:uniqueId val="{00000003-4867-446C-B9A7-4AB67FFD70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6693760"/>
        <c:axId val="126695680"/>
      </c:lineChart>
      <c:catAx>
        <c:axId val="12669376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sz="3200" b="0" i="0" u="none" strike="noStrike">
                <a:solidFill>
                  <a:srgbClr val="FFFFFF"/>
                </a:solidFill>
                <a:latin typeface="BrandonGrotesque-Regular"/>
              </a:defRPr>
            </a:pPr>
            <a:endParaRPr lang="en-US"/>
          </a:p>
        </c:txPr>
        <c:crossAx val="126695680"/>
        <c:crosses val="autoZero"/>
        <c:auto val="1"/>
        <c:lblAlgn val="ctr"/>
        <c:lblOffset val="100"/>
        <c:noMultiLvlLbl val="1"/>
      </c:catAx>
      <c:valAx>
        <c:axId val="126695680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3200" b="0" i="0" u="none" strike="noStrike">
                <a:solidFill>
                  <a:srgbClr val="FFFFFF"/>
                </a:solidFill>
                <a:latin typeface="BrandonGrotesque-Regular"/>
              </a:defRPr>
            </a:pPr>
            <a:endParaRPr lang="en-US"/>
          </a:p>
        </c:txPr>
        <c:crossAx val="126693760"/>
        <c:crosses val="autoZero"/>
        <c:crossBetween val="midCat"/>
        <c:majorUnit val="0.75"/>
        <c:minorUnit val="0.37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18"/>
  <c:chart>
    <c:autoTitleDeleted val="1"/>
    <c:plotArea>
      <c:layout>
        <c:manualLayout>
          <c:layoutTarget val="inner"/>
          <c:xMode val="edge"/>
          <c:yMode val="edge"/>
          <c:x val="0.136133"/>
          <c:y val="6.9744500000000001E-2"/>
          <c:w val="0.75273500000000004"/>
          <c:h val="0.81559499999999996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ln w="762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solidFill>
                <a:srgbClr val="FFFFFF"/>
              </a:solidFill>
              <a:ln w="76200" cap="flat">
                <a:solidFill>
                  <a:schemeClr val="accent1">
                    <a:satOff val="-3355"/>
                    <a:lumOff val="26614"/>
                  </a:schemeClr>
                </a:solidFill>
                <a:prstDash val="solid"/>
                <a:miter lim="400000"/>
              </a:ln>
              <a:effectLst/>
            </c:spPr>
          </c:marker>
          <c:cat>
            <c:strRef>
              <c:f>Sheet1!$B$1:$H$1</c:f>
              <c:strCache>
                <c:ptCount val="7"/>
                <c:pt idx="0">
                  <c:v>March</c:v>
                </c:pt>
                <c:pt idx="1">
                  <c:v>April</c:v>
                </c:pt>
                <c:pt idx="2">
                  <c:v>May</c:v>
                </c:pt>
                <c:pt idx="3">
                  <c:v>June</c:v>
                </c:pt>
                <c:pt idx="4">
                  <c:v>July</c:v>
                </c:pt>
                <c:pt idx="5">
                  <c:v>August</c:v>
                </c:pt>
                <c:pt idx="6">
                  <c:v>September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1.25</c:v>
                </c:pt>
                <c:pt idx="1">
                  <c:v>2</c:v>
                </c:pt>
                <c:pt idx="2">
                  <c:v>1.5</c:v>
                </c:pt>
                <c:pt idx="3">
                  <c:v>5</c:v>
                </c:pt>
                <c:pt idx="4">
                  <c:v>0.25</c:v>
                </c:pt>
                <c:pt idx="5">
                  <c:v>2.2999999999999998</c:v>
                </c:pt>
                <c:pt idx="6">
                  <c:v>1.6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DA3-4D01-9B4E-83171A4BED1A}"/>
            </c:ext>
          </c:extLst>
        </c:ser>
        <c:ser>
          <c:idx val="1"/>
          <c:order val="1"/>
          <c:tx>
            <c:strRef>
              <c:f>Sheet1!$A$3</c:f>
            </c:strRef>
          </c:tx>
          <c:spPr>
            <a:ln w="76200" cap="flat">
              <a:solidFill>
                <a:schemeClr val="accent2">
                  <a:hueOff val="-2473793"/>
                  <a:satOff val="-50209"/>
                  <a:lumOff val="23543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solidFill>
                <a:srgbClr val="FFFFFF"/>
              </a:solidFill>
              <a:ln w="76200" cap="flat"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  <a:prstDash val="solid"/>
                <a:miter lim="400000"/>
              </a:ln>
              <a:effectLst/>
            </c:spPr>
          </c:marker>
          <c:cat>
            <c:strRef>
              <c:f>Sheet1!$B$1:$H$1</c:f>
              <c:strCache>
                <c:ptCount val="7"/>
                <c:pt idx="0">
                  <c:v>March</c:v>
                </c:pt>
                <c:pt idx="1">
                  <c:v>April</c:v>
                </c:pt>
                <c:pt idx="2">
                  <c:v>May</c:v>
                </c:pt>
                <c:pt idx="3">
                  <c:v>June</c:v>
                </c:pt>
                <c:pt idx="4">
                  <c:v>July</c:v>
                </c:pt>
                <c:pt idx="5">
                  <c:v>August</c:v>
                </c:pt>
                <c:pt idx="6">
                  <c:v>September</c:v>
                </c:pt>
              </c:strCache>
            </c:strRef>
          </c:cat>
          <c:val>
            <c:numRef>
              <c:f>Sheet1!$B$3:$H$3</c:f>
            </c:numRef>
          </c:val>
          <c:smooth val="0"/>
          <c:extLst>
            <c:ext xmlns:c16="http://schemas.microsoft.com/office/drawing/2014/chart" uri="{C3380CC4-5D6E-409C-BE32-E72D297353CC}">
              <c16:uniqueId val="{00000001-0DA3-4D01-9B4E-83171A4BED1A}"/>
            </c:ext>
          </c:extLst>
        </c:ser>
        <c:ser>
          <c:idx val="2"/>
          <c:order val="2"/>
          <c:tx>
            <c:strRef>
              <c:f>Sheet1!$A$4</c:f>
            </c:strRef>
          </c:tx>
          <c:spPr>
            <a:ln w="76200" cap="flat">
              <a:solidFill>
                <a:schemeClr val="accent3">
                  <a:hueOff val="136527"/>
                  <a:satOff val="23858"/>
                  <a:lumOff val="7773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solidFill>
                <a:srgbClr val="FFFFFF"/>
              </a:solidFill>
              <a:ln w="76200" cap="flat">
                <a:solidFill>
                  <a:schemeClr val="accent3">
                    <a:hueOff val="136527"/>
                    <a:satOff val="23858"/>
                    <a:lumOff val="7773"/>
                  </a:schemeClr>
                </a:solidFill>
                <a:prstDash val="solid"/>
                <a:miter lim="400000"/>
              </a:ln>
              <a:effectLst/>
            </c:spPr>
          </c:marker>
          <c:cat>
            <c:strRef>
              <c:f>Sheet1!$B$1:$H$1</c:f>
              <c:strCache>
                <c:ptCount val="7"/>
                <c:pt idx="0">
                  <c:v>March</c:v>
                </c:pt>
                <c:pt idx="1">
                  <c:v>April</c:v>
                </c:pt>
                <c:pt idx="2">
                  <c:v>May</c:v>
                </c:pt>
                <c:pt idx="3">
                  <c:v>June</c:v>
                </c:pt>
                <c:pt idx="4">
                  <c:v>July</c:v>
                </c:pt>
                <c:pt idx="5">
                  <c:v>August</c:v>
                </c:pt>
                <c:pt idx="6">
                  <c:v>September</c:v>
                </c:pt>
              </c:strCache>
            </c:strRef>
          </c:cat>
          <c:val>
            <c:numRef>
              <c:f>Sheet1!$B$4:$H$4</c:f>
            </c:numRef>
          </c:val>
          <c:smooth val="0"/>
          <c:extLst>
            <c:ext xmlns:c16="http://schemas.microsoft.com/office/drawing/2014/chart" uri="{C3380CC4-5D6E-409C-BE32-E72D297353CC}">
              <c16:uniqueId val="{00000002-0DA3-4D01-9B4E-83171A4BED1A}"/>
            </c:ext>
          </c:extLst>
        </c:ser>
        <c:ser>
          <c:idx val="3"/>
          <c:order val="3"/>
          <c:tx>
            <c:strRef>
              <c:f>Sheet1!$A$5</c:f>
            </c:strRef>
          </c:tx>
          <c:spPr>
            <a:ln w="76200" cap="flat">
              <a:solidFill>
                <a:schemeClr val="accent4">
                  <a:hueOff val="495547"/>
                  <a:lumOff val="5161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solidFill>
                <a:srgbClr val="FFFFFF"/>
              </a:solidFill>
              <a:ln w="76200" cap="flat">
                <a:solidFill>
                  <a:schemeClr val="accent4">
                    <a:hueOff val="495547"/>
                    <a:lumOff val="5161"/>
                  </a:schemeClr>
                </a:solidFill>
                <a:prstDash val="solid"/>
                <a:miter lim="400000"/>
              </a:ln>
              <a:effectLst/>
            </c:spPr>
          </c:marker>
          <c:cat>
            <c:strRef>
              <c:f>Sheet1!$B$1:$H$1</c:f>
              <c:strCache>
                <c:ptCount val="7"/>
                <c:pt idx="0">
                  <c:v>March</c:v>
                </c:pt>
                <c:pt idx="1">
                  <c:v>April</c:v>
                </c:pt>
                <c:pt idx="2">
                  <c:v>May</c:v>
                </c:pt>
                <c:pt idx="3">
                  <c:v>June</c:v>
                </c:pt>
                <c:pt idx="4">
                  <c:v>July</c:v>
                </c:pt>
                <c:pt idx="5">
                  <c:v>August</c:v>
                </c:pt>
                <c:pt idx="6">
                  <c:v>September</c:v>
                </c:pt>
              </c:strCache>
            </c:strRef>
          </c:cat>
          <c:val>
            <c:numRef>
              <c:f>Sheet1!$B$5:$H$5</c:f>
            </c:numRef>
          </c:val>
          <c:smooth val="0"/>
          <c:extLst>
            <c:ext xmlns:c16="http://schemas.microsoft.com/office/drawing/2014/chart" uri="{C3380CC4-5D6E-409C-BE32-E72D297353CC}">
              <c16:uniqueId val="{00000003-0DA3-4D01-9B4E-83171A4BED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5888384"/>
        <c:axId val="125964288"/>
      </c:lineChart>
      <c:catAx>
        <c:axId val="1258883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sz="3200" b="0" i="0" u="none" strike="noStrike">
                <a:solidFill>
                  <a:srgbClr val="FFFFFF"/>
                </a:solidFill>
                <a:latin typeface="BrandonGrotesque-Regular"/>
              </a:defRPr>
            </a:pPr>
            <a:endParaRPr lang="en-US"/>
          </a:p>
        </c:txPr>
        <c:crossAx val="125964288"/>
        <c:crosses val="autoZero"/>
        <c:auto val="1"/>
        <c:lblAlgn val="ctr"/>
        <c:lblOffset val="100"/>
        <c:noMultiLvlLbl val="1"/>
      </c:catAx>
      <c:valAx>
        <c:axId val="125964288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3200" b="0" i="0" u="none" strike="noStrike">
                <a:solidFill>
                  <a:srgbClr val="FFFFFF"/>
                </a:solidFill>
                <a:latin typeface="BrandonGrotesque-Regular"/>
              </a:defRPr>
            </a:pPr>
            <a:endParaRPr lang="en-US"/>
          </a:p>
        </c:txPr>
        <c:crossAx val="125888384"/>
        <c:crosses val="autoZero"/>
        <c:crossBetween val="midCat"/>
        <c:majorUnit val="1.25"/>
        <c:minorUnit val="0.62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18"/>
  <c:chart>
    <c:autoTitleDeleted val="1"/>
    <c:plotArea>
      <c:layout>
        <c:manualLayout>
          <c:layoutTarget val="inner"/>
          <c:xMode val="edge"/>
          <c:yMode val="edge"/>
          <c:x val="0.16497400000000001"/>
          <c:y val="7.0902000000000007E-2"/>
          <c:w val="0.72760499999999995"/>
          <c:h val="0.81274199999999996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ln w="762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solidFill>
                <a:srgbClr val="FFFFFF"/>
              </a:solidFill>
              <a:ln w="76200" cap="flat">
                <a:solidFill>
                  <a:schemeClr val="accent1">
                    <a:satOff val="-3355"/>
                    <a:lumOff val="26614"/>
                  </a:schemeClr>
                </a:solidFill>
                <a:prstDash val="solid"/>
                <a:miter lim="400000"/>
              </a:ln>
              <a:effectLst/>
            </c:spPr>
          </c:marker>
          <c:cat>
            <c:strRef>
              <c:f>Sheet1!$B$1:$H$1</c:f>
              <c:strCache>
                <c:ptCount val="7"/>
                <c:pt idx="0">
                  <c:v>March</c:v>
                </c:pt>
                <c:pt idx="1">
                  <c:v>April</c:v>
                </c:pt>
                <c:pt idx="2">
                  <c:v>May</c:v>
                </c:pt>
                <c:pt idx="3">
                  <c:v>June</c:v>
                </c:pt>
                <c:pt idx="4">
                  <c:v>July</c:v>
                </c:pt>
                <c:pt idx="5">
                  <c:v>August</c:v>
                </c:pt>
                <c:pt idx="6">
                  <c:v>September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1.5</c:v>
                </c:pt>
                <c:pt idx="1">
                  <c:v>2004</c:v>
                </c:pt>
                <c:pt idx="2">
                  <c:v>2005</c:v>
                </c:pt>
                <c:pt idx="3">
                  <c:v>2016</c:v>
                </c:pt>
                <c:pt idx="4">
                  <c:v>2001</c:v>
                </c:pt>
                <c:pt idx="5">
                  <c:v>2003</c:v>
                </c:pt>
                <c:pt idx="6">
                  <c:v>2000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717-4F96-9354-DAB759FD03A7}"/>
            </c:ext>
          </c:extLst>
        </c:ser>
        <c:ser>
          <c:idx val="1"/>
          <c:order val="1"/>
          <c:tx>
            <c:strRef>
              <c:f>Sheet1!$A$3</c:f>
            </c:strRef>
          </c:tx>
          <c:spPr>
            <a:ln w="76200" cap="flat">
              <a:solidFill>
                <a:schemeClr val="accent2">
                  <a:hueOff val="-2473793"/>
                  <a:satOff val="-50209"/>
                  <a:lumOff val="23543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solidFill>
                <a:srgbClr val="FFFFFF"/>
              </a:solidFill>
              <a:ln w="76200" cap="flat"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  <a:prstDash val="solid"/>
                <a:miter lim="400000"/>
              </a:ln>
              <a:effectLst/>
            </c:spPr>
          </c:marker>
          <c:cat>
            <c:strRef>
              <c:f>Sheet1!$B$1:$H$1</c:f>
              <c:strCache>
                <c:ptCount val="7"/>
                <c:pt idx="0">
                  <c:v>March</c:v>
                </c:pt>
                <c:pt idx="1">
                  <c:v>April</c:v>
                </c:pt>
                <c:pt idx="2">
                  <c:v>May</c:v>
                </c:pt>
                <c:pt idx="3">
                  <c:v>June</c:v>
                </c:pt>
                <c:pt idx="4">
                  <c:v>July</c:v>
                </c:pt>
                <c:pt idx="5">
                  <c:v>August</c:v>
                </c:pt>
                <c:pt idx="6">
                  <c:v>September</c:v>
                </c:pt>
              </c:strCache>
            </c:strRef>
          </c:cat>
          <c:val>
            <c:numRef>
              <c:f>Sheet1!$B$3:$H$3</c:f>
            </c:numRef>
          </c:val>
          <c:smooth val="0"/>
          <c:extLst>
            <c:ext xmlns:c16="http://schemas.microsoft.com/office/drawing/2014/chart" uri="{C3380CC4-5D6E-409C-BE32-E72D297353CC}">
              <c16:uniqueId val="{00000001-8717-4F96-9354-DAB759FD03A7}"/>
            </c:ext>
          </c:extLst>
        </c:ser>
        <c:ser>
          <c:idx val="2"/>
          <c:order val="2"/>
          <c:tx>
            <c:strRef>
              <c:f>Sheet1!$A$4</c:f>
            </c:strRef>
          </c:tx>
          <c:spPr>
            <a:ln w="76200" cap="flat">
              <a:solidFill>
                <a:schemeClr val="accent3">
                  <a:hueOff val="136527"/>
                  <a:satOff val="23858"/>
                  <a:lumOff val="7773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solidFill>
                <a:srgbClr val="FFFFFF"/>
              </a:solidFill>
              <a:ln w="76200" cap="flat">
                <a:solidFill>
                  <a:schemeClr val="accent3">
                    <a:hueOff val="136527"/>
                    <a:satOff val="23858"/>
                    <a:lumOff val="7773"/>
                  </a:schemeClr>
                </a:solidFill>
                <a:prstDash val="solid"/>
                <a:miter lim="400000"/>
              </a:ln>
              <a:effectLst/>
            </c:spPr>
          </c:marker>
          <c:cat>
            <c:strRef>
              <c:f>Sheet1!$B$1:$H$1</c:f>
              <c:strCache>
                <c:ptCount val="7"/>
                <c:pt idx="0">
                  <c:v>March</c:v>
                </c:pt>
                <c:pt idx="1">
                  <c:v>April</c:v>
                </c:pt>
                <c:pt idx="2">
                  <c:v>May</c:v>
                </c:pt>
                <c:pt idx="3">
                  <c:v>June</c:v>
                </c:pt>
                <c:pt idx="4">
                  <c:v>July</c:v>
                </c:pt>
                <c:pt idx="5">
                  <c:v>August</c:v>
                </c:pt>
                <c:pt idx="6">
                  <c:v>September</c:v>
                </c:pt>
              </c:strCache>
            </c:strRef>
          </c:cat>
          <c:val>
            <c:numRef>
              <c:f>Sheet1!$B$4:$H$4</c:f>
            </c:numRef>
          </c:val>
          <c:smooth val="0"/>
          <c:extLst>
            <c:ext xmlns:c16="http://schemas.microsoft.com/office/drawing/2014/chart" uri="{C3380CC4-5D6E-409C-BE32-E72D297353CC}">
              <c16:uniqueId val="{00000002-8717-4F96-9354-DAB759FD03A7}"/>
            </c:ext>
          </c:extLst>
        </c:ser>
        <c:ser>
          <c:idx val="3"/>
          <c:order val="3"/>
          <c:tx>
            <c:strRef>
              <c:f>Sheet1!$A$5</c:f>
            </c:strRef>
          </c:tx>
          <c:spPr>
            <a:ln w="76200" cap="flat">
              <a:solidFill>
                <a:schemeClr val="accent4">
                  <a:hueOff val="495547"/>
                  <a:lumOff val="5161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solidFill>
                <a:srgbClr val="FFFFFF"/>
              </a:solidFill>
              <a:ln w="76200" cap="flat">
                <a:solidFill>
                  <a:schemeClr val="accent4">
                    <a:hueOff val="495547"/>
                    <a:lumOff val="5161"/>
                  </a:schemeClr>
                </a:solidFill>
                <a:prstDash val="solid"/>
                <a:miter lim="400000"/>
              </a:ln>
              <a:effectLst/>
            </c:spPr>
          </c:marker>
          <c:cat>
            <c:strRef>
              <c:f>Sheet1!$B$1:$H$1</c:f>
              <c:strCache>
                <c:ptCount val="7"/>
                <c:pt idx="0">
                  <c:v>March</c:v>
                </c:pt>
                <c:pt idx="1">
                  <c:v>April</c:v>
                </c:pt>
                <c:pt idx="2">
                  <c:v>May</c:v>
                </c:pt>
                <c:pt idx="3">
                  <c:v>June</c:v>
                </c:pt>
                <c:pt idx="4">
                  <c:v>July</c:v>
                </c:pt>
                <c:pt idx="5">
                  <c:v>August</c:v>
                </c:pt>
                <c:pt idx="6">
                  <c:v>September</c:v>
                </c:pt>
              </c:strCache>
            </c:strRef>
          </c:cat>
          <c:val>
            <c:numRef>
              <c:f>Sheet1!$B$5:$H$5</c:f>
            </c:numRef>
          </c:val>
          <c:smooth val="0"/>
          <c:extLst>
            <c:ext xmlns:c16="http://schemas.microsoft.com/office/drawing/2014/chart" uri="{C3380CC4-5D6E-409C-BE32-E72D297353CC}">
              <c16:uniqueId val="{00000003-8717-4F96-9354-DAB759FD03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6067456"/>
        <c:axId val="126069376"/>
      </c:lineChart>
      <c:catAx>
        <c:axId val="12606745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sz="3200" b="0" i="0" u="none" strike="noStrike">
                <a:solidFill>
                  <a:srgbClr val="FFFFFF"/>
                </a:solidFill>
                <a:latin typeface="BrandonGrotesque-Regular"/>
              </a:defRPr>
            </a:pPr>
            <a:endParaRPr lang="en-US"/>
          </a:p>
        </c:txPr>
        <c:crossAx val="126069376"/>
        <c:crosses val="autoZero"/>
        <c:auto val="1"/>
        <c:lblAlgn val="ctr"/>
        <c:lblOffset val="100"/>
        <c:noMultiLvlLbl val="1"/>
      </c:catAx>
      <c:valAx>
        <c:axId val="126069376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3200" b="0" i="0" u="none" strike="noStrike">
                <a:solidFill>
                  <a:srgbClr val="FFFFFF"/>
                </a:solidFill>
                <a:latin typeface="BrandonGrotesque-Regular"/>
              </a:defRPr>
            </a:pPr>
            <a:endParaRPr lang="en-US"/>
          </a:p>
        </c:txPr>
        <c:crossAx val="126067456"/>
        <c:crosses val="autoZero"/>
        <c:crossBetween val="midCat"/>
        <c:majorUnit val="750"/>
        <c:minorUnit val="37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18"/>
  <c:chart>
    <c:autoTitleDeleted val="1"/>
    <c:plotArea>
      <c:layout>
        <c:manualLayout>
          <c:layoutTarget val="inner"/>
          <c:xMode val="edge"/>
          <c:yMode val="edge"/>
          <c:x val="0.122003"/>
          <c:y val="7.0902000000000007E-2"/>
          <c:w val="0.82376000000000005"/>
          <c:h val="0.81274199999999996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ln w="762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solidFill>
                <a:srgbClr val="FFFFFF"/>
              </a:solidFill>
              <a:ln w="76200" cap="flat">
                <a:solidFill>
                  <a:schemeClr val="accent1">
                    <a:satOff val="-3355"/>
                    <a:lumOff val="26614"/>
                  </a:schemeClr>
                </a:solidFill>
                <a:prstDash val="solid"/>
                <a:miter lim="400000"/>
              </a:ln>
              <a:effectLst/>
            </c:spPr>
          </c:marker>
          <c:cat>
            <c:strRef>
              <c:f>Sheet1!$B$1:$C$1</c:f>
              <c:strCache>
                <c:ptCount val="2"/>
                <c:pt idx="0">
                  <c:v>March</c:v>
                </c:pt>
                <c:pt idx="1">
                  <c:v>April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5</c:v>
                </c:pt>
                <c:pt idx="1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4C8-4B7C-8F9B-957644BC2C5D}"/>
            </c:ext>
          </c:extLst>
        </c:ser>
        <c:ser>
          <c:idx val="1"/>
          <c:order val="1"/>
          <c:tx>
            <c:strRef>
              <c:f>Sheet1!$A$3</c:f>
            </c:strRef>
          </c:tx>
          <c:spPr>
            <a:ln w="76200" cap="flat">
              <a:solidFill>
                <a:schemeClr val="accent2">
                  <a:hueOff val="-2473793"/>
                  <a:satOff val="-50209"/>
                  <a:lumOff val="23543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solidFill>
                <a:srgbClr val="FFFFFF"/>
              </a:solidFill>
              <a:ln w="76200" cap="flat"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  <a:prstDash val="solid"/>
                <a:miter lim="400000"/>
              </a:ln>
              <a:effectLst/>
            </c:spPr>
          </c:marker>
          <c:cat>
            <c:strRef>
              <c:f>Sheet1!$B$1:$C$1</c:f>
              <c:strCache>
                <c:ptCount val="2"/>
                <c:pt idx="0">
                  <c:v>March</c:v>
                </c:pt>
                <c:pt idx="1">
                  <c:v>April</c:v>
                </c:pt>
              </c:strCache>
            </c:strRef>
          </c:cat>
          <c:val>
            <c:numRef>
              <c:f>Sheet1!$B$3:$C$3</c:f>
            </c:numRef>
          </c:val>
          <c:smooth val="0"/>
          <c:extLst>
            <c:ext xmlns:c16="http://schemas.microsoft.com/office/drawing/2014/chart" uri="{C3380CC4-5D6E-409C-BE32-E72D297353CC}">
              <c16:uniqueId val="{00000001-D4C8-4B7C-8F9B-957644BC2C5D}"/>
            </c:ext>
          </c:extLst>
        </c:ser>
        <c:ser>
          <c:idx val="2"/>
          <c:order val="2"/>
          <c:tx>
            <c:strRef>
              <c:f>Sheet1!$A$4</c:f>
            </c:strRef>
          </c:tx>
          <c:spPr>
            <a:ln w="76200" cap="flat">
              <a:solidFill>
                <a:schemeClr val="accent3">
                  <a:hueOff val="136527"/>
                  <a:satOff val="23858"/>
                  <a:lumOff val="7773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solidFill>
                <a:srgbClr val="FFFFFF"/>
              </a:solidFill>
              <a:ln w="76200" cap="flat">
                <a:solidFill>
                  <a:schemeClr val="accent3">
                    <a:hueOff val="136527"/>
                    <a:satOff val="23858"/>
                    <a:lumOff val="7773"/>
                  </a:schemeClr>
                </a:solidFill>
                <a:prstDash val="solid"/>
                <a:miter lim="400000"/>
              </a:ln>
              <a:effectLst/>
            </c:spPr>
          </c:marker>
          <c:cat>
            <c:strRef>
              <c:f>Sheet1!$B$1:$C$1</c:f>
              <c:strCache>
                <c:ptCount val="2"/>
                <c:pt idx="0">
                  <c:v>March</c:v>
                </c:pt>
                <c:pt idx="1">
                  <c:v>April</c:v>
                </c:pt>
              </c:strCache>
            </c:strRef>
          </c:cat>
          <c:val>
            <c:numRef>
              <c:f>Sheet1!$B$4:$C$4</c:f>
            </c:numRef>
          </c:val>
          <c:smooth val="0"/>
          <c:extLst>
            <c:ext xmlns:c16="http://schemas.microsoft.com/office/drawing/2014/chart" uri="{C3380CC4-5D6E-409C-BE32-E72D297353CC}">
              <c16:uniqueId val="{00000002-D4C8-4B7C-8F9B-957644BC2C5D}"/>
            </c:ext>
          </c:extLst>
        </c:ser>
        <c:ser>
          <c:idx val="3"/>
          <c:order val="3"/>
          <c:tx>
            <c:strRef>
              <c:f>Sheet1!$A$5</c:f>
            </c:strRef>
          </c:tx>
          <c:spPr>
            <a:ln w="76200" cap="flat">
              <a:solidFill>
                <a:schemeClr val="accent4">
                  <a:hueOff val="495547"/>
                  <a:lumOff val="5161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solidFill>
                <a:srgbClr val="FFFFFF"/>
              </a:solidFill>
              <a:ln w="76200" cap="flat">
                <a:solidFill>
                  <a:schemeClr val="accent4">
                    <a:hueOff val="495547"/>
                    <a:lumOff val="5161"/>
                  </a:schemeClr>
                </a:solidFill>
                <a:prstDash val="solid"/>
                <a:miter lim="400000"/>
              </a:ln>
              <a:effectLst/>
            </c:spPr>
          </c:marker>
          <c:cat>
            <c:strRef>
              <c:f>Sheet1!$B$1:$C$1</c:f>
              <c:strCache>
                <c:ptCount val="2"/>
                <c:pt idx="0">
                  <c:v>March</c:v>
                </c:pt>
                <c:pt idx="1">
                  <c:v>April</c:v>
                </c:pt>
              </c:strCache>
            </c:strRef>
          </c:cat>
          <c:val>
            <c:numRef>
              <c:f>Sheet1!$B$5:$C$5</c:f>
            </c:numRef>
          </c:val>
          <c:smooth val="0"/>
          <c:extLst>
            <c:ext xmlns:c16="http://schemas.microsoft.com/office/drawing/2014/chart" uri="{C3380CC4-5D6E-409C-BE32-E72D297353CC}">
              <c16:uniqueId val="{00000003-D4C8-4B7C-8F9B-957644BC2C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6158336"/>
        <c:axId val="126160256"/>
      </c:lineChart>
      <c:catAx>
        <c:axId val="12615833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sz="3200" b="0" i="0" u="none" strike="noStrike">
                <a:solidFill>
                  <a:srgbClr val="FFFFFF"/>
                </a:solidFill>
                <a:latin typeface="BrandonGrotesque-Regular"/>
              </a:defRPr>
            </a:pPr>
            <a:endParaRPr lang="en-US"/>
          </a:p>
        </c:txPr>
        <c:crossAx val="126160256"/>
        <c:crosses val="autoZero"/>
        <c:auto val="1"/>
        <c:lblAlgn val="ctr"/>
        <c:lblOffset val="100"/>
        <c:noMultiLvlLbl val="1"/>
      </c:catAx>
      <c:valAx>
        <c:axId val="126160256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3200" b="0" i="0" u="none" strike="noStrike">
                <a:solidFill>
                  <a:srgbClr val="FFFFFF"/>
                </a:solidFill>
                <a:latin typeface="BrandonGrotesque-Regular"/>
              </a:defRPr>
            </a:pPr>
            <a:endParaRPr lang="en-US"/>
          </a:p>
        </c:txPr>
        <c:crossAx val="126158336"/>
        <c:crosses val="autoZero"/>
        <c:crossBetween val="midCat"/>
        <c:majorUnit val="2.5"/>
        <c:minorUnit val="1.2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18"/>
  <c:chart>
    <c:autoTitleDeleted val="1"/>
    <c:plotArea>
      <c:layout>
        <c:manualLayout>
          <c:layoutTarget val="inner"/>
          <c:xMode val="edge"/>
          <c:yMode val="edge"/>
          <c:x val="0.121604"/>
          <c:y val="7.0902000000000007E-2"/>
          <c:w val="0.82106599999999996"/>
          <c:h val="0.81274199999999996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ln w="762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solidFill>
                <a:srgbClr val="FFFFFF"/>
              </a:solidFill>
              <a:ln w="76200" cap="flat">
                <a:solidFill>
                  <a:schemeClr val="accent1">
                    <a:satOff val="-3355"/>
                    <a:lumOff val="26614"/>
                  </a:schemeClr>
                </a:solidFill>
                <a:prstDash val="solid"/>
                <a:miter lim="400000"/>
              </a:ln>
              <a:effectLst/>
            </c:spPr>
          </c:marker>
          <c:cat>
            <c:strRef>
              <c:f>Sheet1!$B$1:$C$1</c:f>
              <c:strCache>
                <c:ptCount val="2"/>
                <c:pt idx="0">
                  <c:v>2009</c:v>
                </c:pt>
                <c:pt idx="1">
                  <c:v>2019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5</c:v>
                </c:pt>
                <c:pt idx="1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125-4039-97AA-F8924E0779CE}"/>
            </c:ext>
          </c:extLst>
        </c:ser>
        <c:ser>
          <c:idx val="1"/>
          <c:order val="1"/>
          <c:tx>
            <c:strRef>
              <c:f>Sheet1!$A$3</c:f>
            </c:strRef>
          </c:tx>
          <c:spPr>
            <a:ln w="76200" cap="flat">
              <a:solidFill>
                <a:schemeClr val="accent2">
                  <a:hueOff val="-2473793"/>
                  <a:satOff val="-50209"/>
                  <a:lumOff val="23543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solidFill>
                <a:srgbClr val="FFFFFF"/>
              </a:solidFill>
              <a:ln w="76200" cap="flat"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  <a:prstDash val="solid"/>
                <a:miter lim="400000"/>
              </a:ln>
              <a:effectLst/>
            </c:spPr>
          </c:marker>
          <c:cat>
            <c:strRef>
              <c:f>Sheet1!$B$1:$C$1</c:f>
              <c:strCache>
                <c:ptCount val="2"/>
                <c:pt idx="0">
                  <c:v>2009</c:v>
                </c:pt>
                <c:pt idx="1">
                  <c:v>2019</c:v>
                </c:pt>
              </c:strCache>
            </c:strRef>
          </c:cat>
          <c:val>
            <c:numRef>
              <c:f>Sheet1!$B$3:$C$3</c:f>
            </c:numRef>
          </c:val>
          <c:smooth val="0"/>
          <c:extLst>
            <c:ext xmlns:c16="http://schemas.microsoft.com/office/drawing/2014/chart" uri="{C3380CC4-5D6E-409C-BE32-E72D297353CC}">
              <c16:uniqueId val="{00000001-A125-4039-97AA-F8924E0779CE}"/>
            </c:ext>
          </c:extLst>
        </c:ser>
        <c:ser>
          <c:idx val="2"/>
          <c:order val="2"/>
          <c:tx>
            <c:strRef>
              <c:f>Sheet1!$A$4</c:f>
            </c:strRef>
          </c:tx>
          <c:spPr>
            <a:ln w="76200" cap="flat">
              <a:solidFill>
                <a:schemeClr val="accent3">
                  <a:hueOff val="136527"/>
                  <a:satOff val="23858"/>
                  <a:lumOff val="7773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solidFill>
                <a:srgbClr val="FFFFFF"/>
              </a:solidFill>
              <a:ln w="76200" cap="flat">
                <a:solidFill>
                  <a:schemeClr val="accent3">
                    <a:hueOff val="136527"/>
                    <a:satOff val="23858"/>
                    <a:lumOff val="7773"/>
                  </a:schemeClr>
                </a:solidFill>
                <a:prstDash val="solid"/>
                <a:miter lim="400000"/>
              </a:ln>
              <a:effectLst/>
            </c:spPr>
          </c:marker>
          <c:cat>
            <c:strRef>
              <c:f>Sheet1!$B$1:$C$1</c:f>
              <c:strCache>
                <c:ptCount val="2"/>
                <c:pt idx="0">
                  <c:v>2009</c:v>
                </c:pt>
                <c:pt idx="1">
                  <c:v>2019</c:v>
                </c:pt>
              </c:strCache>
            </c:strRef>
          </c:cat>
          <c:val>
            <c:numRef>
              <c:f>Sheet1!$B$4:$C$4</c:f>
            </c:numRef>
          </c:val>
          <c:smooth val="0"/>
          <c:extLst>
            <c:ext xmlns:c16="http://schemas.microsoft.com/office/drawing/2014/chart" uri="{C3380CC4-5D6E-409C-BE32-E72D297353CC}">
              <c16:uniqueId val="{00000002-A125-4039-97AA-F8924E0779CE}"/>
            </c:ext>
          </c:extLst>
        </c:ser>
        <c:ser>
          <c:idx val="3"/>
          <c:order val="3"/>
          <c:tx>
            <c:strRef>
              <c:f>Sheet1!$A$5</c:f>
            </c:strRef>
          </c:tx>
          <c:spPr>
            <a:ln w="76200" cap="flat">
              <a:solidFill>
                <a:schemeClr val="accent4">
                  <a:hueOff val="495547"/>
                  <a:lumOff val="5161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solidFill>
                <a:srgbClr val="FFFFFF"/>
              </a:solidFill>
              <a:ln w="76200" cap="flat">
                <a:solidFill>
                  <a:schemeClr val="accent4">
                    <a:hueOff val="495547"/>
                    <a:lumOff val="5161"/>
                  </a:schemeClr>
                </a:solidFill>
                <a:prstDash val="solid"/>
                <a:miter lim="400000"/>
              </a:ln>
              <a:effectLst/>
            </c:spPr>
          </c:marker>
          <c:cat>
            <c:strRef>
              <c:f>Sheet1!$B$1:$C$1</c:f>
              <c:strCache>
                <c:ptCount val="2"/>
                <c:pt idx="0">
                  <c:v>2009</c:v>
                </c:pt>
                <c:pt idx="1">
                  <c:v>2019</c:v>
                </c:pt>
              </c:strCache>
            </c:strRef>
          </c:cat>
          <c:val>
            <c:numRef>
              <c:f>Sheet1!$B$5:$C$5</c:f>
            </c:numRef>
          </c:val>
          <c:smooth val="0"/>
          <c:extLst>
            <c:ext xmlns:c16="http://schemas.microsoft.com/office/drawing/2014/chart" uri="{C3380CC4-5D6E-409C-BE32-E72D297353CC}">
              <c16:uniqueId val="{00000003-A125-4039-97AA-F8924E0779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6211968"/>
        <c:axId val="126287872"/>
      </c:lineChart>
      <c:catAx>
        <c:axId val="12621196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sz="3200" b="0" i="0" u="none" strike="noStrike">
                <a:solidFill>
                  <a:srgbClr val="FFFFFF"/>
                </a:solidFill>
                <a:latin typeface="BrandonGrotesque-Regular"/>
              </a:defRPr>
            </a:pPr>
            <a:endParaRPr lang="en-US"/>
          </a:p>
        </c:txPr>
        <c:crossAx val="126287872"/>
        <c:crosses val="autoZero"/>
        <c:auto val="1"/>
        <c:lblAlgn val="ctr"/>
        <c:lblOffset val="100"/>
        <c:noMultiLvlLbl val="1"/>
      </c:catAx>
      <c:valAx>
        <c:axId val="12628787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3200" b="0" i="0" u="none" strike="noStrike">
                <a:solidFill>
                  <a:srgbClr val="FFFFFF"/>
                </a:solidFill>
                <a:latin typeface="BrandonGrotesque-Regular"/>
              </a:defRPr>
            </a:pPr>
            <a:endParaRPr lang="en-US"/>
          </a:p>
        </c:txPr>
        <c:crossAx val="126211968"/>
        <c:crosses val="autoZero"/>
        <c:crossBetween val="midCat"/>
        <c:majorUnit val="2.5"/>
        <c:minorUnit val="1.2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9" name="Shape 10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23642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015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baseline="0" dirty="0" smtClean="0"/>
              <a:t> trend,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-&gt; 2 </a:t>
            </a:r>
            <a:r>
              <a:rPr lang="en-US" baseline="0" dirty="0" err="1" smtClean="0"/>
              <a:t>cấu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chốt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V+adv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adj+N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degree) =&gt; </a:t>
            </a:r>
            <a:r>
              <a:rPr lang="en-US" baseline="0" dirty="0" err="1" smtClean="0"/>
              <a:t>viết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1 file 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315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995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.jpeg" descr="image.jpeg"/>
          <p:cNvPicPr>
            <a:picLocks noChangeAspect="1"/>
          </p:cNvPicPr>
          <p:nvPr/>
        </p:nvPicPr>
        <p:blipFill>
          <a:blip r:embed="rId2">
            <a:extLst/>
          </a:blip>
          <a:srcRect t="133" r="332" b="10"/>
          <a:stretch>
            <a:fillRect/>
          </a:stretch>
        </p:blipFill>
        <p:spPr>
          <a:xfrm>
            <a:off x="11876190" y="12436195"/>
            <a:ext cx="631723" cy="1246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44" y="0"/>
                </a:moveTo>
                <a:cubicBezTo>
                  <a:pt x="15323" y="14"/>
                  <a:pt x="15137" y="31"/>
                  <a:pt x="15087" y="62"/>
                </a:cubicBezTo>
                <a:cubicBezTo>
                  <a:pt x="15005" y="112"/>
                  <a:pt x="14705" y="175"/>
                  <a:pt x="14423" y="199"/>
                </a:cubicBezTo>
                <a:cubicBezTo>
                  <a:pt x="13223" y="302"/>
                  <a:pt x="11705" y="796"/>
                  <a:pt x="11044" y="1293"/>
                </a:cubicBezTo>
                <a:cubicBezTo>
                  <a:pt x="10828" y="1455"/>
                  <a:pt x="10651" y="1600"/>
                  <a:pt x="10651" y="1616"/>
                </a:cubicBezTo>
                <a:cubicBezTo>
                  <a:pt x="10651" y="1632"/>
                  <a:pt x="10523" y="1785"/>
                  <a:pt x="10366" y="1953"/>
                </a:cubicBezTo>
                <a:cubicBezTo>
                  <a:pt x="10119" y="2217"/>
                  <a:pt x="10080" y="2357"/>
                  <a:pt x="10081" y="3026"/>
                </a:cubicBezTo>
                <a:cubicBezTo>
                  <a:pt x="10082" y="3733"/>
                  <a:pt x="10108" y="3829"/>
                  <a:pt x="10420" y="4154"/>
                </a:cubicBezTo>
                <a:cubicBezTo>
                  <a:pt x="10832" y="4581"/>
                  <a:pt x="11790" y="5205"/>
                  <a:pt x="12211" y="5323"/>
                </a:cubicBezTo>
                <a:cubicBezTo>
                  <a:pt x="12379" y="5370"/>
                  <a:pt x="12761" y="5482"/>
                  <a:pt x="13066" y="5570"/>
                </a:cubicBezTo>
                <a:cubicBezTo>
                  <a:pt x="13371" y="5658"/>
                  <a:pt x="14030" y="5778"/>
                  <a:pt x="14518" y="5838"/>
                </a:cubicBezTo>
                <a:cubicBezTo>
                  <a:pt x="15005" y="5899"/>
                  <a:pt x="15603" y="5937"/>
                  <a:pt x="15847" y="5921"/>
                </a:cubicBezTo>
                <a:cubicBezTo>
                  <a:pt x="16091" y="5905"/>
                  <a:pt x="16367" y="5890"/>
                  <a:pt x="16471" y="5887"/>
                </a:cubicBezTo>
                <a:cubicBezTo>
                  <a:pt x="17115" y="5867"/>
                  <a:pt x="18842" y="5494"/>
                  <a:pt x="19049" y="5330"/>
                </a:cubicBezTo>
                <a:cubicBezTo>
                  <a:pt x="19105" y="5285"/>
                  <a:pt x="19200" y="5247"/>
                  <a:pt x="19266" y="5247"/>
                </a:cubicBezTo>
                <a:cubicBezTo>
                  <a:pt x="19416" y="5247"/>
                  <a:pt x="19708" y="5106"/>
                  <a:pt x="20257" y="4752"/>
                </a:cubicBezTo>
                <a:cubicBezTo>
                  <a:pt x="20697" y="4468"/>
                  <a:pt x="21117" y="3979"/>
                  <a:pt x="21288" y="3555"/>
                </a:cubicBezTo>
                <a:cubicBezTo>
                  <a:pt x="21343" y="3420"/>
                  <a:pt x="21454" y="3279"/>
                  <a:pt x="21532" y="3239"/>
                </a:cubicBezTo>
                <a:cubicBezTo>
                  <a:pt x="21562" y="3224"/>
                  <a:pt x="21580" y="3144"/>
                  <a:pt x="21600" y="3033"/>
                </a:cubicBezTo>
                <a:cubicBezTo>
                  <a:pt x="21590" y="2807"/>
                  <a:pt x="21585" y="2555"/>
                  <a:pt x="21573" y="2551"/>
                </a:cubicBezTo>
                <a:cubicBezTo>
                  <a:pt x="21519" y="2534"/>
                  <a:pt x="21478" y="2466"/>
                  <a:pt x="21478" y="2400"/>
                </a:cubicBezTo>
                <a:cubicBezTo>
                  <a:pt x="21478" y="2334"/>
                  <a:pt x="21424" y="2266"/>
                  <a:pt x="21369" y="2249"/>
                </a:cubicBezTo>
                <a:cubicBezTo>
                  <a:pt x="21315" y="2232"/>
                  <a:pt x="21275" y="2172"/>
                  <a:pt x="21274" y="2111"/>
                </a:cubicBezTo>
                <a:cubicBezTo>
                  <a:pt x="21274" y="2051"/>
                  <a:pt x="21192" y="1932"/>
                  <a:pt x="21084" y="1850"/>
                </a:cubicBezTo>
                <a:cubicBezTo>
                  <a:pt x="20977" y="1767"/>
                  <a:pt x="20881" y="1670"/>
                  <a:pt x="20881" y="1637"/>
                </a:cubicBezTo>
                <a:cubicBezTo>
                  <a:pt x="20879" y="1503"/>
                  <a:pt x="19942" y="906"/>
                  <a:pt x="19402" y="695"/>
                </a:cubicBezTo>
                <a:cubicBezTo>
                  <a:pt x="19085" y="571"/>
                  <a:pt x="18801" y="474"/>
                  <a:pt x="18764" y="474"/>
                </a:cubicBezTo>
                <a:cubicBezTo>
                  <a:pt x="18727" y="474"/>
                  <a:pt x="18508" y="410"/>
                  <a:pt x="18276" y="330"/>
                </a:cubicBezTo>
                <a:cubicBezTo>
                  <a:pt x="18028" y="245"/>
                  <a:pt x="17655" y="171"/>
                  <a:pt x="17367" y="151"/>
                </a:cubicBezTo>
                <a:cubicBezTo>
                  <a:pt x="17097" y="132"/>
                  <a:pt x="16756" y="80"/>
                  <a:pt x="16607" y="41"/>
                </a:cubicBezTo>
                <a:cubicBezTo>
                  <a:pt x="16530" y="21"/>
                  <a:pt x="16177" y="10"/>
                  <a:pt x="15644" y="0"/>
                </a:cubicBezTo>
                <a:close/>
                <a:moveTo>
                  <a:pt x="8276" y="5385"/>
                </a:moveTo>
                <a:cubicBezTo>
                  <a:pt x="8257" y="5370"/>
                  <a:pt x="8141" y="5401"/>
                  <a:pt x="8019" y="5453"/>
                </a:cubicBezTo>
                <a:cubicBezTo>
                  <a:pt x="7754" y="5567"/>
                  <a:pt x="6314" y="5890"/>
                  <a:pt x="6065" y="5893"/>
                </a:cubicBezTo>
                <a:cubicBezTo>
                  <a:pt x="5969" y="5895"/>
                  <a:pt x="5580" y="5956"/>
                  <a:pt x="5196" y="6024"/>
                </a:cubicBezTo>
                <a:cubicBezTo>
                  <a:pt x="4813" y="6093"/>
                  <a:pt x="4320" y="6147"/>
                  <a:pt x="4097" y="6148"/>
                </a:cubicBezTo>
                <a:cubicBezTo>
                  <a:pt x="3875" y="6149"/>
                  <a:pt x="3659" y="6180"/>
                  <a:pt x="3623" y="6210"/>
                </a:cubicBezTo>
                <a:cubicBezTo>
                  <a:pt x="3586" y="6240"/>
                  <a:pt x="3140" y="6282"/>
                  <a:pt x="2632" y="6306"/>
                </a:cubicBezTo>
                <a:cubicBezTo>
                  <a:pt x="2125" y="6330"/>
                  <a:pt x="1496" y="6367"/>
                  <a:pt x="1235" y="6389"/>
                </a:cubicBezTo>
                <a:lnTo>
                  <a:pt x="760" y="6423"/>
                </a:lnTo>
                <a:lnTo>
                  <a:pt x="760" y="6856"/>
                </a:lnTo>
                <a:lnTo>
                  <a:pt x="760" y="7289"/>
                </a:lnTo>
                <a:lnTo>
                  <a:pt x="1764" y="7303"/>
                </a:lnTo>
                <a:cubicBezTo>
                  <a:pt x="2650" y="7317"/>
                  <a:pt x="3242" y="7354"/>
                  <a:pt x="4464" y="7482"/>
                </a:cubicBezTo>
                <a:cubicBezTo>
                  <a:pt x="4653" y="7502"/>
                  <a:pt x="4872" y="7556"/>
                  <a:pt x="4952" y="7606"/>
                </a:cubicBezTo>
                <a:cubicBezTo>
                  <a:pt x="5033" y="7655"/>
                  <a:pt x="5185" y="7695"/>
                  <a:pt x="5278" y="7695"/>
                </a:cubicBezTo>
                <a:cubicBezTo>
                  <a:pt x="5370" y="7695"/>
                  <a:pt x="5592" y="7772"/>
                  <a:pt x="5780" y="7860"/>
                </a:cubicBezTo>
                <a:cubicBezTo>
                  <a:pt x="5968" y="7949"/>
                  <a:pt x="6173" y="8018"/>
                  <a:pt x="6228" y="8018"/>
                </a:cubicBezTo>
                <a:cubicBezTo>
                  <a:pt x="6282" y="8018"/>
                  <a:pt x="6426" y="8116"/>
                  <a:pt x="6553" y="8232"/>
                </a:cubicBezTo>
                <a:cubicBezTo>
                  <a:pt x="6771" y="8429"/>
                  <a:pt x="6791" y="8745"/>
                  <a:pt x="6825" y="13719"/>
                </a:cubicBezTo>
                <a:cubicBezTo>
                  <a:pt x="6859" y="18900"/>
                  <a:pt x="6845" y="19008"/>
                  <a:pt x="6594" y="19296"/>
                </a:cubicBezTo>
                <a:cubicBezTo>
                  <a:pt x="6474" y="19435"/>
                  <a:pt x="6314" y="19557"/>
                  <a:pt x="6119" y="19668"/>
                </a:cubicBezTo>
                <a:cubicBezTo>
                  <a:pt x="6119" y="19668"/>
                  <a:pt x="6106" y="19667"/>
                  <a:pt x="6106" y="19668"/>
                </a:cubicBezTo>
                <a:cubicBezTo>
                  <a:pt x="6106" y="19714"/>
                  <a:pt x="6038" y="19762"/>
                  <a:pt x="5943" y="19778"/>
                </a:cubicBezTo>
                <a:cubicBezTo>
                  <a:pt x="5927" y="19780"/>
                  <a:pt x="5859" y="19800"/>
                  <a:pt x="5834" y="19805"/>
                </a:cubicBezTo>
                <a:cubicBezTo>
                  <a:pt x="4942" y="20186"/>
                  <a:pt x="3447" y="20367"/>
                  <a:pt x="1167" y="20383"/>
                </a:cubicBezTo>
                <a:lnTo>
                  <a:pt x="54" y="20390"/>
                </a:lnTo>
                <a:lnTo>
                  <a:pt x="27" y="20816"/>
                </a:lnTo>
                <a:lnTo>
                  <a:pt x="0" y="21407"/>
                </a:lnTo>
                <a:lnTo>
                  <a:pt x="0" y="21600"/>
                </a:lnTo>
                <a:lnTo>
                  <a:pt x="10841" y="21600"/>
                </a:lnTo>
                <a:lnTo>
                  <a:pt x="20515" y="21600"/>
                </a:lnTo>
                <a:lnTo>
                  <a:pt x="20569" y="21263"/>
                </a:lnTo>
                <a:cubicBezTo>
                  <a:pt x="20603" y="21077"/>
                  <a:pt x="20679" y="20804"/>
                  <a:pt x="20745" y="20658"/>
                </a:cubicBezTo>
                <a:lnTo>
                  <a:pt x="20867" y="20397"/>
                </a:lnTo>
                <a:lnTo>
                  <a:pt x="19334" y="20362"/>
                </a:lnTo>
                <a:cubicBezTo>
                  <a:pt x="16618" y="20303"/>
                  <a:pt x="15507" y="20078"/>
                  <a:pt x="14830" y="19454"/>
                </a:cubicBezTo>
                <a:cubicBezTo>
                  <a:pt x="14562" y="19208"/>
                  <a:pt x="14566" y="19202"/>
                  <a:pt x="14572" y="13272"/>
                </a:cubicBezTo>
                <a:lnTo>
                  <a:pt x="14572" y="7338"/>
                </a:lnTo>
                <a:lnTo>
                  <a:pt x="13663" y="7269"/>
                </a:lnTo>
                <a:cubicBezTo>
                  <a:pt x="12791" y="7205"/>
                  <a:pt x="12079" y="7102"/>
                  <a:pt x="11655" y="6980"/>
                </a:cubicBezTo>
                <a:cubicBezTo>
                  <a:pt x="11550" y="6950"/>
                  <a:pt x="11294" y="6884"/>
                  <a:pt x="11085" y="6836"/>
                </a:cubicBezTo>
                <a:cubicBezTo>
                  <a:pt x="10562" y="6713"/>
                  <a:pt x="9132" y="6034"/>
                  <a:pt x="8683" y="5694"/>
                </a:cubicBezTo>
                <a:cubicBezTo>
                  <a:pt x="8480" y="5540"/>
                  <a:pt x="8296" y="5399"/>
                  <a:pt x="8276" y="5385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36" name="image.pdf" descr="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86275" y="12732463"/>
            <a:ext cx="5070475" cy="654051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xfrm>
            <a:off x="1946323" y="184149"/>
            <a:ext cx="20491353" cy="3016251"/>
          </a:xfrm>
          <a:prstGeom prst="rect">
            <a:avLst/>
          </a:prstGeom>
        </p:spPr>
        <p:txBody>
          <a:bodyPr lIns="91439" tIns="91439" rIns="91439" bIns="91439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idx="1"/>
          </p:nvPr>
        </p:nvSpPr>
        <p:spPr>
          <a:xfrm>
            <a:off x="2319485" y="2938736"/>
            <a:ext cx="19745030" cy="10515601"/>
          </a:xfrm>
          <a:prstGeom prst="rect">
            <a:avLst/>
          </a:prstGeom>
        </p:spPr>
        <p:txBody>
          <a:bodyPr lIns="91439" tIns="91439" rIns="91439" bIns="91439" anchor="t">
            <a:no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9969883" y="12606098"/>
            <a:ext cx="4267201" cy="906781"/>
          </a:xfrm>
          <a:prstGeom prst="rect">
            <a:avLst/>
          </a:prstGeom>
        </p:spPr>
        <p:txBody>
          <a:bodyPr wrap="square" lIns="91439" tIns="91439" rIns="91439" bIns="91439" anchor="ctr"/>
          <a:lstStyle>
            <a:lvl1pPr algn="r" defTabSz="914400">
              <a:defRPr sz="4000">
                <a:solidFill>
                  <a:srgbClr val="FFFFFF"/>
                </a:solidFill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OD FOR THOUGH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.tif" descr="image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9000" y="1788965"/>
            <a:ext cx="17526000" cy="11887201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3962400" y="-404807"/>
            <a:ext cx="16459200" cy="3016251"/>
          </a:xfrm>
          <a:prstGeom prst="rect">
            <a:avLst/>
          </a:prstGeom>
        </p:spPr>
        <p:txBody>
          <a:bodyPr lIns="91439" tIns="91439" rIns="91439" bIns="91439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idx="1"/>
          </p:nvPr>
        </p:nvSpPr>
        <p:spPr>
          <a:xfrm>
            <a:off x="3445272" y="4291146"/>
            <a:ext cx="17493456" cy="10443766"/>
          </a:xfrm>
          <a:prstGeom prst="rect">
            <a:avLst/>
          </a:prstGeom>
        </p:spPr>
        <p:txBody>
          <a:bodyPr lIns="91439" tIns="91439" rIns="91439" bIns="91439" anchor="t">
            <a:no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0040600" y="12741909"/>
            <a:ext cx="4267200" cy="90678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914400">
              <a:defRPr sz="4000"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ck with Pic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11675" y="12747625"/>
            <a:ext cx="5070475" cy="65405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xfrm>
            <a:off x="1476871" y="184149"/>
            <a:ext cx="21430258" cy="3016251"/>
          </a:xfrm>
          <a:prstGeom prst="rect">
            <a:avLst/>
          </a:prstGeom>
        </p:spPr>
        <p:txBody>
          <a:bodyPr lIns="91439" tIns="91439" rIns="91439" bIns="91439">
            <a:noAutofit/>
          </a:bodyPr>
          <a:lstStyle>
            <a:lvl1pPr>
              <a:defRPr sz="91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58" name="Body Level One…"/>
          <p:cNvSpPr txBox="1">
            <a:spLocks noGrp="1"/>
          </p:cNvSpPr>
          <p:nvPr>
            <p:ph type="body" idx="1"/>
          </p:nvPr>
        </p:nvSpPr>
        <p:spPr>
          <a:xfrm>
            <a:off x="1570707" y="3227170"/>
            <a:ext cx="21242586" cy="10515601"/>
          </a:xfrm>
          <a:prstGeom prst="rect">
            <a:avLst/>
          </a:prstGeom>
        </p:spPr>
        <p:txBody>
          <a:bodyPr lIns="91439" tIns="91439" rIns="91439" bIns="91439" anchor="t">
            <a:noAutofit/>
          </a:bodyPr>
          <a:lstStyle>
            <a:lvl1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1pPr>
            <a:lvl2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2pPr>
            <a:lvl3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3pPr>
            <a:lvl4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4pPr>
            <a:lvl5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9964400" y="12621259"/>
            <a:ext cx="4267200" cy="90678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914400">
              <a:defRPr sz="4000">
                <a:solidFill>
                  <a:srgbClr val="FFFFFF"/>
                </a:solidFill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0" name="image.jpeg" descr="image.jpeg"/>
          <p:cNvPicPr>
            <a:picLocks noChangeAspect="1"/>
          </p:cNvPicPr>
          <p:nvPr/>
        </p:nvPicPr>
        <p:blipFill>
          <a:blip r:embed="rId3">
            <a:extLst/>
          </a:blip>
          <a:srcRect t="133" r="332" b="10"/>
          <a:stretch>
            <a:fillRect/>
          </a:stretch>
        </p:blipFill>
        <p:spPr>
          <a:xfrm>
            <a:off x="11876190" y="12436195"/>
            <a:ext cx="631723" cy="1246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44" y="0"/>
                </a:moveTo>
                <a:cubicBezTo>
                  <a:pt x="15323" y="14"/>
                  <a:pt x="15137" y="31"/>
                  <a:pt x="15087" y="62"/>
                </a:cubicBezTo>
                <a:cubicBezTo>
                  <a:pt x="15005" y="112"/>
                  <a:pt x="14705" y="175"/>
                  <a:pt x="14423" y="199"/>
                </a:cubicBezTo>
                <a:cubicBezTo>
                  <a:pt x="13223" y="302"/>
                  <a:pt x="11705" y="796"/>
                  <a:pt x="11044" y="1293"/>
                </a:cubicBezTo>
                <a:cubicBezTo>
                  <a:pt x="10828" y="1455"/>
                  <a:pt x="10651" y="1600"/>
                  <a:pt x="10651" y="1616"/>
                </a:cubicBezTo>
                <a:cubicBezTo>
                  <a:pt x="10651" y="1632"/>
                  <a:pt x="10523" y="1785"/>
                  <a:pt x="10366" y="1953"/>
                </a:cubicBezTo>
                <a:cubicBezTo>
                  <a:pt x="10119" y="2217"/>
                  <a:pt x="10080" y="2357"/>
                  <a:pt x="10081" y="3026"/>
                </a:cubicBezTo>
                <a:cubicBezTo>
                  <a:pt x="10082" y="3733"/>
                  <a:pt x="10108" y="3829"/>
                  <a:pt x="10420" y="4154"/>
                </a:cubicBezTo>
                <a:cubicBezTo>
                  <a:pt x="10832" y="4581"/>
                  <a:pt x="11790" y="5205"/>
                  <a:pt x="12211" y="5323"/>
                </a:cubicBezTo>
                <a:cubicBezTo>
                  <a:pt x="12379" y="5370"/>
                  <a:pt x="12761" y="5482"/>
                  <a:pt x="13066" y="5570"/>
                </a:cubicBezTo>
                <a:cubicBezTo>
                  <a:pt x="13371" y="5658"/>
                  <a:pt x="14030" y="5778"/>
                  <a:pt x="14518" y="5838"/>
                </a:cubicBezTo>
                <a:cubicBezTo>
                  <a:pt x="15005" y="5899"/>
                  <a:pt x="15603" y="5937"/>
                  <a:pt x="15847" y="5921"/>
                </a:cubicBezTo>
                <a:cubicBezTo>
                  <a:pt x="16091" y="5905"/>
                  <a:pt x="16367" y="5890"/>
                  <a:pt x="16471" y="5887"/>
                </a:cubicBezTo>
                <a:cubicBezTo>
                  <a:pt x="17115" y="5867"/>
                  <a:pt x="18842" y="5494"/>
                  <a:pt x="19049" y="5330"/>
                </a:cubicBezTo>
                <a:cubicBezTo>
                  <a:pt x="19105" y="5285"/>
                  <a:pt x="19200" y="5247"/>
                  <a:pt x="19266" y="5247"/>
                </a:cubicBezTo>
                <a:cubicBezTo>
                  <a:pt x="19416" y="5247"/>
                  <a:pt x="19708" y="5106"/>
                  <a:pt x="20257" y="4752"/>
                </a:cubicBezTo>
                <a:cubicBezTo>
                  <a:pt x="20697" y="4468"/>
                  <a:pt x="21117" y="3979"/>
                  <a:pt x="21288" y="3555"/>
                </a:cubicBezTo>
                <a:cubicBezTo>
                  <a:pt x="21343" y="3420"/>
                  <a:pt x="21454" y="3279"/>
                  <a:pt x="21532" y="3239"/>
                </a:cubicBezTo>
                <a:cubicBezTo>
                  <a:pt x="21562" y="3224"/>
                  <a:pt x="21580" y="3144"/>
                  <a:pt x="21600" y="3033"/>
                </a:cubicBezTo>
                <a:cubicBezTo>
                  <a:pt x="21590" y="2807"/>
                  <a:pt x="21585" y="2555"/>
                  <a:pt x="21573" y="2551"/>
                </a:cubicBezTo>
                <a:cubicBezTo>
                  <a:pt x="21519" y="2534"/>
                  <a:pt x="21478" y="2466"/>
                  <a:pt x="21478" y="2400"/>
                </a:cubicBezTo>
                <a:cubicBezTo>
                  <a:pt x="21478" y="2334"/>
                  <a:pt x="21424" y="2266"/>
                  <a:pt x="21369" y="2249"/>
                </a:cubicBezTo>
                <a:cubicBezTo>
                  <a:pt x="21315" y="2232"/>
                  <a:pt x="21275" y="2172"/>
                  <a:pt x="21274" y="2111"/>
                </a:cubicBezTo>
                <a:cubicBezTo>
                  <a:pt x="21274" y="2051"/>
                  <a:pt x="21192" y="1932"/>
                  <a:pt x="21084" y="1850"/>
                </a:cubicBezTo>
                <a:cubicBezTo>
                  <a:pt x="20977" y="1767"/>
                  <a:pt x="20881" y="1670"/>
                  <a:pt x="20881" y="1637"/>
                </a:cubicBezTo>
                <a:cubicBezTo>
                  <a:pt x="20879" y="1503"/>
                  <a:pt x="19942" y="906"/>
                  <a:pt x="19402" y="695"/>
                </a:cubicBezTo>
                <a:cubicBezTo>
                  <a:pt x="19085" y="571"/>
                  <a:pt x="18801" y="474"/>
                  <a:pt x="18764" y="474"/>
                </a:cubicBezTo>
                <a:cubicBezTo>
                  <a:pt x="18727" y="474"/>
                  <a:pt x="18508" y="410"/>
                  <a:pt x="18276" y="330"/>
                </a:cubicBezTo>
                <a:cubicBezTo>
                  <a:pt x="18028" y="245"/>
                  <a:pt x="17655" y="171"/>
                  <a:pt x="17367" y="151"/>
                </a:cubicBezTo>
                <a:cubicBezTo>
                  <a:pt x="17097" y="132"/>
                  <a:pt x="16756" y="80"/>
                  <a:pt x="16607" y="41"/>
                </a:cubicBezTo>
                <a:cubicBezTo>
                  <a:pt x="16530" y="21"/>
                  <a:pt x="16177" y="10"/>
                  <a:pt x="15644" y="0"/>
                </a:cubicBezTo>
                <a:close/>
                <a:moveTo>
                  <a:pt x="8276" y="5385"/>
                </a:moveTo>
                <a:cubicBezTo>
                  <a:pt x="8257" y="5370"/>
                  <a:pt x="8141" y="5401"/>
                  <a:pt x="8019" y="5453"/>
                </a:cubicBezTo>
                <a:cubicBezTo>
                  <a:pt x="7754" y="5567"/>
                  <a:pt x="6314" y="5890"/>
                  <a:pt x="6065" y="5893"/>
                </a:cubicBezTo>
                <a:cubicBezTo>
                  <a:pt x="5969" y="5895"/>
                  <a:pt x="5580" y="5956"/>
                  <a:pt x="5196" y="6024"/>
                </a:cubicBezTo>
                <a:cubicBezTo>
                  <a:pt x="4813" y="6093"/>
                  <a:pt x="4320" y="6147"/>
                  <a:pt x="4097" y="6148"/>
                </a:cubicBezTo>
                <a:cubicBezTo>
                  <a:pt x="3875" y="6149"/>
                  <a:pt x="3659" y="6180"/>
                  <a:pt x="3623" y="6210"/>
                </a:cubicBezTo>
                <a:cubicBezTo>
                  <a:pt x="3586" y="6240"/>
                  <a:pt x="3140" y="6282"/>
                  <a:pt x="2632" y="6306"/>
                </a:cubicBezTo>
                <a:cubicBezTo>
                  <a:pt x="2125" y="6330"/>
                  <a:pt x="1496" y="6367"/>
                  <a:pt x="1235" y="6389"/>
                </a:cubicBezTo>
                <a:lnTo>
                  <a:pt x="760" y="6423"/>
                </a:lnTo>
                <a:lnTo>
                  <a:pt x="760" y="6856"/>
                </a:lnTo>
                <a:lnTo>
                  <a:pt x="760" y="7289"/>
                </a:lnTo>
                <a:lnTo>
                  <a:pt x="1764" y="7303"/>
                </a:lnTo>
                <a:cubicBezTo>
                  <a:pt x="2650" y="7317"/>
                  <a:pt x="3242" y="7354"/>
                  <a:pt x="4464" y="7482"/>
                </a:cubicBezTo>
                <a:cubicBezTo>
                  <a:pt x="4653" y="7502"/>
                  <a:pt x="4872" y="7556"/>
                  <a:pt x="4952" y="7606"/>
                </a:cubicBezTo>
                <a:cubicBezTo>
                  <a:pt x="5033" y="7655"/>
                  <a:pt x="5185" y="7695"/>
                  <a:pt x="5278" y="7695"/>
                </a:cubicBezTo>
                <a:cubicBezTo>
                  <a:pt x="5370" y="7695"/>
                  <a:pt x="5592" y="7772"/>
                  <a:pt x="5780" y="7860"/>
                </a:cubicBezTo>
                <a:cubicBezTo>
                  <a:pt x="5968" y="7949"/>
                  <a:pt x="6173" y="8018"/>
                  <a:pt x="6228" y="8018"/>
                </a:cubicBezTo>
                <a:cubicBezTo>
                  <a:pt x="6282" y="8018"/>
                  <a:pt x="6426" y="8116"/>
                  <a:pt x="6553" y="8232"/>
                </a:cubicBezTo>
                <a:cubicBezTo>
                  <a:pt x="6771" y="8429"/>
                  <a:pt x="6791" y="8745"/>
                  <a:pt x="6825" y="13719"/>
                </a:cubicBezTo>
                <a:cubicBezTo>
                  <a:pt x="6859" y="18900"/>
                  <a:pt x="6845" y="19008"/>
                  <a:pt x="6594" y="19296"/>
                </a:cubicBezTo>
                <a:cubicBezTo>
                  <a:pt x="6474" y="19435"/>
                  <a:pt x="6314" y="19557"/>
                  <a:pt x="6119" y="19668"/>
                </a:cubicBezTo>
                <a:cubicBezTo>
                  <a:pt x="6119" y="19668"/>
                  <a:pt x="6106" y="19667"/>
                  <a:pt x="6106" y="19668"/>
                </a:cubicBezTo>
                <a:cubicBezTo>
                  <a:pt x="6106" y="19714"/>
                  <a:pt x="6038" y="19762"/>
                  <a:pt x="5943" y="19778"/>
                </a:cubicBezTo>
                <a:cubicBezTo>
                  <a:pt x="5927" y="19780"/>
                  <a:pt x="5859" y="19800"/>
                  <a:pt x="5834" y="19805"/>
                </a:cubicBezTo>
                <a:cubicBezTo>
                  <a:pt x="4942" y="20186"/>
                  <a:pt x="3447" y="20367"/>
                  <a:pt x="1167" y="20383"/>
                </a:cubicBezTo>
                <a:lnTo>
                  <a:pt x="54" y="20390"/>
                </a:lnTo>
                <a:lnTo>
                  <a:pt x="27" y="20816"/>
                </a:lnTo>
                <a:lnTo>
                  <a:pt x="0" y="21407"/>
                </a:lnTo>
                <a:lnTo>
                  <a:pt x="0" y="21600"/>
                </a:lnTo>
                <a:lnTo>
                  <a:pt x="10841" y="21600"/>
                </a:lnTo>
                <a:lnTo>
                  <a:pt x="20515" y="21600"/>
                </a:lnTo>
                <a:lnTo>
                  <a:pt x="20569" y="21263"/>
                </a:lnTo>
                <a:cubicBezTo>
                  <a:pt x="20603" y="21077"/>
                  <a:pt x="20679" y="20804"/>
                  <a:pt x="20745" y="20658"/>
                </a:cubicBezTo>
                <a:lnTo>
                  <a:pt x="20867" y="20397"/>
                </a:lnTo>
                <a:lnTo>
                  <a:pt x="19334" y="20362"/>
                </a:lnTo>
                <a:cubicBezTo>
                  <a:pt x="16618" y="20303"/>
                  <a:pt x="15507" y="20078"/>
                  <a:pt x="14830" y="19454"/>
                </a:cubicBezTo>
                <a:cubicBezTo>
                  <a:pt x="14562" y="19208"/>
                  <a:pt x="14566" y="19202"/>
                  <a:pt x="14572" y="13272"/>
                </a:cubicBezTo>
                <a:lnTo>
                  <a:pt x="14572" y="7338"/>
                </a:lnTo>
                <a:lnTo>
                  <a:pt x="13663" y="7269"/>
                </a:lnTo>
                <a:cubicBezTo>
                  <a:pt x="12791" y="7205"/>
                  <a:pt x="12079" y="7102"/>
                  <a:pt x="11655" y="6980"/>
                </a:cubicBezTo>
                <a:cubicBezTo>
                  <a:pt x="11550" y="6950"/>
                  <a:pt x="11294" y="6884"/>
                  <a:pt x="11085" y="6836"/>
                </a:cubicBezTo>
                <a:cubicBezTo>
                  <a:pt x="10562" y="6713"/>
                  <a:pt x="9132" y="6034"/>
                  <a:pt x="8683" y="5694"/>
                </a:cubicBezTo>
                <a:cubicBezTo>
                  <a:pt x="8480" y="5540"/>
                  <a:pt x="8296" y="5399"/>
                  <a:pt x="8276" y="5385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.jpeg" descr="image.jpeg"/>
          <p:cNvPicPr>
            <a:picLocks noChangeAspect="1"/>
          </p:cNvPicPr>
          <p:nvPr/>
        </p:nvPicPr>
        <p:blipFill>
          <a:blip r:embed="rId2">
            <a:extLst/>
          </a:blip>
          <a:srcRect t="133" r="332" b="10"/>
          <a:stretch>
            <a:fillRect/>
          </a:stretch>
        </p:blipFill>
        <p:spPr>
          <a:xfrm>
            <a:off x="11876190" y="12436195"/>
            <a:ext cx="631723" cy="1246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44" y="0"/>
                </a:moveTo>
                <a:cubicBezTo>
                  <a:pt x="15323" y="14"/>
                  <a:pt x="15137" y="31"/>
                  <a:pt x="15087" y="62"/>
                </a:cubicBezTo>
                <a:cubicBezTo>
                  <a:pt x="15005" y="112"/>
                  <a:pt x="14705" y="175"/>
                  <a:pt x="14423" y="199"/>
                </a:cubicBezTo>
                <a:cubicBezTo>
                  <a:pt x="13223" y="302"/>
                  <a:pt x="11705" y="796"/>
                  <a:pt x="11044" y="1293"/>
                </a:cubicBezTo>
                <a:cubicBezTo>
                  <a:pt x="10828" y="1455"/>
                  <a:pt x="10651" y="1600"/>
                  <a:pt x="10651" y="1616"/>
                </a:cubicBezTo>
                <a:cubicBezTo>
                  <a:pt x="10651" y="1632"/>
                  <a:pt x="10523" y="1785"/>
                  <a:pt x="10366" y="1953"/>
                </a:cubicBezTo>
                <a:cubicBezTo>
                  <a:pt x="10119" y="2217"/>
                  <a:pt x="10080" y="2357"/>
                  <a:pt x="10081" y="3026"/>
                </a:cubicBezTo>
                <a:cubicBezTo>
                  <a:pt x="10082" y="3733"/>
                  <a:pt x="10108" y="3829"/>
                  <a:pt x="10420" y="4154"/>
                </a:cubicBezTo>
                <a:cubicBezTo>
                  <a:pt x="10832" y="4581"/>
                  <a:pt x="11790" y="5205"/>
                  <a:pt x="12211" y="5323"/>
                </a:cubicBezTo>
                <a:cubicBezTo>
                  <a:pt x="12379" y="5370"/>
                  <a:pt x="12761" y="5482"/>
                  <a:pt x="13066" y="5570"/>
                </a:cubicBezTo>
                <a:cubicBezTo>
                  <a:pt x="13371" y="5658"/>
                  <a:pt x="14030" y="5778"/>
                  <a:pt x="14518" y="5838"/>
                </a:cubicBezTo>
                <a:cubicBezTo>
                  <a:pt x="15005" y="5899"/>
                  <a:pt x="15603" y="5937"/>
                  <a:pt x="15847" y="5921"/>
                </a:cubicBezTo>
                <a:cubicBezTo>
                  <a:pt x="16091" y="5905"/>
                  <a:pt x="16367" y="5890"/>
                  <a:pt x="16471" y="5887"/>
                </a:cubicBezTo>
                <a:cubicBezTo>
                  <a:pt x="17115" y="5867"/>
                  <a:pt x="18842" y="5494"/>
                  <a:pt x="19049" y="5330"/>
                </a:cubicBezTo>
                <a:cubicBezTo>
                  <a:pt x="19105" y="5285"/>
                  <a:pt x="19200" y="5247"/>
                  <a:pt x="19266" y="5247"/>
                </a:cubicBezTo>
                <a:cubicBezTo>
                  <a:pt x="19416" y="5247"/>
                  <a:pt x="19708" y="5106"/>
                  <a:pt x="20257" y="4752"/>
                </a:cubicBezTo>
                <a:cubicBezTo>
                  <a:pt x="20697" y="4468"/>
                  <a:pt x="21117" y="3979"/>
                  <a:pt x="21288" y="3555"/>
                </a:cubicBezTo>
                <a:cubicBezTo>
                  <a:pt x="21343" y="3420"/>
                  <a:pt x="21454" y="3279"/>
                  <a:pt x="21532" y="3239"/>
                </a:cubicBezTo>
                <a:cubicBezTo>
                  <a:pt x="21562" y="3224"/>
                  <a:pt x="21580" y="3144"/>
                  <a:pt x="21600" y="3033"/>
                </a:cubicBezTo>
                <a:cubicBezTo>
                  <a:pt x="21590" y="2807"/>
                  <a:pt x="21585" y="2555"/>
                  <a:pt x="21573" y="2551"/>
                </a:cubicBezTo>
                <a:cubicBezTo>
                  <a:pt x="21519" y="2534"/>
                  <a:pt x="21478" y="2466"/>
                  <a:pt x="21478" y="2400"/>
                </a:cubicBezTo>
                <a:cubicBezTo>
                  <a:pt x="21478" y="2334"/>
                  <a:pt x="21424" y="2266"/>
                  <a:pt x="21369" y="2249"/>
                </a:cubicBezTo>
                <a:cubicBezTo>
                  <a:pt x="21315" y="2232"/>
                  <a:pt x="21275" y="2172"/>
                  <a:pt x="21274" y="2111"/>
                </a:cubicBezTo>
                <a:cubicBezTo>
                  <a:pt x="21274" y="2051"/>
                  <a:pt x="21192" y="1932"/>
                  <a:pt x="21084" y="1850"/>
                </a:cubicBezTo>
                <a:cubicBezTo>
                  <a:pt x="20977" y="1767"/>
                  <a:pt x="20881" y="1670"/>
                  <a:pt x="20881" y="1637"/>
                </a:cubicBezTo>
                <a:cubicBezTo>
                  <a:pt x="20879" y="1503"/>
                  <a:pt x="19942" y="906"/>
                  <a:pt x="19402" y="695"/>
                </a:cubicBezTo>
                <a:cubicBezTo>
                  <a:pt x="19085" y="571"/>
                  <a:pt x="18801" y="474"/>
                  <a:pt x="18764" y="474"/>
                </a:cubicBezTo>
                <a:cubicBezTo>
                  <a:pt x="18727" y="474"/>
                  <a:pt x="18508" y="410"/>
                  <a:pt x="18276" y="330"/>
                </a:cubicBezTo>
                <a:cubicBezTo>
                  <a:pt x="18028" y="245"/>
                  <a:pt x="17655" y="171"/>
                  <a:pt x="17367" y="151"/>
                </a:cubicBezTo>
                <a:cubicBezTo>
                  <a:pt x="17097" y="132"/>
                  <a:pt x="16756" y="80"/>
                  <a:pt x="16607" y="41"/>
                </a:cubicBezTo>
                <a:cubicBezTo>
                  <a:pt x="16530" y="21"/>
                  <a:pt x="16177" y="10"/>
                  <a:pt x="15644" y="0"/>
                </a:cubicBezTo>
                <a:close/>
                <a:moveTo>
                  <a:pt x="8276" y="5385"/>
                </a:moveTo>
                <a:cubicBezTo>
                  <a:pt x="8257" y="5370"/>
                  <a:pt x="8141" y="5401"/>
                  <a:pt x="8019" y="5453"/>
                </a:cubicBezTo>
                <a:cubicBezTo>
                  <a:pt x="7754" y="5567"/>
                  <a:pt x="6314" y="5890"/>
                  <a:pt x="6065" y="5893"/>
                </a:cubicBezTo>
                <a:cubicBezTo>
                  <a:pt x="5969" y="5895"/>
                  <a:pt x="5580" y="5956"/>
                  <a:pt x="5196" y="6024"/>
                </a:cubicBezTo>
                <a:cubicBezTo>
                  <a:pt x="4813" y="6093"/>
                  <a:pt x="4320" y="6147"/>
                  <a:pt x="4097" y="6148"/>
                </a:cubicBezTo>
                <a:cubicBezTo>
                  <a:pt x="3875" y="6149"/>
                  <a:pt x="3659" y="6180"/>
                  <a:pt x="3623" y="6210"/>
                </a:cubicBezTo>
                <a:cubicBezTo>
                  <a:pt x="3586" y="6240"/>
                  <a:pt x="3140" y="6282"/>
                  <a:pt x="2632" y="6306"/>
                </a:cubicBezTo>
                <a:cubicBezTo>
                  <a:pt x="2125" y="6330"/>
                  <a:pt x="1496" y="6367"/>
                  <a:pt x="1235" y="6389"/>
                </a:cubicBezTo>
                <a:lnTo>
                  <a:pt x="760" y="6423"/>
                </a:lnTo>
                <a:lnTo>
                  <a:pt x="760" y="6856"/>
                </a:lnTo>
                <a:lnTo>
                  <a:pt x="760" y="7289"/>
                </a:lnTo>
                <a:lnTo>
                  <a:pt x="1764" y="7303"/>
                </a:lnTo>
                <a:cubicBezTo>
                  <a:pt x="2650" y="7317"/>
                  <a:pt x="3242" y="7354"/>
                  <a:pt x="4464" y="7482"/>
                </a:cubicBezTo>
                <a:cubicBezTo>
                  <a:pt x="4653" y="7502"/>
                  <a:pt x="4872" y="7556"/>
                  <a:pt x="4952" y="7606"/>
                </a:cubicBezTo>
                <a:cubicBezTo>
                  <a:pt x="5033" y="7655"/>
                  <a:pt x="5185" y="7695"/>
                  <a:pt x="5278" y="7695"/>
                </a:cubicBezTo>
                <a:cubicBezTo>
                  <a:pt x="5370" y="7695"/>
                  <a:pt x="5592" y="7772"/>
                  <a:pt x="5780" y="7860"/>
                </a:cubicBezTo>
                <a:cubicBezTo>
                  <a:pt x="5968" y="7949"/>
                  <a:pt x="6173" y="8018"/>
                  <a:pt x="6228" y="8018"/>
                </a:cubicBezTo>
                <a:cubicBezTo>
                  <a:pt x="6282" y="8018"/>
                  <a:pt x="6426" y="8116"/>
                  <a:pt x="6553" y="8232"/>
                </a:cubicBezTo>
                <a:cubicBezTo>
                  <a:pt x="6771" y="8429"/>
                  <a:pt x="6791" y="8745"/>
                  <a:pt x="6825" y="13719"/>
                </a:cubicBezTo>
                <a:cubicBezTo>
                  <a:pt x="6859" y="18900"/>
                  <a:pt x="6845" y="19008"/>
                  <a:pt x="6594" y="19296"/>
                </a:cubicBezTo>
                <a:cubicBezTo>
                  <a:pt x="6474" y="19435"/>
                  <a:pt x="6314" y="19557"/>
                  <a:pt x="6119" y="19668"/>
                </a:cubicBezTo>
                <a:cubicBezTo>
                  <a:pt x="6119" y="19668"/>
                  <a:pt x="6106" y="19667"/>
                  <a:pt x="6106" y="19668"/>
                </a:cubicBezTo>
                <a:cubicBezTo>
                  <a:pt x="6106" y="19714"/>
                  <a:pt x="6038" y="19762"/>
                  <a:pt x="5943" y="19778"/>
                </a:cubicBezTo>
                <a:cubicBezTo>
                  <a:pt x="5927" y="19780"/>
                  <a:pt x="5859" y="19800"/>
                  <a:pt x="5834" y="19805"/>
                </a:cubicBezTo>
                <a:cubicBezTo>
                  <a:pt x="4942" y="20186"/>
                  <a:pt x="3447" y="20367"/>
                  <a:pt x="1167" y="20383"/>
                </a:cubicBezTo>
                <a:lnTo>
                  <a:pt x="54" y="20390"/>
                </a:lnTo>
                <a:lnTo>
                  <a:pt x="27" y="20816"/>
                </a:lnTo>
                <a:lnTo>
                  <a:pt x="0" y="21407"/>
                </a:lnTo>
                <a:lnTo>
                  <a:pt x="0" y="21600"/>
                </a:lnTo>
                <a:lnTo>
                  <a:pt x="10841" y="21600"/>
                </a:lnTo>
                <a:lnTo>
                  <a:pt x="20515" y="21600"/>
                </a:lnTo>
                <a:lnTo>
                  <a:pt x="20569" y="21263"/>
                </a:lnTo>
                <a:cubicBezTo>
                  <a:pt x="20603" y="21077"/>
                  <a:pt x="20679" y="20804"/>
                  <a:pt x="20745" y="20658"/>
                </a:cubicBezTo>
                <a:lnTo>
                  <a:pt x="20867" y="20397"/>
                </a:lnTo>
                <a:lnTo>
                  <a:pt x="19334" y="20362"/>
                </a:lnTo>
                <a:cubicBezTo>
                  <a:pt x="16618" y="20303"/>
                  <a:pt x="15507" y="20078"/>
                  <a:pt x="14830" y="19454"/>
                </a:cubicBezTo>
                <a:cubicBezTo>
                  <a:pt x="14562" y="19208"/>
                  <a:pt x="14566" y="19202"/>
                  <a:pt x="14572" y="13272"/>
                </a:cubicBezTo>
                <a:lnTo>
                  <a:pt x="14572" y="7338"/>
                </a:lnTo>
                <a:lnTo>
                  <a:pt x="13663" y="7269"/>
                </a:lnTo>
                <a:cubicBezTo>
                  <a:pt x="12791" y="7205"/>
                  <a:pt x="12079" y="7102"/>
                  <a:pt x="11655" y="6980"/>
                </a:cubicBezTo>
                <a:cubicBezTo>
                  <a:pt x="11550" y="6950"/>
                  <a:pt x="11294" y="6884"/>
                  <a:pt x="11085" y="6836"/>
                </a:cubicBezTo>
                <a:cubicBezTo>
                  <a:pt x="10562" y="6713"/>
                  <a:pt x="9132" y="6034"/>
                  <a:pt x="8683" y="5694"/>
                </a:cubicBezTo>
                <a:cubicBezTo>
                  <a:pt x="8480" y="5540"/>
                  <a:pt x="8296" y="5399"/>
                  <a:pt x="8276" y="5385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68" name="image.pdf" descr="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86275" y="12732463"/>
            <a:ext cx="5070475" cy="654051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>
            <a:spLocks noGrp="1"/>
          </p:cNvSpPr>
          <p:nvPr>
            <p:ph type="title"/>
          </p:nvPr>
        </p:nvSpPr>
        <p:spPr>
          <a:xfrm>
            <a:off x="1946323" y="184149"/>
            <a:ext cx="20491353" cy="3016251"/>
          </a:xfrm>
          <a:prstGeom prst="rect">
            <a:avLst/>
          </a:prstGeom>
        </p:spPr>
        <p:txBody>
          <a:bodyPr lIns="91439" tIns="91439" rIns="91439" bIns="91439">
            <a:noAutofit/>
          </a:bodyPr>
          <a:lstStyle/>
          <a:p>
            <a:r>
              <a:t>Title Text</a:t>
            </a:r>
          </a:p>
        </p:txBody>
      </p:sp>
      <p:sp>
        <p:nvSpPr>
          <p:cNvPr id="70" name="Body Level One…"/>
          <p:cNvSpPr txBox="1">
            <a:spLocks noGrp="1"/>
          </p:cNvSpPr>
          <p:nvPr>
            <p:ph type="body" idx="1"/>
          </p:nvPr>
        </p:nvSpPr>
        <p:spPr>
          <a:xfrm>
            <a:off x="2319485" y="2938736"/>
            <a:ext cx="19745030" cy="10515601"/>
          </a:xfrm>
          <a:prstGeom prst="rect">
            <a:avLst/>
          </a:prstGeom>
        </p:spPr>
        <p:txBody>
          <a:bodyPr lIns="91439" tIns="91439" rIns="91439" bIns="91439" anchor="t">
            <a:noAutofit/>
          </a:bodyPr>
          <a:lstStyle>
            <a:lvl1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1pPr>
            <a:lvl2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2pPr>
            <a:lvl3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3pPr>
            <a:lvl4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4pPr>
            <a:lvl5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9969883" y="12606098"/>
            <a:ext cx="4267201" cy="906781"/>
          </a:xfrm>
          <a:prstGeom prst="rect">
            <a:avLst/>
          </a:prstGeom>
        </p:spPr>
        <p:txBody>
          <a:bodyPr wrap="square" lIns="91439" tIns="91439" rIns="91439" bIns="91439" anchor="ctr"/>
          <a:lstStyle>
            <a:lvl1pPr algn="r" defTabSz="914400">
              <a:defRPr sz="4000"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White with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11675" y="12747625"/>
            <a:ext cx="5070475" cy="654050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Title Text"/>
          <p:cNvSpPr txBox="1">
            <a:spLocks noGrp="1"/>
          </p:cNvSpPr>
          <p:nvPr>
            <p:ph type="title"/>
          </p:nvPr>
        </p:nvSpPr>
        <p:spPr>
          <a:xfrm>
            <a:off x="1476871" y="184149"/>
            <a:ext cx="21430258" cy="3016251"/>
          </a:xfrm>
          <a:prstGeom prst="rect">
            <a:avLst/>
          </a:prstGeom>
        </p:spPr>
        <p:txBody>
          <a:bodyPr lIns="91439" tIns="91439" rIns="91439" bIns="91439">
            <a:noAutofit/>
          </a:bodyPr>
          <a:lstStyle>
            <a:lvl1pPr>
              <a:defRPr sz="9100"/>
            </a:lvl1pPr>
          </a:lstStyle>
          <a:p>
            <a:r>
              <a:t>Title Text</a:t>
            </a:r>
          </a:p>
        </p:txBody>
      </p:sp>
      <p:sp>
        <p:nvSpPr>
          <p:cNvPr id="80" name="Body Level One…"/>
          <p:cNvSpPr txBox="1">
            <a:spLocks noGrp="1"/>
          </p:cNvSpPr>
          <p:nvPr>
            <p:ph type="body" idx="1"/>
          </p:nvPr>
        </p:nvSpPr>
        <p:spPr>
          <a:xfrm>
            <a:off x="1570707" y="3227170"/>
            <a:ext cx="21242586" cy="10515601"/>
          </a:xfrm>
          <a:prstGeom prst="rect">
            <a:avLst/>
          </a:prstGeom>
        </p:spPr>
        <p:txBody>
          <a:bodyPr lIns="91439" tIns="91439" rIns="91439" bIns="91439" anchor="t">
            <a:noAutofit/>
          </a:bodyPr>
          <a:lstStyle>
            <a:lvl1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1pPr>
            <a:lvl2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2pPr>
            <a:lvl3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3pPr>
            <a:lvl4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4pPr>
            <a:lvl5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9964400" y="12621259"/>
            <a:ext cx="4267200" cy="90678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914400">
              <a:defRPr sz="4000"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2" name="image.jpeg" descr="image.jpeg"/>
          <p:cNvPicPr>
            <a:picLocks noChangeAspect="1"/>
          </p:cNvPicPr>
          <p:nvPr/>
        </p:nvPicPr>
        <p:blipFill>
          <a:blip r:embed="rId3">
            <a:extLst/>
          </a:blip>
          <a:srcRect t="133" r="332" b="10"/>
          <a:stretch>
            <a:fillRect/>
          </a:stretch>
        </p:blipFill>
        <p:spPr>
          <a:xfrm>
            <a:off x="11876190" y="12436195"/>
            <a:ext cx="631723" cy="1246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44" y="0"/>
                </a:moveTo>
                <a:cubicBezTo>
                  <a:pt x="15323" y="14"/>
                  <a:pt x="15137" y="31"/>
                  <a:pt x="15087" y="62"/>
                </a:cubicBezTo>
                <a:cubicBezTo>
                  <a:pt x="15005" y="112"/>
                  <a:pt x="14705" y="175"/>
                  <a:pt x="14423" y="199"/>
                </a:cubicBezTo>
                <a:cubicBezTo>
                  <a:pt x="13223" y="302"/>
                  <a:pt x="11705" y="796"/>
                  <a:pt x="11044" y="1293"/>
                </a:cubicBezTo>
                <a:cubicBezTo>
                  <a:pt x="10828" y="1455"/>
                  <a:pt x="10651" y="1600"/>
                  <a:pt x="10651" y="1616"/>
                </a:cubicBezTo>
                <a:cubicBezTo>
                  <a:pt x="10651" y="1632"/>
                  <a:pt x="10523" y="1785"/>
                  <a:pt x="10366" y="1953"/>
                </a:cubicBezTo>
                <a:cubicBezTo>
                  <a:pt x="10119" y="2217"/>
                  <a:pt x="10080" y="2357"/>
                  <a:pt x="10081" y="3026"/>
                </a:cubicBezTo>
                <a:cubicBezTo>
                  <a:pt x="10082" y="3733"/>
                  <a:pt x="10108" y="3829"/>
                  <a:pt x="10420" y="4154"/>
                </a:cubicBezTo>
                <a:cubicBezTo>
                  <a:pt x="10832" y="4581"/>
                  <a:pt x="11790" y="5205"/>
                  <a:pt x="12211" y="5323"/>
                </a:cubicBezTo>
                <a:cubicBezTo>
                  <a:pt x="12379" y="5370"/>
                  <a:pt x="12761" y="5482"/>
                  <a:pt x="13066" y="5570"/>
                </a:cubicBezTo>
                <a:cubicBezTo>
                  <a:pt x="13371" y="5658"/>
                  <a:pt x="14030" y="5778"/>
                  <a:pt x="14518" y="5838"/>
                </a:cubicBezTo>
                <a:cubicBezTo>
                  <a:pt x="15005" y="5899"/>
                  <a:pt x="15603" y="5937"/>
                  <a:pt x="15847" y="5921"/>
                </a:cubicBezTo>
                <a:cubicBezTo>
                  <a:pt x="16091" y="5905"/>
                  <a:pt x="16367" y="5890"/>
                  <a:pt x="16471" y="5887"/>
                </a:cubicBezTo>
                <a:cubicBezTo>
                  <a:pt x="17115" y="5867"/>
                  <a:pt x="18842" y="5494"/>
                  <a:pt x="19049" y="5330"/>
                </a:cubicBezTo>
                <a:cubicBezTo>
                  <a:pt x="19105" y="5285"/>
                  <a:pt x="19200" y="5247"/>
                  <a:pt x="19266" y="5247"/>
                </a:cubicBezTo>
                <a:cubicBezTo>
                  <a:pt x="19416" y="5247"/>
                  <a:pt x="19708" y="5106"/>
                  <a:pt x="20257" y="4752"/>
                </a:cubicBezTo>
                <a:cubicBezTo>
                  <a:pt x="20697" y="4468"/>
                  <a:pt x="21117" y="3979"/>
                  <a:pt x="21288" y="3555"/>
                </a:cubicBezTo>
                <a:cubicBezTo>
                  <a:pt x="21343" y="3420"/>
                  <a:pt x="21454" y="3279"/>
                  <a:pt x="21532" y="3239"/>
                </a:cubicBezTo>
                <a:cubicBezTo>
                  <a:pt x="21562" y="3224"/>
                  <a:pt x="21580" y="3144"/>
                  <a:pt x="21600" y="3033"/>
                </a:cubicBezTo>
                <a:cubicBezTo>
                  <a:pt x="21590" y="2807"/>
                  <a:pt x="21585" y="2555"/>
                  <a:pt x="21573" y="2551"/>
                </a:cubicBezTo>
                <a:cubicBezTo>
                  <a:pt x="21519" y="2534"/>
                  <a:pt x="21478" y="2466"/>
                  <a:pt x="21478" y="2400"/>
                </a:cubicBezTo>
                <a:cubicBezTo>
                  <a:pt x="21478" y="2334"/>
                  <a:pt x="21424" y="2266"/>
                  <a:pt x="21369" y="2249"/>
                </a:cubicBezTo>
                <a:cubicBezTo>
                  <a:pt x="21315" y="2232"/>
                  <a:pt x="21275" y="2172"/>
                  <a:pt x="21274" y="2111"/>
                </a:cubicBezTo>
                <a:cubicBezTo>
                  <a:pt x="21274" y="2051"/>
                  <a:pt x="21192" y="1932"/>
                  <a:pt x="21084" y="1850"/>
                </a:cubicBezTo>
                <a:cubicBezTo>
                  <a:pt x="20977" y="1767"/>
                  <a:pt x="20881" y="1670"/>
                  <a:pt x="20881" y="1637"/>
                </a:cubicBezTo>
                <a:cubicBezTo>
                  <a:pt x="20879" y="1503"/>
                  <a:pt x="19942" y="906"/>
                  <a:pt x="19402" y="695"/>
                </a:cubicBezTo>
                <a:cubicBezTo>
                  <a:pt x="19085" y="571"/>
                  <a:pt x="18801" y="474"/>
                  <a:pt x="18764" y="474"/>
                </a:cubicBezTo>
                <a:cubicBezTo>
                  <a:pt x="18727" y="474"/>
                  <a:pt x="18508" y="410"/>
                  <a:pt x="18276" y="330"/>
                </a:cubicBezTo>
                <a:cubicBezTo>
                  <a:pt x="18028" y="245"/>
                  <a:pt x="17655" y="171"/>
                  <a:pt x="17367" y="151"/>
                </a:cubicBezTo>
                <a:cubicBezTo>
                  <a:pt x="17097" y="132"/>
                  <a:pt x="16756" y="80"/>
                  <a:pt x="16607" y="41"/>
                </a:cubicBezTo>
                <a:cubicBezTo>
                  <a:pt x="16530" y="21"/>
                  <a:pt x="16177" y="10"/>
                  <a:pt x="15644" y="0"/>
                </a:cubicBezTo>
                <a:close/>
                <a:moveTo>
                  <a:pt x="8276" y="5385"/>
                </a:moveTo>
                <a:cubicBezTo>
                  <a:pt x="8257" y="5370"/>
                  <a:pt x="8141" y="5401"/>
                  <a:pt x="8019" y="5453"/>
                </a:cubicBezTo>
                <a:cubicBezTo>
                  <a:pt x="7754" y="5567"/>
                  <a:pt x="6314" y="5890"/>
                  <a:pt x="6065" y="5893"/>
                </a:cubicBezTo>
                <a:cubicBezTo>
                  <a:pt x="5969" y="5895"/>
                  <a:pt x="5580" y="5956"/>
                  <a:pt x="5196" y="6024"/>
                </a:cubicBezTo>
                <a:cubicBezTo>
                  <a:pt x="4813" y="6093"/>
                  <a:pt x="4320" y="6147"/>
                  <a:pt x="4097" y="6148"/>
                </a:cubicBezTo>
                <a:cubicBezTo>
                  <a:pt x="3875" y="6149"/>
                  <a:pt x="3659" y="6180"/>
                  <a:pt x="3623" y="6210"/>
                </a:cubicBezTo>
                <a:cubicBezTo>
                  <a:pt x="3586" y="6240"/>
                  <a:pt x="3140" y="6282"/>
                  <a:pt x="2632" y="6306"/>
                </a:cubicBezTo>
                <a:cubicBezTo>
                  <a:pt x="2125" y="6330"/>
                  <a:pt x="1496" y="6367"/>
                  <a:pt x="1235" y="6389"/>
                </a:cubicBezTo>
                <a:lnTo>
                  <a:pt x="760" y="6423"/>
                </a:lnTo>
                <a:lnTo>
                  <a:pt x="760" y="6856"/>
                </a:lnTo>
                <a:lnTo>
                  <a:pt x="760" y="7289"/>
                </a:lnTo>
                <a:lnTo>
                  <a:pt x="1764" y="7303"/>
                </a:lnTo>
                <a:cubicBezTo>
                  <a:pt x="2650" y="7317"/>
                  <a:pt x="3242" y="7354"/>
                  <a:pt x="4464" y="7482"/>
                </a:cubicBezTo>
                <a:cubicBezTo>
                  <a:pt x="4653" y="7502"/>
                  <a:pt x="4872" y="7556"/>
                  <a:pt x="4952" y="7606"/>
                </a:cubicBezTo>
                <a:cubicBezTo>
                  <a:pt x="5033" y="7655"/>
                  <a:pt x="5185" y="7695"/>
                  <a:pt x="5278" y="7695"/>
                </a:cubicBezTo>
                <a:cubicBezTo>
                  <a:pt x="5370" y="7695"/>
                  <a:pt x="5592" y="7772"/>
                  <a:pt x="5780" y="7860"/>
                </a:cubicBezTo>
                <a:cubicBezTo>
                  <a:pt x="5968" y="7949"/>
                  <a:pt x="6173" y="8018"/>
                  <a:pt x="6228" y="8018"/>
                </a:cubicBezTo>
                <a:cubicBezTo>
                  <a:pt x="6282" y="8018"/>
                  <a:pt x="6426" y="8116"/>
                  <a:pt x="6553" y="8232"/>
                </a:cubicBezTo>
                <a:cubicBezTo>
                  <a:pt x="6771" y="8429"/>
                  <a:pt x="6791" y="8745"/>
                  <a:pt x="6825" y="13719"/>
                </a:cubicBezTo>
                <a:cubicBezTo>
                  <a:pt x="6859" y="18900"/>
                  <a:pt x="6845" y="19008"/>
                  <a:pt x="6594" y="19296"/>
                </a:cubicBezTo>
                <a:cubicBezTo>
                  <a:pt x="6474" y="19435"/>
                  <a:pt x="6314" y="19557"/>
                  <a:pt x="6119" y="19668"/>
                </a:cubicBezTo>
                <a:cubicBezTo>
                  <a:pt x="6119" y="19668"/>
                  <a:pt x="6106" y="19667"/>
                  <a:pt x="6106" y="19668"/>
                </a:cubicBezTo>
                <a:cubicBezTo>
                  <a:pt x="6106" y="19714"/>
                  <a:pt x="6038" y="19762"/>
                  <a:pt x="5943" y="19778"/>
                </a:cubicBezTo>
                <a:cubicBezTo>
                  <a:pt x="5927" y="19780"/>
                  <a:pt x="5859" y="19800"/>
                  <a:pt x="5834" y="19805"/>
                </a:cubicBezTo>
                <a:cubicBezTo>
                  <a:pt x="4942" y="20186"/>
                  <a:pt x="3447" y="20367"/>
                  <a:pt x="1167" y="20383"/>
                </a:cubicBezTo>
                <a:lnTo>
                  <a:pt x="54" y="20390"/>
                </a:lnTo>
                <a:lnTo>
                  <a:pt x="27" y="20816"/>
                </a:lnTo>
                <a:lnTo>
                  <a:pt x="0" y="21407"/>
                </a:lnTo>
                <a:lnTo>
                  <a:pt x="0" y="21600"/>
                </a:lnTo>
                <a:lnTo>
                  <a:pt x="10841" y="21600"/>
                </a:lnTo>
                <a:lnTo>
                  <a:pt x="20515" y="21600"/>
                </a:lnTo>
                <a:lnTo>
                  <a:pt x="20569" y="21263"/>
                </a:lnTo>
                <a:cubicBezTo>
                  <a:pt x="20603" y="21077"/>
                  <a:pt x="20679" y="20804"/>
                  <a:pt x="20745" y="20658"/>
                </a:cubicBezTo>
                <a:lnTo>
                  <a:pt x="20867" y="20397"/>
                </a:lnTo>
                <a:lnTo>
                  <a:pt x="19334" y="20362"/>
                </a:lnTo>
                <a:cubicBezTo>
                  <a:pt x="16618" y="20303"/>
                  <a:pt x="15507" y="20078"/>
                  <a:pt x="14830" y="19454"/>
                </a:cubicBezTo>
                <a:cubicBezTo>
                  <a:pt x="14562" y="19208"/>
                  <a:pt x="14566" y="19202"/>
                  <a:pt x="14572" y="13272"/>
                </a:cubicBezTo>
                <a:lnTo>
                  <a:pt x="14572" y="7338"/>
                </a:lnTo>
                <a:lnTo>
                  <a:pt x="13663" y="7269"/>
                </a:lnTo>
                <a:cubicBezTo>
                  <a:pt x="12791" y="7205"/>
                  <a:pt x="12079" y="7102"/>
                  <a:pt x="11655" y="6980"/>
                </a:cubicBezTo>
                <a:cubicBezTo>
                  <a:pt x="11550" y="6950"/>
                  <a:pt x="11294" y="6884"/>
                  <a:pt x="11085" y="6836"/>
                </a:cubicBezTo>
                <a:cubicBezTo>
                  <a:pt x="10562" y="6713"/>
                  <a:pt x="9132" y="6034"/>
                  <a:pt x="8683" y="5694"/>
                </a:cubicBezTo>
                <a:cubicBezTo>
                  <a:pt x="8480" y="5540"/>
                  <a:pt x="8296" y="5399"/>
                  <a:pt x="8276" y="5385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1pPr>
            <a:lvl2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2pPr>
            <a:lvl3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3pPr>
            <a:lvl4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4pPr>
            <a:lvl5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33" b="3220"/>
          <a:stretch>
            <a:fillRect/>
          </a:stretch>
        </p:blipFill>
        <p:spPr bwMode="auto">
          <a:xfrm>
            <a:off x="17665701" y="2530476"/>
            <a:ext cx="6718299" cy="11185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703" y="11960227"/>
            <a:ext cx="676063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 userDrawn="1"/>
        </p:nvCxnSpPr>
        <p:spPr>
          <a:xfrm>
            <a:off x="11959168" y="758827"/>
            <a:ext cx="0" cy="73025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 Placeholder 2"/>
          <p:cNvSpPr>
            <a:spLocks noGrp="1"/>
          </p:cNvSpPr>
          <p:nvPr>
            <p:ph type="body" idx="14"/>
          </p:nvPr>
        </p:nvSpPr>
        <p:spPr>
          <a:xfrm>
            <a:off x="12342283" y="833105"/>
            <a:ext cx="8922832" cy="6270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0"/>
          </p:nvPr>
        </p:nvSpPr>
        <p:spPr>
          <a:xfrm>
            <a:off x="2677451" y="824393"/>
            <a:ext cx="8922832" cy="627022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1926167" y="3596062"/>
            <a:ext cx="20296947" cy="704205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4000">
                <a:solidFill>
                  <a:schemeClr val="tx1"/>
                </a:solidFill>
                <a:latin typeface="Arial"/>
                <a:cs typeface="Arial"/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8804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 defTabSz="825500"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9pPr>
    </p:titleStyle>
    <p:bodyStyle>
      <a:lvl1pPr marL="732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6000" b="0" i="0" u="none" strike="noStrike" cap="none" spc="0" baseline="0">
          <a:ln>
            <a:noFill/>
          </a:ln>
          <a:solidFill>
            <a:srgbClr val="FFFFFF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1pPr>
      <a:lvl2pPr marL="1367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6000" b="0" i="0" u="none" strike="noStrike" cap="none" spc="0" baseline="0">
          <a:ln>
            <a:noFill/>
          </a:ln>
          <a:solidFill>
            <a:srgbClr val="FFFFFF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2pPr>
      <a:lvl3pPr marL="2002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6000" b="0" i="0" u="none" strike="noStrike" cap="none" spc="0" baseline="0">
          <a:ln>
            <a:noFill/>
          </a:ln>
          <a:solidFill>
            <a:srgbClr val="FFFFFF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3pPr>
      <a:lvl4pPr marL="2637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6000" b="0" i="0" u="none" strike="noStrike" cap="none" spc="0" baseline="0">
          <a:ln>
            <a:noFill/>
          </a:ln>
          <a:solidFill>
            <a:srgbClr val="FFFFFF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4pPr>
      <a:lvl5pPr marL="3272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6000" b="0" i="0" u="none" strike="noStrike" cap="none" spc="0" baseline="0">
          <a:ln>
            <a:noFill/>
          </a:ln>
          <a:solidFill>
            <a:srgbClr val="FFFFFF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5pPr>
      <a:lvl6pPr marL="3907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6000" b="0" i="0" u="none" strike="noStrike" cap="none" spc="0" baseline="0">
          <a:ln>
            <a:noFill/>
          </a:ln>
          <a:solidFill>
            <a:srgbClr val="FFFFFF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6pPr>
      <a:lvl7pPr marL="4542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6000" b="0" i="0" u="none" strike="noStrike" cap="none" spc="0" baseline="0">
          <a:ln>
            <a:noFill/>
          </a:ln>
          <a:solidFill>
            <a:srgbClr val="FFFFFF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7pPr>
      <a:lvl8pPr marL="5177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6000" b="0" i="0" u="none" strike="noStrike" cap="none" spc="0" baseline="0">
          <a:ln>
            <a:noFill/>
          </a:ln>
          <a:solidFill>
            <a:srgbClr val="FFFFFF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8pPr>
      <a:lvl9pPr marL="5812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6000" b="0" i="0" u="none" strike="noStrike" cap="none" spc="0" baseline="0">
          <a:ln>
            <a:noFill/>
          </a:ln>
          <a:solidFill>
            <a:srgbClr val="FFFFFF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16409953_10210411368633255_7828165_o.png" descr="16409953_10210411368633255_7828165_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87694" y="-308659"/>
            <a:ext cx="13716001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the"/>
          <p:cNvSpPr txBox="1"/>
          <p:nvPr/>
        </p:nvSpPr>
        <p:spPr>
          <a:xfrm>
            <a:off x="10309150" y="4501502"/>
            <a:ext cx="2550745" cy="27178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4400"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  <a:latin typeface="BrandonGrotesque-Bold"/>
                <a:ea typeface="BrandonGrotesque-Bold"/>
                <a:cs typeface="BrandonGrotesque-Bold"/>
                <a:sym typeface="BrandonGrotesque-Bold"/>
              </a:defRPr>
            </a:lvl1pPr>
          </a:lstStyle>
          <a:p>
            <a:r>
              <a:rPr dirty="0"/>
              <a:t>the</a:t>
            </a:r>
          </a:p>
        </p:txBody>
      </p:sp>
      <p:sp>
        <p:nvSpPr>
          <p:cNvPr id="113" name="workshop"/>
          <p:cNvSpPr txBox="1"/>
          <p:nvPr/>
        </p:nvSpPr>
        <p:spPr>
          <a:xfrm>
            <a:off x="10328072" y="6486069"/>
            <a:ext cx="7192874" cy="27813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800"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  <a:latin typeface="BrandonGrotesque-Bold"/>
                <a:ea typeface="BrandonGrotesque-Bold"/>
                <a:cs typeface="BrandonGrotesque-Bold"/>
                <a:sym typeface="BrandonGrotesque-Bold"/>
              </a:defRPr>
            </a:lvl1pPr>
          </a:lstStyle>
          <a:p>
            <a:r>
              <a:rPr dirty="0"/>
              <a:t>workshop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WRITING VOCABULARY - MOVEMENT"/>
          <p:cNvSpPr txBox="1">
            <a:spLocks noGrp="1"/>
          </p:cNvSpPr>
          <p:nvPr>
            <p:ph type="title"/>
          </p:nvPr>
        </p:nvSpPr>
        <p:spPr>
          <a:xfrm>
            <a:off x="0" y="184149"/>
            <a:ext cx="22907129" cy="3016251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MOVEMENT</a:t>
            </a:r>
            <a:r>
              <a:rPr dirty="0" smtClean="0"/>
              <a:t> VOCABULARY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–</a:t>
            </a:r>
            <a:r>
              <a:rPr dirty="0" smtClean="0"/>
              <a:t> </a:t>
            </a:r>
            <a:r>
              <a:rPr lang="en-US" dirty="0" smtClean="0"/>
              <a:t>HIGHEST &amp; LOWEST POINT</a:t>
            </a:r>
            <a:endParaRPr dirty="0"/>
          </a:p>
        </p:txBody>
      </p:sp>
      <p:sp>
        <p:nvSpPr>
          <p:cNvPr id="249" name="peak at 5 | reach a peak at 5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accent3">
                  <a:satOff val="18648"/>
                  <a:lumOff val="5971"/>
                </a:schemeClr>
              </a:buClr>
              <a:defRPr>
                <a:solidFill>
                  <a:srgbClr val="0433FF"/>
                </a:solidFill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pPr>
            <a:r>
              <a:rPr dirty="0">
                <a:solidFill>
                  <a:srgbClr val="FFE02B"/>
                </a:solidFill>
              </a:rPr>
              <a:t>peak at 5 | reach a peak </a:t>
            </a:r>
            <a:r>
              <a:rPr lang="en-US" dirty="0" smtClean="0">
                <a:solidFill>
                  <a:srgbClr val="FFE02B"/>
                </a:solidFill>
              </a:rPr>
              <a:t>of</a:t>
            </a:r>
            <a:r>
              <a:rPr dirty="0" smtClean="0">
                <a:solidFill>
                  <a:srgbClr val="FFE02B"/>
                </a:solidFill>
              </a:rPr>
              <a:t> </a:t>
            </a:r>
            <a:r>
              <a:rPr dirty="0">
                <a:solidFill>
                  <a:srgbClr val="FFE02B"/>
                </a:solidFill>
              </a:rPr>
              <a:t>5</a:t>
            </a:r>
          </a:p>
          <a:p>
            <a:pPr>
              <a:buClr>
                <a:schemeClr val="accent3">
                  <a:satOff val="18648"/>
                  <a:lumOff val="5971"/>
                </a:schemeClr>
              </a:buClr>
              <a:defRPr>
                <a:solidFill>
                  <a:srgbClr val="0433FF"/>
                </a:solidFill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pPr>
            <a:r>
              <a:rPr dirty="0">
                <a:solidFill>
                  <a:srgbClr val="FFE02B"/>
                </a:solidFill>
              </a:rPr>
              <a:t>bottom at | hit a low </a:t>
            </a:r>
            <a:r>
              <a:rPr lang="en-US" dirty="0" smtClean="0">
                <a:solidFill>
                  <a:srgbClr val="FFE02B"/>
                </a:solidFill>
              </a:rPr>
              <a:t>of</a:t>
            </a:r>
            <a:r>
              <a:rPr dirty="0" smtClean="0">
                <a:solidFill>
                  <a:srgbClr val="FFE02B"/>
                </a:solidFill>
              </a:rPr>
              <a:t> </a:t>
            </a:r>
            <a:r>
              <a:rPr dirty="0">
                <a:solidFill>
                  <a:srgbClr val="FFE02B"/>
                </a:solidFill>
              </a:rPr>
              <a:t>| reach a </a:t>
            </a:r>
            <a:r>
              <a:rPr dirty="0" smtClean="0">
                <a:solidFill>
                  <a:srgbClr val="FFE02B"/>
                </a:solidFill>
              </a:rPr>
              <a:t>troug</a:t>
            </a:r>
            <a:r>
              <a:rPr lang="en-US" dirty="0" smtClean="0">
                <a:solidFill>
                  <a:srgbClr val="FFE02B"/>
                </a:solidFill>
              </a:rPr>
              <a:t>h 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  <a:r>
              <a:rPr lang="en-US" dirty="0" err="1" smtClean="0">
                <a:solidFill>
                  <a:srgbClr val="FFFF00"/>
                </a:solidFill>
                <a:sym typeface="BrandonGrotesque-Regular"/>
              </a:rPr>
              <a:t>trɑːf</a:t>
            </a:r>
            <a:r>
              <a:rPr lang="en-US" dirty="0" smtClean="0">
                <a:solidFill>
                  <a:srgbClr val="FFFF00"/>
                </a:solidFill>
                <a:sym typeface="BrandonGrotesque-Regular"/>
              </a:rPr>
              <a:t>/</a:t>
            </a:r>
            <a:r>
              <a:rPr dirty="0" smtClean="0">
                <a:solidFill>
                  <a:srgbClr val="FFFF00"/>
                </a:solidFill>
              </a:rPr>
              <a:t> </a:t>
            </a:r>
            <a:r>
              <a:rPr dirty="0">
                <a:solidFill>
                  <a:srgbClr val="FFE02B"/>
                </a:solidFill>
              </a:rPr>
              <a:t>of 0.25</a:t>
            </a:r>
          </a:p>
        </p:txBody>
      </p:sp>
      <p:sp>
        <p:nvSpPr>
          <p:cNvPr id="2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graphicFrame>
        <p:nvGraphicFramePr>
          <p:cNvPr id="251" name="2D Line Chart"/>
          <p:cNvGraphicFramePr/>
          <p:nvPr/>
        </p:nvGraphicFramePr>
        <p:xfrm>
          <a:off x="13940413" y="5040818"/>
          <a:ext cx="7930505" cy="83762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WRITING VOCABULARY - MOVEMENT"/>
          <p:cNvSpPr txBox="1">
            <a:spLocks noGrp="1"/>
          </p:cNvSpPr>
          <p:nvPr>
            <p:ph type="title"/>
          </p:nvPr>
        </p:nvSpPr>
        <p:spPr>
          <a:xfrm>
            <a:off x="304800" y="184149"/>
            <a:ext cx="22602329" cy="301625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MOVEMENT</a:t>
            </a:r>
            <a:r>
              <a:rPr dirty="0" smtClean="0"/>
              <a:t> </a:t>
            </a:r>
            <a:r>
              <a:rPr dirty="0"/>
              <a:t>VOCABULARY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– NO CHANGES</a:t>
            </a:r>
            <a:endParaRPr dirty="0"/>
          </a:p>
        </p:txBody>
      </p:sp>
      <p:sp>
        <p:nvSpPr>
          <p:cNvPr id="254" name="remain relatively unchanged | constant | stable at…"/>
          <p:cNvSpPr txBox="1">
            <a:spLocks noGrp="1"/>
          </p:cNvSpPr>
          <p:nvPr>
            <p:ph type="body" idx="1"/>
          </p:nvPr>
        </p:nvSpPr>
        <p:spPr>
          <a:xfrm>
            <a:off x="1052547" y="3200399"/>
            <a:ext cx="21242586" cy="10515601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accent2">
                  <a:hueOff val="-2473793"/>
                  <a:satOff val="-50209"/>
                  <a:lumOff val="23543"/>
                </a:schemeClr>
              </a:buClr>
              <a:defRPr>
                <a:solidFill>
                  <a:srgbClr val="0433FF"/>
                </a:solidFill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pPr>
            <a:r>
              <a:rPr dirty="0">
                <a:solidFill>
                  <a:srgbClr val="FFE02B"/>
                </a:solidFill>
              </a:rPr>
              <a:t>remain relatively unchanged | constant </a:t>
            </a:r>
            <a:endParaRPr lang="en-US" dirty="0" smtClean="0">
              <a:solidFill>
                <a:srgbClr val="FFE02B"/>
              </a:solidFill>
            </a:endParaRPr>
          </a:p>
          <a:p>
            <a:pPr>
              <a:buClr>
                <a:schemeClr val="accent2">
                  <a:hueOff val="-2473793"/>
                  <a:satOff val="-50209"/>
                  <a:lumOff val="23543"/>
                </a:schemeClr>
              </a:buClr>
              <a:defRPr>
                <a:solidFill>
                  <a:srgbClr val="0433FF"/>
                </a:solidFill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pPr>
            <a:r>
              <a:rPr dirty="0" smtClean="0">
                <a:solidFill>
                  <a:srgbClr val="FFE02B"/>
                </a:solidFill>
              </a:rPr>
              <a:t>plateau </a:t>
            </a:r>
            <a:r>
              <a:rPr dirty="0">
                <a:solidFill>
                  <a:srgbClr val="FFE02B"/>
                </a:solidFill>
              </a:rPr>
              <a:t>at | reach a plateau at</a:t>
            </a:r>
          </a:p>
          <a:p>
            <a:pPr>
              <a:buClr>
                <a:schemeClr val="accent2">
                  <a:hueOff val="-2473793"/>
                  <a:satOff val="-50209"/>
                  <a:lumOff val="23543"/>
                </a:schemeClr>
              </a:buClr>
              <a:defRPr>
                <a:solidFill>
                  <a:srgbClr val="0433FF"/>
                </a:solidFill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pPr>
            <a:r>
              <a:rPr lang="en-US" dirty="0">
                <a:solidFill>
                  <a:srgbClr val="FFE02B"/>
                </a:solidFill>
              </a:rPr>
              <a:t>s</a:t>
            </a:r>
            <a:r>
              <a:rPr lang="en-US" dirty="0" smtClean="0">
                <a:solidFill>
                  <a:srgbClr val="FFE02B"/>
                </a:solidFill>
              </a:rPr>
              <a:t>tabilize at | </a:t>
            </a:r>
            <a:r>
              <a:rPr dirty="0" smtClean="0">
                <a:solidFill>
                  <a:srgbClr val="FFE02B"/>
                </a:solidFill>
              </a:rPr>
              <a:t>level </a:t>
            </a:r>
            <a:r>
              <a:rPr dirty="0">
                <a:solidFill>
                  <a:srgbClr val="FFE02B"/>
                </a:solidFill>
              </a:rPr>
              <a:t>off | even out at </a:t>
            </a:r>
          </a:p>
        </p:txBody>
      </p:sp>
      <p:sp>
        <p:nvSpPr>
          <p:cNvPr id="2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graphicFrame>
        <p:nvGraphicFramePr>
          <p:cNvPr id="256" name="2D Line Chart"/>
          <p:cNvGraphicFramePr/>
          <p:nvPr/>
        </p:nvGraphicFramePr>
        <p:xfrm>
          <a:off x="13636960" y="5050568"/>
          <a:ext cx="8204419" cy="82395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160" y="1957665"/>
            <a:ext cx="14874239" cy="1021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WRITING VOCABULARY - MOVEMENT"/>
          <p:cNvSpPr txBox="1">
            <a:spLocks noGrp="1"/>
          </p:cNvSpPr>
          <p:nvPr>
            <p:ph type="title"/>
          </p:nvPr>
        </p:nvSpPr>
        <p:spPr>
          <a:xfrm>
            <a:off x="304800" y="184149"/>
            <a:ext cx="23926800" cy="191259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Exercise 1: use </a:t>
            </a:r>
            <a:r>
              <a:rPr lang="en-US" dirty="0" smtClean="0">
                <a:solidFill>
                  <a:srgbClr val="FFFF00"/>
                </a:solidFill>
              </a:rPr>
              <a:t>2 expressions </a:t>
            </a:r>
            <a:r>
              <a:rPr lang="en-US" dirty="0" smtClean="0"/>
              <a:t>to describe each trend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3185231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WRITING VOCABULARY - DAT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WRITING VOCABULARY - DATA</a:t>
            </a:r>
          </a:p>
        </p:txBody>
      </p:sp>
      <p:sp>
        <p:nvSpPr>
          <p:cNvPr id="259" name="Between March and April, the number rises considerably from 5 to 10.…"/>
          <p:cNvSpPr txBox="1">
            <a:spLocks noGrp="1"/>
          </p:cNvSpPr>
          <p:nvPr>
            <p:ph type="body" idx="1"/>
          </p:nvPr>
        </p:nvSpPr>
        <p:spPr>
          <a:xfrm>
            <a:off x="0" y="2560320"/>
            <a:ext cx="14316536" cy="10515600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accent3">
                  <a:satOff val="18648"/>
                  <a:lumOff val="5971"/>
                </a:schemeClr>
              </a:buClr>
              <a:defRPr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pPr>
            <a:r>
              <a:rPr dirty="0" smtClean="0">
                <a:solidFill>
                  <a:srgbClr val="FFE02B"/>
                </a:solidFill>
              </a:rPr>
              <a:t>Between</a:t>
            </a:r>
            <a:r>
              <a:rPr lang="en-US" dirty="0" smtClean="0">
                <a:solidFill>
                  <a:srgbClr val="FFE02B"/>
                </a:solidFill>
              </a:rPr>
              <a:t>(from)</a:t>
            </a:r>
            <a:r>
              <a:rPr dirty="0" smtClean="0">
                <a:solidFill>
                  <a:srgbClr val="FFE02B"/>
                </a:solidFill>
              </a:rPr>
              <a:t> </a:t>
            </a:r>
            <a:r>
              <a:rPr dirty="0">
                <a:solidFill>
                  <a:srgbClr val="FFE02B"/>
                </a:solidFill>
              </a:rPr>
              <a:t>March </a:t>
            </a:r>
            <a:r>
              <a:rPr dirty="0" smtClean="0">
                <a:solidFill>
                  <a:srgbClr val="FFE02B"/>
                </a:solidFill>
              </a:rPr>
              <a:t>and</a:t>
            </a:r>
            <a:r>
              <a:rPr lang="en-US" dirty="0" smtClean="0">
                <a:solidFill>
                  <a:srgbClr val="FFE02B"/>
                </a:solidFill>
              </a:rPr>
              <a:t>(to)</a:t>
            </a:r>
            <a:r>
              <a:rPr dirty="0" smtClean="0">
                <a:solidFill>
                  <a:srgbClr val="FFE02B"/>
                </a:solidFill>
              </a:rPr>
              <a:t> </a:t>
            </a:r>
            <a:r>
              <a:rPr dirty="0">
                <a:solidFill>
                  <a:srgbClr val="FFE02B"/>
                </a:solidFill>
              </a:rPr>
              <a:t>April,</a:t>
            </a:r>
            <a:r>
              <a:rPr dirty="0"/>
              <a:t> the number rises considerably </a:t>
            </a:r>
            <a:r>
              <a:rPr dirty="0"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</a:rPr>
              <a:t>from 5 to </a:t>
            </a:r>
            <a:r>
              <a:rPr dirty="0" smtClean="0"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</a:rPr>
              <a:t>10</a:t>
            </a:r>
            <a:endParaRPr lang="en-US" dirty="0" smtClean="0">
              <a:solidFill>
                <a:schemeClr val="accent2">
                  <a:hueOff val="-2473793"/>
                  <a:satOff val="-50209"/>
                  <a:lumOff val="23543"/>
                </a:schemeClr>
              </a:solidFill>
            </a:endParaRPr>
          </a:p>
          <a:p>
            <a:pPr marL="0" indent="0">
              <a:buClr>
                <a:schemeClr val="accent3">
                  <a:satOff val="18648"/>
                  <a:lumOff val="5971"/>
                </a:schemeClr>
              </a:buClr>
              <a:buNone/>
              <a:defRPr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pPr>
            <a:r>
              <a:rPr lang="en-US" dirty="0" smtClean="0"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</a:rPr>
              <a:t>= </a:t>
            </a:r>
            <a:r>
              <a:rPr lang="en-US" dirty="0">
                <a:solidFill>
                  <a:srgbClr val="FFE02B"/>
                </a:solidFill>
              </a:rPr>
              <a:t>Between(from) March and(to) April,</a:t>
            </a:r>
            <a:r>
              <a:rPr lang="en-US" dirty="0"/>
              <a:t> </a:t>
            </a:r>
            <a:r>
              <a:rPr lang="en-US" dirty="0" smtClean="0">
                <a:solidFill>
                  <a:schemeClr val="bg1"/>
                </a:solidFill>
              </a:rPr>
              <a:t>there is a considerable rise </a:t>
            </a:r>
            <a:r>
              <a:rPr lang="en-US" dirty="0" smtClean="0">
                <a:solidFill>
                  <a:srgbClr val="92D050"/>
                </a:solidFill>
              </a:rPr>
              <a:t>of</a:t>
            </a:r>
            <a:r>
              <a:rPr lang="en-US" dirty="0" smtClean="0">
                <a:solidFill>
                  <a:schemeClr val="bg1"/>
                </a:solidFill>
              </a:rPr>
              <a:t> 5 in the number.</a:t>
            </a:r>
            <a:endParaRPr dirty="0">
              <a:solidFill>
                <a:schemeClr val="accent2">
                  <a:hueOff val="-2473793"/>
                  <a:satOff val="-50209"/>
                  <a:lumOff val="23543"/>
                </a:schemeClr>
              </a:solidFill>
            </a:endParaRPr>
          </a:p>
          <a:p>
            <a:pPr>
              <a:buClr>
                <a:schemeClr val="accent3">
                  <a:satOff val="18648"/>
                  <a:lumOff val="5971"/>
                </a:schemeClr>
              </a:buClr>
              <a:defRPr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pPr>
            <a:r>
              <a:rPr dirty="0">
                <a:solidFill>
                  <a:srgbClr val="FFE02B"/>
                </a:solidFill>
              </a:rPr>
              <a:t>During the period of March and April,</a:t>
            </a:r>
            <a:r>
              <a:rPr dirty="0"/>
              <a:t> the number increases significantly </a:t>
            </a:r>
            <a:r>
              <a:rPr dirty="0"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</a:rPr>
              <a:t>by 5</a:t>
            </a:r>
            <a:r>
              <a:rPr dirty="0" smtClean="0"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</a:rPr>
              <a:t>.</a:t>
            </a:r>
            <a:endParaRPr lang="en-US" dirty="0" smtClean="0">
              <a:solidFill>
                <a:schemeClr val="accent2">
                  <a:hueOff val="-2473793"/>
                  <a:satOff val="-50209"/>
                  <a:lumOff val="23543"/>
                </a:schemeClr>
              </a:solidFill>
            </a:endParaRPr>
          </a:p>
          <a:p>
            <a:pPr marL="0" indent="0">
              <a:buClr>
                <a:schemeClr val="accent3">
                  <a:satOff val="18648"/>
                  <a:lumOff val="5971"/>
                </a:schemeClr>
              </a:buClr>
              <a:buNone/>
              <a:defRPr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pPr>
            <a:r>
              <a:rPr lang="en-US" dirty="0" smtClean="0"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</a:rPr>
              <a:t>= </a:t>
            </a:r>
            <a:r>
              <a:rPr lang="en-US" dirty="0">
                <a:solidFill>
                  <a:srgbClr val="FFE02B"/>
                </a:solidFill>
              </a:rPr>
              <a:t>During the period of March and </a:t>
            </a:r>
            <a:r>
              <a:rPr lang="en-US" dirty="0" smtClean="0">
                <a:solidFill>
                  <a:srgbClr val="FFE02B"/>
                </a:solidFill>
              </a:rPr>
              <a:t>April, </a:t>
            </a:r>
            <a:r>
              <a:rPr lang="en-US" dirty="0" smtClean="0">
                <a:solidFill>
                  <a:schemeClr val="bg1"/>
                </a:solidFill>
              </a:rPr>
              <a:t>there is a significant increase of 5 in…</a:t>
            </a:r>
            <a:endParaRPr lang="en-US" dirty="0" smtClean="0">
              <a:solidFill>
                <a:schemeClr val="accent2">
                  <a:hueOff val="-2473793"/>
                  <a:satOff val="-50209"/>
                  <a:lumOff val="23543"/>
                </a:schemeClr>
              </a:solidFill>
            </a:endParaRPr>
          </a:p>
          <a:p>
            <a:pPr marL="0" indent="0" algn="ctr">
              <a:buClr>
                <a:schemeClr val="accent3">
                  <a:satOff val="18648"/>
                  <a:lumOff val="5971"/>
                </a:schemeClr>
              </a:buClr>
              <a:buNone/>
              <a:defRPr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pPr>
            <a:r>
              <a:rPr lang="en-US" dirty="0" smtClean="0">
                <a:solidFill>
                  <a:schemeClr val="bg1"/>
                </a:solidFill>
              </a:rPr>
              <a:t>Preposition: </a:t>
            </a:r>
            <a:r>
              <a:rPr lang="en-US" dirty="0" smtClean="0">
                <a:solidFill>
                  <a:srgbClr val="FFC000"/>
                </a:solidFill>
              </a:rPr>
              <a:t>from…to… ; by; of.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26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graphicFrame>
        <p:nvGraphicFramePr>
          <p:cNvPr id="261" name="2D Line Chart"/>
          <p:cNvGraphicFramePr/>
          <p:nvPr/>
        </p:nvGraphicFramePr>
        <p:xfrm>
          <a:off x="14316536" y="2781918"/>
          <a:ext cx="7246737" cy="82395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WRITING VOCABULARY - DAT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WRITING VOCABULARY - DATA</a:t>
            </a:r>
          </a:p>
        </p:txBody>
      </p:sp>
      <p:sp>
        <p:nvSpPr>
          <p:cNvPr id="264" name="from 2009 to 2019…"/>
          <p:cNvSpPr txBox="1">
            <a:spLocks noGrp="1"/>
          </p:cNvSpPr>
          <p:nvPr>
            <p:ph type="body" sz="half" idx="1"/>
          </p:nvPr>
        </p:nvSpPr>
        <p:spPr>
          <a:xfrm>
            <a:off x="426720" y="2842878"/>
            <a:ext cx="13643194" cy="10515600"/>
          </a:xfrm>
          <a:prstGeom prst="rect">
            <a:avLst/>
          </a:prstGeom>
        </p:spPr>
        <p:txBody>
          <a:bodyPr/>
          <a:lstStyle/>
          <a:p>
            <a:pPr marL="0" indent="0">
              <a:buClr>
                <a:schemeClr val="accent3">
                  <a:satOff val="18648"/>
                  <a:lumOff val="5971"/>
                </a:schemeClr>
              </a:buClr>
              <a:buNone/>
              <a:defRPr>
                <a:solidFill>
                  <a:srgbClr val="FF2600"/>
                </a:solidFill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pPr>
            <a:r>
              <a:rPr lang="en-US" dirty="0">
                <a:solidFill>
                  <a:schemeClr val="bg1"/>
                </a:solidFill>
              </a:rPr>
              <a:t>(position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 smtClean="0">
              <a:solidFill>
                <a:srgbClr val="FFFF00"/>
              </a:solidFill>
            </a:endParaRPr>
          </a:p>
          <a:p>
            <a:pPr>
              <a:buClr>
                <a:schemeClr val="accent3">
                  <a:satOff val="18648"/>
                  <a:lumOff val="5971"/>
                </a:schemeClr>
              </a:buClr>
              <a:defRPr>
                <a:solidFill>
                  <a:srgbClr val="FF2600"/>
                </a:solidFill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pPr>
            <a:r>
              <a:rPr lang="en-US" dirty="0" smtClean="0">
                <a:solidFill>
                  <a:srgbClr val="FFFF00"/>
                </a:solidFill>
              </a:rPr>
              <a:t>stood at 5 = was 5</a:t>
            </a:r>
          </a:p>
          <a:p>
            <a:pPr marL="0" indent="0">
              <a:buClr>
                <a:schemeClr val="accent3">
                  <a:satOff val="18648"/>
                  <a:lumOff val="5971"/>
                </a:schemeClr>
              </a:buClr>
              <a:buNone/>
              <a:defRPr>
                <a:solidFill>
                  <a:srgbClr val="FF2600"/>
                </a:solidFill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pPr>
            <a:r>
              <a:rPr lang="en-US" dirty="0" smtClean="0">
                <a:solidFill>
                  <a:schemeClr val="bg1"/>
                </a:solidFill>
              </a:rPr>
              <a:t>(adverbs of time)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</a:p>
          <a:p>
            <a:pPr>
              <a:buClr>
                <a:schemeClr val="accent3">
                  <a:satOff val="18648"/>
                  <a:lumOff val="5971"/>
                </a:schemeClr>
              </a:buClr>
              <a:defRPr>
                <a:solidFill>
                  <a:srgbClr val="FF2600"/>
                </a:solidFill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pPr>
            <a:r>
              <a:rPr dirty="0" smtClean="0">
                <a:solidFill>
                  <a:srgbClr val="FFE02B"/>
                </a:solidFill>
              </a:rPr>
              <a:t>from </a:t>
            </a:r>
            <a:r>
              <a:rPr dirty="0">
                <a:solidFill>
                  <a:srgbClr val="FFE02B"/>
                </a:solidFill>
              </a:rPr>
              <a:t>2009 to </a:t>
            </a:r>
            <a:r>
              <a:rPr dirty="0" smtClean="0">
                <a:solidFill>
                  <a:srgbClr val="FFE02B"/>
                </a:solidFill>
              </a:rPr>
              <a:t>2019</a:t>
            </a:r>
            <a:r>
              <a:rPr lang="en-US" dirty="0" smtClean="0">
                <a:solidFill>
                  <a:srgbClr val="FFE02B"/>
                </a:solidFill>
              </a:rPr>
              <a:t> = between…and</a:t>
            </a:r>
            <a:endParaRPr dirty="0">
              <a:solidFill>
                <a:srgbClr val="FFE02B"/>
              </a:solidFill>
            </a:endParaRPr>
          </a:p>
          <a:p>
            <a:pPr>
              <a:buClr>
                <a:schemeClr val="accent3">
                  <a:satOff val="18648"/>
                  <a:lumOff val="5971"/>
                </a:schemeClr>
              </a:buClr>
              <a:defRPr>
                <a:solidFill>
                  <a:srgbClr val="FF2600"/>
                </a:solidFill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pPr>
            <a:r>
              <a:rPr dirty="0">
                <a:solidFill>
                  <a:srgbClr val="FFE02B"/>
                </a:solidFill>
              </a:rPr>
              <a:t>over a ten-year period starting from 2009</a:t>
            </a:r>
          </a:p>
          <a:p>
            <a:pPr>
              <a:buClr>
                <a:schemeClr val="accent3">
                  <a:satOff val="18648"/>
                  <a:lumOff val="5971"/>
                </a:schemeClr>
              </a:buClr>
              <a:defRPr>
                <a:solidFill>
                  <a:srgbClr val="0433FF"/>
                </a:solidFill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pPr>
            <a:r>
              <a:rPr dirty="0">
                <a:solidFill>
                  <a:srgbClr val="FFE02B"/>
                </a:solidFill>
              </a:rPr>
              <a:t>over a course of ten years starting from 2009</a:t>
            </a:r>
          </a:p>
        </p:txBody>
      </p:sp>
      <p:sp>
        <p:nvSpPr>
          <p:cNvPr id="2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graphicFrame>
        <p:nvGraphicFramePr>
          <p:cNvPr id="266" name="2D Line Chart"/>
          <p:cNvGraphicFramePr/>
          <p:nvPr/>
        </p:nvGraphicFramePr>
        <p:xfrm>
          <a:off x="14106352" y="2781918"/>
          <a:ext cx="7270511" cy="82395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10" name="WRITING VOCABULARY - MOVEMENT"/>
          <p:cNvSpPr txBox="1">
            <a:spLocks noGrp="1"/>
          </p:cNvSpPr>
          <p:nvPr>
            <p:ph type="title"/>
          </p:nvPr>
        </p:nvSpPr>
        <p:spPr>
          <a:xfrm>
            <a:off x="304800" y="184149"/>
            <a:ext cx="23926800" cy="191259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Exercise 2: rewrite each sentence in 3 other ways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0" y="938359"/>
            <a:ext cx="23926800" cy="130292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i="1" dirty="0" smtClean="0">
                <a:solidFill>
                  <a:schemeClr val="bg1"/>
                </a:solidFill>
                <a:latin typeface="BrandonGrotesque-Bold"/>
              </a:rPr>
              <a:t>Example</a:t>
            </a:r>
            <a:r>
              <a:rPr lang="en-US" sz="6000" dirty="0" smtClean="0">
                <a:solidFill>
                  <a:schemeClr val="bg1"/>
                </a:solidFill>
                <a:latin typeface="BrandonGrotesque-Bold"/>
              </a:rPr>
              <a:t>:</a:t>
            </a:r>
          </a:p>
          <a:p>
            <a:pPr algn="l"/>
            <a:r>
              <a:rPr lang="en-US" sz="6000" dirty="0">
                <a:solidFill>
                  <a:schemeClr val="bg1"/>
                </a:solidFill>
                <a:latin typeface="BrandonGrotesque-Bold"/>
              </a:rPr>
              <a:t>The consumption of chocolate fell steadily from 1990 to 2000</a:t>
            </a:r>
            <a:r>
              <a:rPr lang="en-US" sz="6000" dirty="0" smtClean="0">
                <a:solidFill>
                  <a:schemeClr val="bg1"/>
                </a:solidFill>
                <a:latin typeface="BrandonGrotesque-Bold"/>
              </a:rPr>
              <a:t>.</a:t>
            </a:r>
          </a:p>
          <a:p>
            <a:pPr algn="l"/>
            <a:r>
              <a:rPr lang="en-US" sz="6000" dirty="0">
                <a:solidFill>
                  <a:schemeClr val="bg1"/>
                </a:solidFill>
                <a:latin typeface="BrandonGrotesque-Bold"/>
              </a:rPr>
              <a:t>= </a:t>
            </a:r>
            <a:r>
              <a:rPr lang="en-US" sz="6000" dirty="0" smtClean="0">
                <a:solidFill>
                  <a:srgbClr val="FFC000"/>
                </a:solidFill>
                <a:latin typeface="BrandonGrotesque-Bold"/>
              </a:rPr>
              <a:t>There </a:t>
            </a:r>
            <a:r>
              <a:rPr lang="en-US" sz="6000" dirty="0">
                <a:solidFill>
                  <a:srgbClr val="FFC000"/>
                </a:solidFill>
                <a:latin typeface="BrandonGrotesque-Bold"/>
              </a:rPr>
              <a:t>was a steady fall in the consumption of chocolate from 1990 </a:t>
            </a:r>
            <a:r>
              <a:rPr lang="en-US" sz="6000" dirty="0" smtClean="0">
                <a:solidFill>
                  <a:srgbClr val="FFC000"/>
                </a:solidFill>
                <a:latin typeface="BrandonGrotesque-Bold"/>
              </a:rPr>
              <a:t>to 2000</a:t>
            </a:r>
            <a:r>
              <a:rPr lang="en-US" sz="6000" dirty="0" smtClean="0">
                <a:solidFill>
                  <a:schemeClr val="bg1"/>
                </a:solidFill>
                <a:latin typeface="BrandonGrotesque-Bold"/>
              </a:rPr>
              <a:t>.</a:t>
            </a:r>
          </a:p>
          <a:p>
            <a:pPr algn="l"/>
            <a:r>
              <a:rPr lang="en-US" sz="6000" dirty="0" smtClean="0">
                <a:solidFill>
                  <a:schemeClr val="bg1"/>
                </a:solidFill>
                <a:latin typeface="BrandonGrotesque-Bold"/>
              </a:rPr>
              <a:t>= </a:t>
            </a:r>
            <a:r>
              <a:rPr lang="en-US" sz="6000" dirty="0" smtClean="0">
                <a:solidFill>
                  <a:srgbClr val="FFC000"/>
                </a:solidFill>
                <a:latin typeface="BrandonGrotesque-Bold"/>
              </a:rPr>
              <a:t>The ten-year </a:t>
            </a:r>
            <a:r>
              <a:rPr lang="en-US" sz="6000" dirty="0">
                <a:solidFill>
                  <a:srgbClr val="FFC000"/>
                </a:solidFill>
                <a:latin typeface="BrandonGrotesque-Bold"/>
              </a:rPr>
              <a:t>period from 1990 to 2000 witnessed a steady fall in the</a:t>
            </a:r>
          </a:p>
          <a:p>
            <a:pPr algn="l"/>
            <a:r>
              <a:rPr lang="en-US" sz="6000" dirty="0">
                <a:solidFill>
                  <a:srgbClr val="FFC000"/>
                </a:solidFill>
                <a:latin typeface="BrandonGrotesque-Bold"/>
              </a:rPr>
              <a:t>consumption of chocolate</a:t>
            </a:r>
            <a:r>
              <a:rPr lang="en-US" sz="6000" dirty="0" smtClean="0">
                <a:solidFill>
                  <a:schemeClr val="bg1"/>
                </a:solidFill>
                <a:latin typeface="BrandonGrotesque-Bold"/>
              </a:rPr>
              <a:t>.</a:t>
            </a:r>
          </a:p>
          <a:p>
            <a:pPr algn="l"/>
            <a:r>
              <a:rPr lang="en-US" sz="6000" dirty="0" smtClean="0">
                <a:solidFill>
                  <a:schemeClr val="bg1"/>
                </a:solidFill>
                <a:latin typeface="BrandonGrotesque-Bold"/>
              </a:rPr>
              <a:t>= </a:t>
            </a:r>
            <a:r>
              <a:rPr lang="en-US" sz="6000" dirty="0" smtClean="0">
                <a:solidFill>
                  <a:srgbClr val="FFC000"/>
                </a:solidFill>
                <a:latin typeface="BrandonGrotesque-Bold"/>
              </a:rPr>
              <a:t>The </a:t>
            </a:r>
            <a:r>
              <a:rPr lang="en-US" sz="6000" dirty="0">
                <a:solidFill>
                  <a:srgbClr val="FFC000"/>
                </a:solidFill>
                <a:latin typeface="BrandonGrotesque-Bold"/>
              </a:rPr>
              <a:t>consumption of chocolate experienced a steady </a:t>
            </a:r>
            <a:r>
              <a:rPr lang="en-US" sz="6000" dirty="0" smtClean="0">
                <a:solidFill>
                  <a:srgbClr val="FFC000"/>
                </a:solidFill>
                <a:latin typeface="BrandonGrotesque-Bold"/>
              </a:rPr>
              <a:t>fall from1990 </a:t>
            </a:r>
            <a:r>
              <a:rPr lang="en-US" sz="6000" dirty="0">
                <a:solidFill>
                  <a:srgbClr val="FFC000"/>
                </a:solidFill>
                <a:latin typeface="BrandonGrotesque-Bold"/>
              </a:rPr>
              <a:t>to</a:t>
            </a:r>
          </a:p>
          <a:p>
            <a:pPr algn="l"/>
            <a:r>
              <a:rPr lang="en-US" sz="6000" dirty="0">
                <a:solidFill>
                  <a:srgbClr val="FFC000"/>
                </a:solidFill>
                <a:latin typeface="BrandonGrotesque-Bold"/>
              </a:rPr>
              <a:t>2000</a:t>
            </a:r>
            <a:r>
              <a:rPr lang="en-US" sz="6000" dirty="0" smtClean="0">
                <a:solidFill>
                  <a:schemeClr val="bg1"/>
                </a:solidFill>
                <a:latin typeface="BrandonGrotesque-Bold"/>
              </a:rPr>
              <a:t>.</a:t>
            </a:r>
          </a:p>
          <a:p>
            <a:pPr marL="1143000" indent="-1143000" algn="l">
              <a:buAutoNum type="arabicPeriod"/>
            </a:pPr>
            <a:r>
              <a:rPr lang="en-US" sz="6000" dirty="0" smtClean="0">
                <a:solidFill>
                  <a:schemeClr val="bg1"/>
                </a:solidFill>
                <a:latin typeface="BrandonGrotesque-Bold"/>
              </a:rPr>
              <a:t>The </a:t>
            </a:r>
            <a:r>
              <a:rPr lang="en-US" sz="6000" dirty="0">
                <a:solidFill>
                  <a:schemeClr val="bg1"/>
                </a:solidFill>
                <a:latin typeface="BrandonGrotesque-Bold"/>
              </a:rPr>
              <a:t>development of new products fell gradually during </a:t>
            </a:r>
            <a:r>
              <a:rPr lang="en-US" sz="6000" dirty="0" smtClean="0">
                <a:solidFill>
                  <a:schemeClr val="bg1"/>
                </a:solidFill>
                <a:latin typeface="BrandonGrotesque-Bold"/>
              </a:rPr>
              <a:t>2000.</a:t>
            </a:r>
            <a:endParaRPr lang="en-US" sz="6000" dirty="0">
              <a:solidFill>
                <a:schemeClr val="bg1"/>
              </a:solidFill>
              <a:latin typeface="BrandonGrotesque-Bold"/>
            </a:endParaRPr>
          </a:p>
          <a:p>
            <a:pPr marL="1143000" indent="-1143000" algn="l">
              <a:buAutoNum type="arabicPeriod"/>
            </a:pPr>
            <a:r>
              <a:rPr lang="en-US" sz="6000" dirty="0" smtClean="0">
                <a:solidFill>
                  <a:schemeClr val="bg1"/>
                </a:solidFill>
                <a:latin typeface="BrandonGrotesque-Bold"/>
              </a:rPr>
              <a:t>There </a:t>
            </a:r>
            <a:r>
              <a:rPr lang="en-US" sz="6000" dirty="0">
                <a:solidFill>
                  <a:schemeClr val="bg1"/>
                </a:solidFill>
                <a:latin typeface="BrandonGrotesque-Bold"/>
              </a:rPr>
              <a:t>has been a noticeable decrease </a:t>
            </a:r>
            <a:r>
              <a:rPr lang="en-US" sz="6000" dirty="0">
                <a:solidFill>
                  <a:srgbClr val="FF0000"/>
                </a:solidFill>
                <a:latin typeface="BrandonGrotesque-Bold"/>
              </a:rPr>
              <a:t>in</a:t>
            </a:r>
            <a:r>
              <a:rPr lang="en-US" sz="6000" dirty="0">
                <a:solidFill>
                  <a:schemeClr val="bg1"/>
                </a:solidFill>
                <a:latin typeface="BrandonGrotesque-Bold"/>
              </a:rPr>
              <a:t> research investment </a:t>
            </a:r>
            <a:r>
              <a:rPr lang="en-US" sz="6000" dirty="0">
                <a:solidFill>
                  <a:srgbClr val="FF0000"/>
                </a:solidFill>
                <a:latin typeface="BrandonGrotesque-Bold"/>
              </a:rPr>
              <a:t>of</a:t>
            </a:r>
            <a:r>
              <a:rPr lang="en-US" sz="6000" dirty="0">
                <a:solidFill>
                  <a:schemeClr val="bg1"/>
                </a:solidFill>
                <a:latin typeface="BrandonGrotesque-Bold"/>
              </a:rPr>
              <a:t> 50% since 1980</a:t>
            </a:r>
            <a:r>
              <a:rPr lang="en-US" sz="6000" dirty="0" smtClean="0">
                <a:solidFill>
                  <a:schemeClr val="bg1"/>
                </a:solidFill>
                <a:latin typeface="BrandonGrotesque-Bold"/>
              </a:rPr>
              <a:t>.</a:t>
            </a:r>
          </a:p>
          <a:p>
            <a:pPr marL="1143000" indent="-1143000" algn="l">
              <a:buFontTx/>
              <a:buAutoNum type="arabicPeriod"/>
            </a:pPr>
            <a:r>
              <a:rPr lang="en-US" sz="6000" dirty="0">
                <a:solidFill>
                  <a:schemeClr val="bg1"/>
                </a:solidFill>
                <a:latin typeface="BrandonGrotesque-Bold"/>
              </a:rPr>
              <a:t>The purchases of tickets dropped significantly </a:t>
            </a:r>
            <a:r>
              <a:rPr lang="en-US" sz="6000" dirty="0">
                <a:solidFill>
                  <a:srgbClr val="FF0000"/>
                </a:solidFill>
                <a:latin typeface="BrandonGrotesque-Bold"/>
              </a:rPr>
              <a:t>by</a:t>
            </a:r>
            <a:r>
              <a:rPr lang="en-US" sz="6000" dirty="0">
                <a:solidFill>
                  <a:schemeClr val="bg1"/>
                </a:solidFill>
                <a:latin typeface="BrandonGrotesque-Bold"/>
              </a:rPr>
              <a:t> a half last month to 25</a:t>
            </a:r>
            <a:r>
              <a:rPr lang="en-US" sz="6000" dirty="0" smtClean="0">
                <a:solidFill>
                  <a:schemeClr val="bg1"/>
                </a:solidFill>
                <a:latin typeface="BrandonGrotesque-Bold"/>
              </a:rPr>
              <a:t>.</a:t>
            </a:r>
          </a:p>
          <a:p>
            <a:pPr marL="1143000" indent="-1143000" algn="l">
              <a:buAutoNum type="arabicPeriod"/>
            </a:pPr>
            <a:endParaRPr lang="en-US" sz="6000" dirty="0">
              <a:solidFill>
                <a:schemeClr val="bg1"/>
              </a:solidFill>
              <a:latin typeface="BrandonGrotesque-Bold"/>
            </a:endParaRPr>
          </a:p>
        </p:txBody>
      </p:sp>
    </p:spTree>
    <p:extLst>
      <p:ext uri="{BB962C8B-B14F-4D97-AF65-F5344CB8AC3E}">
        <p14:creationId xmlns:p14="http://schemas.microsoft.com/office/powerpoint/2010/main" val="3647139614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HREE VITAL STRUCTURES"/>
          <p:cNvSpPr txBox="1">
            <a:spLocks noGrp="1"/>
          </p:cNvSpPr>
          <p:nvPr>
            <p:ph type="title"/>
          </p:nvPr>
        </p:nvSpPr>
        <p:spPr>
          <a:xfrm>
            <a:off x="1572489" y="548640"/>
            <a:ext cx="20652382" cy="3016251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WRITING TASK 1 </a:t>
            </a:r>
            <a:br>
              <a:rPr lang="en-US" dirty="0" smtClean="0"/>
            </a:br>
            <a:r>
              <a:rPr lang="en-US" dirty="0" smtClean="0"/>
              <a:t>– GENERAL INFORMATION</a:t>
            </a:r>
            <a:endParaRPr dirty="0"/>
          </a:p>
        </p:txBody>
      </p:sp>
      <p:sp>
        <p:nvSpPr>
          <p:cNvPr id="228" name="There + be + adj + N + in + N…"/>
          <p:cNvSpPr txBox="1">
            <a:spLocks noGrp="1"/>
          </p:cNvSpPr>
          <p:nvPr>
            <p:ph type="body" idx="1"/>
          </p:nvPr>
        </p:nvSpPr>
        <p:spPr>
          <a:xfrm>
            <a:off x="2011680" y="3870960"/>
            <a:ext cx="20052835" cy="9583377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accent3">
                  <a:satOff val="18648"/>
                  <a:lumOff val="5971"/>
                </a:schemeClr>
              </a:buClr>
              <a:defRPr>
                <a:solidFill>
                  <a:srgbClr val="FF2600"/>
                </a:solidFill>
              </a:defRPr>
            </a:pPr>
            <a:r>
              <a:rPr lang="en-US" dirty="0" smtClean="0">
                <a:solidFill>
                  <a:srgbClr val="FFE02B"/>
                </a:solidFill>
              </a:rPr>
              <a:t>You have about </a:t>
            </a:r>
            <a:r>
              <a:rPr lang="en-US" dirty="0" smtClean="0">
                <a:solidFill>
                  <a:schemeClr val="bg1"/>
                </a:solidFill>
              </a:rPr>
              <a:t>20 minutes.</a:t>
            </a:r>
          </a:p>
          <a:p>
            <a:pPr>
              <a:buClr>
                <a:schemeClr val="accent3">
                  <a:satOff val="18648"/>
                  <a:lumOff val="5971"/>
                </a:schemeClr>
              </a:buClr>
              <a:defRPr>
                <a:solidFill>
                  <a:srgbClr val="FF2600"/>
                </a:solidFill>
              </a:defRPr>
            </a:pPr>
            <a:r>
              <a:rPr lang="en-US" dirty="0" smtClean="0">
                <a:solidFill>
                  <a:srgbClr val="FFE02B"/>
                </a:solidFill>
              </a:rPr>
              <a:t>You must write a report of </a:t>
            </a:r>
            <a:r>
              <a:rPr lang="en-US" dirty="0" smtClean="0">
                <a:solidFill>
                  <a:schemeClr val="bg1"/>
                </a:solidFill>
              </a:rPr>
              <a:t>at least 150 words.</a:t>
            </a:r>
          </a:p>
          <a:p>
            <a:pPr>
              <a:buClr>
                <a:schemeClr val="accent3">
                  <a:satOff val="18648"/>
                  <a:lumOff val="5971"/>
                </a:schemeClr>
              </a:buClr>
              <a:defRPr>
                <a:solidFill>
                  <a:srgbClr val="FF2600"/>
                </a:solidFill>
              </a:defRPr>
            </a:pPr>
            <a:r>
              <a:rPr lang="en-US" dirty="0" smtClean="0">
                <a:solidFill>
                  <a:srgbClr val="FFE02B"/>
                </a:solidFill>
              </a:rPr>
              <a:t>You will be given either a </a:t>
            </a:r>
            <a:r>
              <a:rPr lang="en-US" dirty="0" smtClean="0">
                <a:solidFill>
                  <a:schemeClr val="bg1"/>
                </a:solidFill>
              </a:rPr>
              <a:t>line graph</a:t>
            </a:r>
            <a:r>
              <a:rPr lang="en-US" dirty="0" smtClean="0">
                <a:solidFill>
                  <a:srgbClr val="FFE02B"/>
                </a:solidFill>
              </a:rPr>
              <a:t>, a </a:t>
            </a:r>
            <a:r>
              <a:rPr lang="en-US" dirty="0" smtClean="0">
                <a:solidFill>
                  <a:schemeClr val="bg1"/>
                </a:solidFill>
              </a:rPr>
              <a:t>bar chart</a:t>
            </a:r>
            <a:r>
              <a:rPr lang="en-US" dirty="0" smtClean="0">
                <a:solidFill>
                  <a:srgbClr val="FFE02B"/>
                </a:solidFill>
              </a:rPr>
              <a:t>, table, </a:t>
            </a:r>
            <a:r>
              <a:rPr lang="en-US" dirty="0" smtClean="0">
                <a:solidFill>
                  <a:schemeClr val="bg1"/>
                </a:solidFill>
              </a:rPr>
              <a:t>a map or a process</a:t>
            </a:r>
            <a:r>
              <a:rPr lang="en-US" dirty="0" smtClean="0">
                <a:solidFill>
                  <a:srgbClr val="FFE02B"/>
                </a:solidFill>
              </a:rPr>
              <a:t>, etc.</a:t>
            </a:r>
          </a:p>
          <a:p>
            <a:pPr>
              <a:buClr>
                <a:schemeClr val="accent3">
                  <a:satOff val="18648"/>
                  <a:lumOff val="5971"/>
                </a:schemeClr>
              </a:buClr>
              <a:defRPr>
                <a:solidFill>
                  <a:srgbClr val="FF2600"/>
                </a:solidFill>
              </a:defRPr>
            </a:pPr>
            <a:r>
              <a:rPr lang="en-US" dirty="0" smtClean="0">
                <a:solidFill>
                  <a:srgbClr val="FFE02B"/>
                </a:solidFill>
              </a:rPr>
              <a:t>You are required to </a:t>
            </a:r>
            <a:r>
              <a:rPr lang="en-US" dirty="0" smtClean="0">
                <a:solidFill>
                  <a:schemeClr val="bg1"/>
                </a:solidFill>
              </a:rPr>
              <a:t>report the main features</a:t>
            </a:r>
            <a:r>
              <a:rPr lang="en-US" dirty="0" smtClean="0">
                <a:solidFill>
                  <a:srgbClr val="FFE02B"/>
                </a:solidFill>
              </a:rPr>
              <a:t> of the graph and </a:t>
            </a:r>
            <a:r>
              <a:rPr lang="en-US" dirty="0" smtClean="0">
                <a:solidFill>
                  <a:schemeClr val="bg1"/>
                </a:solidFill>
              </a:rPr>
              <a:t>make comparisons </a:t>
            </a:r>
            <a:r>
              <a:rPr lang="en-US" dirty="0" smtClean="0">
                <a:solidFill>
                  <a:srgbClr val="FFE02B"/>
                </a:solidFill>
              </a:rPr>
              <a:t>where relevant.</a:t>
            </a:r>
            <a:endParaRPr lang="en-US" dirty="0">
              <a:solidFill>
                <a:srgbClr val="FFE02B"/>
              </a:solidFill>
            </a:endParaRPr>
          </a:p>
        </p:txBody>
      </p:sp>
      <p:sp>
        <p:nvSpPr>
          <p:cNvPr id="2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71969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198DC5-652B-EA4A-9D52-EA94FB0A3562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0B837-75CF-8749-AA68-B987B99CCB8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530016-1696-F74C-ABA9-266C2F27A0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B9526F-2F42-5643-894C-3B378E65777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563" y="824392"/>
            <a:ext cx="8608150" cy="6278604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C0F04A-713F-CB4D-9A09-9F0A6ED89A1E}"/>
              </a:ext>
            </a:extLst>
          </p:cNvPr>
          <p:cNvPicPr/>
          <p:nvPr/>
        </p:nvPicPr>
        <p:blipFill rotWithShape="1">
          <a:blip r:embed="rId4"/>
          <a:srcRect l="6315" t="26922" r="6437" b="19399"/>
          <a:stretch/>
        </p:blipFill>
        <p:spPr bwMode="auto">
          <a:xfrm>
            <a:off x="12304713" y="641709"/>
            <a:ext cx="8279730" cy="56508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01FDA0-B6FA-B247-91DE-077E2B5975C9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538" y="7485789"/>
            <a:ext cx="10802620" cy="4230370"/>
          </a:xfrm>
          <a:prstGeom prst="rect">
            <a:avLst/>
          </a:prstGeom>
          <a:noFill/>
        </p:spPr>
      </p:pic>
      <p:pic>
        <p:nvPicPr>
          <p:cNvPr id="1026" name="Picture 2" descr="https://lh3.googleusercontent.com/5huGbwFN4-otl7C1krMAHUPR-p7udtzgZImU3UiUSkGj5XSeZ1CDrYE0wtDrlWZ2tnWkfVkls8KSAuHi5yEUA9y4XFhgJOJD_g9LZcukPQzKJGmmydmkcSQ8aEYoiuRMEqBhq570-vHTKcF5MQ">
            <a:extLst>
              <a:ext uri="{FF2B5EF4-FFF2-40B4-BE49-F238E27FC236}">
                <a16:creationId xmlns:a16="http://schemas.microsoft.com/office/drawing/2014/main" id="{58678B42-8367-FA42-BE88-D1AC47F764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5" r="20898"/>
          <a:stretch/>
        </p:blipFill>
        <p:spPr bwMode="auto">
          <a:xfrm>
            <a:off x="13828945" y="6483934"/>
            <a:ext cx="5231262" cy="5087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32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A7C98E-ED95-9B44-9603-7E2431AC4034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08BC7-9145-F44B-B5F5-13A388EB1BB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CA811B-6CFE-C648-8081-D2296F382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81623" y="2701542"/>
            <a:ext cx="18383492" cy="754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000" dirty="0">
                <a:solidFill>
                  <a:srgbClr val="FF0000"/>
                </a:solidFill>
              </a:rPr>
              <a:t>2 TYPES OF STATISTICAL GRAPH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6000" dirty="0"/>
              <a:t>DYNAMIC (TIMELINE)</a:t>
            </a:r>
          </a:p>
          <a:p>
            <a:pPr>
              <a:lnSpc>
                <a:spcPct val="150000"/>
              </a:lnSpc>
            </a:pPr>
            <a:r>
              <a:rPr lang="en-US" sz="6000" dirty="0"/>
              <a:t>	=&gt; Increase/decrease (Trend</a:t>
            </a:r>
            <a:r>
              <a:rPr lang="en-US" sz="6000" dirty="0" smtClean="0"/>
              <a:t>) + Ranking (Order)</a:t>
            </a:r>
            <a:endParaRPr lang="en-US" sz="6000" dirty="0"/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6000" dirty="0"/>
              <a:t>STATIC (NO TIMELINE) </a:t>
            </a:r>
          </a:p>
          <a:p>
            <a:pPr>
              <a:lnSpc>
                <a:spcPct val="150000"/>
              </a:lnSpc>
            </a:pPr>
            <a:r>
              <a:rPr lang="en-US" sz="6000" dirty="0"/>
              <a:t>	=&gt; </a:t>
            </a:r>
            <a:r>
              <a:rPr lang="en-US" sz="6000" dirty="0" smtClean="0"/>
              <a:t>Ranking (Order)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21945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0B837-75CF-8749-AA68-B987B99CCB8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08286" y="1137904"/>
            <a:ext cx="20142792" cy="627022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>
                <a:solidFill>
                  <a:srgbClr val="FF0000"/>
                </a:solidFill>
              </a:rPr>
              <a:t>PROCESS - MAP</a:t>
            </a:r>
            <a:endParaRPr lang="en-US" sz="7200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FB3422-FBA7-A94C-B69A-EE4DEE4DA5C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84" b="2338"/>
          <a:stretch/>
        </p:blipFill>
        <p:spPr bwMode="auto">
          <a:xfrm>
            <a:off x="3782376" y="2863121"/>
            <a:ext cx="7965836" cy="61544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92BE11-835E-0745-A627-AD00FA71CAA9}"/>
              </a:ext>
            </a:extLst>
          </p:cNvPr>
          <p:cNvPicPr/>
          <p:nvPr/>
        </p:nvPicPr>
        <p:blipFill rotWithShape="1">
          <a:blip r:embed="rId3"/>
          <a:srcRect t="8420" r="48648" b="11595"/>
          <a:stretch/>
        </p:blipFill>
        <p:spPr bwMode="auto">
          <a:xfrm>
            <a:off x="12192863" y="1451415"/>
            <a:ext cx="8052274" cy="954010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5957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HREE VITAL STRUCTURES"/>
          <p:cNvSpPr txBox="1">
            <a:spLocks noGrp="1"/>
          </p:cNvSpPr>
          <p:nvPr>
            <p:ph type="title"/>
          </p:nvPr>
        </p:nvSpPr>
        <p:spPr>
          <a:xfrm>
            <a:off x="0" y="-121698"/>
            <a:ext cx="24237084" cy="3016251"/>
          </a:xfrm>
          <a:prstGeom prst="rect">
            <a:avLst/>
          </a:prstGeom>
        </p:spPr>
        <p:txBody>
          <a:bodyPr/>
          <a:lstStyle/>
          <a:p>
            <a:r>
              <a:rPr lang="en-US" sz="13400" dirty="0" smtClean="0"/>
              <a:t>FOUR</a:t>
            </a:r>
            <a:r>
              <a:rPr sz="13400" dirty="0" smtClean="0"/>
              <a:t> </a:t>
            </a:r>
            <a:r>
              <a:rPr sz="13400" dirty="0"/>
              <a:t>VITAL STRUCTURES</a:t>
            </a:r>
          </a:p>
        </p:txBody>
      </p:sp>
      <p:sp>
        <p:nvSpPr>
          <p:cNvPr id="228" name="There + be + adj + N + in + N…"/>
          <p:cNvSpPr txBox="1">
            <a:spLocks noGrp="1"/>
          </p:cNvSpPr>
          <p:nvPr>
            <p:ph type="body" idx="1"/>
          </p:nvPr>
        </p:nvSpPr>
        <p:spPr>
          <a:xfrm>
            <a:off x="795130" y="2359616"/>
            <a:ext cx="23058783" cy="10246481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accent3">
                  <a:satOff val="18648"/>
                  <a:lumOff val="5971"/>
                </a:schemeClr>
              </a:buClr>
              <a:defRPr>
                <a:solidFill>
                  <a:srgbClr val="FF2600"/>
                </a:solidFill>
              </a:defRPr>
            </a:pPr>
            <a:r>
              <a:rPr lang="en-US" sz="7200" dirty="0" smtClean="0">
                <a:solidFill>
                  <a:srgbClr val="FFE02B"/>
                </a:solidFill>
              </a:rPr>
              <a:t>A (</a:t>
            </a:r>
            <a:r>
              <a:rPr lang="en-US" sz="7200" dirty="0" err="1">
                <a:solidFill>
                  <a:srgbClr val="FFE02B"/>
                </a:solidFill>
              </a:rPr>
              <a:t>c</a:t>
            </a:r>
            <a:r>
              <a:rPr lang="en-US" sz="7200" dirty="0" err="1" smtClean="0">
                <a:solidFill>
                  <a:srgbClr val="FFE02B"/>
                </a:solidFill>
              </a:rPr>
              <a:t>ái</a:t>
            </a:r>
            <a:r>
              <a:rPr lang="en-US" sz="7200" dirty="0" smtClean="0">
                <a:solidFill>
                  <a:srgbClr val="FFE02B"/>
                </a:solidFill>
              </a:rPr>
              <a:t> </a:t>
            </a:r>
            <a:r>
              <a:rPr lang="en-US" sz="7200" dirty="0" err="1" smtClean="0">
                <a:solidFill>
                  <a:srgbClr val="FFE02B"/>
                </a:solidFill>
              </a:rPr>
              <a:t>gì</a:t>
            </a:r>
            <a:r>
              <a:rPr lang="en-US" sz="7200" dirty="0" smtClean="0">
                <a:solidFill>
                  <a:srgbClr val="FFE02B"/>
                </a:solidFill>
              </a:rPr>
              <a:t> </a:t>
            </a:r>
            <a:r>
              <a:rPr lang="en-US" sz="7200" dirty="0" err="1" smtClean="0">
                <a:solidFill>
                  <a:srgbClr val="FFE02B"/>
                </a:solidFill>
              </a:rPr>
              <a:t>đó</a:t>
            </a:r>
            <a:r>
              <a:rPr lang="en-US" sz="7200" dirty="0" smtClean="0">
                <a:solidFill>
                  <a:srgbClr val="FFE02B"/>
                </a:solidFill>
              </a:rPr>
              <a:t>) </a:t>
            </a:r>
            <a:r>
              <a:rPr lang="en-US" sz="7200" dirty="0" err="1" smtClean="0">
                <a:solidFill>
                  <a:srgbClr val="FFE02B"/>
                </a:solidFill>
              </a:rPr>
              <a:t>tăng</a:t>
            </a:r>
            <a:r>
              <a:rPr lang="en-US" sz="7200" dirty="0" smtClean="0">
                <a:solidFill>
                  <a:srgbClr val="FFE02B"/>
                </a:solidFill>
              </a:rPr>
              <a:t>/</a:t>
            </a:r>
            <a:r>
              <a:rPr lang="en-US" sz="7200" dirty="0" err="1" smtClean="0">
                <a:solidFill>
                  <a:srgbClr val="FFE02B"/>
                </a:solidFill>
              </a:rPr>
              <a:t>giảm</a:t>
            </a:r>
            <a:r>
              <a:rPr lang="en-US" sz="7200" dirty="0" smtClean="0">
                <a:solidFill>
                  <a:srgbClr val="FFE02B"/>
                </a:solidFill>
              </a:rPr>
              <a:t>: </a:t>
            </a:r>
            <a:r>
              <a:rPr lang="en-US" sz="7200" dirty="0" smtClean="0">
                <a:solidFill>
                  <a:schemeClr val="bg1"/>
                </a:solidFill>
              </a:rPr>
              <a:t>A increase(s)/decrease(s).</a:t>
            </a:r>
          </a:p>
          <a:p>
            <a:pPr>
              <a:buClr>
                <a:schemeClr val="accent3">
                  <a:satOff val="18648"/>
                  <a:lumOff val="5971"/>
                </a:schemeClr>
              </a:buClr>
              <a:defRPr>
                <a:solidFill>
                  <a:srgbClr val="FF2600"/>
                </a:solidFill>
              </a:defRPr>
            </a:pPr>
            <a:r>
              <a:rPr lang="en-US" sz="7200" dirty="0" err="1" smtClean="0">
                <a:solidFill>
                  <a:srgbClr val="FFE02B"/>
                </a:solidFill>
              </a:rPr>
              <a:t>Có</a:t>
            </a:r>
            <a:r>
              <a:rPr lang="en-US" sz="7200" dirty="0" smtClean="0">
                <a:solidFill>
                  <a:srgbClr val="FFE02B"/>
                </a:solidFill>
              </a:rPr>
              <a:t> </a:t>
            </a:r>
            <a:r>
              <a:rPr lang="en-US" sz="7200" dirty="0" err="1" smtClean="0">
                <a:solidFill>
                  <a:srgbClr val="FFE02B"/>
                </a:solidFill>
              </a:rPr>
              <a:t>một</a:t>
            </a:r>
            <a:r>
              <a:rPr lang="en-US" sz="7200" dirty="0" smtClean="0">
                <a:solidFill>
                  <a:srgbClr val="FFE02B"/>
                </a:solidFill>
              </a:rPr>
              <a:t> </a:t>
            </a:r>
            <a:r>
              <a:rPr lang="en-US" sz="7200" dirty="0" err="1" smtClean="0">
                <a:solidFill>
                  <a:srgbClr val="FFE02B"/>
                </a:solidFill>
              </a:rPr>
              <a:t>sự</a:t>
            </a:r>
            <a:r>
              <a:rPr lang="en-US" sz="7200" dirty="0" smtClean="0">
                <a:solidFill>
                  <a:srgbClr val="FFE02B"/>
                </a:solidFill>
              </a:rPr>
              <a:t> </a:t>
            </a:r>
            <a:r>
              <a:rPr lang="en-US" sz="7200" dirty="0" err="1" smtClean="0">
                <a:solidFill>
                  <a:srgbClr val="FFE02B"/>
                </a:solidFill>
              </a:rPr>
              <a:t>tăng</a:t>
            </a:r>
            <a:r>
              <a:rPr lang="en-US" sz="7200" dirty="0" smtClean="0">
                <a:solidFill>
                  <a:srgbClr val="FFE02B"/>
                </a:solidFill>
              </a:rPr>
              <a:t>/</a:t>
            </a:r>
            <a:r>
              <a:rPr lang="en-US" sz="7200" dirty="0" err="1" smtClean="0">
                <a:solidFill>
                  <a:srgbClr val="FFE02B"/>
                </a:solidFill>
              </a:rPr>
              <a:t>giảm</a:t>
            </a:r>
            <a:r>
              <a:rPr lang="en-US" sz="7200" dirty="0" smtClean="0">
                <a:solidFill>
                  <a:srgbClr val="FFE02B"/>
                </a:solidFill>
              </a:rPr>
              <a:t> </a:t>
            </a:r>
            <a:r>
              <a:rPr lang="en-US" sz="7200" dirty="0" err="1" smtClean="0">
                <a:solidFill>
                  <a:srgbClr val="FFE02B"/>
                </a:solidFill>
              </a:rPr>
              <a:t>trong</a:t>
            </a:r>
            <a:r>
              <a:rPr lang="en-US" sz="7200" dirty="0" smtClean="0">
                <a:solidFill>
                  <a:srgbClr val="FFE02B"/>
                </a:solidFill>
              </a:rPr>
              <a:t> A: </a:t>
            </a:r>
            <a:r>
              <a:rPr sz="7200" dirty="0" smtClean="0">
                <a:solidFill>
                  <a:schemeClr val="bg1"/>
                </a:solidFill>
              </a:rPr>
              <a:t>There </a:t>
            </a:r>
            <a:r>
              <a:rPr lang="en-US" sz="7200" dirty="0" smtClean="0">
                <a:solidFill>
                  <a:schemeClr val="bg1"/>
                </a:solidFill>
              </a:rPr>
              <a:t>is an increase/decrease</a:t>
            </a:r>
            <a:r>
              <a:rPr sz="7200" dirty="0" smtClean="0">
                <a:solidFill>
                  <a:schemeClr val="bg1"/>
                </a:solidFill>
              </a:rPr>
              <a:t> in </a:t>
            </a:r>
            <a:r>
              <a:rPr lang="en-US" sz="7200" dirty="0" smtClean="0">
                <a:solidFill>
                  <a:schemeClr val="bg1"/>
                </a:solidFill>
              </a:rPr>
              <a:t>A.</a:t>
            </a:r>
            <a:endParaRPr sz="7200" dirty="0">
              <a:solidFill>
                <a:schemeClr val="bg1"/>
              </a:solidFill>
            </a:endParaRPr>
          </a:p>
          <a:p>
            <a:pPr>
              <a:buClr>
                <a:schemeClr val="accent3">
                  <a:satOff val="18648"/>
                  <a:lumOff val="5971"/>
                </a:schemeClr>
              </a:buClr>
              <a:defRPr>
                <a:solidFill>
                  <a:srgbClr val="FF2600"/>
                </a:solidFill>
              </a:defRPr>
            </a:pPr>
            <a:r>
              <a:rPr lang="en-US" sz="7200" dirty="0" smtClean="0">
                <a:solidFill>
                  <a:srgbClr val="FFE02B"/>
                </a:solidFill>
              </a:rPr>
              <a:t>A </a:t>
            </a:r>
            <a:r>
              <a:rPr lang="en-US" sz="7200" dirty="0" err="1" smtClean="0">
                <a:solidFill>
                  <a:srgbClr val="FFE02B"/>
                </a:solidFill>
              </a:rPr>
              <a:t>thực</a:t>
            </a:r>
            <a:r>
              <a:rPr lang="en-US" sz="7200" dirty="0" smtClean="0">
                <a:solidFill>
                  <a:srgbClr val="FFE02B"/>
                </a:solidFill>
              </a:rPr>
              <a:t> </a:t>
            </a:r>
            <a:r>
              <a:rPr lang="en-US" sz="7200" dirty="0" err="1" smtClean="0">
                <a:solidFill>
                  <a:srgbClr val="FFE02B"/>
                </a:solidFill>
              </a:rPr>
              <a:t>hiện</a:t>
            </a:r>
            <a:r>
              <a:rPr lang="en-US" sz="7200" dirty="0" smtClean="0">
                <a:solidFill>
                  <a:srgbClr val="FFE02B"/>
                </a:solidFill>
              </a:rPr>
              <a:t> </a:t>
            </a:r>
            <a:r>
              <a:rPr lang="en-US" sz="7200" dirty="0" err="1" smtClean="0">
                <a:solidFill>
                  <a:srgbClr val="FFE02B"/>
                </a:solidFill>
              </a:rPr>
              <a:t>một</a:t>
            </a:r>
            <a:r>
              <a:rPr lang="en-US" sz="7200" dirty="0" smtClean="0">
                <a:solidFill>
                  <a:srgbClr val="FFE02B"/>
                </a:solidFill>
              </a:rPr>
              <a:t> </a:t>
            </a:r>
            <a:r>
              <a:rPr lang="en-US" sz="7200" dirty="0" err="1" smtClean="0">
                <a:solidFill>
                  <a:srgbClr val="FFE02B"/>
                </a:solidFill>
              </a:rPr>
              <a:t>sự</a:t>
            </a:r>
            <a:r>
              <a:rPr lang="en-US" sz="7200" dirty="0" smtClean="0">
                <a:solidFill>
                  <a:srgbClr val="FFE02B"/>
                </a:solidFill>
              </a:rPr>
              <a:t> </a:t>
            </a:r>
            <a:r>
              <a:rPr lang="en-US" sz="7200" dirty="0" err="1" smtClean="0">
                <a:solidFill>
                  <a:srgbClr val="FFE02B"/>
                </a:solidFill>
              </a:rPr>
              <a:t>tăng</a:t>
            </a:r>
            <a:r>
              <a:rPr lang="en-US" sz="7200" dirty="0" smtClean="0">
                <a:solidFill>
                  <a:srgbClr val="FFE02B"/>
                </a:solidFill>
              </a:rPr>
              <a:t>/</a:t>
            </a:r>
            <a:r>
              <a:rPr lang="en-US" sz="7200" dirty="0" err="1" smtClean="0">
                <a:solidFill>
                  <a:srgbClr val="FFE02B"/>
                </a:solidFill>
              </a:rPr>
              <a:t>giảm</a:t>
            </a:r>
            <a:r>
              <a:rPr lang="en-US" sz="7200" dirty="0" smtClean="0">
                <a:solidFill>
                  <a:srgbClr val="FFE02B"/>
                </a:solidFill>
              </a:rPr>
              <a:t>: </a:t>
            </a:r>
            <a:r>
              <a:rPr lang="en-US" sz="7200" dirty="0" smtClean="0">
                <a:solidFill>
                  <a:schemeClr val="bg1"/>
                </a:solidFill>
              </a:rPr>
              <a:t>A</a:t>
            </a:r>
            <a:r>
              <a:rPr lang="en-US" sz="7200" dirty="0" smtClean="0">
                <a:solidFill>
                  <a:srgbClr val="FFE02B"/>
                </a:solidFill>
              </a:rPr>
              <a:t> </a:t>
            </a:r>
            <a:r>
              <a:rPr lang="en-US" sz="7200" dirty="0" smtClean="0">
                <a:solidFill>
                  <a:schemeClr val="bg1"/>
                </a:solidFill>
              </a:rPr>
              <a:t>experience(d) | register(</a:t>
            </a:r>
            <a:r>
              <a:rPr lang="en-US" sz="7200" dirty="0" err="1" smtClean="0">
                <a:solidFill>
                  <a:schemeClr val="bg1"/>
                </a:solidFill>
              </a:rPr>
              <a:t>ed</a:t>
            </a:r>
            <a:r>
              <a:rPr lang="en-US" sz="7200" dirty="0" smtClean="0">
                <a:solidFill>
                  <a:schemeClr val="bg1"/>
                </a:solidFill>
              </a:rPr>
              <a:t>) an increase/decrease.</a:t>
            </a:r>
            <a:endParaRPr sz="7200" dirty="0">
              <a:solidFill>
                <a:srgbClr val="FFE02B"/>
              </a:solidFill>
            </a:endParaRPr>
          </a:p>
          <a:p>
            <a:pPr>
              <a:buClr>
                <a:schemeClr val="accent3">
                  <a:satOff val="18648"/>
                  <a:lumOff val="5971"/>
                </a:schemeClr>
              </a:buClr>
            </a:pPr>
            <a:r>
              <a:rPr lang="en-US" sz="7200" dirty="0" err="1" smtClean="0">
                <a:solidFill>
                  <a:srgbClr val="FFE02B"/>
                </a:solidFill>
              </a:rPr>
              <a:t>Thời</a:t>
            </a:r>
            <a:r>
              <a:rPr lang="en-US" sz="7200" dirty="0" smtClean="0">
                <a:solidFill>
                  <a:srgbClr val="FFE02B"/>
                </a:solidFill>
              </a:rPr>
              <a:t> </a:t>
            </a:r>
            <a:r>
              <a:rPr lang="en-US" sz="7200" dirty="0" err="1" smtClean="0">
                <a:solidFill>
                  <a:srgbClr val="FFE02B"/>
                </a:solidFill>
              </a:rPr>
              <a:t>gian</a:t>
            </a:r>
            <a:r>
              <a:rPr lang="en-US" sz="7200" dirty="0" smtClean="0">
                <a:solidFill>
                  <a:srgbClr val="FFE02B"/>
                </a:solidFill>
              </a:rPr>
              <a:t> </a:t>
            </a:r>
            <a:r>
              <a:rPr lang="en-US" sz="7200" dirty="0" err="1" smtClean="0">
                <a:solidFill>
                  <a:srgbClr val="FFE02B"/>
                </a:solidFill>
              </a:rPr>
              <a:t>nhìn</a:t>
            </a:r>
            <a:r>
              <a:rPr lang="en-US" sz="7200" dirty="0" smtClean="0">
                <a:solidFill>
                  <a:srgbClr val="FFE02B"/>
                </a:solidFill>
              </a:rPr>
              <a:t> </a:t>
            </a:r>
            <a:r>
              <a:rPr lang="en-US" sz="7200" dirty="0" err="1" smtClean="0">
                <a:solidFill>
                  <a:srgbClr val="FFE02B"/>
                </a:solidFill>
              </a:rPr>
              <a:t>thấy</a:t>
            </a:r>
            <a:r>
              <a:rPr lang="en-US" sz="7200" dirty="0" smtClean="0">
                <a:solidFill>
                  <a:srgbClr val="FFE02B"/>
                </a:solidFill>
              </a:rPr>
              <a:t> </a:t>
            </a:r>
            <a:r>
              <a:rPr lang="en-US" sz="7200" dirty="0" err="1" smtClean="0">
                <a:solidFill>
                  <a:srgbClr val="FFE02B"/>
                </a:solidFill>
              </a:rPr>
              <a:t>một</a:t>
            </a:r>
            <a:r>
              <a:rPr lang="en-US" sz="7200" dirty="0" smtClean="0">
                <a:solidFill>
                  <a:srgbClr val="FFE02B"/>
                </a:solidFill>
              </a:rPr>
              <a:t> </a:t>
            </a:r>
            <a:r>
              <a:rPr lang="en-US" sz="7200" dirty="0" err="1" smtClean="0">
                <a:solidFill>
                  <a:srgbClr val="FFE02B"/>
                </a:solidFill>
              </a:rPr>
              <a:t>sự</a:t>
            </a:r>
            <a:r>
              <a:rPr lang="en-US" sz="7200" dirty="0" smtClean="0">
                <a:solidFill>
                  <a:srgbClr val="FFE02B"/>
                </a:solidFill>
              </a:rPr>
              <a:t> </a:t>
            </a:r>
            <a:r>
              <a:rPr lang="en-US" sz="7200" dirty="0" err="1" smtClean="0">
                <a:solidFill>
                  <a:srgbClr val="FFE02B"/>
                </a:solidFill>
              </a:rPr>
              <a:t>tăng</a:t>
            </a:r>
            <a:r>
              <a:rPr lang="en-US" sz="7200" dirty="0" smtClean="0">
                <a:solidFill>
                  <a:srgbClr val="FFE02B"/>
                </a:solidFill>
              </a:rPr>
              <a:t>/</a:t>
            </a:r>
            <a:r>
              <a:rPr lang="en-US" sz="7200" dirty="0" err="1" smtClean="0">
                <a:solidFill>
                  <a:srgbClr val="FFE02B"/>
                </a:solidFill>
              </a:rPr>
              <a:t>giảm</a:t>
            </a:r>
            <a:r>
              <a:rPr lang="en-US" sz="7200" dirty="0" smtClean="0">
                <a:solidFill>
                  <a:srgbClr val="FFE02B"/>
                </a:solidFill>
              </a:rPr>
              <a:t> </a:t>
            </a:r>
            <a:r>
              <a:rPr lang="en-US" sz="7200" dirty="0" err="1" smtClean="0">
                <a:solidFill>
                  <a:srgbClr val="FFE02B"/>
                </a:solidFill>
              </a:rPr>
              <a:t>trong</a:t>
            </a:r>
            <a:r>
              <a:rPr lang="en-US" sz="7200" dirty="0" smtClean="0">
                <a:solidFill>
                  <a:srgbClr val="FFE02B"/>
                </a:solidFill>
              </a:rPr>
              <a:t> A: </a:t>
            </a:r>
            <a:r>
              <a:rPr lang="en-US" sz="7200" dirty="0" smtClean="0">
                <a:solidFill>
                  <a:schemeClr val="bg1"/>
                </a:solidFill>
              </a:rPr>
              <a:t>Time saw</a:t>
            </a:r>
            <a:r>
              <a:rPr lang="en-US" sz="7200" dirty="0">
                <a:solidFill>
                  <a:srgbClr val="FFE02B"/>
                </a:solidFill>
              </a:rPr>
              <a:t> </a:t>
            </a:r>
            <a:r>
              <a:rPr lang="en-US" sz="7200" dirty="0" smtClean="0">
                <a:solidFill>
                  <a:schemeClr val="bg1"/>
                </a:solidFill>
              </a:rPr>
              <a:t>| witness(</a:t>
            </a:r>
            <a:r>
              <a:rPr lang="en-US" sz="7200" dirty="0" err="1" smtClean="0">
                <a:solidFill>
                  <a:schemeClr val="bg1"/>
                </a:solidFill>
              </a:rPr>
              <a:t>ed</a:t>
            </a:r>
            <a:r>
              <a:rPr lang="en-US" sz="7200" dirty="0" smtClean="0">
                <a:solidFill>
                  <a:schemeClr val="bg1"/>
                </a:solidFill>
              </a:rPr>
              <a:t>) an increase/decrease</a:t>
            </a:r>
            <a:r>
              <a:rPr lang="en-US" sz="7200" dirty="0">
                <a:solidFill>
                  <a:srgbClr val="FFE02B"/>
                </a:solidFill>
              </a:rPr>
              <a:t> </a:t>
            </a:r>
            <a:r>
              <a:rPr lang="en-US" sz="7200" dirty="0" smtClean="0">
                <a:solidFill>
                  <a:schemeClr val="bg1"/>
                </a:solidFill>
              </a:rPr>
              <a:t>in A</a:t>
            </a:r>
          </a:p>
          <a:p>
            <a:pPr marL="0" indent="0" algn="ctr">
              <a:buClr>
                <a:schemeClr val="accent3">
                  <a:satOff val="18648"/>
                  <a:lumOff val="5971"/>
                </a:schemeClr>
              </a:buClr>
              <a:buNone/>
            </a:pPr>
            <a:r>
              <a:rPr lang="en-US" sz="7200" dirty="0" smtClean="0">
                <a:solidFill>
                  <a:schemeClr val="bg1"/>
                </a:solidFill>
              </a:rPr>
              <a:t>Increase/decrease: gradable verbs.</a:t>
            </a:r>
            <a:endParaRPr lang="en-US" sz="7200" dirty="0">
              <a:solidFill>
                <a:srgbClr val="FFE02B"/>
              </a:solidFill>
            </a:endParaRPr>
          </a:p>
        </p:txBody>
      </p:sp>
      <p:sp>
        <p:nvSpPr>
          <p:cNvPr id="2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WRITING VOCABULARY - MOVEMENT"/>
          <p:cNvSpPr txBox="1">
            <a:spLocks noGrp="1"/>
          </p:cNvSpPr>
          <p:nvPr>
            <p:ph type="title"/>
          </p:nvPr>
        </p:nvSpPr>
        <p:spPr>
          <a:xfrm>
            <a:off x="304800" y="952500"/>
            <a:ext cx="22390100" cy="2286000"/>
          </a:xfrm>
          <a:prstGeom prst="rect">
            <a:avLst/>
          </a:prstGeom>
        </p:spPr>
        <p:txBody>
          <a:bodyPr lIns="50800" tIns="50800" rIns="50800" bIns="50800">
            <a:normAutofit/>
          </a:bodyPr>
          <a:lstStyle/>
          <a:p>
            <a:r>
              <a:rPr lang="en-US" dirty="0" smtClean="0"/>
              <a:t>MOVEMENT</a:t>
            </a:r>
            <a:r>
              <a:rPr dirty="0" smtClean="0"/>
              <a:t> </a:t>
            </a:r>
            <a:r>
              <a:rPr dirty="0"/>
              <a:t>VOCABULARY - </a:t>
            </a:r>
            <a:r>
              <a:rPr lang="en-US" dirty="0" smtClean="0"/>
              <a:t>INCREASE</a:t>
            </a:r>
            <a:endParaRPr dirty="0"/>
          </a:p>
        </p:txBody>
      </p:sp>
      <p:graphicFrame>
        <p:nvGraphicFramePr>
          <p:cNvPr id="234" name="2D Line Chart"/>
          <p:cNvGraphicFramePr/>
          <p:nvPr/>
        </p:nvGraphicFramePr>
        <p:xfrm>
          <a:off x="14422347" y="3848605"/>
          <a:ext cx="7074739" cy="83762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5" name="stand at 1.5…"/>
          <p:cNvSpPr txBox="1">
            <a:spLocks noGrp="1"/>
          </p:cNvSpPr>
          <p:nvPr>
            <p:ph type="body" sz="half" idx="1"/>
          </p:nvPr>
        </p:nvSpPr>
        <p:spPr>
          <a:xfrm>
            <a:off x="304800" y="2505392"/>
            <a:ext cx="13928994" cy="10115867"/>
          </a:xfrm>
          <a:prstGeom prst="rect">
            <a:avLst/>
          </a:prstGeom>
        </p:spPr>
        <p:txBody>
          <a:bodyPr lIns="50800" tIns="50800" rIns="50800" bIns="50800" anchor="ctr">
            <a:normAutofit/>
          </a:bodyPr>
          <a:lstStyle/>
          <a:p>
            <a:pPr marL="525272" indent="-525272" defTabSz="775969">
              <a:spcBef>
                <a:spcPts val="900"/>
              </a:spcBef>
              <a:buClr>
                <a:schemeClr val="accent3">
                  <a:satOff val="18648"/>
                  <a:lumOff val="5971"/>
                </a:schemeClr>
              </a:buClr>
              <a:defRPr sz="5640">
                <a:solidFill>
                  <a:srgbClr val="0433FF"/>
                </a:solidFill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pPr>
            <a:r>
              <a:rPr dirty="0" smtClean="0">
                <a:solidFill>
                  <a:srgbClr val="FFE02B"/>
                </a:solidFill>
              </a:rPr>
              <a:t>rise </a:t>
            </a:r>
            <a:r>
              <a:rPr dirty="0">
                <a:solidFill>
                  <a:srgbClr val="FFE02B"/>
                </a:solidFill>
              </a:rPr>
              <a:t>| increase </a:t>
            </a:r>
            <a:r>
              <a:rPr dirty="0" smtClean="0">
                <a:solidFill>
                  <a:srgbClr val="FFE02B"/>
                </a:solidFill>
              </a:rPr>
              <a:t>| </a:t>
            </a:r>
            <a:r>
              <a:rPr dirty="0">
                <a:solidFill>
                  <a:srgbClr val="FFE02B"/>
                </a:solidFill>
              </a:rPr>
              <a:t>climb </a:t>
            </a:r>
            <a:r>
              <a:rPr lang="en-US" dirty="0" smtClean="0">
                <a:solidFill>
                  <a:srgbClr val="FFE02B"/>
                </a:solidFill>
              </a:rPr>
              <a:t>| grow | </a:t>
            </a:r>
            <a:r>
              <a:rPr lang="en-US" dirty="0">
                <a:solidFill>
                  <a:srgbClr val="FFE02B"/>
                </a:solidFill>
              </a:rPr>
              <a:t>go up</a:t>
            </a:r>
            <a:r>
              <a:rPr dirty="0" smtClean="0">
                <a:solidFill>
                  <a:srgbClr val="FFE02B"/>
                </a:solidFill>
              </a:rPr>
              <a:t> </a:t>
            </a:r>
            <a:endParaRPr dirty="0">
              <a:solidFill>
                <a:srgbClr val="FFE02B"/>
              </a:solidFill>
            </a:endParaRPr>
          </a:p>
          <a:p>
            <a:pPr marL="1050544" lvl="1" indent="-525272" defTabSz="775969">
              <a:spcBef>
                <a:spcPts val="900"/>
              </a:spcBef>
              <a:defRPr sz="5640"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pPr>
            <a:r>
              <a:rPr lang="en-US" dirty="0" smtClean="0"/>
              <a:t>(speed) </a:t>
            </a:r>
            <a:r>
              <a:rPr dirty="0" smtClean="0"/>
              <a:t>slowly | steadily</a:t>
            </a:r>
            <a:r>
              <a:rPr lang="en-US" dirty="0"/>
              <a:t> | </a:t>
            </a:r>
            <a:r>
              <a:rPr lang="en-US" dirty="0" smtClean="0"/>
              <a:t>rapidly</a:t>
            </a:r>
            <a:endParaRPr dirty="0"/>
          </a:p>
          <a:p>
            <a:pPr marL="1050544" lvl="1" indent="-525272" defTabSz="775969">
              <a:spcBef>
                <a:spcPts val="900"/>
              </a:spcBef>
              <a:buClr>
                <a:schemeClr val="accent2">
                  <a:hueOff val="-2473793"/>
                  <a:satOff val="-50209"/>
                  <a:lumOff val="23543"/>
                </a:schemeClr>
              </a:buClr>
              <a:defRPr sz="5640">
                <a:solidFill>
                  <a:srgbClr val="0433FF"/>
                </a:solidFill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pPr>
            <a:r>
              <a:rPr lang="en-US" dirty="0" smtClean="0">
                <a:solidFill>
                  <a:srgbClr val="92D050"/>
                </a:solidFill>
              </a:rPr>
              <a:t>(degree) slightly </a:t>
            </a:r>
            <a:r>
              <a:rPr lang="en-US" dirty="0">
                <a:solidFill>
                  <a:srgbClr val="92D050"/>
                </a:solidFill>
              </a:rPr>
              <a:t>| </a:t>
            </a:r>
            <a:r>
              <a:rPr lang="en-US" dirty="0" smtClean="0">
                <a:solidFill>
                  <a:srgbClr val="92D050"/>
                </a:solidFill>
              </a:rPr>
              <a:t>moderately |</a:t>
            </a:r>
            <a:r>
              <a:rPr lang="en-US" dirty="0" smtClean="0">
                <a:solidFill>
                  <a:srgbClr val="0433FF"/>
                </a:solidFill>
              </a:rPr>
              <a:t> </a:t>
            </a:r>
            <a:r>
              <a:rPr dirty="0" smtClean="0"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</a:rPr>
              <a:t>considerably </a:t>
            </a:r>
            <a:r>
              <a:rPr dirty="0"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</a:rPr>
              <a:t>| significantly | </a:t>
            </a:r>
            <a:r>
              <a:rPr dirty="0" smtClean="0"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</a:rPr>
              <a:t>substantially</a:t>
            </a:r>
            <a:r>
              <a:rPr lang="en-US" dirty="0"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| </a:t>
            </a:r>
            <a:r>
              <a:rPr dirty="0" smtClean="0">
                <a:solidFill>
                  <a:srgbClr val="92D050"/>
                </a:solidFill>
              </a:rPr>
              <a:t>steeply </a:t>
            </a:r>
            <a:r>
              <a:rPr dirty="0">
                <a:solidFill>
                  <a:srgbClr val="92D050"/>
                </a:solidFill>
              </a:rPr>
              <a:t>| </a:t>
            </a:r>
            <a:r>
              <a:rPr dirty="0" smtClean="0">
                <a:solidFill>
                  <a:srgbClr val="92D050"/>
                </a:solidFill>
              </a:rPr>
              <a:t>sharply</a:t>
            </a:r>
            <a:r>
              <a:rPr lang="en-US" dirty="0" smtClean="0">
                <a:solidFill>
                  <a:srgbClr val="92D050"/>
                </a:solidFill>
              </a:rPr>
              <a:t>.</a:t>
            </a:r>
            <a:endParaRPr dirty="0">
              <a:solidFill>
                <a:srgbClr val="92D050"/>
              </a:solidFill>
            </a:endParaRPr>
          </a:p>
          <a:p>
            <a:pPr marL="525272" indent="-525272" defTabSz="775969">
              <a:spcBef>
                <a:spcPts val="900"/>
              </a:spcBef>
              <a:buClr>
                <a:schemeClr val="accent2">
                  <a:hueOff val="-2473793"/>
                  <a:satOff val="-50209"/>
                  <a:lumOff val="23543"/>
                </a:schemeClr>
              </a:buClr>
              <a:defRPr sz="5640">
                <a:solidFill>
                  <a:schemeClr val="accent3">
                    <a:satOff val="18648"/>
                    <a:lumOff val="5971"/>
                  </a:schemeClr>
                </a:solidFill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pPr>
            <a:r>
              <a:rPr dirty="0">
                <a:solidFill>
                  <a:schemeClr val="accent3"/>
                </a:solidFill>
              </a:rPr>
              <a:t>a </a:t>
            </a:r>
            <a:r>
              <a:rPr lang="en-US" dirty="0" smtClean="0">
                <a:solidFill>
                  <a:schemeClr val="accent3"/>
                </a:solidFill>
              </a:rPr>
              <a:t>steady</a:t>
            </a:r>
            <a:r>
              <a:rPr dirty="0" smtClean="0">
                <a:solidFill>
                  <a:schemeClr val="accent3"/>
                </a:solidFill>
              </a:rPr>
              <a:t> </a:t>
            </a:r>
            <a:r>
              <a:rPr dirty="0">
                <a:solidFill>
                  <a:schemeClr val="accent3"/>
                </a:solidFill>
              </a:rPr>
              <a:t>increase</a:t>
            </a:r>
          </a:p>
          <a:p>
            <a:pPr marL="525272" indent="-525272" defTabSz="775969">
              <a:spcBef>
                <a:spcPts val="900"/>
              </a:spcBef>
              <a:buClr>
                <a:schemeClr val="accent2">
                  <a:hueOff val="-2473793"/>
                  <a:satOff val="-50209"/>
                  <a:lumOff val="23543"/>
                </a:schemeClr>
              </a:buClr>
              <a:defRPr sz="5640">
                <a:solidFill>
                  <a:schemeClr val="accent3">
                    <a:satOff val="18648"/>
                    <a:lumOff val="5971"/>
                  </a:schemeClr>
                </a:solidFill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pPr>
            <a:r>
              <a:rPr dirty="0">
                <a:solidFill>
                  <a:schemeClr val="accent3"/>
                </a:solidFill>
              </a:rPr>
              <a:t>a considerable </a:t>
            </a:r>
            <a:r>
              <a:rPr dirty="0" smtClean="0">
                <a:solidFill>
                  <a:schemeClr val="accent3"/>
                </a:solidFill>
              </a:rPr>
              <a:t>rise</a:t>
            </a:r>
            <a:endParaRPr lang="en-US" dirty="0" smtClean="0">
              <a:solidFill>
                <a:schemeClr val="accent3"/>
              </a:solidFill>
            </a:endParaRPr>
          </a:p>
          <a:p>
            <a:pPr marL="0" indent="0" algn="ctr" defTabSz="775969">
              <a:spcBef>
                <a:spcPts val="900"/>
              </a:spcBef>
              <a:buClr>
                <a:schemeClr val="accent2">
                  <a:hueOff val="-2473793"/>
                  <a:satOff val="-50209"/>
                  <a:lumOff val="23543"/>
                </a:schemeClr>
              </a:buClr>
              <a:buNone/>
              <a:defRPr sz="5640">
                <a:solidFill>
                  <a:schemeClr val="accent3">
                    <a:satOff val="18648"/>
                    <a:lumOff val="5971"/>
                  </a:schemeClr>
                </a:solidFill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pPr>
            <a:r>
              <a:rPr lang="en-US" dirty="0" smtClean="0">
                <a:solidFill>
                  <a:schemeClr val="bg1"/>
                </a:solidFill>
              </a:rPr>
              <a:t>Verb + </a:t>
            </a:r>
            <a:r>
              <a:rPr lang="en-US" dirty="0" err="1" smtClean="0">
                <a:solidFill>
                  <a:schemeClr val="bg1"/>
                </a:solidFill>
              </a:rPr>
              <a:t>adv</a:t>
            </a:r>
            <a:r>
              <a:rPr lang="en-US" dirty="0" smtClean="0">
                <a:solidFill>
                  <a:schemeClr val="bg1"/>
                </a:solidFill>
              </a:rPr>
              <a:t> = there be a/an </a:t>
            </a:r>
            <a:r>
              <a:rPr lang="en-US" dirty="0" err="1" smtClean="0">
                <a:solidFill>
                  <a:schemeClr val="bg1"/>
                </a:solidFill>
              </a:rPr>
              <a:t>adj</a:t>
            </a:r>
            <a:r>
              <a:rPr lang="en-US" dirty="0" smtClean="0">
                <a:solidFill>
                  <a:schemeClr val="bg1"/>
                </a:solidFill>
              </a:rPr>
              <a:t> + Noun</a:t>
            </a:r>
          </a:p>
          <a:p>
            <a:pPr marL="0" indent="0" defTabSz="775969">
              <a:spcBef>
                <a:spcPts val="900"/>
              </a:spcBef>
              <a:buClr>
                <a:schemeClr val="accent2">
                  <a:hueOff val="-2473793"/>
                  <a:satOff val="-50209"/>
                  <a:lumOff val="23543"/>
                </a:schemeClr>
              </a:buClr>
              <a:buNone/>
              <a:defRPr sz="5640">
                <a:solidFill>
                  <a:schemeClr val="accent3">
                    <a:satOff val="18648"/>
                    <a:lumOff val="5971"/>
                  </a:schemeClr>
                </a:solidFill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pPr>
            <a:r>
              <a:rPr lang="en-US" dirty="0" smtClean="0">
                <a:solidFill>
                  <a:schemeClr val="bg1"/>
                </a:solidFill>
              </a:rPr>
              <a:t>(v) Jump | soar | rocket = increase rapidly and sharply (non-gradable verbs)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WRITING VOCABULARY - MOVEMENT"/>
          <p:cNvSpPr txBox="1">
            <a:spLocks noGrp="1"/>
          </p:cNvSpPr>
          <p:nvPr>
            <p:ph type="title"/>
          </p:nvPr>
        </p:nvSpPr>
        <p:spPr>
          <a:xfrm>
            <a:off x="1249680" y="184149"/>
            <a:ext cx="22890480" cy="3016251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MOVEMENT </a:t>
            </a:r>
            <a:r>
              <a:rPr dirty="0" smtClean="0"/>
              <a:t> </a:t>
            </a:r>
            <a:r>
              <a:rPr dirty="0"/>
              <a:t>VOCABULARY - </a:t>
            </a:r>
            <a:r>
              <a:rPr lang="en-US" dirty="0" smtClean="0"/>
              <a:t>DECREASE</a:t>
            </a:r>
            <a:endParaRPr dirty="0"/>
          </a:p>
        </p:txBody>
      </p:sp>
      <p:sp>
        <p:nvSpPr>
          <p:cNvPr id="239" name="fall | decline | decrease | drop…"/>
          <p:cNvSpPr txBox="1">
            <a:spLocks noGrp="1"/>
          </p:cNvSpPr>
          <p:nvPr>
            <p:ph type="body" idx="1"/>
          </p:nvPr>
        </p:nvSpPr>
        <p:spPr>
          <a:xfrm>
            <a:off x="91440" y="2105658"/>
            <a:ext cx="16459201" cy="10515601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accent3">
                  <a:satOff val="18648"/>
                  <a:lumOff val="5971"/>
                </a:schemeClr>
              </a:buClr>
              <a:defRPr>
                <a:solidFill>
                  <a:srgbClr val="0433FF"/>
                </a:solidFill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pPr>
            <a:r>
              <a:rPr dirty="0">
                <a:solidFill>
                  <a:srgbClr val="FFE02B"/>
                </a:solidFill>
              </a:rPr>
              <a:t>fall | decline | decrease | drop </a:t>
            </a:r>
            <a:r>
              <a:rPr lang="en-US" dirty="0" smtClean="0">
                <a:solidFill>
                  <a:srgbClr val="FFE02B"/>
                </a:solidFill>
              </a:rPr>
              <a:t>| go down</a:t>
            </a:r>
            <a:endParaRPr dirty="0">
              <a:solidFill>
                <a:srgbClr val="FFE02B"/>
              </a:solidFill>
            </a:endParaRPr>
          </a:p>
          <a:p>
            <a:pPr lvl="1">
              <a:buClr>
                <a:schemeClr val="accent2">
                  <a:hueOff val="-2473793"/>
                  <a:satOff val="-50209"/>
                  <a:lumOff val="23543"/>
                </a:schemeClr>
              </a:buClr>
              <a:defRPr>
                <a:solidFill>
                  <a:srgbClr val="0433FF"/>
                </a:solidFill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pPr>
            <a:r>
              <a:rPr lang="en-US" dirty="0">
                <a:solidFill>
                  <a:srgbClr val="92D050"/>
                </a:solidFill>
              </a:rPr>
              <a:t>(speed) </a:t>
            </a:r>
            <a:r>
              <a:rPr dirty="0" smtClean="0"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</a:rPr>
              <a:t>slowly </a:t>
            </a:r>
            <a:r>
              <a:rPr dirty="0"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</a:rPr>
              <a:t>| </a:t>
            </a:r>
            <a:r>
              <a:rPr lang="en-US" dirty="0" smtClean="0"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</a:rPr>
              <a:t>steadily | rapidly</a:t>
            </a:r>
            <a:endParaRPr dirty="0">
              <a:solidFill>
                <a:schemeClr val="accent2">
                  <a:hueOff val="-2473793"/>
                  <a:satOff val="-50209"/>
                  <a:lumOff val="23543"/>
                </a:schemeClr>
              </a:solidFill>
            </a:endParaRPr>
          </a:p>
          <a:p>
            <a:pPr lvl="1">
              <a:buClr>
                <a:schemeClr val="accent2">
                  <a:hueOff val="-2473793"/>
                  <a:satOff val="-50209"/>
                  <a:lumOff val="23543"/>
                </a:schemeClr>
              </a:buClr>
              <a:defRPr>
                <a:solidFill>
                  <a:srgbClr val="0433FF"/>
                </a:solidFill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pPr>
            <a:r>
              <a:rPr lang="en-US" dirty="0" smtClean="0">
                <a:solidFill>
                  <a:srgbClr val="92D050"/>
                </a:solidFill>
              </a:rPr>
              <a:t>(degree) </a:t>
            </a:r>
            <a:r>
              <a:rPr lang="en-US" dirty="0">
                <a:solidFill>
                  <a:srgbClr val="92D050"/>
                </a:solidFill>
              </a:rPr>
              <a:t>slightly | modestly |</a:t>
            </a:r>
            <a:r>
              <a:rPr lang="en-US" dirty="0">
                <a:solidFill>
                  <a:srgbClr val="0433FF"/>
                </a:solidFill>
              </a:rPr>
              <a:t> </a:t>
            </a:r>
            <a:endParaRPr lang="en-US" dirty="0" smtClean="0">
              <a:solidFill>
                <a:srgbClr val="0433FF"/>
              </a:solidFill>
            </a:endParaRPr>
          </a:p>
          <a:p>
            <a:pPr marL="635000" lvl="1" indent="0">
              <a:buClr>
                <a:schemeClr val="accent2">
                  <a:hueOff val="-2473793"/>
                  <a:satOff val="-50209"/>
                  <a:lumOff val="23543"/>
                </a:schemeClr>
              </a:buClr>
              <a:buNone/>
              <a:defRPr>
                <a:solidFill>
                  <a:srgbClr val="0433FF"/>
                </a:solidFill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pPr>
            <a:r>
              <a:rPr dirty="0" smtClean="0"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</a:rPr>
              <a:t>considerably </a:t>
            </a:r>
            <a:r>
              <a:rPr dirty="0"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</a:rPr>
              <a:t>| significantly | </a:t>
            </a:r>
            <a:r>
              <a:rPr dirty="0" smtClean="0"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</a:rPr>
              <a:t>substantially</a:t>
            </a:r>
            <a:endParaRPr lang="en-US" dirty="0" smtClean="0">
              <a:solidFill>
                <a:schemeClr val="accent2">
                  <a:hueOff val="-2473793"/>
                  <a:satOff val="-50209"/>
                  <a:lumOff val="23543"/>
                </a:schemeClr>
              </a:solidFill>
            </a:endParaRPr>
          </a:p>
          <a:p>
            <a:pPr marL="635000" lvl="1" indent="0">
              <a:buClr>
                <a:schemeClr val="accent2">
                  <a:hueOff val="-2473793"/>
                  <a:satOff val="-50209"/>
                  <a:lumOff val="23543"/>
                </a:schemeClr>
              </a:buClr>
              <a:buNone/>
              <a:defRPr>
                <a:solidFill>
                  <a:srgbClr val="0433FF"/>
                </a:solidFill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pPr>
            <a:r>
              <a:rPr dirty="0" smtClean="0">
                <a:solidFill>
                  <a:srgbClr val="92D050"/>
                </a:solidFill>
              </a:rPr>
              <a:t>| </a:t>
            </a:r>
            <a:r>
              <a:rPr dirty="0">
                <a:solidFill>
                  <a:srgbClr val="92D050"/>
                </a:solidFill>
              </a:rPr>
              <a:t>steeply | sharply</a:t>
            </a:r>
          </a:p>
          <a:p>
            <a:pPr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pPr>
            <a:r>
              <a:rPr lang="en-US" dirty="0">
                <a:solidFill>
                  <a:srgbClr val="FFFF00"/>
                </a:solidFill>
              </a:rPr>
              <a:t>a</a:t>
            </a:r>
            <a:r>
              <a:rPr lang="en-US" dirty="0" smtClean="0">
                <a:solidFill>
                  <a:srgbClr val="FFFF00"/>
                </a:solidFill>
              </a:rPr>
              <a:t> steady decline </a:t>
            </a:r>
          </a:p>
          <a:p>
            <a:pPr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pPr>
            <a:r>
              <a:rPr lang="en-US" dirty="0" smtClean="0">
                <a:solidFill>
                  <a:srgbClr val="FFFF00"/>
                </a:solidFill>
              </a:rPr>
              <a:t>a considerable downturn</a:t>
            </a:r>
          </a:p>
          <a:p>
            <a:pPr marL="0" indent="0">
              <a:buClr>
                <a:schemeClr val="accent4">
                  <a:hueOff val="384618"/>
                  <a:satOff val="3869"/>
                  <a:lumOff val="5802"/>
                </a:schemeClr>
              </a:buClr>
              <a:buNone/>
              <a:def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pPr>
            <a:r>
              <a:rPr lang="en-US" dirty="0">
                <a:solidFill>
                  <a:schemeClr val="bg1"/>
                </a:solidFill>
              </a:rPr>
              <a:t>Verb + </a:t>
            </a:r>
            <a:r>
              <a:rPr lang="en-US" dirty="0" err="1">
                <a:solidFill>
                  <a:schemeClr val="bg1"/>
                </a:solidFill>
              </a:rPr>
              <a:t>adv</a:t>
            </a:r>
            <a:r>
              <a:rPr lang="en-US" dirty="0">
                <a:solidFill>
                  <a:schemeClr val="bg1"/>
                </a:solidFill>
              </a:rPr>
              <a:t> = there be a/an </a:t>
            </a:r>
            <a:r>
              <a:rPr lang="en-US" dirty="0" err="1">
                <a:solidFill>
                  <a:schemeClr val="bg1"/>
                </a:solidFill>
              </a:rPr>
              <a:t>adj</a:t>
            </a:r>
            <a:r>
              <a:rPr lang="en-US" dirty="0">
                <a:solidFill>
                  <a:schemeClr val="bg1"/>
                </a:solidFill>
              </a:rPr>
              <a:t> + </a:t>
            </a:r>
            <a:r>
              <a:rPr lang="en-US" dirty="0" smtClean="0">
                <a:solidFill>
                  <a:schemeClr val="bg1"/>
                </a:solidFill>
              </a:rPr>
              <a:t>Noun</a:t>
            </a:r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Clr>
                <a:schemeClr val="accent4">
                  <a:hueOff val="384618"/>
                  <a:satOff val="3869"/>
                  <a:lumOff val="5802"/>
                </a:schemeClr>
              </a:buClr>
              <a:buNone/>
              <a:def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pPr>
            <a:r>
              <a:rPr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v</a:t>
            </a:r>
            <a:r>
              <a:rPr dirty="0" smtClean="0">
                <a:solidFill>
                  <a:schemeClr val="bg1"/>
                </a:solidFill>
              </a:rPr>
              <a:t>) plunge</a:t>
            </a:r>
            <a:r>
              <a:rPr lang="vi-VN" dirty="0" smtClean="0">
                <a:solidFill>
                  <a:schemeClr val="bg1"/>
                </a:solidFill>
              </a:rPr>
              <a:t> </a:t>
            </a:r>
            <a:r>
              <a:rPr dirty="0" smtClean="0">
                <a:solidFill>
                  <a:schemeClr val="bg1"/>
                </a:solidFill>
              </a:rPr>
              <a:t>| plummet</a:t>
            </a:r>
            <a:r>
              <a:rPr lang="en-US" dirty="0" smtClean="0">
                <a:solidFill>
                  <a:schemeClr val="bg1"/>
                </a:solidFill>
              </a:rPr>
              <a:t> = decrease sharply</a:t>
            </a:r>
          </a:p>
          <a:p>
            <a:pPr marL="0" indent="0">
              <a:buClr>
                <a:schemeClr val="accent4">
                  <a:hueOff val="384618"/>
                  <a:satOff val="3869"/>
                  <a:lumOff val="5802"/>
                </a:schemeClr>
              </a:buClr>
              <a:buNone/>
              <a:def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pPr>
            <a:r>
              <a:rPr lang="en-US" dirty="0" smtClean="0">
                <a:solidFill>
                  <a:schemeClr val="bg1"/>
                </a:solidFill>
              </a:rPr>
              <a:t>and quickly (non-gradable verbs)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graphicFrame>
        <p:nvGraphicFramePr>
          <p:cNvPr id="241" name="2D Line Chart"/>
          <p:cNvGraphicFramePr/>
          <p:nvPr/>
        </p:nvGraphicFramePr>
        <p:xfrm>
          <a:off x="14422347" y="2713543"/>
          <a:ext cx="7074739" cy="83762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WRITING VOCABULARY - MOVEMENT"/>
          <p:cNvSpPr txBox="1">
            <a:spLocks noGrp="1"/>
          </p:cNvSpPr>
          <p:nvPr>
            <p:ph type="title"/>
          </p:nvPr>
        </p:nvSpPr>
        <p:spPr>
          <a:xfrm>
            <a:off x="0" y="184149"/>
            <a:ext cx="22907129" cy="3290571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MOVEMENT</a:t>
            </a:r>
            <a:r>
              <a:rPr dirty="0" smtClean="0"/>
              <a:t> </a:t>
            </a:r>
            <a:r>
              <a:rPr dirty="0"/>
              <a:t>VOCABULARY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–</a:t>
            </a:r>
            <a:r>
              <a:rPr dirty="0" smtClean="0"/>
              <a:t> </a:t>
            </a:r>
            <a:r>
              <a:rPr lang="en-US" dirty="0" smtClean="0"/>
              <a:t>VOLATILE DATA</a:t>
            </a:r>
            <a:endParaRPr dirty="0"/>
          </a:p>
        </p:txBody>
      </p:sp>
      <p:sp>
        <p:nvSpPr>
          <p:cNvPr id="244" name="fluctuate | oscillate…"/>
          <p:cNvSpPr txBox="1">
            <a:spLocks noGrp="1"/>
          </p:cNvSpPr>
          <p:nvPr>
            <p:ph type="body" idx="1"/>
          </p:nvPr>
        </p:nvSpPr>
        <p:spPr>
          <a:xfrm>
            <a:off x="609600" y="3227170"/>
            <a:ext cx="22297529" cy="10515601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433FF"/>
                </a:solidFill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pPr>
            <a:r>
              <a:rPr lang="en-US" dirty="0" smtClean="0">
                <a:solidFill>
                  <a:srgbClr val="FFE02B"/>
                </a:solidFill>
              </a:rPr>
              <a:t>(v) </a:t>
            </a:r>
            <a:r>
              <a:rPr dirty="0" smtClean="0">
                <a:solidFill>
                  <a:srgbClr val="FFE02B"/>
                </a:solidFill>
              </a:rPr>
              <a:t>fluctuate </a:t>
            </a:r>
            <a:r>
              <a:rPr dirty="0">
                <a:solidFill>
                  <a:srgbClr val="FFE02B"/>
                </a:solidFill>
              </a:rPr>
              <a:t>| oscillate </a:t>
            </a:r>
            <a:endParaRPr lang="en-US" dirty="0" smtClean="0">
              <a:solidFill>
                <a:srgbClr val="FFE02B"/>
              </a:solidFill>
            </a:endParaRPr>
          </a:p>
          <a:p>
            <a:pPr marL="0" indent="0">
              <a:buNone/>
              <a:defRPr>
                <a:solidFill>
                  <a:srgbClr val="0433FF"/>
                </a:solidFill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pPr>
            <a:r>
              <a:rPr dirty="0" smtClean="0">
                <a:solidFill>
                  <a:srgbClr val="92D050"/>
                </a:solidFill>
              </a:rPr>
              <a:t>violently </a:t>
            </a:r>
            <a:r>
              <a:rPr dirty="0">
                <a:solidFill>
                  <a:srgbClr val="92D050"/>
                </a:solidFill>
              </a:rPr>
              <a:t>| wildly</a:t>
            </a:r>
          </a:p>
          <a:p>
            <a:pPr>
              <a:defRPr>
                <a:solidFill>
                  <a:srgbClr val="0433FF"/>
                </a:solidFill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pPr>
            <a:r>
              <a:rPr lang="en-US" dirty="0" smtClean="0">
                <a:solidFill>
                  <a:srgbClr val="FFE02B"/>
                </a:solidFill>
              </a:rPr>
              <a:t>(n) a violent | wild </a:t>
            </a:r>
            <a:endParaRPr lang="en-US" dirty="0" smtClean="0">
              <a:solidFill>
                <a:srgbClr val="FFC000"/>
              </a:solidFill>
            </a:endParaRPr>
          </a:p>
          <a:p>
            <a:pPr marL="0" indent="0">
              <a:buNone/>
              <a:defRPr>
                <a:solidFill>
                  <a:srgbClr val="0433FF"/>
                </a:solidFill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pPr>
            <a:r>
              <a:rPr lang="en-US" dirty="0" smtClean="0">
                <a:solidFill>
                  <a:srgbClr val="92D050"/>
                </a:solidFill>
              </a:rPr>
              <a:t>fluctuation </a:t>
            </a:r>
            <a:r>
              <a:rPr lang="en-US" dirty="0">
                <a:solidFill>
                  <a:srgbClr val="92D050"/>
                </a:solidFill>
              </a:rPr>
              <a:t>| oscillation | </a:t>
            </a:r>
            <a:r>
              <a:rPr lang="en-US" dirty="0" smtClean="0">
                <a:solidFill>
                  <a:srgbClr val="92D050"/>
                </a:solidFill>
              </a:rPr>
              <a:t>volatility</a:t>
            </a:r>
          </a:p>
          <a:p>
            <a:pPr marL="0" indent="0">
              <a:buNone/>
              <a:defRPr>
                <a:solidFill>
                  <a:srgbClr val="0433FF"/>
                </a:solidFill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pPr>
            <a:r>
              <a:rPr lang="en-US" dirty="0" smtClean="0">
                <a:solidFill>
                  <a:srgbClr val="FFE02B"/>
                </a:solidFill>
              </a:rPr>
              <a:t>(be </a:t>
            </a:r>
            <a:r>
              <a:rPr lang="en-US" dirty="0">
                <a:solidFill>
                  <a:srgbClr val="FF0000"/>
                </a:solidFill>
              </a:rPr>
              <a:t>careful</a:t>
            </a:r>
            <a:r>
              <a:rPr lang="en-US" dirty="0">
                <a:solidFill>
                  <a:srgbClr val="FFE02B"/>
                </a:solidFill>
              </a:rPr>
              <a:t> when using this</a:t>
            </a:r>
            <a:r>
              <a:rPr lang="en-US" dirty="0" smtClean="0">
                <a:solidFill>
                  <a:srgbClr val="FFE02B"/>
                </a:solidFill>
              </a:rPr>
              <a:t>!)</a:t>
            </a:r>
          </a:p>
          <a:p>
            <a:pPr>
              <a:defRPr>
                <a:solidFill>
                  <a:srgbClr val="0433FF"/>
                </a:solidFill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pPr>
            <a:r>
              <a:rPr lang="en-US" dirty="0" smtClean="0">
                <a:solidFill>
                  <a:srgbClr val="FFE02B"/>
                </a:solidFill>
              </a:rPr>
              <a:t>(</a:t>
            </a:r>
            <a:r>
              <a:rPr lang="en-US" dirty="0">
                <a:solidFill>
                  <a:srgbClr val="FFE02B"/>
                </a:solidFill>
              </a:rPr>
              <a:t>a) </a:t>
            </a:r>
            <a:r>
              <a:rPr lang="en-US" dirty="0" smtClean="0">
                <a:solidFill>
                  <a:srgbClr val="FFE02B"/>
                </a:solidFill>
              </a:rPr>
              <a:t>volatile – </a:t>
            </a:r>
            <a:r>
              <a:rPr lang="en-US" dirty="0" smtClean="0">
                <a:solidFill>
                  <a:srgbClr val="92D050"/>
                </a:solidFill>
              </a:rPr>
              <a:t>A is </a:t>
            </a:r>
            <a:r>
              <a:rPr lang="en-US" dirty="0" smtClean="0">
                <a:solidFill>
                  <a:srgbClr val="FFE02B"/>
                </a:solidFill>
              </a:rPr>
              <a:t>volatile</a:t>
            </a:r>
            <a:r>
              <a:rPr lang="en-US" dirty="0">
                <a:solidFill>
                  <a:srgbClr val="FFE02B"/>
                </a:solidFill>
              </a:rPr>
              <a:t> </a:t>
            </a:r>
            <a:r>
              <a:rPr lang="en-US" dirty="0" smtClean="0">
                <a:solidFill>
                  <a:srgbClr val="FFE02B"/>
                </a:solidFill>
              </a:rPr>
              <a:t>| </a:t>
            </a:r>
          </a:p>
          <a:p>
            <a:pPr marL="0" indent="0">
              <a:buNone/>
              <a:defRPr>
                <a:solidFill>
                  <a:srgbClr val="0433FF"/>
                </a:solidFill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pPr>
            <a:r>
              <a:rPr lang="en-US" dirty="0" smtClean="0">
                <a:solidFill>
                  <a:srgbClr val="92D050"/>
                </a:solidFill>
              </a:rPr>
              <a:t>has volatile data</a:t>
            </a:r>
            <a:endParaRPr lang="en-US" dirty="0">
              <a:solidFill>
                <a:srgbClr val="92D050"/>
              </a:solidFill>
            </a:endParaRPr>
          </a:p>
          <a:p>
            <a:pPr marL="0" indent="0">
              <a:buNone/>
              <a:defRPr>
                <a:solidFill>
                  <a:srgbClr val="0433FF"/>
                </a:solidFill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pPr>
            <a:endParaRPr dirty="0">
              <a:solidFill>
                <a:schemeClr val="accent2">
                  <a:hueOff val="-2473793"/>
                  <a:satOff val="-50209"/>
                  <a:lumOff val="23543"/>
                </a:schemeClr>
              </a:solidFill>
            </a:endParaRPr>
          </a:p>
        </p:txBody>
      </p:sp>
      <p:sp>
        <p:nvSpPr>
          <p:cNvPr id="2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graphicFrame>
        <p:nvGraphicFramePr>
          <p:cNvPr id="246" name="2D Line Chart"/>
          <p:cNvGraphicFramePr/>
          <p:nvPr/>
        </p:nvGraphicFramePr>
        <p:xfrm>
          <a:off x="13840204" y="3008818"/>
          <a:ext cx="8031202" cy="83762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aramond"/>
        <a:ea typeface="Garamond"/>
        <a:cs typeface="Garamond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BrandonGrotesque-Regular"/>
            <a:ea typeface="BrandonGrotesque-Regular"/>
            <a:cs typeface="BrandonGrotesque-Regular"/>
            <a:sym typeface="BrandonGrotesque-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aramond"/>
        <a:ea typeface="Garamond"/>
        <a:cs typeface="Garamond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BrandonGrotesque-Regular"/>
            <a:ea typeface="BrandonGrotesque-Regular"/>
            <a:cs typeface="BrandonGrotesque-Regular"/>
            <a:sym typeface="BrandonGrotesque-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2008</TotalTime>
  <Words>659</Words>
  <Application>Microsoft Office PowerPoint</Application>
  <PresentationFormat>Custom</PresentationFormat>
  <Paragraphs>90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BrandonGrotesque-Bold</vt:lpstr>
      <vt:lpstr>BrandonGrotesque-Medium</vt:lpstr>
      <vt:lpstr>BrandonGrotesque-Regular</vt:lpstr>
      <vt:lpstr>Garamond</vt:lpstr>
      <vt:lpstr>Helvetica Light</vt:lpstr>
      <vt:lpstr>Helvetica Neue</vt:lpstr>
      <vt:lpstr>White</vt:lpstr>
      <vt:lpstr>PowerPoint Presentation</vt:lpstr>
      <vt:lpstr>WRITING TASK 1  – GENERAL INFORMATION</vt:lpstr>
      <vt:lpstr>PowerPoint Presentation</vt:lpstr>
      <vt:lpstr>PowerPoint Presentation</vt:lpstr>
      <vt:lpstr>PowerPoint Presentation</vt:lpstr>
      <vt:lpstr>FOUR VITAL STRUCTURES</vt:lpstr>
      <vt:lpstr>MOVEMENT VOCABULARY - INCREASE</vt:lpstr>
      <vt:lpstr>MOVEMENT  VOCABULARY - DECREASE</vt:lpstr>
      <vt:lpstr>MOVEMENT VOCABULARY  – VOLATILE DATA</vt:lpstr>
      <vt:lpstr>MOVEMENT VOCABULARY – HIGHEST &amp; LOWEST POINT</vt:lpstr>
      <vt:lpstr>MOVEMENT VOCABULARY  – NO CHANGES</vt:lpstr>
      <vt:lpstr>Exercise 1: use 2 expressions to describe each trend</vt:lpstr>
      <vt:lpstr>WRITING VOCABULARY - DATA</vt:lpstr>
      <vt:lpstr>WRITING VOCABULARY - DATA</vt:lpstr>
      <vt:lpstr>Exercise 2: rewrite each sentence in 3 other 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Hoang Anh</cp:lastModifiedBy>
  <cp:revision>46</cp:revision>
  <cp:lastPrinted>2020-06-09T08:09:29Z</cp:lastPrinted>
  <dcterms:modified xsi:type="dcterms:W3CDTF">2020-06-12T03:21:11Z</dcterms:modified>
</cp:coreProperties>
</file>