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24384000" cy="13716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4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89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94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9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26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6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2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319484" y="2751340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 3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788965"/>
            <a:ext cx="17526000" cy="11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62400" y="-404808"/>
            <a:ext cx="16459200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5271" y="4291145"/>
            <a:ext cx="17493457" cy="104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23547198" y="1282643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4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675" y="12747625"/>
            <a:ext cx="5070475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76870" y="184148"/>
            <a:ext cx="21430259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100"/>
              <a:buFont typeface="Garamond"/>
              <a:buNone/>
              <a:defRPr sz="9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3470998" y="1270578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5">
  <p:cSld name="Default 5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descr="Shape 75"/>
          <p:cNvPicPr preferRelativeResize="0"/>
          <p:nvPr/>
        </p:nvPicPr>
        <p:blipFill rotWithShape="1">
          <a:blip r:embed="rId2">
            <a:alphaModFix/>
          </a:blip>
          <a:srcRect r="14131" b="3217"/>
          <a:stretch/>
        </p:blipFill>
        <p:spPr>
          <a:xfrm>
            <a:off x="16297275" y="2530474"/>
            <a:ext cx="5038725" cy="111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 descr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3505" y="184148"/>
            <a:ext cx="20491354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56666" y="3200400"/>
            <a:ext cx="197450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3445598" y="12690622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">
  <p:cSld name="Black"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descr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319484" y="2938735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3125967" y="673100"/>
            <a:ext cx="18135602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2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hape 1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343400" y="10061575"/>
            <a:ext cx="6623050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449643"/>
            <a:ext cx="21945600" cy="24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19200" y="2934906"/>
            <a:ext cx="21945600" cy="95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5639167" y="12443475"/>
            <a:ext cx="515234" cy="5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24237084" cy="301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en-US" sz="9600" dirty="0">
                <a:solidFill>
                  <a:srgbClr val="FFFFFF"/>
                </a:solidFill>
              </a:rPr>
              <a:t>SPEAKING PART 1: </a:t>
            </a:r>
            <a:r>
              <a:rPr lang="en-US" sz="9600" dirty="0" smtClean="0">
                <a:solidFill>
                  <a:srgbClr val="FFFFFF"/>
                </a:solidFill>
              </a:rPr>
              <a:t/>
            </a:r>
            <a:br>
              <a:rPr lang="en-US" sz="9600" dirty="0" smtClean="0">
                <a:solidFill>
                  <a:srgbClr val="FFFFFF"/>
                </a:solidFill>
              </a:rPr>
            </a:br>
            <a:r>
              <a:rPr lang="en-US" sz="9600" dirty="0" smtClean="0">
                <a:solidFill>
                  <a:srgbClr val="FFFFFF"/>
                </a:solidFill>
              </a:rPr>
              <a:t>ICE-BREAKER QUESTIONs</a:t>
            </a:r>
            <a:endParaRPr sz="9600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28600" y="2751341"/>
            <a:ext cx="24008485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1. What </a:t>
            </a:r>
            <a:r>
              <a:rPr lang="en-US" sz="7200" dirty="0">
                <a:solidFill>
                  <a:srgbClr val="FFC000"/>
                </a:solidFill>
              </a:rPr>
              <a:t>is your full name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/>
              <a:t>My full name is </a:t>
            </a:r>
            <a:r>
              <a:rPr lang="en-US" dirty="0" smtClean="0"/>
              <a:t>..| </a:t>
            </a:r>
            <a:r>
              <a:rPr lang="en-US" dirty="0"/>
              <a:t>My </a:t>
            </a:r>
            <a:r>
              <a:rPr lang="en-US" dirty="0">
                <a:solidFill>
                  <a:srgbClr val="00B050"/>
                </a:solidFill>
              </a:rPr>
              <a:t>first (given) name</a:t>
            </a:r>
            <a:r>
              <a:rPr lang="en-US" dirty="0"/>
              <a:t> is </a:t>
            </a:r>
            <a:r>
              <a:rPr lang="en-US" dirty="0" smtClean="0"/>
              <a:t>.., </a:t>
            </a:r>
            <a:r>
              <a:rPr lang="en-US" dirty="0"/>
              <a:t>and my </a:t>
            </a:r>
            <a:r>
              <a:rPr lang="en-US" dirty="0">
                <a:solidFill>
                  <a:srgbClr val="00B050"/>
                </a:solidFill>
              </a:rPr>
              <a:t>family name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(how should I call you?)</a:t>
            </a:r>
          </a:p>
          <a:p>
            <a:pPr marL="1314450" lvl="1" indent="-857250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You can just call me </a:t>
            </a:r>
            <a:r>
              <a:rPr lang="en-US" dirty="0">
                <a:solidFill>
                  <a:srgbClr val="00B050"/>
                </a:solidFill>
              </a:rPr>
              <a:t>by my </a:t>
            </a:r>
            <a:r>
              <a:rPr lang="en-US" dirty="0"/>
              <a:t>… / please just call me </a:t>
            </a: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for short</a:t>
            </a:r>
          </a:p>
          <a:p>
            <a:pPr marL="1314450" lvl="1" indent="-857250">
              <a:spcBef>
                <a:spcPts val="0"/>
              </a:spcBef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1) </a:t>
            </a:r>
            <a:r>
              <a:rPr lang="en-US" dirty="0" smtClean="0"/>
              <a:t>My </a:t>
            </a:r>
            <a:r>
              <a:rPr lang="en-US" dirty="0">
                <a:solidFill>
                  <a:srgbClr val="00B050"/>
                </a:solidFill>
              </a:rPr>
              <a:t>first name</a:t>
            </a:r>
            <a:r>
              <a:rPr lang="en-US" dirty="0"/>
              <a:t> is Hoang Anh, and my </a:t>
            </a:r>
            <a:r>
              <a:rPr lang="en-US" dirty="0">
                <a:solidFill>
                  <a:srgbClr val="00B050"/>
                </a:solidFill>
              </a:rPr>
              <a:t>family name</a:t>
            </a:r>
            <a:r>
              <a:rPr lang="en-US" dirty="0"/>
              <a:t> is Bui, please just call me </a:t>
            </a:r>
            <a:r>
              <a:rPr lang="en-US" dirty="0">
                <a:solidFill>
                  <a:srgbClr val="00B050"/>
                </a:solidFill>
              </a:rPr>
              <a:t>by my given name</a:t>
            </a:r>
            <a:r>
              <a:rPr lang="en-US" dirty="0"/>
              <a:t> Hoang Anh</a:t>
            </a:r>
            <a:r>
              <a:rPr lang="en-US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2) My </a:t>
            </a:r>
            <a:r>
              <a:rPr lang="en-US" dirty="0" smtClean="0">
                <a:solidFill>
                  <a:srgbClr val="00B050"/>
                </a:solidFill>
              </a:rPr>
              <a:t>full name</a:t>
            </a:r>
            <a:r>
              <a:rPr lang="en-US" dirty="0" smtClean="0">
                <a:solidFill>
                  <a:srgbClr val="F8F8F8"/>
                </a:solidFill>
              </a:rPr>
              <a:t> is Bui Hoang Anh, but you can just call me Anh</a:t>
            </a:r>
            <a:r>
              <a:rPr lang="en-US" dirty="0" smtClean="0">
                <a:solidFill>
                  <a:srgbClr val="00B050"/>
                </a:solidFill>
              </a:rPr>
              <a:t> for short</a:t>
            </a:r>
            <a:r>
              <a:rPr lang="en-US" dirty="0" smtClean="0">
                <a:solidFill>
                  <a:srgbClr val="F8F8F8"/>
                </a:solidFill>
              </a:rPr>
              <a:t> [</a:t>
            </a:r>
            <a:r>
              <a:rPr lang="en-US" dirty="0" smtClean="0">
                <a:solidFill>
                  <a:srgbClr val="FFFF00"/>
                </a:solidFill>
              </a:rPr>
              <a:t>2-word names only</a:t>
            </a:r>
            <a:r>
              <a:rPr lang="en-US" dirty="0" smtClean="0">
                <a:solidFill>
                  <a:srgbClr val="F8F8F8"/>
                </a:solidFill>
              </a:rPr>
              <a:t>]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24237084" cy="301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en-US" sz="9600" dirty="0">
                <a:solidFill>
                  <a:srgbClr val="FFFFFF"/>
                </a:solidFill>
              </a:rPr>
              <a:t>SPEAKING PART 1: </a:t>
            </a:r>
            <a:r>
              <a:rPr lang="en-US" sz="9600" dirty="0" smtClean="0">
                <a:solidFill>
                  <a:srgbClr val="FFFFFF"/>
                </a:solidFill>
              </a:rPr>
              <a:t/>
            </a:r>
            <a:br>
              <a:rPr lang="en-US" sz="9600" dirty="0" smtClean="0">
                <a:solidFill>
                  <a:srgbClr val="FFFFFF"/>
                </a:solidFill>
              </a:rPr>
            </a:br>
            <a:r>
              <a:rPr lang="en-US" sz="9600" dirty="0" smtClean="0">
                <a:solidFill>
                  <a:srgbClr val="FFFFFF"/>
                </a:solidFill>
              </a:rPr>
              <a:t>ICE-BREAKER QUESTIONs</a:t>
            </a:r>
            <a:endParaRPr sz="9600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28600" y="2751341"/>
            <a:ext cx="24008485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May I see your identification card?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/>
              <a:t>Yes / Of course / </a:t>
            </a:r>
            <a:r>
              <a:rPr lang="en-US" dirty="0" smtClean="0"/>
              <a:t>Here </a:t>
            </a:r>
            <a:r>
              <a:rPr lang="en-US" dirty="0"/>
              <a:t>you </a:t>
            </a:r>
            <a:r>
              <a:rPr lang="en-US" dirty="0" smtClean="0"/>
              <a:t>go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=&gt; </a:t>
            </a:r>
            <a:r>
              <a:rPr lang="en-US" dirty="0"/>
              <a:t>Be </a:t>
            </a:r>
            <a:r>
              <a:rPr lang="en-US" dirty="0">
                <a:solidFill>
                  <a:schemeClr val="bg1"/>
                </a:solidFill>
              </a:rPr>
              <a:t>more expressive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demonstrate your confidence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fluency</a:t>
            </a:r>
            <a:r>
              <a:rPr lang="en-US" dirty="0"/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1314450" lvl="1" indent="-857250">
              <a:spcBef>
                <a:spcPts val="0"/>
              </a:spcBef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1) </a:t>
            </a:r>
            <a:r>
              <a:rPr lang="en-US" dirty="0"/>
              <a:t>Yes, of course. Here’s the </a:t>
            </a:r>
            <a:r>
              <a:rPr lang="en-US" dirty="0">
                <a:solidFill>
                  <a:srgbClr val="00B050"/>
                </a:solidFill>
              </a:rPr>
              <a:t>id card/passport/driving license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which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 </a:t>
            </a:r>
            <a:r>
              <a:rPr lang="en-US" dirty="0">
                <a:solidFill>
                  <a:srgbClr val="00B050"/>
                </a:solidFill>
              </a:rPr>
              <a:t>used for registration</a:t>
            </a:r>
            <a:r>
              <a:rPr lang="en-US" dirty="0"/>
              <a:t>, please </a:t>
            </a:r>
            <a:r>
              <a:rPr lang="en-US" dirty="0">
                <a:solidFill>
                  <a:srgbClr val="00B050"/>
                </a:solidFill>
              </a:rPr>
              <a:t>have a look</a:t>
            </a:r>
            <a:r>
              <a:rPr lang="en-US" dirty="0" smtClean="0"/>
              <a:t>!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8F8F8"/>
                </a:solidFill>
              </a:rPr>
              <a:t>(Sample 2) Yes, of course, </a:t>
            </a:r>
            <a:r>
              <a:rPr lang="en-US" dirty="0"/>
              <a:t>Here’s the </a:t>
            </a:r>
            <a:r>
              <a:rPr lang="en-US" dirty="0">
                <a:solidFill>
                  <a:srgbClr val="00B050"/>
                </a:solidFill>
              </a:rPr>
              <a:t>id card/passport/driving license </a:t>
            </a:r>
            <a:r>
              <a:rPr lang="en-US" dirty="0">
                <a:solidFill>
                  <a:srgbClr val="FFFF00"/>
                </a:solidFill>
              </a:rPr>
              <a:t>which I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used to register for this test</a:t>
            </a:r>
            <a:r>
              <a:rPr lang="en-US" dirty="0" smtClean="0"/>
              <a:t>, please </a:t>
            </a:r>
            <a:r>
              <a:rPr lang="en-US" dirty="0" smtClean="0">
                <a:solidFill>
                  <a:srgbClr val="00B050"/>
                </a:solidFill>
              </a:rPr>
              <a:t>take a look</a:t>
            </a:r>
            <a:r>
              <a:rPr lang="en-US" dirty="0" smtClean="0"/>
              <a:t>!</a:t>
            </a:r>
            <a:endParaRPr lang="en-US" dirty="0" smtClean="0">
              <a:solidFill>
                <a:srgbClr val="F8F8F8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24384000" cy="962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3. Do you work or study?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 smtClean="0">
              <a:solidFill>
                <a:srgbClr val="FFC000"/>
              </a:solidFill>
            </a:endParaRPr>
          </a:p>
          <a:p>
            <a:pPr marL="1092200" lvl="1" indent="-635000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Answer (</a:t>
            </a:r>
            <a:r>
              <a:rPr lang="en-US" dirty="0" smtClean="0">
                <a:solidFill>
                  <a:srgbClr val="FFFF00"/>
                </a:solidFill>
              </a:rPr>
              <a:t>paraphrase)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Work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Currently</a:t>
            </a:r>
            <a:r>
              <a:rPr lang="en-US" dirty="0"/>
              <a:t> I’m </a:t>
            </a:r>
            <a:r>
              <a:rPr lang="en-US" dirty="0">
                <a:solidFill>
                  <a:srgbClr val="00B050"/>
                </a:solidFill>
              </a:rPr>
              <a:t>working as a …</a:t>
            </a:r>
            <a:r>
              <a:rPr lang="en-US" dirty="0"/>
              <a:t> | I am a </a:t>
            </a:r>
            <a:r>
              <a:rPr lang="en-US" dirty="0" smtClean="0"/>
              <a:t>….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Study</a:t>
            </a:r>
            <a:r>
              <a:rPr lang="en-US" dirty="0"/>
              <a:t>: At the moment I am </a:t>
            </a:r>
            <a:r>
              <a:rPr lang="en-US" dirty="0">
                <a:solidFill>
                  <a:srgbClr val="00B050"/>
                </a:solidFill>
              </a:rPr>
              <a:t>a freshman | sophomore | junior | senior </a:t>
            </a:r>
            <a:r>
              <a:rPr lang="en-US" dirty="0" smtClean="0">
                <a:solidFill>
                  <a:srgbClr val="00B050"/>
                </a:solidFill>
              </a:rPr>
              <a:t>at </a:t>
            </a:r>
            <a:r>
              <a:rPr lang="en-US" dirty="0" smtClean="0"/>
              <a:t>…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my major is</a:t>
            </a:r>
            <a:endParaRPr lang="en-US" dirty="0" smtClean="0">
              <a:solidFill>
                <a:srgbClr val="00B050"/>
              </a:solidFill>
            </a:endParaRPr>
          </a:p>
          <a:p>
            <a:pPr marL="1092200" lvl="1" indent="-635000"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</a:rPr>
              <a:t>Explain (give more details) &amp; example (give names and numbers)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/>
              <a:t>At a company </a:t>
            </a:r>
            <a:r>
              <a:rPr lang="en-US" dirty="0">
                <a:solidFill>
                  <a:srgbClr val="00B050"/>
                </a:solidFill>
              </a:rPr>
              <a:t>whose name is</a:t>
            </a:r>
            <a:r>
              <a:rPr lang="en-US" dirty="0"/>
              <a:t> …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long? </a:t>
            </a:r>
            <a:r>
              <a:rPr lang="en-US" dirty="0">
                <a:solidFill>
                  <a:srgbClr val="00B050"/>
                </a:solidFill>
              </a:rPr>
              <a:t>I’ve been working/teaching here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… </a:t>
            </a:r>
            <a:r>
              <a:rPr lang="en-US" dirty="0" smtClean="0"/>
              <a:t>years/months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/>
              <a:t>extremely </a:t>
            </a:r>
            <a:r>
              <a:rPr lang="en-US" dirty="0">
                <a:solidFill>
                  <a:srgbClr val="00B050"/>
                </a:solidFill>
              </a:rPr>
              <a:t>passionate about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all-consuming passion</a:t>
            </a:r>
            <a:r>
              <a:rPr lang="en-US" dirty="0"/>
              <a:t>) … | … </a:t>
            </a:r>
            <a:r>
              <a:rPr lang="en-US" dirty="0">
                <a:solidFill>
                  <a:srgbClr val="00B050"/>
                </a:solidFill>
              </a:rPr>
              <a:t>offers huge </a:t>
            </a:r>
            <a:r>
              <a:rPr lang="en-US" dirty="0" err="1">
                <a:solidFill>
                  <a:srgbClr val="00B050"/>
                </a:solidFill>
              </a:rPr>
              <a:t>growth</a:t>
            </a:r>
            <a:r>
              <a:rPr lang="en-US" dirty="0" err="1">
                <a:solidFill>
                  <a:srgbClr val="F8F8F8"/>
                </a:solidFill>
              </a:rPr>
              <a:t>|</a:t>
            </a:r>
            <a:r>
              <a:rPr lang="en-US" dirty="0" err="1">
                <a:solidFill>
                  <a:srgbClr val="00B050"/>
                </a:solidFill>
              </a:rPr>
              <a:t>career</a:t>
            </a:r>
            <a:r>
              <a:rPr lang="en-US" dirty="0">
                <a:solidFill>
                  <a:srgbClr val="00B050"/>
                </a:solidFill>
              </a:rPr>
              <a:t> prospects</a:t>
            </a:r>
            <a:r>
              <a:rPr lang="en-US" dirty="0"/>
              <a:t> ... | … </a:t>
            </a:r>
            <a:r>
              <a:rPr lang="en-US" dirty="0">
                <a:solidFill>
                  <a:srgbClr val="00B050"/>
                </a:solidFill>
              </a:rPr>
              <a:t>earn a lucrative income</a:t>
            </a:r>
            <a:r>
              <a:rPr lang="en-US" dirty="0"/>
              <a:t> …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2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133601"/>
            <a:ext cx="24384000" cy="9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3. Do you work or study?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1 - work)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urrently </a:t>
            </a:r>
            <a:r>
              <a:rPr lang="en-US" dirty="0">
                <a:solidFill>
                  <a:srgbClr val="00B050"/>
                </a:solidFill>
              </a:rPr>
              <a:t>I am working </a:t>
            </a:r>
            <a:r>
              <a:rPr lang="en-US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full-time</a:t>
            </a:r>
            <a:r>
              <a:rPr lang="en-US" dirty="0"/>
              <a:t> teacher at </a:t>
            </a:r>
            <a:r>
              <a:rPr lang="en-US" dirty="0">
                <a:solidFill>
                  <a:srgbClr val="00B050"/>
                </a:solidFill>
              </a:rPr>
              <a:t>a local tutoring school whose name is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 IELTS Workshop</a:t>
            </a:r>
            <a:r>
              <a:rPr lang="en-US" dirty="0"/>
              <a:t>. </a:t>
            </a:r>
            <a:r>
              <a:rPr lang="en-US" dirty="0">
                <a:solidFill>
                  <a:srgbClr val="00B050"/>
                </a:solidFill>
              </a:rPr>
              <a:t>I’ve been </a:t>
            </a:r>
            <a:r>
              <a:rPr lang="en-US" dirty="0" smtClean="0">
                <a:solidFill>
                  <a:srgbClr val="00B050"/>
                </a:solidFill>
              </a:rPr>
              <a:t>teaching </a:t>
            </a:r>
            <a:r>
              <a:rPr lang="en-US" dirty="0">
                <a:solidFill>
                  <a:srgbClr val="00B050"/>
                </a:solidFill>
              </a:rPr>
              <a:t>there</a:t>
            </a:r>
            <a:r>
              <a:rPr lang="en-US" dirty="0"/>
              <a:t> for the last </a:t>
            </a:r>
            <a:r>
              <a:rPr lang="en-US" dirty="0">
                <a:solidFill>
                  <a:srgbClr val="FFFF00"/>
                </a:solidFill>
              </a:rPr>
              <a:t>12 months</a:t>
            </a:r>
            <a:r>
              <a:rPr lang="en-US" dirty="0" smtClean="0"/>
              <a:t>.</a:t>
            </a:r>
          </a:p>
          <a:p>
            <a:pPr marL="857250" indent="-857250" algn="just">
              <a:spcBef>
                <a:spcPts val="0"/>
              </a:spcBef>
            </a:pPr>
            <a:endParaRPr lang="en-US" dirty="0" smtClean="0"/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2 – study) </a:t>
            </a:r>
            <a:r>
              <a:rPr lang="en-US" dirty="0"/>
              <a:t>At the </a:t>
            </a:r>
            <a:r>
              <a:rPr lang="en-US" dirty="0" smtClean="0"/>
              <a:t>moment, </a:t>
            </a:r>
            <a:r>
              <a:rPr lang="en-US" dirty="0"/>
              <a:t>I am </a:t>
            </a:r>
            <a:r>
              <a:rPr lang="en-US" dirty="0">
                <a:solidFill>
                  <a:srgbClr val="00B050"/>
                </a:solidFill>
              </a:rPr>
              <a:t>a senior at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NEU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short for</a:t>
            </a:r>
            <a:r>
              <a:rPr lang="en-US" dirty="0"/>
              <a:t> National </a:t>
            </a:r>
            <a:r>
              <a:rPr lang="en-US" dirty="0" smtClean="0"/>
              <a:t>Economics </a:t>
            </a:r>
            <a:r>
              <a:rPr lang="en-US" dirty="0"/>
              <a:t>University and </a:t>
            </a:r>
            <a:r>
              <a:rPr lang="en-US" dirty="0">
                <a:solidFill>
                  <a:srgbClr val="00B050"/>
                </a:solidFill>
              </a:rPr>
              <a:t>my major is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International Business</a:t>
            </a:r>
            <a:r>
              <a:rPr lang="en-US" dirty="0"/>
              <a:t>. I </a:t>
            </a:r>
            <a:r>
              <a:rPr lang="en-US" dirty="0">
                <a:solidFill>
                  <a:srgbClr val="00B050"/>
                </a:solidFill>
              </a:rPr>
              <a:t>chose</a:t>
            </a:r>
            <a:r>
              <a:rPr lang="en-US" dirty="0"/>
              <a:t> to study business </a:t>
            </a:r>
            <a:r>
              <a:rPr lang="en-US" dirty="0">
                <a:solidFill>
                  <a:srgbClr val="00B050"/>
                </a:solidFill>
              </a:rPr>
              <a:t>because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running my own company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has always been</a:t>
            </a:r>
            <a:r>
              <a:rPr lang="en-US" dirty="0"/>
              <a:t> my </a:t>
            </a:r>
            <a:r>
              <a:rPr lang="en-US" dirty="0">
                <a:solidFill>
                  <a:srgbClr val="00B050"/>
                </a:solidFill>
              </a:rPr>
              <a:t>all-consuming passion</a:t>
            </a:r>
            <a:r>
              <a:rPr lang="en-US" dirty="0" smtClean="0"/>
              <a:t>.</a:t>
            </a:r>
          </a:p>
          <a:p>
            <a:pPr marL="857250" indent="-857250" algn="just">
              <a:spcBef>
                <a:spcPts val="0"/>
              </a:spcBef>
            </a:pPr>
            <a:endParaRPr lang="en-US" dirty="0" smtClean="0"/>
          </a:p>
          <a:p>
            <a:pPr marL="857250" indent="-857250" algn="just">
              <a:spcBef>
                <a:spcPts val="0"/>
              </a:spcBef>
            </a:pPr>
            <a:r>
              <a:rPr lang="en-US" dirty="0" smtClean="0">
                <a:solidFill>
                  <a:srgbClr val="F8F8F8"/>
                </a:solidFill>
              </a:rPr>
              <a:t>(Sample 3 – work and study) </a:t>
            </a:r>
            <a:r>
              <a:rPr lang="en-US" dirty="0"/>
              <a:t>Currently I am working </a:t>
            </a:r>
            <a:r>
              <a:rPr lang="en-US" dirty="0" smtClean="0"/>
              <a:t>as </a:t>
            </a:r>
            <a:r>
              <a:rPr lang="en-US" dirty="0"/>
              <a:t>a full-time teacher at a local tutoring school whose name is </a:t>
            </a:r>
            <a:r>
              <a:rPr lang="en-US" dirty="0" smtClean="0">
                <a:solidFill>
                  <a:srgbClr val="FFFF00"/>
                </a:solidFill>
              </a:rPr>
              <a:t>TIW</a:t>
            </a:r>
            <a:r>
              <a:rPr lang="en-US" dirty="0" smtClean="0"/>
              <a:t>. </a:t>
            </a:r>
            <a:r>
              <a:rPr lang="en-US" dirty="0"/>
              <a:t>I’ve been working there for </a:t>
            </a:r>
            <a:r>
              <a:rPr lang="en-US" dirty="0" smtClean="0">
                <a:solidFill>
                  <a:srgbClr val="FFFF00"/>
                </a:solidFill>
              </a:rPr>
              <a:t>over a year </a:t>
            </a:r>
            <a:r>
              <a:rPr lang="en-US" dirty="0" smtClean="0"/>
              <a:t>now. </a:t>
            </a:r>
            <a:r>
              <a:rPr lang="en-US" dirty="0">
                <a:solidFill>
                  <a:srgbClr val="00B050"/>
                </a:solidFill>
              </a:rPr>
              <a:t>But at the same time </a:t>
            </a:r>
            <a:r>
              <a:rPr lang="en-US" dirty="0" smtClean="0">
                <a:solidFill>
                  <a:srgbClr val="00B050"/>
                </a:solidFill>
              </a:rPr>
              <a:t>I’m </a:t>
            </a:r>
            <a:r>
              <a:rPr lang="en-US" dirty="0">
                <a:solidFill>
                  <a:srgbClr val="00B050"/>
                </a:solidFill>
              </a:rPr>
              <a:t>also</a:t>
            </a:r>
            <a:r>
              <a:rPr lang="en-US" dirty="0"/>
              <a:t> training for the IELTS so that </a:t>
            </a:r>
            <a:r>
              <a:rPr lang="en-US" dirty="0">
                <a:solidFill>
                  <a:srgbClr val="00B050"/>
                </a:solidFill>
              </a:rPr>
              <a:t>I can pursue my Master Degree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Australia next </a:t>
            </a:r>
            <a:r>
              <a:rPr lang="en-US" dirty="0" smtClean="0">
                <a:solidFill>
                  <a:srgbClr val="FFFF00"/>
                </a:solidFill>
              </a:rPr>
              <a:t>year</a:t>
            </a:r>
            <a:r>
              <a:rPr lang="en-US" dirty="0" smtClean="0">
                <a:solidFill>
                  <a:srgbClr val="F8F8F8"/>
                </a:solidFill>
              </a:rPr>
              <a:t>.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9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438400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4</a:t>
            </a:r>
            <a:r>
              <a:rPr lang="en-US" sz="7200" dirty="0" smtClean="0">
                <a:solidFill>
                  <a:srgbClr val="FFC000"/>
                </a:solidFill>
              </a:rPr>
              <a:t>. Where are you from?</a:t>
            </a:r>
          </a:p>
          <a:p>
            <a:pPr marL="1092200" lvl="1" indent="-635000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Answer (</a:t>
            </a:r>
            <a:r>
              <a:rPr lang="en-US" dirty="0" smtClean="0">
                <a:solidFill>
                  <a:srgbClr val="FFFF00"/>
                </a:solidFill>
              </a:rPr>
              <a:t>paraphrase)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I was born and </a:t>
            </a:r>
            <a:r>
              <a:rPr lang="en-US" dirty="0" smtClean="0">
                <a:solidFill>
                  <a:srgbClr val="F8F8F8"/>
                </a:solidFill>
              </a:rPr>
              <a:t>raised in … | I was born and bred in …</a:t>
            </a:r>
            <a:endParaRPr lang="en-US" dirty="0">
              <a:solidFill>
                <a:srgbClr val="F8F8F8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Explain (give more details) &amp; example (give names and numbers)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smtClean="0">
                <a:solidFill>
                  <a:srgbClr val="F8F8F8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which </a:t>
            </a:r>
            <a:r>
              <a:rPr lang="en-US" dirty="0"/>
              <a:t>is … </a:t>
            </a:r>
            <a:r>
              <a:rPr lang="en-US" dirty="0">
                <a:solidFill>
                  <a:srgbClr val="00B050"/>
                </a:solidFill>
              </a:rPr>
              <a:t>located in</a:t>
            </a:r>
            <a:r>
              <a:rPr lang="en-US" dirty="0"/>
              <a:t> the North/Middle/South of …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Prominence? </a:t>
            </a:r>
            <a:r>
              <a:rPr lang="en-US" dirty="0"/>
              <a:t>Social, cultural, economic </a:t>
            </a:r>
            <a:r>
              <a:rPr lang="en-US" dirty="0">
                <a:solidFill>
                  <a:srgbClr val="00B050"/>
                </a:solidFill>
              </a:rPr>
              <a:t>center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has acquired a reputation for</a:t>
            </a:r>
            <a:r>
              <a:rPr lang="en-US" dirty="0"/>
              <a:t> …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Other features/attraction? </a:t>
            </a:r>
            <a:r>
              <a:rPr lang="en-US" dirty="0" smtClean="0"/>
              <a:t>Steeped </a:t>
            </a:r>
            <a:r>
              <a:rPr lang="en-US" dirty="0" smtClean="0">
                <a:solidFill>
                  <a:srgbClr val="00B050"/>
                </a:solidFill>
              </a:rPr>
              <a:t>(rich)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culture/history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bustling x tranquil</a:t>
            </a:r>
            <a:r>
              <a:rPr lang="en-US" dirty="0"/>
              <a:t> atmosphere | </a:t>
            </a:r>
            <a:r>
              <a:rPr lang="en-US" dirty="0">
                <a:solidFill>
                  <a:srgbClr val="00B050"/>
                </a:solidFill>
              </a:rPr>
              <a:t>fine cuisine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picturesque landscapes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friendly locals</a:t>
            </a:r>
            <a:r>
              <a:rPr lang="en-US" dirty="0"/>
              <a:t>.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8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24384000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8F8F8"/>
                </a:solidFill>
              </a:rPr>
              <a:t>HOMEWORK: prepare the script and practice the following questions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 smtClean="0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Where </a:t>
            </a:r>
            <a:r>
              <a:rPr lang="en-US" sz="7200" dirty="0" smtClean="0">
                <a:solidFill>
                  <a:srgbClr val="FFC000"/>
                </a:solidFill>
              </a:rPr>
              <a:t>are you from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Where do you live?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 smtClean="0">
                <a:solidFill>
                  <a:srgbClr val="FFC000"/>
                </a:solidFill>
              </a:rPr>
              <a:t>Do you have any hobbies?</a:t>
            </a:r>
            <a:endParaRPr lang="en-US" sz="7200" dirty="0" smtClean="0">
              <a:solidFill>
                <a:srgbClr val="FFC000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D32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630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Garamond</vt:lpstr>
      <vt:lpstr>Arial</vt:lpstr>
      <vt:lpstr>Helvetica Neue</vt:lpstr>
      <vt:lpstr>Helvetica Neue Light</vt:lpstr>
      <vt:lpstr>White</vt:lpstr>
      <vt:lpstr>SPEAKING PART 1:  ICE-BREAKER QUESTIONs</vt:lpstr>
      <vt:lpstr>SPEAKING PART 1:  ICE-BREAKER 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PART 1: Q1</dc:title>
  <cp:lastModifiedBy>Hoang Anh</cp:lastModifiedBy>
  <cp:revision>56</cp:revision>
  <dcterms:modified xsi:type="dcterms:W3CDTF">2020-06-12T03:20:30Z</dcterms:modified>
</cp:coreProperties>
</file>