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7" r:id="rId3"/>
    <p:sldId id="286" r:id="rId4"/>
    <p:sldId id="300" r:id="rId5"/>
    <p:sldId id="314" r:id="rId6"/>
    <p:sldId id="308" r:id="rId7"/>
    <p:sldId id="301" r:id="rId8"/>
    <p:sldId id="305" r:id="rId9"/>
    <p:sldId id="302" r:id="rId10"/>
    <p:sldId id="30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1pPr>
    <a:lvl2pPr marL="0" marR="0" indent="457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2pPr>
    <a:lvl3pPr marL="0" marR="0" indent="914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3pPr>
    <a:lvl4pPr marL="0" marR="0" indent="1371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4pPr>
    <a:lvl5pPr marL="0" marR="0" indent="18288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5pPr>
    <a:lvl6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6pPr>
    <a:lvl7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7pPr>
    <a:lvl8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8pPr>
    <a:lvl9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an Nguyen" initials="TN" lastIdx="1" clrIdx="0">
    <p:extLst/>
  </p:cmAuthor>
  <p:cmAuthor id="2" name="Tuan Nguyen" initials="TN [2]" lastIdx="1" clrIdx="1">
    <p:extLst/>
  </p:cmAuthor>
  <p:cmAuthor id="3" name="Tuan Nguyen" initials="TN [3]" lastIdx="1" clrIdx="2">
    <p:extLst/>
  </p:cmAuthor>
  <p:cmAuthor id="4" name="Tuan Nguyen" initials="TN [4]" lastIdx="1" clrIdx="3">
    <p:extLst/>
  </p:cmAuthor>
  <p:cmAuthor id="5" name="Tuan Nguyen" initials="TN [5]" lastIdx="1" clrIdx="4">
    <p:extLst/>
  </p:cmAuthor>
  <p:cmAuthor id="6" name="Tuan Nguyen" initials="TN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81"/>
    <p:restoredTop sz="90637" autoAdjust="0"/>
  </p:normalViewPr>
  <p:slideViewPr>
    <p:cSldViewPr snapToGrid="0" snapToObjects="1">
      <p:cViewPr varScale="1">
        <p:scale>
          <a:sx n="31" d="100"/>
          <a:sy n="31" d="100"/>
        </p:scale>
        <p:origin x="216" y="6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2364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number of cars (which were) owned in Britain …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 the number of cars was owned =&gt;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the number of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“owned”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85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 -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: trend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order (trend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; order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2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Fish registered the lowest</a:t>
            </a:r>
            <a:r>
              <a:rPr lang="en-US" baseline="0" dirty="0" smtClean="0"/>
              <a:t> …</a:t>
            </a:r>
          </a:p>
          <a:p>
            <a:pPr marL="457200" indent="-457200">
              <a:buAutoNum type="arabicPeriod"/>
            </a:pPr>
            <a:r>
              <a:rPr lang="en-US" baseline="0" dirty="0" smtClean="0"/>
              <a:t>Beef was eaten 50 grams more than / the consumption of was ... Higher than that for/the number for … those for….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4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How to use: “the number for”</a:t>
            </a:r>
          </a:p>
          <a:p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***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Phân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biệt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với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“the number of”</a:t>
            </a:r>
          </a:p>
          <a:p>
            <a:pPr lvl="0"/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 number of + N(plural):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có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bao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nhiêu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cái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gì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e.g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the number of chickens</a:t>
            </a:r>
          </a:p>
          <a:p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	The number/figure/data/statistics for +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tên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loại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/ N (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ít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):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số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liệu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(data)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của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loại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là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bao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nhiêu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e.g</a:t>
            </a:r>
            <a:r>
              <a:rPr lang="en-US" sz="220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the amount of chicken consumed was … = the number FOR chicken was …</a:t>
            </a:r>
            <a:endParaRPr lang="en-US" sz="220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6100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36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6275" y="12732463"/>
            <a:ext cx="5070475" cy="6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1946323" y="184149"/>
            <a:ext cx="20491353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xfrm>
            <a:off x="2319485" y="2938736"/>
            <a:ext cx="19745030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9883" y="12606098"/>
            <a:ext cx="4267201" cy="90678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4000">
                <a:solidFill>
                  <a:srgbClr val="FFFF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D FOR THOUGH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.tif" descr="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1788965"/>
            <a:ext cx="17526000" cy="1188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3962400" y="-404807"/>
            <a:ext cx="16459200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xfrm>
            <a:off x="3445272" y="4291146"/>
            <a:ext cx="17493456" cy="10443766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040600" y="12741909"/>
            <a:ext cx="4267200" cy="9067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68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6275" y="12732463"/>
            <a:ext cx="5070475" cy="6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1946323" y="184149"/>
            <a:ext cx="20491353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idx="1"/>
          </p:nvPr>
        </p:nvSpPr>
        <p:spPr>
          <a:xfrm>
            <a:off x="2319485" y="2938736"/>
            <a:ext cx="19745030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9883" y="12606098"/>
            <a:ext cx="4267201" cy="90678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1675" y="12747625"/>
            <a:ext cx="5070475" cy="654050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1476871" y="184149"/>
            <a:ext cx="21430258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 sz="9100"/>
            </a:lvl1pPr>
          </a:lstStyle>
          <a:p>
            <a:r>
              <a:t>Title Text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idx="1"/>
          </p:nvPr>
        </p:nvSpPr>
        <p:spPr>
          <a:xfrm>
            <a:off x="1570707" y="3227170"/>
            <a:ext cx="21242586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4400" y="12621259"/>
            <a:ext cx="4267200" cy="9067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2" name="image.jpeg" descr="image.jpeg"/>
          <p:cNvPicPr>
            <a:picLocks noChangeAspect="1"/>
          </p:cNvPicPr>
          <p:nvPr/>
        </p:nvPicPr>
        <p:blipFill>
          <a:blip r:embed="rId3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825500"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9pPr>
    </p:titleStyle>
    <p:bodyStyle>
      <a:lvl1pPr marL="73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1pPr>
      <a:lvl2pPr marL="136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2pPr>
      <a:lvl3pPr marL="200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3pPr>
      <a:lvl4pPr marL="263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4pPr>
      <a:lvl5pPr marL="327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5pPr>
      <a:lvl6pPr marL="390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6pPr>
      <a:lvl7pPr marL="454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7pPr>
      <a:lvl8pPr marL="517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8pPr>
      <a:lvl9pPr marL="581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16409953_10210411368633255_7828165_o.png" descr="16409953_10210411368633255_7828165_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7694" y="-308659"/>
            <a:ext cx="13716001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he"/>
          <p:cNvSpPr txBox="1"/>
          <p:nvPr/>
        </p:nvSpPr>
        <p:spPr>
          <a:xfrm>
            <a:off x="10309150" y="4501502"/>
            <a:ext cx="2550745" cy="27178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40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BrandonGrotesque-Bold"/>
                <a:ea typeface="BrandonGrotesque-Bold"/>
                <a:cs typeface="BrandonGrotesque-Bold"/>
                <a:sym typeface="BrandonGrotesque-Bold"/>
              </a:defRPr>
            </a:lvl1pPr>
          </a:lstStyle>
          <a:p>
            <a:r>
              <a:rPr dirty="0"/>
              <a:t>the</a:t>
            </a:r>
          </a:p>
        </p:txBody>
      </p:sp>
      <p:sp>
        <p:nvSpPr>
          <p:cNvPr id="113" name="workshop"/>
          <p:cNvSpPr txBox="1"/>
          <p:nvPr/>
        </p:nvSpPr>
        <p:spPr>
          <a:xfrm>
            <a:off x="10328072" y="6486069"/>
            <a:ext cx="7192874" cy="27813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80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BrandonGrotesque-Bold"/>
                <a:ea typeface="BrandonGrotesque-Bold"/>
                <a:cs typeface="BrandonGrotesque-Bold"/>
                <a:sym typeface="BrandonGrotesque-Bold"/>
              </a:defRPr>
            </a:lvl1pPr>
          </a:lstStyle>
          <a:p>
            <a:r>
              <a:rPr dirty="0"/>
              <a:t>workshop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188641"/>
            <a:ext cx="12792779" cy="48336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Trend: </a:t>
            </a:r>
            <a:r>
              <a:rPr lang="en-US" dirty="0" smtClean="0">
                <a:solidFill>
                  <a:schemeClr val="tx1"/>
                </a:solidFill>
              </a:rPr>
              <a:t>Rate for young adults - England - upward trend, 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hat for the whole population declined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Order: </a:t>
            </a:r>
            <a:r>
              <a:rPr lang="en-US" dirty="0" smtClean="0">
                <a:solidFill>
                  <a:schemeClr val="tx1"/>
                </a:solidFill>
              </a:rPr>
              <a:t>Highest unemployment rate – young adults in London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92779" cy="818864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780" y="-144629"/>
            <a:ext cx="11591219" cy="8562109"/>
          </a:xfrm>
          <a:prstGeom prst="rect">
            <a:avLst/>
          </a:prstGeom>
          <a:noFill/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12792779" y="8216349"/>
            <a:ext cx="11591220" cy="4833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9" tIns="91439" rIns="91439" bIns="91439" anchor="t">
            <a:noAutofit/>
          </a:bodyPr>
          <a:lstStyle>
            <a:lvl1pPr marL="73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  <a:lvl2pPr marL="1367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2pPr>
            <a:lvl3pPr marL="200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3pPr>
            <a:lvl4pPr marL="2637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4pPr>
            <a:lvl5pPr marL="327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5pPr>
            <a:lvl6pPr marL="3907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6pPr>
            <a:lvl7pPr marL="454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7pPr>
            <a:lvl8pPr marL="5177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8pPr>
            <a:lvl9pPr marL="581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9pPr>
          </a:lstStyle>
          <a:p>
            <a:pPr marL="0" indent="0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Trend: </a:t>
            </a:r>
            <a:r>
              <a:rPr lang="en-US" dirty="0" smtClean="0">
                <a:solidFill>
                  <a:schemeClr val="tx1"/>
                </a:solidFill>
              </a:rPr>
              <a:t>the period witnessed a noticeable climb in the numbers for telephone calls and meetings, while that for letter/email fell.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30219" y="1065943"/>
            <a:ext cx="10141528" cy="256480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Question</a:t>
            </a:r>
            <a:r>
              <a:rPr lang="en-US" dirty="0"/>
              <a:t>: The graph below shows the number of enquiries received by the Tourist</a:t>
            </a:r>
          </a:p>
          <a:p>
            <a:pPr algn="l"/>
            <a:r>
              <a:rPr lang="en-US" dirty="0"/>
              <a:t>Information Office in one city over a six-month period in 2011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745" y="1065943"/>
            <a:ext cx="10141528" cy="256480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Question</a:t>
            </a:r>
            <a:r>
              <a:rPr lang="en-US" dirty="0"/>
              <a:t>: The graph below shows the changes in young adult</a:t>
            </a:r>
          </a:p>
          <a:p>
            <a:pPr algn="l"/>
            <a:r>
              <a:rPr lang="en-US" dirty="0"/>
              <a:t>unemployment rates in England between 1993 and 2012.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75088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RAPH WRI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GRAPH WRITING</a:t>
            </a:r>
          </a:p>
        </p:txBody>
      </p:sp>
      <p:sp>
        <p:nvSpPr>
          <p:cNvPr id="269" name="Step 1: Paraphrase the question.…"/>
          <p:cNvSpPr txBox="1">
            <a:spLocks noGrp="1"/>
          </p:cNvSpPr>
          <p:nvPr>
            <p:ph type="body" idx="1"/>
          </p:nvPr>
        </p:nvSpPr>
        <p:spPr>
          <a:xfrm>
            <a:off x="1782067" y="2667001"/>
            <a:ext cx="19745030" cy="959857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Paragraph</a:t>
            </a:r>
            <a:r>
              <a:rPr dirty="0" smtClean="0"/>
              <a:t> </a:t>
            </a:r>
            <a:r>
              <a:rPr dirty="0"/>
              <a:t>1: </a:t>
            </a:r>
            <a:r>
              <a:rPr lang="en-US" dirty="0" err="1" smtClean="0">
                <a:solidFill>
                  <a:srgbClr val="FFC000"/>
                </a:solidFill>
              </a:rPr>
              <a:t>Introduction</a:t>
            </a:r>
            <a:r>
              <a:rPr lang="en-US" dirty="0" err="1" smtClean="0"/>
              <a:t>_</a:t>
            </a:r>
            <a:r>
              <a:rPr lang="en-US" dirty="0" err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p</a:t>
            </a:r>
            <a:r>
              <a:rPr dirty="0" err="1" smtClean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araphrase</a:t>
            </a:r>
            <a:r>
              <a:rPr dirty="0" smtClean="0"/>
              <a:t> </a:t>
            </a:r>
            <a:r>
              <a:rPr dirty="0"/>
              <a:t>the question.</a:t>
            </a:r>
            <a:r>
              <a:rPr lang="en-US" dirty="0"/>
              <a:t> </a:t>
            </a:r>
            <a:endParaRPr dirty="0"/>
          </a:p>
          <a:p>
            <a:r>
              <a:rPr lang="en-US" dirty="0" smtClean="0"/>
              <a:t>Paragraph 2: </a:t>
            </a:r>
            <a:r>
              <a:rPr dirty="0" smtClean="0"/>
              <a:t>Write </a:t>
            </a:r>
            <a:r>
              <a:rPr dirty="0"/>
              <a:t>the </a:t>
            </a:r>
            <a:r>
              <a:rPr dirty="0">
                <a:solidFill>
                  <a:srgbClr val="FFC000"/>
                </a:solidFill>
              </a:rPr>
              <a:t>overview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(no data)</a:t>
            </a:r>
            <a:endParaRPr dirty="0">
              <a:solidFill>
                <a:schemeClr val="accent4">
                  <a:hueOff val="384618"/>
                  <a:satOff val="3869"/>
                  <a:lumOff val="5802"/>
                </a:schemeClr>
              </a:solidFill>
            </a:endParaRPr>
          </a:p>
          <a:p>
            <a:r>
              <a:rPr lang="en-US" dirty="0" smtClean="0"/>
              <a:t>Paragraph 3+4</a:t>
            </a:r>
            <a:r>
              <a:rPr dirty="0" smtClean="0"/>
              <a:t>: </a:t>
            </a:r>
            <a:r>
              <a:rPr dirty="0"/>
              <a:t>Describe the graph </a:t>
            </a:r>
            <a:r>
              <a:rPr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in detail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smtClean="0"/>
              <a:t> </a:t>
            </a:r>
            <a:r>
              <a:rPr dirty="0"/>
              <a:t>(with data)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Paragraphing notes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1-line spacing </a:t>
            </a:r>
            <a:r>
              <a:rPr lang="en-US" dirty="0"/>
              <a:t>between every 2 paragraphs.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Full stop </a:t>
            </a:r>
            <a:r>
              <a:rPr lang="en-US" dirty="0"/>
              <a:t>at every paragraph’s end.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No 1</a:t>
            </a:r>
            <a:r>
              <a:rPr lang="en-US" baseline="30000" dirty="0">
                <a:solidFill>
                  <a:srgbClr val="FFC000"/>
                </a:solidFill>
              </a:rPr>
              <a:t>st</a:t>
            </a:r>
            <a:r>
              <a:rPr lang="en-US" dirty="0">
                <a:solidFill>
                  <a:srgbClr val="FFC000"/>
                </a:solidFill>
              </a:rPr>
              <a:t> line indentation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454266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creenshot 2017-04-09 21.12.43.png" descr="Screenshot 2017-04-09 21.12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1755" y="3434218"/>
            <a:ext cx="14200490" cy="1024357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853440" y="130750"/>
            <a:ext cx="2325624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5400" b="1" i="1" dirty="0"/>
              <a:t>Question: “</a:t>
            </a:r>
            <a:r>
              <a:rPr lang="en-US" sz="5400" b="1" i="1" u="sng" dirty="0"/>
              <a:t>The graph below shows </a:t>
            </a:r>
            <a:r>
              <a:rPr lang="en-US" sz="5400" b="1" i="1" dirty="0"/>
              <a:t>the </a:t>
            </a:r>
            <a:r>
              <a:rPr lang="en-US" sz="5400" b="1" i="1" dirty="0" smtClean="0">
                <a:solidFill>
                  <a:schemeClr val="accent5"/>
                </a:solidFill>
              </a:rPr>
              <a:t>consumption </a:t>
            </a:r>
            <a:r>
              <a:rPr lang="en-US" sz="5400" b="1" i="1" dirty="0">
                <a:solidFill>
                  <a:schemeClr val="accent5"/>
                </a:solidFill>
              </a:rPr>
              <a:t>of fish </a:t>
            </a:r>
            <a:r>
              <a:rPr lang="en-US" sz="5400" b="1" i="1" dirty="0"/>
              <a:t>and </a:t>
            </a:r>
            <a:r>
              <a:rPr lang="en-US" sz="5400" b="1" i="1" dirty="0">
                <a:solidFill>
                  <a:schemeClr val="accent5"/>
                </a:solidFill>
              </a:rPr>
              <a:t>some different kinds of meat</a:t>
            </a:r>
            <a:r>
              <a:rPr lang="en-US" sz="5400" b="1" i="1" dirty="0"/>
              <a:t> </a:t>
            </a:r>
            <a:r>
              <a:rPr lang="en-US" sz="5400" b="1" i="1" dirty="0" smtClean="0"/>
              <a:t>in </a:t>
            </a:r>
            <a:r>
              <a:rPr lang="en-US" sz="5400" b="1" i="1" dirty="0">
                <a:solidFill>
                  <a:schemeClr val="accent5"/>
                </a:solidFill>
              </a:rPr>
              <a:t>a European country </a:t>
            </a:r>
            <a:r>
              <a:rPr lang="en-US" sz="5400" b="1" i="1" u="sng" dirty="0">
                <a:solidFill>
                  <a:schemeClr val="tx1"/>
                </a:solidFill>
              </a:rPr>
              <a:t>between 1979 and 2004</a:t>
            </a:r>
            <a:r>
              <a:rPr lang="en-US" sz="5400" b="1" i="1" dirty="0">
                <a:solidFill>
                  <a:schemeClr val="tx1"/>
                </a:solidFill>
              </a:rPr>
              <a:t>”</a:t>
            </a:r>
            <a:endParaRPr lang="en-US" sz="5400" dirty="0">
              <a:solidFill>
                <a:schemeClr val="tx1"/>
              </a:solidFill>
            </a:endParaRP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Summarize</a:t>
            </a:r>
            <a:r>
              <a:rPr lang="en-US" sz="5400" b="1" dirty="0"/>
              <a:t> the information by </a:t>
            </a:r>
            <a:r>
              <a:rPr lang="en-US" sz="5400" b="1" dirty="0">
                <a:solidFill>
                  <a:schemeClr val="accent5"/>
                </a:solidFill>
              </a:rPr>
              <a:t>selecting</a:t>
            </a:r>
            <a:r>
              <a:rPr lang="en-US" sz="5400" b="1" dirty="0"/>
              <a:t> and </a:t>
            </a:r>
            <a:r>
              <a:rPr lang="en-US" sz="5400" b="1" dirty="0">
                <a:solidFill>
                  <a:schemeClr val="accent5"/>
                </a:solidFill>
              </a:rPr>
              <a:t>reporting</a:t>
            </a:r>
            <a:r>
              <a:rPr lang="en-US" sz="5400" b="1" dirty="0"/>
              <a:t> the </a:t>
            </a:r>
            <a:r>
              <a:rPr lang="en-US" sz="5400" b="1" dirty="0">
                <a:solidFill>
                  <a:schemeClr val="accent5"/>
                </a:solidFill>
              </a:rPr>
              <a:t>main features</a:t>
            </a:r>
            <a:r>
              <a:rPr lang="en-US" sz="5400" b="1" dirty="0"/>
              <a:t>, and </a:t>
            </a:r>
            <a:r>
              <a:rPr lang="en-US" sz="5400" b="1" dirty="0">
                <a:solidFill>
                  <a:schemeClr val="accent5"/>
                </a:solidFill>
              </a:rPr>
              <a:t>make comparisons </a:t>
            </a:r>
            <a:r>
              <a:rPr lang="en-US" sz="5400" b="1" dirty="0"/>
              <a:t>where </a:t>
            </a:r>
            <a:r>
              <a:rPr lang="en-US" sz="5400" b="1" dirty="0">
                <a:solidFill>
                  <a:schemeClr val="accent5"/>
                </a:solidFill>
              </a:rPr>
              <a:t>relevant</a:t>
            </a:r>
            <a:r>
              <a:rPr lang="en-US" sz="5400" b="1" dirty="0"/>
              <a:t>.</a:t>
            </a:r>
            <a:endParaRPr lang="en-US"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509" y="1902547"/>
            <a:ext cx="23256240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Step 1: Paraphrase the following </a:t>
            </a:r>
            <a:r>
              <a:rPr lang="en-US" sz="5400" b="1" dirty="0" smtClean="0">
                <a:solidFill>
                  <a:schemeClr val="accent5"/>
                </a:solidFill>
              </a:rPr>
              <a:t>sentence (3 ways)</a:t>
            </a:r>
            <a:r>
              <a:rPr lang="en-US" sz="5400" b="1" dirty="0" smtClean="0"/>
              <a:t>: </a:t>
            </a:r>
            <a:endParaRPr lang="en-US" sz="5400" b="1" dirty="0"/>
          </a:p>
          <a:p>
            <a:pPr algn="ctr"/>
            <a:r>
              <a:rPr lang="en-US" sz="5400" b="1" i="1" dirty="0"/>
              <a:t>“</a:t>
            </a:r>
            <a:r>
              <a:rPr lang="en-US" sz="5400" b="1" i="1" u="sng" dirty="0"/>
              <a:t>The graph below shows</a:t>
            </a:r>
            <a:r>
              <a:rPr lang="en-US" sz="5400" b="1" i="1" dirty="0"/>
              <a:t> the </a:t>
            </a:r>
            <a:r>
              <a:rPr lang="en-US" sz="5400" b="1" i="1" dirty="0">
                <a:solidFill>
                  <a:schemeClr val="accent5"/>
                </a:solidFill>
              </a:rPr>
              <a:t>consumption of fish </a:t>
            </a:r>
            <a:r>
              <a:rPr lang="en-US" sz="5400" b="1" i="1" dirty="0"/>
              <a:t>and </a:t>
            </a:r>
            <a:r>
              <a:rPr lang="en-US" sz="5400" b="1" i="1" dirty="0">
                <a:solidFill>
                  <a:schemeClr val="accent5"/>
                </a:solidFill>
              </a:rPr>
              <a:t>some different kinds of meat</a:t>
            </a:r>
            <a:r>
              <a:rPr lang="en-US" sz="5400" b="1" i="1" dirty="0"/>
              <a:t> in </a:t>
            </a:r>
            <a:r>
              <a:rPr lang="en-US" sz="5400" b="1" i="1" dirty="0">
                <a:solidFill>
                  <a:schemeClr val="accent5"/>
                </a:solidFill>
              </a:rPr>
              <a:t>a European country </a:t>
            </a:r>
            <a:r>
              <a:rPr lang="en-US" sz="5400" b="1" i="1" u="sng" dirty="0">
                <a:solidFill>
                  <a:schemeClr val="tx1"/>
                </a:solidFill>
              </a:rPr>
              <a:t>between 1979 and 2004</a:t>
            </a:r>
            <a:r>
              <a:rPr lang="en-US" sz="5400" b="1" i="1" dirty="0" smtClean="0">
                <a:solidFill>
                  <a:schemeClr val="tx1"/>
                </a:solidFill>
              </a:rPr>
              <a:t>”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4" name="GRAPH WRITING"/>
          <p:cNvSpPr txBox="1">
            <a:spLocks/>
          </p:cNvSpPr>
          <p:nvPr/>
        </p:nvSpPr>
        <p:spPr>
          <a:xfrm>
            <a:off x="853440" y="184149"/>
            <a:ext cx="22829519" cy="3016251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9pPr>
          </a:lstStyle>
          <a:p>
            <a:pPr hangingPunct="1"/>
            <a:r>
              <a:rPr lang="en-US" dirty="0"/>
              <a:t>PARAGRAPH 1: INTRODUCTION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509" y="4540868"/>
            <a:ext cx="24051491" cy="92435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The graph = the given chart/line</a:t>
            </a:r>
            <a:r>
              <a:rPr kumimoji="0" lang="en-US" sz="5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 graph (</a:t>
            </a:r>
            <a:r>
              <a:rPr kumimoji="0" lang="en-US" sz="54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no</a:t>
            </a:r>
            <a:r>
              <a:rPr kumimoji="0" lang="en-US" sz="5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 “</a:t>
            </a:r>
            <a:r>
              <a:rPr kumimoji="0" lang="en-US" sz="5400" b="0" i="0" u="non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following”/“below”/“this</a:t>
            </a:r>
            <a:r>
              <a:rPr kumimoji="0" lang="en-US" sz="5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”).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5400" dirty="0">
                <a:solidFill>
                  <a:srgbClr val="FF0000"/>
                </a:solidFill>
              </a:rPr>
              <a:t>Watch out: the number of graphs (the graph illustrates – the graphs illustrate)</a:t>
            </a:r>
            <a:endParaRPr kumimoji="0" lang="en-US" sz="5400" b="0" i="0" u="none" strike="noStrike" cap="none" spc="0" normalizeH="0" dirty="0">
              <a:ln>
                <a:noFill/>
              </a:ln>
              <a:solidFill>
                <a:srgbClr val="FF0000"/>
              </a:solidFill>
              <a:effectLst/>
              <a:uFillTx/>
              <a:sym typeface="BrandonGrotesque-Regular"/>
            </a:endParaRPr>
          </a:p>
          <a:p>
            <a:pPr marL="685800" marR="0" indent="-685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400" baseline="0" dirty="0"/>
              <a:t>Show = illustrate/depict/provide data/information</a:t>
            </a:r>
            <a:r>
              <a:rPr lang="en-US" sz="5400" dirty="0"/>
              <a:t> on-about/compare</a:t>
            </a:r>
            <a:r>
              <a:rPr lang="en-US" sz="5400" dirty="0" smtClean="0"/>
              <a:t>.</a:t>
            </a:r>
            <a:endParaRPr lang="en-US" sz="54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5400" dirty="0">
                <a:solidFill>
                  <a:srgbClr val="FF0000"/>
                </a:solidFill>
              </a:rPr>
              <a:t>Watch out: verb </a:t>
            </a:r>
            <a:r>
              <a:rPr lang="en-US" sz="5400" dirty="0" smtClean="0">
                <a:solidFill>
                  <a:srgbClr val="FF0000"/>
                </a:solidFill>
              </a:rPr>
              <a:t>tense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400" dirty="0" smtClean="0"/>
              <a:t>Between </a:t>
            </a:r>
            <a:r>
              <a:rPr lang="en-US" sz="5400" dirty="0"/>
              <a:t>1979 and 2004 = from 1979 to 2004 = over a 25-year period beginning from 1979 = over a course of 25 years starting from 1979.</a:t>
            </a:r>
          </a:p>
          <a:p>
            <a:pPr marR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5400" dirty="0" smtClean="0">
                <a:solidFill>
                  <a:srgbClr val="FF0000"/>
                </a:solidFill>
              </a:rPr>
              <a:t>(MUST PARAPHRASE =&gt; score)</a:t>
            </a:r>
            <a:endParaRPr lang="en-US" sz="5400" dirty="0">
              <a:solidFill>
                <a:srgbClr val="FF0000"/>
              </a:solidFill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The consumption</a:t>
            </a:r>
            <a:r>
              <a:rPr kumimoji="0" lang="en-US" sz="5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 of … </a:t>
            </a:r>
            <a:r>
              <a:rPr kumimoji="0" lang="en-US" sz="5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= </a:t>
            </a:r>
            <a:r>
              <a:rPr kumimoji="0" lang="en-US" sz="5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(</a:t>
            </a:r>
            <a:r>
              <a:rPr lang="en-US" sz="5400" dirty="0">
                <a:solidFill>
                  <a:srgbClr val="FF0000"/>
                </a:solidFill>
              </a:rPr>
              <a:t>GRA</a:t>
            </a:r>
            <a:r>
              <a:rPr lang="en-US" sz="5400" dirty="0" smtClean="0"/>
              <a:t>) the amount of … which were eaten.</a:t>
            </a:r>
          </a:p>
          <a:p>
            <a:pPr algn="l"/>
            <a:r>
              <a:rPr lang="en-US" sz="5400" dirty="0"/>
              <a:t>(VOCAB) the intake of … </a:t>
            </a: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FF0000"/>
                </a:solidFill>
              </a:rPr>
              <a:t>reference only</a:t>
            </a:r>
            <a:r>
              <a:rPr lang="en-US" sz="5400" dirty="0" smtClean="0"/>
              <a:t>)</a:t>
            </a:r>
            <a:endParaRPr lang="en-US" sz="5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5400" dirty="0" smtClean="0"/>
              <a:t>Kinds </a:t>
            </a:r>
            <a:r>
              <a:rPr lang="en-US" sz="5400" dirty="0"/>
              <a:t>of meat = (</a:t>
            </a:r>
            <a:r>
              <a:rPr lang="en-US" sz="5400" dirty="0">
                <a:solidFill>
                  <a:srgbClr val="FF0000"/>
                </a:solidFill>
              </a:rPr>
              <a:t>VOCAB</a:t>
            </a:r>
            <a:r>
              <a:rPr lang="en-US" sz="5400" dirty="0"/>
              <a:t>) meat </a:t>
            </a:r>
            <a:r>
              <a:rPr lang="en-US" sz="5400" dirty="0" smtClean="0"/>
              <a:t>products vs types/categories (</a:t>
            </a:r>
            <a:r>
              <a:rPr lang="en-US" sz="5400" dirty="0" smtClean="0">
                <a:solidFill>
                  <a:srgbClr val="FF0000"/>
                </a:solidFill>
              </a:rPr>
              <a:t>ref only</a:t>
            </a:r>
            <a:r>
              <a:rPr lang="en-US" sz="5400" dirty="0" smtClean="0"/>
              <a:t>).</a:t>
            </a:r>
            <a:endParaRPr lang="en-US" sz="5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5400" dirty="0" smtClean="0"/>
              <a:t>Country </a:t>
            </a:r>
            <a:r>
              <a:rPr lang="en-US" sz="5400" dirty="0"/>
              <a:t>= nation in Europe (</a:t>
            </a:r>
            <a:r>
              <a:rPr lang="en-US" sz="5400" dirty="0">
                <a:solidFill>
                  <a:srgbClr val="FF0000"/>
                </a:solidFill>
              </a:rPr>
              <a:t>reference only</a:t>
            </a:r>
            <a:r>
              <a:rPr lang="en-US" sz="5400" dirty="0" smtClean="0"/>
              <a:t>).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845795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733" y="1878136"/>
            <a:ext cx="23256240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Step 1: Paraphrase the following sentence</a:t>
            </a:r>
            <a:r>
              <a:rPr lang="en-US" sz="5400" b="1" dirty="0"/>
              <a:t>: </a:t>
            </a:r>
          </a:p>
          <a:p>
            <a:pPr algn="ctr"/>
            <a:r>
              <a:rPr lang="en-US" sz="5400" b="1" i="1" dirty="0"/>
              <a:t>“The graph below shows the </a:t>
            </a:r>
            <a:r>
              <a:rPr lang="en-US" sz="5400" b="1" i="1" dirty="0">
                <a:solidFill>
                  <a:schemeClr val="accent5"/>
                </a:solidFill>
              </a:rPr>
              <a:t>consumption of fish </a:t>
            </a:r>
            <a:r>
              <a:rPr lang="en-US" sz="5400" b="1" i="1" dirty="0"/>
              <a:t>and </a:t>
            </a:r>
            <a:r>
              <a:rPr lang="en-US" sz="5400" b="1" i="1" dirty="0">
                <a:solidFill>
                  <a:schemeClr val="accent5"/>
                </a:solidFill>
              </a:rPr>
              <a:t>some different kinds of meat</a:t>
            </a:r>
            <a:r>
              <a:rPr lang="en-US" sz="5400" b="1" i="1" dirty="0"/>
              <a:t> in </a:t>
            </a:r>
            <a:r>
              <a:rPr lang="en-US" sz="5400" b="1" i="1" dirty="0">
                <a:solidFill>
                  <a:schemeClr val="accent5"/>
                </a:solidFill>
              </a:rPr>
              <a:t>a European country </a:t>
            </a:r>
            <a:r>
              <a:rPr lang="en-US" sz="5400" b="1" i="1" dirty="0"/>
              <a:t>between </a:t>
            </a:r>
            <a:r>
              <a:rPr lang="en-US" sz="5400" b="1" i="1" dirty="0">
                <a:solidFill>
                  <a:schemeClr val="accent5"/>
                </a:solidFill>
              </a:rPr>
              <a:t>1979 and 2004</a:t>
            </a:r>
            <a:r>
              <a:rPr lang="en-US" sz="5400" b="1" i="1" dirty="0" smtClean="0">
                <a:solidFill>
                  <a:schemeClr val="tx1"/>
                </a:solidFill>
              </a:rPr>
              <a:t>”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4" name="GRAPH WRITING"/>
          <p:cNvSpPr txBox="1">
            <a:spLocks/>
          </p:cNvSpPr>
          <p:nvPr/>
        </p:nvSpPr>
        <p:spPr>
          <a:xfrm>
            <a:off x="853440" y="184149"/>
            <a:ext cx="22829519" cy="3016251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9pPr>
          </a:lstStyle>
          <a:p>
            <a:pPr hangingPunct="1"/>
            <a:r>
              <a:rPr lang="en-US" dirty="0"/>
              <a:t>PARAGRAPH 1: INTRODUCTION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281" y="4527426"/>
            <a:ext cx="24113836" cy="9335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The given line graph </a:t>
            </a:r>
            <a:r>
              <a:rPr kumimoji="0" lang="en-US" sz="8800" b="0" i="0" u="none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illustrate</a:t>
            </a:r>
            <a:r>
              <a:rPr kumimoji="0" lang="en-US" sz="8800" b="0" i="0" u="sng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s</a:t>
            </a:r>
            <a:r>
              <a:rPr kumimoji="0" lang="en-US" sz="8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the amount of fish</a:t>
            </a:r>
            <a:r>
              <a:rPr kumimoji="0" lang="en-US" sz="8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and three other meat categories (which </a:t>
            </a:r>
            <a:r>
              <a:rPr kumimoji="0" lang="en-US" sz="8800" b="0" i="0" u="sng" strike="noStrike" cap="none" spc="0" normalizeH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were</a:t>
            </a:r>
            <a:r>
              <a:rPr kumimoji="0" lang="en-US" sz="8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) </a:t>
            </a:r>
            <a:r>
              <a:rPr kumimoji="0" lang="en-US" sz="8800" b="0" i="0" u="none" strike="noStrike" cap="none" spc="0" normalizeH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consum</a:t>
            </a:r>
            <a:r>
              <a:rPr kumimoji="0" lang="en-US" sz="8800" b="0" i="0" strike="noStrike" cap="none" spc="0" normalizeH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ed</a:t>
            </a:r>
            <a:r>
              <a:rPr kumimoji="0" lang="en-US" sz="8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in a European nation over a 25-year period (which begins) beginning from 1979.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0" dirty="0" smtClean="0"/>
              <a:t>=&gt; </a:t>
            </a:r>
            <a:r>
              <a:rPr lang="en-US" sz="8000" dirty="0" smtClean="0">
                <a:solidFill>
                  <a:srgbClr val="FF0000"/>
                </a:solidFill>
              </a:rPr>
              <a:t>Specify</a:t>
            </a:r>
            <a:r>
              <a:rPr lang="en-US" sz="8000" dirty="0" smtClean="0"/>
              <a:t> (how many categories, measurements)</a:t>
            </a:r>
            <a:endParaRPr kumimoji="0" lang="en-US" sz="8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BrandonGrotesque-Regular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=&gt; What graphs depict –</a:t>
            </a:r>
            <a:r>
              <a:rPr kumimoji="0" lang="en-US" sz="8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 </a:t>
            </a:r>
            <a:r>
              <a:rPr kumimoji="0" lang="en-US" sz="80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present simple</a:t>
            </a:r>
            <a:endParaRPr kumimoji="0" lang="en-US" sz="8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BrandonGrotesque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7843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524" y="0"/>
            <a:ext cx="18731586" cy="1226127"/>
          </a:xfrm>
        </p:spPr>
        <p:txBody>
          <a:bodyPr/>
          <a:lstStyle/>
          <a:p>
            <a:r>
              <a:rPr lang="en-US" sz="11500" dirty="0" smtClean="0">
                <a:solidFill>
                  <a:schemeClr val="tx1"/>
                </a:solidFill>
              </a:rPr>
              <a:t>Paraphrase practice </a:t>
            </a:r>
            <a:endParaRPr lang="en-US" sz="115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0981"/>
            <a:ext cx="24384000" cy="10536382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consumer </a:t>
            </a:r>
            <a:r>
              <a:rPr lang="en-US" dirty="0">
                <a:solidFill>
                  <a:srgbClr val="FF0000"/>
                </a:solidFill>
              </a:rPr>
              <a:t>spending on five different </a:t>
            </a:r>
            <a:r>
              <a:rPr lang="en-US" dirty="0" smtClean="0">
                <a:solidFill>
                  <a:srgbClr val="FF0000"/>
                </a:solidFill>
              </a:rPr>
              <a:t>products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= consumer budget (for) | the spending patterns (of)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= five different items | commodities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The amount of money which consumers spent on five items (GRA)</a:t>
            </a:r>
          </a:p>
          <a:p>
            <a:pPr marL="0" lvl="0" indent="0">
              <a:buNone/>
            </a:pPr>
            <a:r>
              <a:rPr lang="en-US" u="sng" dirty="0" smtClean="0">
                <a:solidFill>
                  <a:srgbClr val="7030A0"/>
                </a:solidFill>
              </a:rPr>
              <a:t>The spending patterns of</a:t>
            </a:r>
            <a:r>
              <a:rPr lang="en-US" dirty="0" smtClean="0">
                <a:solidFill>
                  <a:srgbClr val="7030A0"/>
                </a:solidFill>
              </a:rPr>
              <a:t> five different commodities (VOCAB)</a:t>
            </a: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ar ownership in Britain from 1971 to 2007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The number of cars owned in Britain over a period of 36 years… (GRA)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changes </a:t>
            </a:r>
            <a:r>
              <a:rPr lang="en-US" dirty="0">
                <a:solidFill>
                  <a:srgbClr val="FF0000"/>
                </a:solidFill>
              </a:rPr>
              <a:t>in the cost of renting a home between 2009 and 2019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How the cost of renting a home shifted between 2009 and 2019 (GRA)</a:t>
            </a:r>
          </a:p>
          <a:p>
            <a:pPr marL="0" lvl="0" indent="0">
              <a:buNone/>
            </a:pPr>
            <a:r>
              <a:rPr lang="en-US" u="sng" dirty="0" smtClean="0">
                <a:solidFill>
                  <a:srgbClr val="7030A0"/>
                </a:solidFill>
              </a:rPr>
              <a:t>Shifts</a:t>
            </a:r>
            <a:r>
              <a:rPr lang="en-US" dirty="0" smtClean="0">
                <a:solidFill>
                  <a:srgbClr val="7030A0"/>
                </a:solidFill>
              </a:rPr>
              <a:t> in </a:t>
            </a:r>
            <a:r>
              <a:rPr lang="en-US" u="sng" dirty="0" smtClean="0">
                <a:solidFill>
                  <a:srgbClr val="7030A0"/>
                </a:solidFill>
              </a:rPr>
              <a:t>house rentals</a:t>
            </a:r>
            <a:r>
              <a:rPr lang="en-US" dirty="0" smtClean="0">
                <a:solidFill>
                  <a:srgbClr val="7030A0"/>
                </a:solidFill>
              </a:rPr>
              <a:t> over a 10-year period… (VOCAB)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5363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creenshot 2017-04-09 21.12.43.png" descr="Screenshot 2017-04-09 21.12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2966" y="756745"/>
            <a:ext cx="12990786" cy="1219583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12506632" y="570890"/>
            <a:ext cx="11603048" cy="12567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Step 2</a:t>
            </a:r>
            <a:r>
              <a:rPr lang="en-US" sz="5400" b="1" dirty="0"/>
              <a:t>: Understanding the graph</a:t>
            </a:r>
          </a:p>
          <a:p>
            <a:pPr algn="l"/>
            <a:r>
              <a:rPr lang="en-US" sz="5400" dirty="0"/>
              <a:t>Look at the graph and answer the following questions:</a:t>
            </a:r>
          </a:p>
          <a:p>
            <a:pPr algn="l"/>
            <a:r>
              <a:rPr lang="en-US" sz="5400" dirty="0"/>
              <a:t>1. What information does each axis show?</a:t>
            </a:r>
          </a:p>
          <a:p>
            <a:pPr algn="l"/>
            <a:r>
              <a:rPr lang="en-US" sz="5400" dirty="0"/>
              <a:t>2. What do the four lines represent?</a:t>
            </a:r>
          </a:p>
          <a:p>
            <a:pPr algn="l"/>
            <a:r>
              <a:rPr lang="en-US" sz="5400" dirty="0"/>
              <a:t>3. What tense do you need to use to describe this information?</a:t>
            </a:r>
          </a:p>
          <a:p>
            <a:pPr algn="l"/>
            <a:r>
              <a:rPr lang="en-US" sz="5400" dirty="0"/>
              <a:t>4. What </a:t>
            </a:r>
            <a:r>
              <a:rPr lang="en-US" sz="5400" dirty="0">
                <a:solidFill>
                  <a:srgbClr val="FF0000"/>
                </a:solidFill>
              </a:rPr>
              <a:t>main features</a:t>
            </a:r>
            <a:r>
              <a:rPr lang="en-US" sz="5400" dirty="0"/>
              <a:t> does the graph illustrate?</a:t>
            </a:r>
          </a:p>
          <a:p>
            <a:pPr marL="914400" indent="-914400" algn="l">
              <a:buAutoNum type="alphaLcPeriod"/>
            </a:pPr>
            <a:r>
              <a:rPr lang="en-US" sz="5400" dirty="0" smtClean="0"/>
              <a:t>Consumption’s change </a:t>
            </a:r>
            <a:r>
              <a:rPr lang="en-US" sz="5400" dirty="0"/>
              <a:t>(</a:t>
            </a:r>
            <a:r>
              <a:rPr lang="en-US" sz="5400" dirty="0" smtClean="0">
                <a:solidFill>
                  <a:srgbClr val="FF0000"/>
                </a:solidFill>
              </a:rPr>
              <a:t>TREND – </a:t>
            </a:r>
            <a:r>
              <a:rPr lang="en-US" sz="5400" dirty="0" err="1" smtClean="0">
                <a:solidFill>
                  <a:srgbClr val="FF0000"/>
                </a:solidFill>
              </a:rPr>
              <a:t>năm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đầu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và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năm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cuối</a:t>
            </a:r>
            <a:r>
              <a:rPr lang="en-US" sz="5400" dirty="0" smtClean="0"/>
              <a:t>)</a:t>
            </a:r>
            <a:endParaRPr lang="en-US" sz="5400" dirty="0"/>
          </a:p>
          <a:p>
            <a:pPr marL="914400" indent="-914400" algn="l">
              <a:buAutoNum type="alphaLcPeriod"/>
            </a:pPr>
            <a:r>
              <a:rPr lang="en-US" sz="5400" dirty="0"/>
              <a:t>Most vs least </a:t>
            </a:r>
            <a:r>
              <a:rPr lang="en-US" sz="5400" dirty="0" smtClean="0"/>
              <a:t>commonly- </a:t>
            </a:r>
            <a:r>
              <a:rPr lang="en-US" sz="5400" dirty="0"/>
              <a:t>consumed product. (</a:t>
            </a:r>
            <a:r>
              <a:rPr lang="en-US" sz="5400" dirty="0" smtClean="0">
                <a:solidFill>
                  <a:srgbClr val="FF0000"/>
                </a:solidFill>
              </a:rPr>
              <a:t>ORDER – </a:t>
            </a:r>
            <a:r>
              <a:rPr lang="en-US" sz="5400" dirty="0" err="1" smtClean="0">
                <a:solidFill>
                  <a:srgbClr val="FF0000"/>
                </a:solidFill>
              </a:rPr>
              <a:t>cao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nhất</a:t>
            </a:r>
            <a:r>
              <a:rPr lang="en-US" sz="5400" dirty="0" smtClean="0">
                <a:solidFill>
                  <a:srgbClr val="FF0000"/>
                </a:solidFill>
              </a:rPr>
              <a:t>/</a:t>
            </a:r>
            <a:r>
              <a:rPr lang="en-US" sz="5400" dirty="0" err="1" smtClean="0">
                <a:solidFill>
                  <a:srgbClr val="FF0000"/>
                </a:solidFill>
              </a:rPr>
              <a:t>thấp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nhất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28710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236316"/>
            <a:ext cx="24384000" cy="140448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6600" b="1" dirty="0">
                <a:solidFill>
                  <a:srgbClr val="C00000"/>
                </a:solidFill>
              </a:rPr>
              <a:t>Exercise 2</a:t>
            </a:r>
            <a:r>
              <a:rPr lang="en-US" sz="6600" dirty="0"/>
              <a:t>: Ways to describe the order by comparison</a:t>
            </a:r>
          </a:p>
          <a:p>
            <a:pPr algn="ctr"/>
            <a:r>
              <a:rPr lang="en-US" sz="6000" dirty="0" smtClean="0"/>
              <a:t>“(1979) </a:t>
            </a:r>
            <a:r>
              <a:rPr lang="en-US" sz="6000" dirty="0" smtClean="0">
                <a:solidFill>
                  <a:srgbClr val="00B050"/>
                </a:solidFill>
              </a:rPr>
              <a:t>Consumers </a:t>
            </a:r>
            <a:r>
              <a:rPr lang="en-US" sz="6000" dirty="0">
                <a:solidFill>
                  <a:srgbClr val="00B050"/>
                </a:solidFill>
              </a:rPr>
              <a:t>ate 200 grams of beef, 150 grams of chicken, 150 grams of lamb and 50 grams of fish per week</a:t>
            </a:r>
            <a:r>
              <a:rPr lang="en-US" sz="6000" dirty="0"/>
              <a:t>”</a:t>
            </a:r>
          </a:p>
          <a:p>
            <a:pPr lvl="4" indent="0" algn="l"/>
            <a:r>
              <a:rPr lang="en-US" sz="6000" dirty="0"/>
              <a:t>	1. So </a:t>
            </a:r>
            <a:r>
              <a:rPr lang="en-US" sz="6000" dirty="0" err="1"/>
              <a:t>sánh</a:t>
            </a:r>
            <a:r>
              <a:rPr lang="en-US" sz="6000" dirty="0"/>
              <a:t> </a:t>
            </a:r>
            <a:r>
              <a:rPr lang="en-US" sz="6000" dirty="0" err="1"/>
              <a:t>nhất</a:t>
            </a:r>
            <a:r>
              <a:rPr lang="en-US" sz="6000" dirty="0"/>
              <a:t> (</a:t>
            </a:r>
            <a:r>
              <a:rPr lang="en-US" sz="6000" dirty="0">
                <a:solidFill>
                  <a:srgbClr val="FFC000"/>
                </a:solidFill>
              </a:rPr>
              <a:t>Most-least</a:t>
            </a:r>
            <a:r>
              <a:rPr lang="en-US" sz="6000" dirty="0" smtClean="0"/>
              <a:t>)</a:t>
            </a:r>
            <a:endParaRPr lang="en-US" sz="6000" dirty="0"/>
          </a:p>
          <a:p>
            <a:pPr algn="l"/>
            <a:r>
              <a:rPr lang="en-US" sz="6000" dirty="0"/>
              <a:t>***Beef’s </a:t>
            </a:r>
            <a:r>
              <a:rPr lang="en-US" sz="6000" dirty="0">
                <a:solidFill>
                  <a:srgbClr val="FF0000"/>
                </a:solidFill>
              </a:rPr>
              <a:t>consumption</a:t>
            </a:r>
            <a:r>
              <a:rPr lang="en-US" sz="6000" dirty="0"/>
              <a:t> was </a:t>
            </a:r>
            <a:r>
              <a:rPr lang="en-US" sz="6000" dirty="0">
                <a:solidFill>
                  <a:srgbClr val="FF0000"/>
                </a:solidFill>
              </a:rPr>
              <a:t>the highest</a:t>
            </a:r>
            <a:r>
              <a:rPr lang="en-US" sz="6000" dirty="0">
                <a:solidFill>
                  <a:schemeClr val="tx1"/>
                </a:solidFill>
              </a:rPr>
              <a:t>. vs </a:t>
            </a:r>
            <a:r>
              <a:rPr lang="en-US" sz="6000" dirty="0">
                <a:solidFill>
                  <a:srgbClr val="FF0000"/>
                </a:solidFill>
              </a:rPr>
              <a:t>the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>
                <a:solidFill>
                  <a:srgbClr val="FF0000"/>
                </a:solidFill>
              </a:rPr>
              <a:t>lowest </a:t>
            </a:r>
            <a:r>
              <a:rPr lang="en-US" sz="6000" dirty="0">
                <a:solidFill>
                  <a:schemeClr val="tx1"/>
                </a:solidFill>
              </a:rPr>
              <a:t>(</a:t>
            </a:r>
            <a:r>
              <a:rPr lang="en-US" sz="6000" dirty="0">
                <a:solidFill>
                  <a:srgbClr val="00B050"/>
                </a:solidFill>
              </a:rPr>
              <a:t>number</a:t>
            </a:r>
            <a:r>
              <a:rPr lang="en-US" sz="6000" dirty="0">
                <a:solidFill>
                  <a:schemeClr val="tx1"/>
                </a:solidFill>
              </a:rPr>
              <a:t>).</a:t>
            </a:r>
          </a:p>
          <a:p>
            <a:pPr algn="l"/>
            <a:r>
              <a:rPr lang="en-US" sz="6000" dirty="0">
                <a:solidFill>
                  <a:schemeClr val="tx1"/>
                </a:solidFill>
              </a:rPr>
              <a:t>***Beef </a:t>
            </a:r>
            <a:r>
              <a:rPr lang="en-US" sz="6000" dirty="0">
                <a:solidFill>
                  <a:srgbClr val="FF0000"/>
                </a:solidFill>
              </a:rPr>
              <a:t>registered</a:t>
            </a:r>
            <a:r>
              <a:rPr lang="en-US" sz="6000" dirty="0">
                <a:solidFill>
                  <a:schemeClr val="tx1"/>
                </a:solidFill>
              </a:rPr>
              <a:t> the highest consumption [</a:t>
            </a:r>
            <a:r>
              <a:rPr lang="en-US" sz="6000" dirty="0">
                <a:solidFill>
                  <a:srgbClr val="00B050"/>
                </a:solidFill>
              </a:rPr>
              <a:t>registered + ranking</a:t>
            </a:r>
            <a:r>
              <a:rPr lang="en-US" sz="6000" dirty="0" smtClean="0">
                <a:solidFill>
                  <a:schemeClr val="tx1"/>
                </a:solidFill>
              </a:rPr>
              <a:t>].</a:t>
            </a:r>
            <a:endParaRPr lang="en-US" sz="6000" dirty="0" smtClean="0"/>
          </a:p>
          <a:p>
            <a:pPr algn="l"/>
            <a:r>
              <a:rPr lang="en-US" sz="6000" dirty="0" smtClean="0"/>
              <a:t>Beef </a:t>
            </a:r>
            <a:r>
              <a:rPr lang="en-US" sz="6000" dirty="0"/>
              <a:t>was eaten </a:t>
            </a:r>
            <a:r>
              <a:rPr lang="en-US" sz="6000" dirty="0">
                <a:solidFill>
                  <a:srgbClr val="FF0000"/>
                </a:solidFill>
              </a:rPr>
              <a:t>most</a:t>
            </a:r>
            <a:r>
              <a:rPr lang="en-US" sz="6000" dirty="0"/>
              <a:t>; fish was consumed </a:t>
            </a:r>
            <a:r>
              <a:rPr lang="en-US" sz="6000" dirty="0">
                <a:solidFill>
                  <a:srgbClr val="FF0000"/>
                </a:solidFill>
              </a:rPr>
              <a:t>least</a:t>
            </a:r>
            <a:r>
              <a:rPr lang="en-US" sz="6000" dirty="0"/>
              <a:t>.(</a:t>
            </a:r>
            <a:r>
              <a:rPr lang="en-US" sz="6000" dirty="0" err="1"/>
              <a:t>adv</a:t>
            </a:r>
            <a:r>
              <a:rPr lang="en-US" sz="6000" dirty="0"/>
              <a:t>-no “the</a:t>
            </a:r>
            <a:r>
              <a:rPr lang="en-US" sz="6000" dirty="0" smtClean="0"/>
              <a:t>”).</a:t>
            </a:r>
            <a:endParaRPr lang="en-US" sz="6000" dirty="0"/>
          </a:p>
          <a:p>
            <a:pPr algn="l"/>
            <a:r>
              <a:rPr lang="en-US" sz="6000" dirty="0"/>
              <a:t>Beef was </a:t>
            </a:r>
            <a:r>
              <a:rPr lang="en-US" sz="6000" dirty="0">
                <a:solidFill>
                  <a:srgbClr val="FF0000"/>
                </a:solidFill>
              </a:rPr>
              <a:t>the most commonly-consumed meat category</a:t>
            </a:r>
            <a:r>
              <a:rPr lang="en-US" sz="6000" dirty="0"/>
              <a:t>. (the </a:t>
            </a:r>
            <a:r>
              <a:rPr lang="en-US" sz="6000" dirty="0" err="1"/>
              <a:t>adj+n</a:t>
            </a:r>
            <a:r>
              <a:rPr lang="en-US" sz="6000" dirty="0" smtClean="0"/>
              <a:t>).</a:t>
            </a:r>
            <a:endParaRPr lang="en-US" sz="6000" dirty="0"/>
          </a:p>
          <a:p>
            <a:pPr algn="l"/>
            <a:r>
              <a:rPr lang="en-US" sz="6000" dirty="0">
                <a:solidFill>
                  <a:schemeClr val="tx1"/>
                </a:solidFill>
              </a:rPr>
              <a:t>	2. So </a:t>
            </a:r>
            <a:r>
              <a:rPr lang="en-US" sz="6000" dirty="0" err="1">
                <a:solidFill>
                  <a:schemeClr val="tx1"/>
                </a:solidFill>
              </a:rPr>
              <a:t>sánh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hơn</a:t>
            </a:r>
            <a:r>
              <a:rPr lang="en-US" sz="6000" dirty="0">
                <a:solidFill>
                  <a:schemeClr val="tx1"/>
                </a:solidFill>
              </a:rPr>
              <a:t> (</a:t>
            </a:r>
            <a:r>
              <a:rPr lang="en-US" sz="6000" dirty="0">
                <a:solidFill>
                  <a:srgbClr val="FFC000"/>
                </a:solidFill>
              </a:rPr>
              <a:t>More-less</a:t>
            </a:r>
            <a:r>
              <a:rPr lang="en-US" sz="6000" dirty="0" smtClean="0">
                <a:solidFill>
                  <a:schemeClr val="tx1"/>
                </a:solidFill>
              </a:rPr>
              <a:t>)</a:t>
            </a:r>
            <a:endParaRPr lang="en-US" sz="6000" dirty="0">
              <a:solidFill>
                <a:srgbClr val="FFC000"/>
              </a:solidFill>
            </a:endParaRPr>
          </a:p>
          <a:p>
            <a:pPr algn="l"/>
            <a:r>
              <a:rPr lang="en-US" sz="6000" dirty="0"/>
              <a:t>(</a:t>
            </a:r>
            <a:r>
              <a:rPr lang="en-US" sz="6000" dirty="0">
                <a:solidFill>
                  <a:srgbClr val="00B050"/>
                </a:solidFill>
              </a:rPr>
              <a:t>no data</a:t>
            </a:r>
            <a:r>
              <a:rPr lang="en-US" sz="6000" dirty="0"/>
              <a:t>):    Beef was eaten </a:t>
            </a:r>
            <a:r>
              <a:rPr lang="en-US" sz="6000" dirty="0">
                <a:solidFill>
                  <a:srgbClr val="FF0000"/>
                </a:solidFill>
              </a:rPr>
              <a:t>more than </a:t>
            </a:r>
            <a:r>
              <a:rPr lang="en-US" sz="6000" dirty="0" smtClean="0"/>
              <a:t>fish</a:t>
            </a:r>
            <a:r>
              <a:rPr lang="en-US" sz="6000" dirty="0"/>
              <a:t>.</a:t>
            </a:r>
          </a:p>
          <a:p>
            <a:pPr algn="l"/>
            <a:r>
              <a:rPr lang="en-US" sz="6000" dirty="0"/>
              <a:t>		</a:t>
            </a:r>
            <a:r>
              <a:rPr lang="en-US" sz="6000" dirty="0" smtClean="0"/>
              <a:t>	      The consumption of beef was </a:t>
            </a:r>
            <a:r>
              <a:rPr lang="en-US" sz="6000" dirty="0" smtClean="0">
                <a:solidFill>
                  <a:srgbClr val="FF0000"/>
                </a:solidFill>
              </a:rPr>
              <a:t>higher than</a:t>
            </a:r>
            <a:r>
              <a:rPr lang="en-US" sz="6000" dirty="0" smtClean="0"/>
              <a:t> </a:t>
            </a:r>
            <a:r>
              <a:rPr lang="en-US" sz="6000" u="sng" dirty="0" smtClean="0"/>
              <a:t>that of</a:t>
            </a:r>
            <a:r>
              <a:rPr lang="en-US" sz="6000" dirty="0" smtClean="0"/>
              <a:t> fish.</a:t>
            </a:r>
            <a:endParaRPr lang="en-US" sz="6000" dirty="0"/>
          </a:p>
          <a:p>
            <a:pPr algn="l"/>
            <a:r>
              <a:rPr lang="en-US" sz="6000" dirty="0"/>
              <a:t>(</a:t>
            </a:r>
            <a:r>
              <a:rPr lang="en-US" sz="6000" dirty="0">
                <a:solidFill>
                  <a:srgbClr val="00B050"/>
                </a:solidFill>
              </a:rPr>
              <a:t>with data</a:t>
            </a:r>
            <a:r>
              <a:rPr lang="en-US" sz="6000" dirty="0"/>
              <a:t>): Beef was consumed </a:t>
            </a:r>
            <a:r>
              <a:rPr lang="en-US" sz="6000" u="sng" dirty="0" smtClean="0">
                <a:solidFill>
                  <a:srgbClr val="FF0000"/>
                </a:solidFill>
              </a:rPr>
              <a:t>150 </a:t>
            </a:r>
            <a:r>
              <a:rPr lang="en-US" sz="6000" u="sng" dirty="0">
                <a:solidFill>
                  <a:srgbClr val="FF0000"/>
                </a:solidFill>
              </a:rPr>
              <a:t>grams</a:t>
            </a:r>
            <a:r>
              <a:rPr lang="en-US" sz="6000" dirty="0">
                <a:solidFill>
                  <a:srgbClr val="FF0000"/>
                </a:solidFill>
              </a:rPr>
              <a:t> more than</a:t>
            </a:r>
            <a:r>
              <a:rPr lang="en-US" sz="6000" dirty="0"/>
              <a:t> </a:t>
            </a:r>
            <a:r>
              <a:rPr lang="en-US" sz="6000" dirty="0" smtClean="0"/>
              <a:t>fish.</a:t>
            </a:r>
            <a:endParaRPr lang="en-US" sz="6000" dirty="0"/>
          </a:p>
          <a:p>
            <a:pPr algn="l"/>
            <a:r>
              <a:rPr lang="en-US" sz="6000" dirty="0"/>
              <a:t>			      Beef was consumed </a:t>
            </a:r>
            <a:r>
              <a:rPr lang="en-US" sz="6000" u="sng" dirty="0">
                <a:solidFill>
                  <a:srgbClr val="FF0000"/>
                </a:solidFill>
              </a:rPr>
              <a:t>four times</a:t>
            </a:r>
            <a:r>
              <a:rPr lang="en-US" sz="6000" dirty="0">
                <a:solidFill>
                  <a:srgbClr val="FF0000"/>
                </a:solidFill>
              </a:rPr>
              <a:t> more than/as much as </a:t>
            </a:r>
            <a:r>
              <a:rPr lang="en-US" sz="6000" dirty="0"/>
              <a:t>fish. </a:t>
            </a:r>
          </a:p>
          <a:p>
            <a:pPr marL="914400" indent="-914400" algn="l">
              <a:buAutoNum type="arabicPeriod"/>
            </a:pPr>
            <a:r>
              <a:rPr lang="en-US" sz="6000" dirty="0"/>
              <a:t>So </a:t>
            </a:r>
            <a:r>
              <a:rPr lang="en-US" sz="6000" dirty="0" err="1"/>
              <a:t>sánh</a:t>
            </a:r>
            <a:r>
              <a:rPr lang="en-US" sz="6000" dirty="0"/>
              <a:t> </a:t>
            </a:r>
            <a:r>
              <a:rPr lang="en-US" sz="6000" dirty="0" err="1"/>
              <a:t>nhất</a:t>
            </a:r>
            <a:r>
              <a:rPr lang="en-US" sz="6000" dirty="0"/>
              <a:t> </a:t>
            </a:r>
            <a:r>
              <a:rPr lang="en-US" sz="6000" dirty="0" err="1" smtClean="0"/>
              <a:t>với</a:t>
            </a:r>
            <a:r>
              <a:rPr lang="en-US" sz="6000" dirty="0" smtClean="0"/>
              <a:t> fish.</a:t>
            </a:r>
            <a:endParaRPr lang="en-US" sz="6000" dirty="0"/>
          </a:p>
          <a:p>
            <a:pPr marL="914400" indent="-914400" algn="l">
              <a:buAutoNum type="arabicPeriod"/>
            </a:pPr>
            <a:r>
              <a:rPr lang="en-US" sz="6000" dirty="0"/>
              <a:t>So </a:t>
            </a:r>
            <a:r>
              <a:rPr lang="en-US" sz="6000" dirty="0" err="1"/>
              <a:t>sánh</a:t>
            </a:r>
            <a:r>
              <a:rPr lang="en-US" sz="6000" dirty="0"/>
              <a:t> </a:t>
            </a:r>
            <a:r>
              <a:rPr lang="en-US" sz="6000" dirty="0" err="1"/>
              <a:t>hơn</a:t>
            </a:r>
            <a:r>
              <a:rPr lang="en-US" sz="6000" dirty="0"/>
              <a:t> – </a:t>
            </a:r>
            <a:r>
              <a:rPr lang="en-US" sz="6000" dirty="0" smtClean="0"/>
              <a:t>beef vs chicken &amp; lamb.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608856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creenshot 2017-04-09 21.12.43.png" descr="Screenshot 2017-04-09 21.12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878" y="1692273"/>
            <a:ext cx="11824138" cy="852938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1067960" y="5528323"/>
            <a:ext cx="13099473" cy="6565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/>
            <a:r>
              <a:rPr lang="en-US" sz="6000" i="1" dirty="0" smtClean="0"/>
              <a:t>As </a:t>
            </a:r>
            <a:r>
              <a:rPr lang="en-US" sz="6000" i="1" dirty="0"/>
              <a:t>can be seen from the chart</a:t>
            </a:r>
            <a:r>
              <a:rPr lang="en-US" sz="6000" dirty="0"/>
              <a:t>, </a:t>
            </a:r>
            <a:r>
              <a:rPr lang="en-US" sz="6000" dirty="0">
                <a:solidFill>
                  <a:srgbClr val="00B0F0"/>
                </a:solidFill>
              </a:rPr>
              <a:t>there was a </a:t>
            </a:r>
            <a:r>
              <a:rPr lang="en-US" sz="6000" dirty="0" smtClean="0">
                <a:solidFill>
                  <a:srgbClr val="00B0F0"/>
                </a:solidFill>
              </a:rPr>
              <a:t>downward trend </a:t>
            </a:r>
            <a:r>
              <a:rPr lang="en-US" sz="6000" u="sng" dirty="0" smtClean="0">
                <a:solidFill>
                  <a:srgbClr val="00B0F0"/>
                </a:solidFill>
              </a:rPr>
              <a:t>in</a:t>
            </a:r>
            <a:r>
              <a:rPr lang="en-US" sz="6000" dirty="0"/>
              <a:t> </a:t>
            </a:r>
            <a:r>
              <a:rPr lang="en-US" sz="6000" dirty="0" smtClean="0">
                <a:solidFill>
                  <a:schemeClr val="accent6"/>
                </a:solidFill>
              </a:rPr>
              <a:t>the </a:t>
            </a:r>
            <a:r>
              <a:rPr lang="en-US" sz="6000" dirty="0">
                <a:solidFill>
                  <a:schemeClr val="accent6"/>
                </a:solidFill>
              </a:rPr>
              <a:t>figures for </a:t>
            </a:r>
            <a:r>
              <a:rPr lang="en-US" sz="6000" dirty="0"/>
              <a:t>beef and </a:t>
            </a:r>
            <a:r>
              <a:rPr lang="en-US" sz="6000" dirty="0" smtClean="0"/>
              <a:t>lamb, </a:t>
            </a:r>
            <a:r>
              <a:rPr lang="en-US" sz="6000" dirty="0" smtClean="0">
                <a:solidFill>
                  <a:srgbClr val="00B050"/>
                </a:solidFill>
              </a:rPr>
              <a:t>while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chemeClr val="accent6"/>
                </a:solidFill>
              </a:rPr>
              <a:t>the amount of</a:t>
            </a:r>
            <a:r>
              <a:rPr lang="en-US" sz="6000" dirty="0"/>
              <a:t> chicken </a:t>
            </a:r>
            <a:r>
              <a:rPr lang="en-US" sz="6000" u="sng" dirty="0"/>
              <a:t>(which was) eaten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00B0F0"/>
                </a:solidFill>
              </a:rPr>
              <a:t>experienced a significant </a:t>
            </a:r>
            <a:r>
              <a:rPr lang="en-US" sz="6000" dirty="0" smtClean="0">
                <a:solidFill>
                  <a:srgbClr val="00B0F0"/>
                </a:solidFill>
              </a:rPr>
              <a:t>growth</a:t>
            </a:r>
            <a:r>
              <a:rPr lang="en-US" sz="6000" dirty="0"/>
              <a:t>.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B050"/>
                </a:solidFill>
              </a:rPr>
              <a:t>In addition</a:t>
            </a:r>
            <a:r>
              <a:rPr lang="en-US" sz="6000" dirty="0" smtClean="0"/>
              <a:t>, fish was </a:t>
            </a:r>
            <a:r>
              <a:rPr lang="en-US" sz="6000" dirty="0" smtClean="0">
                <a:solidFill>
                  <a:srgbClr val="00B0F0"/>
                </a:solidFill>
              </a:rPr>
              <a:t>the least </a:t>
            </a:r>
            <a:r>
              <a:rPr lang="en-US" sz="6000" dirty="0">
                <a:solidFill>
                  <a:srgbClr val="00B0F0"/>
                </a:solidFill>
              </a:rPr>
              <a:t>commonly-consumed </a:t>
            </a:r>
            <a:r>
              <a:rPr lang="en-US" sz="6000" dirty="0" smtClean="0">
                <a:solidFill>
                  <a:srgbClr val="00B0F0"/>
                </a:solidFill>
              </a:rPr>
              <a:t>product</a:t>
            </a:r>
            <a:r>
              <a:rPr lang="en-US" sz="6000" dirty="0" smtClean="0"/>
              <a:t> </a:t>
            </a:r>
            <a:r>
              <a:rPr lang="en-US" sz="6000" dirty="0"/>
              <a:t>over the </a:t>
            </a:r>
            <a:r>
              <a:rPr lang="en-US" sz="6000" dirty="0" smtClean="0"/>
              <a:t>timescale.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11284527" y="2447119"/>
            <a:ext cx="1195026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C00000"/>
                </a:solidFill>
              </a:rPr>
              <a:t>Step 3: </a:t>
            </a:r>
            <a:r>
              <a:rPr lang="en-US" sz="5400" b="1" dirty="0">
                <a:solidFill>
                  <a:schemeClr val="tx1"/>
                </a:solidFill>
              </a:rPr>
              <a:t>write the overview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 smtClean="0"/>
              <a:t>Comment on </a:t>
            </a:r>
            <a:r>
              <a:rPr lang="en-US" sz="5400" dirty="0" smtClean="0">
                <a:solidFill>
                  <a:srgbClr val="FF0000"/>
                </a:solidFill>
              </a:rPr>
              <a:t>trend + (order)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7" name="GRAPH WRITING"/>
          <p:cNvSpPr txBox="1">
            <a:spLocks/>
          </p:cNvSpPr>
          <p:nvPr/>
        </p:nvSpPr>
        <p:spPr>
          <a:xfrm>
            <a:off x="853440" y="184149"/>
            <a:ext cx="10277015" cy="3016251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9pPr>
          </a:lstStyle>
          <a:p>
            <a:pPr hangingPunct="1"/>
            <a:r>
              <a:rPr lang="en-US" dirty="0"/>
              <a:t>PARAGRAPH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84527" y="433431"/>
            <a:ext cx="12510655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5"/>
                </a:solidFill>
              </a:rPr>
              <a:t>“Reporting</a:t>
            </a:r>
            <a:r>
              <a:rPr lang="en-US" sz="6000" b="1" dirty="0"/>
              <a:t> the </a:t>
            </a:r>
            <a:r>
              <a:rPr lang="en-US" sz="6000" b="1" dirty="0">
                <a:solidFill>
                  <a:schemeClr val="accent5"/>
                </a:solidFill>
              </a:rPr>
              <a:t>main features</a:t>
            </a:r>
            <a:r>
              <a:rPr lang="en-US" sz="6000" b="1" dirty="0"/>
              <a:t>, and </a:t>
            </a:r>
            <a:r>
              <a:rPr lang="en-US" sz="6000" b="1" dirty="0">
                <a:solidFill>
                  <a:schemeClr val="accent5"/>
                </a:solidFill>
              </a:rPr>
              <a:t>make comparisons”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BrandonGrotesque-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819" y="10755158"/>
            <a:ext cx="10494818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Câu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1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: Trend (1-2 trend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nổi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bật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Câu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2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: Order (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loại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cao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nhất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/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thấp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nhất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>
                <a:solidFill>
                  <a:schemeClr val="tx1"/>
                </a:solidFill>
              </a:rPr>
              <a:t>: overview </a:t>
            </a:r>
            <a:r>
              <a:rPr lang="en-US" dirty="0" err="1" smtClean="0">
                <a:solidFill>
                  <a:schemeClr val="tx1"/>
                </a:solidFill>
              </a:rPr>
              <a:t>nên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report data</a:t>
            </a:r>
            <a:endParaRPr kumimoji="0" lang="en-US" sz="4000" b="0" i="0" u="none" strike="noStrike" cap="none" spc="0" normalizeH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95890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aramond"/>
        <a:ea typeface="Garamond"/>
        <a:cs typeface="Garamon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BrandonGrotesque-Regular"/>
            <a:ea typeface="BrandonGrotesque-Regular"/>
            <a:cs typeface="BrandonGrotesque-Regular"/>
            <a:sym typeface="BrandonGrotesque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aramond"/>
        <a:ea typeface="Garamond"/>
        <a:cs typeface="Garamon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BrandonGrotesque-Regular"/>
            <a:ea typeface="BrandonGrotesque-Regular"/>
            <a:cs typeface="BrandonGrotesque-Regular"/>
            <a:sym typeface="BrandonGrotesque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909</Words>
  <Application>Microsoft Office PowerPoint</Application>
  <PresentationFormat>Custom</PresentationFormat>
  <Paragraphs>92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BrandonGrotesque-Bold</vt:lpstr>
      <vt:lpstr>BrandonGrotesque-Medium</vt:lpstr>
      <vt:lpstr>BrandonGrotesque-Regular</vt:lpstr>
      <vt:lpstr>Garamond</vt:lpstr>
      <vt:lpstr>Helvetica Light</vt:lpstr>
      <vt:lpstr>Helvetica Neue</vt:lpstr>
      <vt:lpstr>White</vt:lpstr>
      <vt:lpstr>PowerPoint Presentation</vt:lpstr>
      <vt:lpstr>GRAPH WRITING</vt:lpstr>
      <vt:lpstr>PowerPoint Presentation</vt:lpstr>
      <vt:lpstr>PowerPoint Presentation</vt:lpstr>
      <vt:lpstr>PowerPoint Presentation</vt:lpstr>
      <vt:lpstr>Paraphrase practice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Hoang Anh</cp:lastModifiedBy>
  <cp:revision>134</cp:revision>
  <cp:lastPrinted>2020-05-20T10:32:43Z</cp:lastPrinted>
  <dcterms:modified xsi:type="dcterms:W3CDTF">2020-10-04T01:40:59Z</dcterms:modified>
</cp:coreProperties>
</file>