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257" r:id="rId3"/>
    <p:sldId id="264" r:id="rId4"/>
    <p:sldId id="259" r:id="rId5"/>
    <p:sldId id="263" r:id="rId6"/>
  </p:sldIdLst>
  <p:sldSz cx="24384000" cy="13716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aramond" panose="02020404030301010803" pitchFamily="18" charset="0"/>
      <p:regular r:id="rId12"/>
      <p:bold r:id="rId13"/>
      <p:italic r:id="rId14"/>
    </p:embeddedFont>
    <p:embeddedFont>
      <p:font typeface="Helvetica Neue Light" panose="020B060402020202020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724" y="9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4428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sample –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sample –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89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Reasons:</a:t>
            </a:r>
            <a:r>
              <a:rPr lang="en-US" baseline="0" dirty="0" smtClean="0"/>
              <a:t> </a:t>
            </a:r>
            <a:r>
              <a:rPr lang="en-US" dirty="0" smtClean="0"/>
              <a:t>Interest, job,</a:t>
            </a:r>
            <a:r>
              <a:rPr lang="en-US" baseline="0" dirty="0" smtClean="0"/>
              <a:t> environment (dynamic, stimulating, active), convenient locations, </a:t>
            </a:r>
            <a:r>
              <a:rPr lang="en-US" baseline="0" dirty="0" err="1" smtClean="0"/>
              <a:t>etc</a:t>
            </a:r>
            <a:endParaRPr lang="en-US" baseline="0" dirty="0" smtClean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1861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Purpose in life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962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Was</a:t>
            </a:r>
            <a:r>
              <a:rPr lang="en-US" baseline="0" dirty="0" smtClean="0"/>
              <a:t> born and raised in … | </a:t>
            </a:r>
            <a:r>
              <a:rPr lang="en-US" dirty="0" smtClean="0"/>
              <a:t>Staples/delicacies</a:t>
            </a:r>
            <a:r>
              <a:rPr lang="en-US" baseline="0" dirty="0" smtClean="0"/>
              <a:t> (not only yummy – nourishing – high in …); although it’s off the beaten track, life in the neighborhood feels no less exciting than in urban areas – features vast &amp; impressive nature &amp; greenery; peaceful &amp; undisturbed by traffic or construction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580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2" type="tx">
  <p:cSld name="TITLE_AND_BODY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946323" y="184148"/>
            <a:ext cx="20491353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319484" y="2751340"/>
            <a:ext cx="19745029" cy="1051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None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3">
  <p:cSld name="Default 3">
    <p:bg>
      <p:bgPr>
        <a:solidFill>
          <a:srgbClr val="00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descr="Shape 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00" y="1788965"/>
            <a:ext cx="17526000" cy="1188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962400" y="-404808"/>
            <a:ext cx="16459200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445271" y="4291145"/>
            <a:ext cx="17493457" cy="1044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23547198" y="12826434"/>
            <a:ext cx="760602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4">
  <p:cSld name="Default 4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descr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1675" y="12747625"/>
            <a:ext cx="5070475" cy="6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476870" y="184148"/>
            <a:ext cx="21430259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100"/>
              <a:buFont typeface="Garamond"/>
              <a:buNone/>
              <a:defRPr sz="9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23470998" y="12705784"/>
            <a:ext cx="760602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5">
  <p:cSld name="Default 5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 descr="Shape 75"/>
          <p:cNvPicPr preferRelativeResize="0"/>
          <p:nvPr/>
        </p:nvPicPr>
        <p:blipFill rotWithShape="1">
          <a:blip r:embed="rId2">
            <a:alphaModFix/>
          </a:blip>
          <a:srcRect r="14131" b="3217"/>
          <a:stretch/>
        </p:blipFill>
        <p:spPr>
          <a:xfrm>
            <a:off x="16297275" y="2530474"/>
            <a:ext cx="5038725" cy="1118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 descr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6275" y="12732463"/>
            <a:ext cx="5070475" cy="65405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83505" y="184148"/>
            <a:ext cx="20491354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756666" y="3200400"/>
            <a:ext cx="1974502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23445598" y="12690622"/>
            <a:ext cx="760602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ck">
  <p:cSld name="Black">
    <p:bg>
      <p:bgPr>
        <a:solidFill>
          <a:srgbClr val="000000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 descr="Shape 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6275" y="12732463"/>
            <a:ext cx="5070475" cy="65405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946323" y="184148"/>
            <a:ext cx="20491353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2319484" y="2938735"/>
            <a:ext cx="19745029" cy="1051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>
            <a:spLocks noGrp="1"/>
          </p:cNvSpPr>
          <p:nvPr>
            <p:ph type="pic" idx="2"/>
          </p:nvPr>
        </p:nvSpPr>
        <p:spPr>
          <a:xfrm>
            <a:off x="3125967" y="673100"/>
            <a:ext cx="18135602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>
  <p:cSld name="Title - Center"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>
            <a:spLocks noGrp="1"/>
          </p:cNvSpPr>
          <p:nvPr>
            <p:ph type="pic" idx="2"/>
          </p:nvPr>
        </p:nvSpPr>
        <p:spPr>
          <a:xfrm>
            <a:off x="13165980" y="1104900"/>
            <a:ext cx="9525002" cy="115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  <a:defRPr sz="8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Top">
  <p:cSld name="Title - Top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>
            <a:spLocks noGrp="1"/>
          </p:cNvSpPr>
          <p:nvPr>
            <p:ph type="pic" idx="2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2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Shape 1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343400" y="10061575"/>
            <a:ext cx="6623050" cy="17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19200" y="449643"/>
            <a:ext cx="21945600" cy="248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219200" y="2934906"/>
            <a:ext cx="21945600" cy="95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5639167" y="12443475"/>
            <a:ext cx="515234" cy="53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" y="152400"/>
            <a:ext cx="24237084" cy="301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</a:pPr>
            <a:r>
              <a:rPr lang="en-US" sz="9600" dirty="0">
                <a:solidFill>
                  <a:srgbClr val="FFFFFF"/>
                </a:solidFill>
              </a:rPr>
              <a:t>SPEAKING PART 1: </a:t>
            </a:r>
            <a:r>
              <a:rPr lang="en-US" sz="9600" dirty="0" smtClean="0">
                <a:solidFill>
                  <a:srgbClr val="FFFFFF"/>
                </a:solidFill>
              </a:rPr>
              <a:t/>
            </a:r>
            <a:br>
              <a:rPr lang="en-US" sz="9600" dirty="0" smtClean="0">
                <a:solidFill>
                  <a:srgbClr val="FFFFFF"/>
                </a:solidFill>
              </a:rPr>
            </a:br>
            <a:r>
              <a:rPr lang="en-US" sz="9600" dirty="0" smtClean="0">
                <a:solidFill>
                  <a:srgbClr val="FFFFFF"/>
                </a:solidFill>
              </a:rPr>
              <a:t>ICE-BREAKER QUESTIONs</a:t>
            </a:r>
            <a:endParaRPr sz="9600"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228600" y="2751341"/>
            <a:ext cx="24008485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 smtClean="0">
                <a:solidFill>
                  <a:srgbClr val="FFC000"/>
                </a:solidFill>
              </a:rPr>
              <a:t>1. What </a:t>
            </a:r>
            <a:r>
              <a:rPr lang="en-US" sz="7200" dirty="0">
                <a:solidFill>
                  <a:srgbClr val="FFC000"/>
                </a:solidFill>
              </a:rPr>
              <a:t>is your full name</a:t>
            </a:r>
            <a:r>
              <a:rPr lang="en-US" sz="7200" dirty="0" smtClean="0">
                <a:solidFill>
                  <a:srgbClr val="FFC000"/>
                </a:solidFill>
              </a:rPr>
              <a:t>?</a:t>
            </a:r>
          </a:p>
          <a:p>
            <a:pPr marL="1092200" lvl="1" indent="-635000">
              <a:spcBef>
                <a:spcPts val="0"/>
              </a:spcBef>
            </a:pPr>
            <a:r>
              <a:rPr lang="en-US" dirty="0"/>
              <a:t>My full name is </a:t>
            </a:r>
            <a:r>
              <a:rPr lang="en-US" dirty="0" smtClean="0"/>
              <a:t>..| </a:t>
            </a:r>
            <a:r>
              <a:rPr lang="en-US" dirty="0"/>
              <a:t>My </a:t>
            </a:r>
            <a:r>
              <a:rPr lang="en-US" dirty="0">
                <a:solidFill>
                  <a:srgbClr val="00B050"/>
                </a:solidFill>
              </a:rPr>
              <a:t>first (given) name</a:t>
            </a:r>
            <a:r>
              <a:rPr lang="en-US" dirty="0"/>
              <a:t> is </a:t>
            </a:r>
            <a:r>
              <a:rPr lang="en-US" dirty="0" smtClean="0"/>
              <a:t>.., </a:t>
            </a:r>
            <a:r>
              <a:rPr lang="en-US" dirty="0"/>
              <a:t>and my </a:t>
            </a:r>
            <a:r>
              <a:rPr lang="en-US" dirty="0">
                <a:solidFill>
                  <a:srgbClr val="00B050"/>
                </a:solidFill>
              </a:rPr>
              <a:t>family name</a:t>
            </a:r>
            <a:r>
              <a:rPr lang="en-US" dirty="0"/>
              <a:t> </a:t>
            </a:r>
            <a:r>
              <a:rPr lang="en-US" dirty="0" smtClean="0"/>
              <a:t>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(how should I call you?)</a:t>
            </a:r>
          </a:p>
          <a:p>
            <a:pPr marL="1314450" lvl="1" indent="-857250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You can </a:t>
            </a:r>
            <a:r>
              <a:rPr lang="en-US" dirty="0"/>
              <a:t>just call me </a:t>
            </a:r>
            <a:r>
              <a:rPr lang="en-US" dirty="0">
                <a:solidFill>
                  <a:srgbClr val="00B050"/>
                </a:solidFill>
              </a:rPr>
              <a:t>by my </a:t>
            </a:r>
            <a:r>
              <a:rPr lang="en-US" dirty="0"/>
              <a:t>… / please just call me </a:t>
            </a:r>
            <a:r>
              <a:rPr lang="en-US" dirty="0" smtClean="0"/>
              <a:t>…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for short</a:t>
            </a:r>
          </a:p>
          <a:p>
            <a:pPr marL="1314450" lvl="1" indent="-857250">
              <a:spcBef>
                <a:spcPts val="0"/>
              </a:spcBef>
            </a:pP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(Sample 1) </a:t>
            </a:r>
            <a:r>
              <a:rPr lang="en-US" dirty="0" smtClean="0"/>
              <a:t>My </a:t>
            </a:r>
            <a:r>
              <a:rPr lang="en-US" dirty="0">
                <a:solidFill>
                  <a:srgbClr val="00B050"/>
                </a:solidFill>
              </a:rPr>
              <a:t>first name</a:t>
            </a:r>
            <a:r>
              <a:rPr lang="en-US" dirty="0"/>
              <a:t> is Hoang Anh, and my </a:t>
            </a:r>
            <a:r>
              <a:rPr lang="en-US" dirty="0">
                <a:solidFill>
                  <a:srgbClr val="00B050"/>
                </a:solidFill>
              </a:rPr>
              <a:t>family name</a:t>
            </a:r>
            <a:r>
              <a:rPr lang="en-US" dirty="0"/>
              <a:t> is Bui, please just call me </a:t>
            </a:r>
            <a:r>
              <a:rPr lang="en-US" dirty="0">
                <a:solidFill>
                  <a:srgbClr val="00B050"/>
                </a:solidFill>
              </a:rPr>
              <a:t>by my given name</a:t>
            </a:r>
            <a:r>
              <a:rPr lang="en-US" dirty="0"/>
              <a:t> Hoang Anh</a:t>
            </a:r>
            <a:r>
              <a:rPr lang="en-US" dirty="0" smtClean="0"/>
              <a:t>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(Sample 2) My </a:t>
            </a:r>
            <a:r>
              <a:rPr lang="en-US" dirty="0" smtClean="0">
                <a:solidFill>
                  <a:srgbClr val="00B050"/>
                </a:solidFill>
              </a:rPr>
              <a:t>full name</a:t>
            </a:r>
            <a:r>
              <a:rPr lang="en-US" dirty="0" smtClean="0">
                <a:solidFill>
                  <a:srgbClr val="F8F8F8"/>
                </a:solidFill>
              </a:rPr>
              <a:t> is Bui Hoang Anh, but you can just call me Anh</a:t>
            </a:r>
            <a:r>
              <a:rPr lang="en-US" dirty="0" smtClean="0">
                <a:solidFill>
                  <a:srgbClr val="00B050"/>
                </a:solidFill>
              </a:rPr>
              <a:t> for short</a:t>
            </a:r>
            <a:r>
              <a:rPr lang="en-US" dirty="0" smtClean="0">
                <a:solidFill>
                  <a:srgbClr val="F8F8F8"/>
                </a:solidFill>
              </a:rPr>
              <a:t> [</a:t>
            </a:r>
            <a:r>
              <a:rPr lang="en-US" dirty="0" smtClean="0">
                <a:solidFill>
                  <a:srgbClr val="FFFF00"/>
                </a:solidFill>
              </a:rPr>
              <a:t>2-word names only</a:t>
            </a:r>
            <a:r>
              <a:rPr lang="en-US" dirty="0" smtClean="0">
                <a:solidFill>
                  <a:srgbClr val="F8F8F8"/>
                </a:solidFill>
              </a:rPr>
              <a:t>]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" y="152400"/>
            <a:ext cx="24237084" cy="301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</a:pPr>
            <a:r>
              <a:rPr lang="en-US" sz="9600" dirty="0">
                <a:solidFill>
                  <a:srgbClr val="FFFFFF"/>
                </a:solidFill>
              </a:rPr>
              <a:t>SPEAKING PART 1: </a:t>
            </a:r>
            <a:r>
              <a:rPr lang="en-US" sz="9600" dirty="0" smtClean="0">
                <a:solidFill>
                  <a:srgbClr val="FFFFFF"/>
                </a:solidFill>
              </a:rPr>
              <a:t/>
            </a:r>
            <a:br>
              <a:rPr lang="en-US" sz="9600" dirty="0" smtClean="0">
                <a:solidFill>
                  <a:srgbClr val="FFFFFF"/>
                </a:solidFill>
              </a:rPr>
            </a:br>
            <a:r>
              <a:rPr lang="en-US" sz="9600" dirty="0" smtClean="0">
                <a:solidFill>
                  <a:srgbClr val="FFFFFF"/>
                </a:solidFill>
              </a:rPr>
              <a:t>ICE-BREAKER QUESTIONs</a:t>
            </a:r>
            <a:endParaRPr sz="9600"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228600" y="2751341"/>
            <a:ext cx="24008485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2</a:t>
            </a:r>
            <a:r>
              <a:rPr lang="en-US" sz="7200" dirty="0" smtClean="0">
                <a:solidFill>
                  <a:srgbClr val="FFC000"/>
                </a:solidFill>
              </a:rPr>
              <a:t>. May I see your identification card?</a:t>
            </a:r>
          </a:p>
          <a:p>
            <a:pPr marL="1092200" lvl="1" indent="-635000">
              <a:spcBef>
                <a:spcPts val="0"/>
              </a:spcBef>
            </a:pPr>
            <a:r>
              <a:rPr lang="en-US" dirty="0"/>
              <a:t>Yes / Of course / </a:t>
            </a:r>
            <a:r>
              <a:rPr lang="en-US" dirty="0" smtClean="0"/>
              <a:t>Here </a:t>
            </a:r>
            <a:r>
              <a:rPr lang="en-US" dirty="0"/>
              <a:t>you </a:t>
            </a:r>
            <a:r>
              <a:rPr lang="en-US" dirty="0" smtClean="0"/>
              <a:t>go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=&gt; </a:t>
            </a:r>
            <a:r>
              <a:rPr lang="en-US" dirty="0"/>
              <a:t>Be </a:t>
            </a:r>
            <a:r>
              <a:rPr lang="en-US" dirty="0">
                <a:solidFill>
                  <a:schemeClr val="bg1"/>
                </a:solidFill>
              </a:rPr>
              <a:t>more expressive</a:t>
            </a:r>
            <a:r>
              <a:rPr lang="en-US" dirty="0"/>
              <a:t> to </a:t>
            </a:r>
            <a:r>
              <a:rPr lang="en-US" dirty="0">
                <a:solidFill>
                  <a:schemeClr val="bg1"/>
                </a:solidFill>
              </a:rPr>
              <a:t>demonstrate your confidence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</a:rPr>
              <a:t>fluency</a:t>
            </a:r>
            <a:r>
              <a:rPr lang="en-US" dirty="0"/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1314450" lvl="1" indent="-857250">
              <a:spcBef>
                <a:spcPts val="0"/>
              </a:spcBef>
            </a:pP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(Sample 1) </a:t>
            </a:r>
            <a:r>
              <a:rPr lang="en-US" dirty="0"/>
              <a:t>Yes, of course. Here’s the </a:t>
            </a:r>
            <a:r>
              <a:rPr lang="en-US" dirty="0">
                <a:solidFill>
                  <a:srgbClr val="00B050"/>
                </a:solidFill>
              </a:rPr>
              <a:t>id card/passport/driving license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which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I </a:t>
            </a:r>
            <a:r>
              <a:rPr lang="en-US" dirty="0">
                <a:solidFill>
                  <a:srgbClr val="00B050"/>
                </a:solidFill>
              </a:rPr>
              <a:t>used for registration</a:t>
            </a:r>
            <a:r>
              <a:rPr lang="en-US" dirty="0"/>
              <a:t>, please </a:t>
            </a:r>
            <a:r>
              <a:rPr lang="en-US" dirty="0">
                <a:solidFill>
                  <a:srgbClr val="00B050"/>
                </a:solidFill>
              </a:rPr>
              <a:t>have a look</a:t>
            </a:r>
            <a:r>
              <a:rPr lang="en-US" dirty="0" smtClean="0"/>
              <a:t>!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(Sample 2) Yes, of course, </a:t>
            </a:r>
            <a:r>
              <a:rPr lang="en-US" dirty="0"/>
              <a:t>Here’s the </a:t>
            </a:r>
            <a:r>
              <a:rPr lang="en-US" dirty="0">
                <a:solidFill>
                  <a:srgbClr val="00B050"/>
                </a:solidFill>
              </a:rPr>
              <a:t>id card/passport/driving license </a:t>
            </a:r>
            <a:r>
              <a:rPr lang="en-US" dirty="0">
                <a:solidFill>
                  <a:srgbClr val="FFFF00"/>
                </a:solidFill>
              </a:rPr>
              <a:t>which I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used to register for this test</a:t>
            </a:r>
            <a:r>
              <a:rPr lang="en-US" dirty="0" smtClean="0"/>
              <a:t>, please </a:t>
            </a:r>
            <a:r>
              <a:rPr lang="en-US" dirty="0" smtClean="0">
                <a:solidFill>
                  <a:srgbClr val="00B050"/>
                </a:solidFill>
              </a:rPr>
              <a:t>take a look</a:t>
            </a:r>
            <a:r>
              <a:rPr lang="en-US" dirty="0" smtClean="0"/>
              <a:t>!</a:t>
            </a:r>
            <a:endParaRPr lang="en-US" dirty="0" smtClean="0">
              <a:solidFill>
                <a:srgbClr val="F8F8F8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0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2133601"/>
            <a:ext cx="24384000" cy="9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3. Do you work or study?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8F8F8"/>
              </a:solidFill>
            </a:endParaRPr>
          </a:p>
          <a:p>
            <a:pPr marL="857250" indent="-857250" algn="just">
              <a:spcBef>
                <a:spcPts val="0"/>
              </a:spcBef>
            </a:pPr>
            <a:r>
              <a:rPr lang="en-US" dirty="0" smtClean="0">
                <a:solidFill>
                  <a:srgbClr val="F8F8F8"/>
                </a:solidFill>
              </a:rPr>
              <a:t>(Sample 1 – study)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answer – paraphrase</a:t>
            </a:r>
            <a:r>
              <a:rPr lang="en-US" dirty="0" smtClean="0">
                <a:solidFill>
                  <a:srgbClr val="F8F8F8"/>
                </a:solidFill>
              </a:rPr>
              <a:t>)</a:t>
            </a:r>
            <a:endParaRPr lang="en-US" dirty="0">
              <a:solidFill>
                <a:srgbClr val="F8F8F8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At the moment, I am </a:t>
            </a:r>
            <a:r>
              <a:rPr lang="en-US" dirty="0" smtClean="0">
                <a:solidFill>
                  <a:srgbClr val="00B050"/>
                </a:solidFill>
              </a:rPr>
              <a:t>a senior 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NEU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short for</a:t>
            </a:r>
            <a:r>
              <a:rPr lang="en-US" dirty="0" smtClean="0"/>
              <a:t> National Economics University, and </a:t>
            </a:r>
            <a:r>
              <a:rPr lang="en-US" dirty="0" smtClean="0">
                <a:solidFill>
                  <a:srgbClr val="00B050"/>
                </a:solidFill>
              </a:rPr>
              <a:t>my major is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International Business</a:t>
            </a:r>
            <a:r>
              <a:rPr lang="en-US" dirty="0" smtClean="0"/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FF00"/>
                </a:solidFill>
              </a:rPr>
              <a:t>give more details - why did you choose …?</a:t>
            </a:r>
            <a:r>
              <a:rPr lang="en-US" dirty="0" smtClean="0"/>
              <a:t>)</a:t>
            </a:r>
            <a:endParaRPr lang="en-US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I </a:t>
            </a:r>
            <a:r>
              <a:rPr lang="en-US" dirty="0" smtClean="0">
                <a:solidFill>
                  <a:srgbClr val="00B050"/>
                </a:solidFill>
              </a:rPr>
              <a:t>chose</a:t>
            </a:r>
            <a:r>
              <a:rPr lang="en-US" dirty="0" smtClean="0"/>
              <a:t> this major </a:t>
            </a:r>
            <a:r>
              <a:rPr lang="en-US" dirty="0" smtClean="0">
                <a:solidFill>
                  <a:srgbClr val="00B050"/>
                </a:solidFill>
              </a:rPr>
              <a:t>because I’d like to become</a:t>
            </a:r>
            <a:r>
              <a:rPr lang="en-US" dirty="0" smtClean="0"/>
              <a:t> an </a:t>
            </a:r>
            <a:r>
              <a:rPr lang="en-US" dirty="0" smtClean="0">
                <a:solidFill>
                  <a:srgbClr val="FFFF00"/>
                </a:solidFill>
              </a:rPr>
              <a:t>HR specialist</a:t>
            </a:r>
            <a:r>
              <a:rPr lang="en-US" dirty="0" smtClean="0"/>
              <a:t> working in a </a:t>
            </a:r>
            <a:r>
              <a:rPr lang="en-US" dirty="0" smtClean="0">
                <a:solidFill>
                  <a:srgbClr val="00B050"/>
                </a:solidFill>
              </a:rPr>
              <a:t>multinational firm </a:t>
            </a:r>
            <a:r>
              <a:rPr lang="en-US" dirty="0" smtClean="0">
                <a:solidFill>
                  <a:srgbClr val="FFFF00"/>
                </a:solidFill>
              </a:rPr>
              <a:t>like </a:t>
            </a:r>
            <a:r>
              <a:rPr lang="en-US" dirty="0" err="1" smtClean="0">
                <a:solidFill>
                  <a:srgbClr val="FFFF00"/>
                </a:solidFill>
              </a:rPr>
              <a:t>McKinseys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8F8F8"/>
                </a:solidFill>
              </a:rPr>
              <a:t>where I can </a:t>
            </a:r>
            <a:r>
              <a:rPr lang="en-US" dirty="0" smtClean="0">
                <a:solidFill>
                  <a:srgbClr val="00B050"/>
                </a:solidFill>
              </a:rPr>
              <a:t>nurture </a:t>
            </a:r>
            <a:r>
              <a:rPr lang="en-US" dirty="0" smtClean="0">
                <a:solidFill>
                  <a:srgbClr val="00B050"/>
                </a:solidFill>
              </a:rPr>
              <a:t>talents </a:t>
            </a:r>
            <a:r>
              <a:rPr lang="en-US" dirty="0" smtClean="0">
                <a:solidFill>
                  <a:srgbClr val="F8F8F8"/>
                </a:solidFill>
              </a:rPr>
              <a:t>and </a:t>
            </a:r>
            <a:r>
              <a:rPr lang="en-US" dirty="0" smtClean="0">
                <a:solidFill>
                  <a:srgbClr val="F8F8F8"/>
                </a:solidFill>
              </a:rPr>
              <a:t>help </a:t>
            </a:r>
            <a:r>
              <a:rPr lang="en-US" dirty="0" smtClean="0">
                <a:solidFill>
                  <a:srgbClr val="F8F8F8"/>
                </a:solidFill>
              </a:rPr>
              <a:t>people </a:t>
            </a:r>
            <a:r>
              <a:rPr lang="en-US" dirty="0" smtClean="0">
                <a:solidFill>
                  <a:srgbClr val="00B050"/>
                </a:solidFill>
              </a:rPr>
              <a:t>achieve their fullest potential</a:t>
            </a:r>
            <a:r>
              <a:rPr lang="en-US" dirty="0" smtClean="0">
                <a:solidFill>
                  <a:srgbClr val="F8F8F8"/>
                </a:solidFill>
              </a:rPr>
              <a:t>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OR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I decided to study here because the </a:t>
            </a:r>
            <a:r>
              <a:rPr lang="en-US" dirty="0">
                <a:solidFill>
                  <a:srgbClr val="00B050"/>
                </a:solidFill>
              </a:rPr>
              <a:t>school is quite prestigious</a:t>
            </a:r>
            <a:r>
              <a:rPr lang="en-US" dirty="0"/>
              <a:t>. Only </a:t>
            </a:r>
            <a:r>
              <a:rPr lang="en-US" dirty="0">
                <a:solidFill>
                  <a:srgbClr val="FFFF00"/>
                </a:solidFill>
              </a:rPr>
              <a:t>1 out of 10 students </a:t>
            </a:r>
            <a:r>
              <a:rPr lang="en-US" dirty="0">
                <a:solidFill>
                  <a:srgbClr val="00B050"/>
                </a:solidFill>
              </a:rPr>
              <a:t>get admitted</a:t>
            </a:r>
            <a:r>
              <a:rPr lang="en-US" dirty="0"/>
              <a:t>, </a:t>
            </a:r>
            <a:r>
              <a:rPr lang="en-US" dirty="0" smtClean="0"/>
              <a:t>and the courses | study programs here are one of the best in Vietnam.</a:t>
            </a:r>
            <a:endParaRPr lang="en-US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49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2133601"/>
            <a:ext cx="24384000" cy="9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3. Do you work or study?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8F8F8"/>
              </a:solidFill>
            </a:endParaRPr>
          </a:p>
          <a:p>
            <a:pPr marL="857250" indent="-857250" algn="just">
              <a:spcBef>
                <a:spcPts val="0"/>
              </a:spcBef>
            </a:pPr>
            <a:r>
              <a:rPr lang="en-US" dirty="0" smtClean="0">
                <a:solidFill>
                  <a:srgbClr val="F8F8F8"/>
                </a:solidFill>
              </a:rPr>
              <a:t>(Sample 2 - work)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urrently I’m </a:t>
            </a:r>
            <a:r>
              <a:rPr lang="en-US" dirty="0">
                <a:solidFill>
                  <a:srgbClr val="00B050"/>
                </a:solidFill>
              </a:rPr>
              <a:t>working </a:t>
            </a:r>
            <a:r>
              <a:rPr lang="en-US" dirty="0" smtClean="0">
                <a:solidFill>
                  <a:srgbClr val="00B05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full-time</a:t>
            </a:r>
            <a:r>
              <a:rPr lang="en-US" dirty="0"/>
              <a:t> teacher </a:t>
            </a:r>
            <a:endParaRPr lang="en-US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FF00"/>
                </a:solidFill>
              </a:rPr>
              <a:t>where &amp; name</a:t>
            </a:r>
            <a:r>
              <a:rPr lang="en-US" dirty="0" smtClean="0"/>
              <a:t>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at </a:t>
            </a:r>
            <a:r>
              <a:rPr lang="en-US" dirty="0">
                <a:solidFill>
                  <a:srgbClr val="00B050"/>
                </a:solidFill>
              </a:rPr>
              <a:t>a local tutoring school whose name is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the IELTS Workshop</a:t>
            </a:r>
            <a:r>
              <a:rPr lang="en-US" dirty="0" smtClean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FF00"/>
                </a:solidFill>
              </a:rPr>
              <a:t>what do you do – specific</a:t>
            </a:r>
            <a:r>
              <a:rPr lang="en-US" dirty="0" smtClean="0"/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I help students prepare for the IELTS test, </a:t>
            </a:r>
            <a:r>
              <a:rPr lang="en-US" dirty="0" smtClean="0">
                <a:solidFill>
                  <a:srgbClr val="FFFF00"/>
                </a:solidFill>
              </a:rPr>
              <a:t>specifically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enhancing their speaking and writing skills</a:t>
            </a:r>
            <a:r>
              <a:rPr lang="en-US" dirty="0" smtClean="0"/>
              <a:t>, to </a:t>
            </a:r>
            <a:r>
              <a:rPr lang="en-US" dirty="0" smtClean="0">
                <a:solidFill>
                  <a:srgbClr val="FFFF00"/>
                </a:solidFill>
              </a:rPr>
              <a:t>either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get into universities </a:t>
            </a:r>
            <a:r>
              <a:rPr lang="en-US" dirty="0" smtClean="0">
                <a:solidFill>
                  <a:srgbClr val="FFFF00"/>
                </a:solidFill>
              </a:rPr>
              <a:t>or </a:t>
            </a:r>
            <a:r>
              <a:rPr lang="en-US" dirty="0" smtClean="0"/>
              <a:t>have their </a:t>
            </a:r>
            <a:r>
              <a:rPr lang="en-US" dirty="0" smtClean="0">
                <a:solidFill>
                  <a:srgbClr val="00B050"/>
                </a:solidFill>
              </a:rPr>
              <a:t>dream job</a:t>
            </a:r>
            <a:r>
              <a:rPr lang="en-US" dirty="0" smtClean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FF00"/>
                </a:solidFill>
              </a:rPr>
              <a:t>how long</a:t>
            </a:r>
            <a:r>
              <a:rPr lang="en-US" dirty="0" smtClean="0"/>
              <a:t>)</a:t>
            </a:r>
            <a:endParaRPr lang="en-US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I’ve </a:t>
            </a:r>
            <a:r>
              <a:rPr lang="en-US" dirty="0">
                <a:solidFill>
                  <a:srgbClr val="00B050"/>
                </a:solidFill>
              </a:rPr>
              <a:t>been </a:t>
            </a:r>
            <a:r>
              <a:rPr lang="en-US" dirty="0" smtClean="0">
                <a:solidFill>
                  <a:srgbClr val="00B050"/>
                </a:solidFill>
              </a:rPr>
              <a:t>teaching </a:t>
            </a:r>
            <a:r>
              <a:rPr lang="en-US" dirty="0">
                <a:solidFill>
                  <a:srgbClr val="00B050"/>
                </a:solidFill>
              </a:rPr>
              <a:t>there</a:t>
            </a:r>
            <a:r>
              <a:rPr lang="en-US" dirty="0"/>
              <a:t> for the last </a:t>
            </a:r>
            <a:r>
              <a:rPr lang="en-US" dirty="0" smtClean="0">
                <a:solidFill>
                  <a:srgbClr val="FFFF00"/>
                </a:solidFill>
              </a:rPr>
              <a:t>18 </a:t>
            </a:r>
            <a:r>
              <a:rPr lang="en-US" dirty="0">
                <a:solidFill>
                  <a:srgbClr val="FFFF00"/>
                </a:solidFill>
              </a:rPr>
              <a:t>months</a:t>
            </a:r>
            <a:r>
              <a:rPr lang="en-US" dirty="0" smtClean="0"/>
              <a:t>.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98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2743200"/>
            <a:ext cx="24384000" cy="9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4</a:t>
            </a:r>
            <a:r>
              <a:rPr lang="en-US" sz="7200" dirty="0" smtClean="0">
                <a:solidFill>
                  <a:srgbClr val="FFC000"/>
                </a:solidFill>
              </a:rPr>
              <a:t>. Where are you from?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lang="en-US" sz="7200" dirty="0">
              <a:solidFill>
                <a:srgbClr val="FFC000"/>
              </a:solidFill>
            </a:endParaRPr>
          </a:p>
          <a:p>
            <a:pPr marL="857250" indent="-857250" algn="just">
              <a:spcBef>
                <a:spcPts val="0"/>
              </a:spcBef>
            </a:pPr>
            <a:r>
              <a:rPr lang="en-US" dirty="0" smtClean="0">
                <a:solidFill>
                  <a:srgbClr val="F8F8F8"/>
                </a:solidFill>
              </a:rPr>
              <a:t>Answer</a:t>
            </a:r>
            <a:r>
              <a:rPr lang="en-US" dirty="0" smtClean="0">
                <a:solidFill>
                  <a:srgbClr val="FFFF00"/>
                </a:solidFill>
              </a:rPr>
              <a:t>-paraphrase</a:t>
            </a:r>
            <a:r>
              <a:rPr lang="en-US" dirty="0" smtClean="0">
                <a:solidFill>
                  <a:srgbClr val="F8F8F8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As </a:t>
            </a:r>
            <a:r>
              <a:rPr lang="en-US" dirty="0">
                <a:solidFill>
                  <a:srgbClr val="00B050"/>
                </a:solidFill>
              </a:rPr>
              <a:t>you can probably guess</a:t>
            </a:r>
            <a:r>
              <a:rPr lang="en-US" dirty="0"/>
              <a:t>, I </a:t>
            </a:r>
            <a:r>
              <a:rPr lang="en-US" u="sng" dirty="0"/>
              <a:t>come from</a:t>
            </a:r>
            <a:r>
              <a:rPr lang="en-US" dirty="0"/>
              <a:t> Hanoi, </a:t>
            </a:r>
            <a:r>
              <a:rPr lang="en-US" dirty="0">
                <a:solidFill>
                  <a:srgbClr val="00B050"/>
                </a:solidFill>
              </a:rPr>
              <a:t>which is</a:t>
            </a:r>
            <a:r>
              <a:rPr lang="en-US" dirty="0"/>
              <a:t> the </a:t>
            </a:r>
            <a:r>
              <a:rPr lang="en-US" dirty="0" smtClean="0"/>
              <a:t>capital </a:t>
            </a:r>
            <a:r>
              <a:rPr lang="en-US" dirty="0"/>
              <a:t>of Vietnam </a:t>
            </a:r>
            <a:r>
              <a:rPr lang="en-US" dirty="0">
                <a:solidFill>
                  <a:srgbClr val="00B050"/>
                </a:solidFill>
              </a:rPr>
              <a:t>located in </a:t>
            </a:r>
            <a:r>
              <a:rPr lang="en-US" dirty="0" smtClean="0">
                <a:solidFill>
                  <a:srgbClr val="FFFF00"/>
                </a:solidFill>
              </a:rPr>
              <a:t>the </a:t>
            </a:r>
            <a:r>
              <a:rPr lang="en-US" dirty="0">
                <a:solidFill>
                  <a:srgbClr val="FFFF00"/>
                </a:solidFill>
              </a:rPr>
              <a:t>North</a:t>
            </a:r>
            <a:r>
              <a:rPr lang="en-US" dirty="0"/>
              <a:t> of the </a:t>
            </a:r>
            <a:r>
              <a:rPr lang="en-US" dirty="0" smtClean="0"/>
              <a:t>country.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what is it famous for?</a:t>
            </a:r>
            <a:r>
              <a:rPr lang="en-US" dirty="0" smtClean="0">
                <a:solidFill>
                  <a:srgbClr val="F8F8F8"/>
                </a:solidFill>
              </a:rPr>
              <a:t>)</a:t>
            </a:r>
            <a:endParaRPr lang="en-US" dirty="0">
              <a:solidFill>
                <a:srgbClr val="F8F8F8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It’s </a:t>
            </a:r>
            <a:r>
              <a:rPr lang="en-US" dirty="0" smtClean="0">
                <a:solidFill>
                  <a:srgbClr val="00B050"/>
                </a:solidFill>
              </a:rPr>
              <a:t>famously known for </a:t>
            </a:r>
            <a:r>
              <a:rPr lang="en-US" dirty="0" smtClean="0">
                <a:solidFill>
                  <a:srgbClr val="F8F8F8"/>
                </a:solidFill>
              </a:rPr>
              <a:t>the </a:t>
            </a:r>
            <a:r>
              <a:rPr lang="en-US" dirty="0" smtClean="0">
                <a:solidFill>
                  <a:srgbClr val="00B050"/>
                </a:solidFill>
              </a:rPr>
              <a:t>rustic charm</a:t>
            </a:r>
            <a:r>
              <a:rPr lang="en-US" dirty="0" smtClean="0">
                <a:solidFill>
                  <a:srgbClr val="F8F8F8"/>
                </a:solidFill>
              </a:rPr>
              <a:t>, which is reflected through </a:t>
            </a:r>
            <a:r>
              <a:rPr lang="en-US" dirty="0" smtClean="0">
                <a:solidFill>
                  <a:srgbClr val="00B050"/>
                </a:solidFill>
              </a:rPr>
              <a:t>historical relics </a:t>
            </a:r>
            <a:r>
              <a:rPr lang="en-US" dirty="0" smtClean="0">
                <a:solidFill>
                  <a:srgbClr val="F8F8F8"/>
                </a:solidFill>
              </a:rPr>
              <a:t>such as the </a:t>
            </a:r>
            <a:r>
              <a:rPr lang="en-US" dirty="0" smtClean="0">
                <a:solidFill>
                  <a:srgbClr val="FFFF00"/>
                </a:solidFill>
              </a:rPr>
              <a:t>One-Pillar Pagoda</a:t>
            </a:r>
            <a:r>
              <a:rPr lang="en-US" dirty="0" smtClean="0">
                <a:solidFill>
                  <a:srgbClr val="F8F8F8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Also</a:t>
            </a:r>
            <a:r>
              <a:rPr lang="en-US" dirty="0" smtClean="0">
                <a:solidFill>
                  <a:srgbClr val="F8F8F8"/>
                </a:solidFill>
              </a:rPr>
              <a:t>, the </a:t>
            </a:r>
            <a:r>
              <a:rPr lang="en-US" dirty="0" smtClean="0">
                <a:solidFill>
                  <a:srgbClr val="00B050"/>
                </a:solidFill>
              </a:rPr>
              <a:t>locals are super warm and welcoming</a:t>
            </a:r>
            <a:r>
              <a:rPr lang="en-US" dirty="0" smtClean="0">
                <a:solidFill>
                  <a:srgbClr val="F8F8F8"/>
                </a:solidFill>
              </a:rPr>
              <a:t>. They always </a:t>
            </a:r>
            <a:r>
              <a:rPr lang="en-US" dirty="0" smtClean="0">
                <a:solidFill>
                  <a:srgbClr val="00B050"/>
                </a:solidFill>
              </a:rPr>
              <a:t>wear a smile on their faces</a:t>
            </a:r>
            <a:r>
              <a:rPr lang="en-US" dirty="0" smtClean="0">
                <a:solidFill>
                  <a:srgbClr val="F8F8F8"/>
                </a:solidFill>
              </a:rPr>
              <a:t> and </a:t>
            </a:r>
            <a:r>
              <a:rPr lang="en-US" dirty="0" smtClean="0">
                <a:solidFill>
                  <a:srgbClr val="00B050"/>
                </a:solidFill>
              </a:rPr>
              <a:t>treat others with kindness</a:t>
            </a:r>
            <a:r>
              <a:rPr lang="en-US" dirty="0" smtClean="0">
                <a:solidFill>
                  <a:srgbClr val="F8F8F8"/>
                </a:solidFill>
              </a:rPr>
              <a:t>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OR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Hanoi’s quite large </a:t>
            </a:r>
            <a:r>
              <a:rPr lang="en-US" dirty="0" smtClean="0">
                <a:solidFill>
                  <a:srgbClr val="FFFF00"/>
                </a:solidFill>
              </a:rPr>
              <a:t>with </a:t>
            </a:r>
            <a:r>
              <a:rPr lang="en-US" dirty="0">
                <a:solidFill>
                  <a:srgbClr val="FFFF00"/>
                </a:solidFill>
              </a:rPr>
              <a:t>8 million </a:t>
            </a:r>
            <a:r>
              <a:rPr lang="en-US" dirty="0" smtClean="0">
                <a:solidFill>
                  <a:srgbClr val="FFFF00"/>
                </a:solidFill>
              </a:rPr>
              <a:t>citizens, </a:t>
            </a:r>
            <a:r>
              <a:rPr lang="en-US" dirty="0" smtClean="0">
                <a:solidFill>
                  <a:srgbClr val="F8F8F8"/>
                </a:solidFill>
              </a:rPr>
              <a:t>and is </a:t>
            </a:r>
            <a:r>
              <a:rPr lang="en-US" dirty="0" smtClean="0"/>
              <a:t>often called by the name: “</a:t>
            </a:r>
            <a:r>
              <a:rPr lang="en-US" dirty="0" smtClean="0">
                <a:solidFill>
                  <a:srgbClr val="FFFF00"/>
                </a:solidFill>
              </a:rPr>
              <a:t>the city of flying dragons</a:t>
            </a:r>
            <a:r>
              <a:rPr lang="en-US" dirty="0" smtClean="0">
                <a:solidFill>
                  <a:srgbClr val="F8F8F8"/>
                </a:solidFill>
              </a:rPr>
              <a:t>”</a:t>
            </a:r>
            <a:r>
              <a:rPr lang="en-US" dirty="0" smtClean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144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D32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612</Words>
  <Application>Microsoft Office PowerPoint</Application>
  <PresentationFormat>Custom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Garamond</vt:lpstr>
      <vt:lpstr>Helvetica Neue Light</vt:lpstr>
      <vt:lpstr>Helvetica Neue</vt:lpstr>
      <vt:lpstr>Arial</vt:lpstr>
      <vt:lpstr>White</vt:lpstr>
      <vt:lpstr>SPEAKING PART 1:  ICE-BREAKER QUESTIONs</vt:lpstr>
      <vt:lpstr>SPEAKING PART 1:  ICE-BREAKER 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SPEAKING PART 1: Q1</dc:title>
  <cp:lastModifiedBy>Hoang Anh</cp:lastModifiedBy>
  <cp:revision>91</cp:revision>
  <dcterms:modified xsi:type="dcterms:W3CDTF">2020-10-06T08:18:06Z</dcterms:modified>
</cp:coreProperties>
</file>