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9" r:id="rId3"/>
    <p:sldId id="290" r:id="rId4"/>
    <p:sldId id="291" r:id="rId5"/>
    <p:sldId id="261" r:id="rId6"/>
    <p:sldId id="285" r:id="rId7"/>
    <p:sldId id="295" r:id="rId8"/>
    <p:sldId id="259" r:id="rId9"/>
    <p:sldId id="264" r:id="rId10"/>
    <p:sldId id="292" r:id="rId11"/>
    <p:sldId id="296" r:id="rId12"/>
  </p:sldIdLst>
  <p:sldSz cx="9144000" cy="5143500" type="screen16x9"/>
  <p:notesSz cx="6858000" cy="9144000"/>
  <p:embeddedFontLs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D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F10D9-8E3F-43D6-B9EB-841146FAAB12}">
  <a:tblStyle styleId="{826F10D9-8E3F-43D6-B9EB-841146FAA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21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30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Khổ</a:t>
            </a:r>
            <a:r>
              <a:rPr lang="en-US" dirty="0"/>
              <a:t> 1: trend </a:t>
            </a:r>
            <a:r>
              <a:rPr lang="en-US" dirty="0" err="1"/>
              <a:t>của</a:t>
            </a:r>
            <a:r>
              <a:rPr lang="en-US" baseline="0" dirty="0"/>
              <a:t> converts -&gt; CDs (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qua trend </a:t>
            </a:r>
            <a:r>
              <a:rPr lang="en-US" baseline="0" dirty="0" err="1"/>
              <a:t>của</a:t>
            </a:r>
            <a:r>
              <a:rPr lang="en-US" baseline="0" dirty="0"/>
              <a:t> CDs </a:t>
            </a:r>
            <a:r>
              <a:rPr lang="en-US" baseline="0" dirty="0" err="1"/>
              <a:t>năm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58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Overview: largest</a:t>
            </a:r>
            <a:r>
              <a:rPr lang="en-US" baseline="0" dirty="0"/>
              <a:t> – smallest -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viết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2 </a:t>
            </a:r>
            <a:r>
              <a:rPr lang="en-US" baseline="0" dirty="0" err="1"/>
              <a:t>câu</a:t>
            </a:r>
            <a:r>
              <a:rPr lang="en-US" baseline="0" dirty="0"/>
              <a:t> – on the other hand/in contrast.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report trend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insurance/other worker salary </a:t>
            </a:r>
            <a:r>
              <a:rPr lang="en-US" baseline="0" dirty="0" err="1"/>
              <a:t>là</a:t>
            </a:r>
            <a:r>
              <a:rPr lang="en-US" baseline="0" dirty="0"/>
              <a:t> significant;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99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amount of</a:t>
            </a:r>
            <a:r>
              <a:rPr lang="en-US" baseline="0" dirty="0" smtClean="0"/>
              <a:t> money spent on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68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 1 2 3 fluctuated, that on … registered a significant decrease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97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: … accounted for …% of the total school spending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22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Khổ</a:t>
            </a:r>
            <a:r>
              <a:rPr lang="en-US" dirty="0"/>
              <a:t> 1: trend </a:t>
            </a:r>
            <a:r>
              <a:rPr lang="en-US" dirty="0" err="1"/>
              <a:t>của</a:t>
            </a:r>
            <a:r>
              <a:rPr lang="en-US" baseline="0" dirty="0"/>
              <a:t> converts -&gt; CDs (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qua trend </a:t>
            </a:r>
            <a:r>
              <a:rPr lang="en-US" baseline="0" dirty="0" err="1"/>
              <a:t>của</a:t>
            </a:r>
            <a:r>
              <a:rPr lang="en-US" baseline="0" dirty="0"/>
              <a:t> CDs </a:t>
            </a:r>
            <a:r>
              <a:rPr lang="en-US" baseline="0" dirty="0" err="1"/>
              <a:t>năm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34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65018" y="1735516"/>
            <a:ext cx="755525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 CHARTs_ultimate revision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0" y="773633"/>
            <a:ext cx="4847063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FFC000"/>
                </a:solidFill>
              </a:rPr>
              <a:t>Body 1</a:t>
            </a:r>
            <a:r>
              <a:rPr lang="en-US" sz="2500" dirty="0" smtClean="0"/>
              <a:t>: </a:t>
            </a:r>
            <a:endParaRPr lang="en-US" sz="2500" dirty="0"/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In 1981, </a:t>
            </a:r>
            <a:r>
              <a:rPr lang="en-US" sz="2500" u="sng" dirty="0">
                <a:solidFill>
                  <a:schemeClr val="tx1"/>
                </a:solidFill>
              </a:rPr>
              <a:t>the highest amount of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money </a:t>
            </a:r>
            <a:r>
              <a:rPr lang="en-US" sz="2500" u="sng" dirty="0">
                <a:solidFill>
                  <a:schemeClr val="tx1"/>
                </a:solidFill>
              </a:rPr>
              <a:t>went on</a:t>
            </a:r>
            <a:r>
              <a:rPr lang="en-US" sz="2500" dirty="0">
                <a:solidFill>
                  <a:schemeClr val="tx1"/>
                </a:solidFill>
              </a:rPr>
              <a:t> teachers’ salaries, at 40%, </a:t>
            </a:r>
            <a:r>
              <a:rPr lang="en-US" sz="2500" u="sng" dirty="0">
                <a:solidFill>
                  <a:srgbClr val="FF0000"/>
                </a:solidFill>
              </a:rPr>
              <a:t>followed </a:t>
            </a:r>
            <a:r>
              <a:rPr lang="en-US" sz="2500" u="sng" dirty="0" smtClean="0">
                <a:solidFill>
                  <a:srgbClr val="FF0000"/>
                </a:solidFill>
              </a:rPr>
              <a:t>by</a:t>
            </a:r>
            <a:r>
              <a:rPr lang="en-US" sz="2500" dirty="0" smtClean="0">
                <a:solidFill>
                  <a:schemeClr val="tx1"/>
                </a:solidFill>
              </a:rPr>
              <a:t> other </a:t>
            </a:r>
            <a:r>
              <a:rPr lang="en-US" sz="2500" dirty="0">
                <a:solidFill>
                  <a:schemeClr val="tx1"/>
                </a:solidFill>
              </a:rPr>
              <a:t>workers’ </a:t>
            </a:r>
            <a:r>
              <a:rPr lang="en-US" sz="2500" dirty="0" smtClean="0">
                <a:solidFill>
                  <a:schemeClr val="tx1"/>
                </a:solidFill>
              </a:rPr>
              <a:t>salaries at 28%. </a:t>
            </a:r>
            <a:r>
              <a:rPr lang="en-US" sz="2500" dirty="0">
                <a:solidFill>
                  <a:schemeClr val="tx1"/>
                </a:solidFill>
              </a:rPr>
              <a:t>10 years later, </a:t>
            </a:r>
            <a:r>
              <a:rPr lang="en-US" sz="2500" u="sng" dirty="0">
                <a:solidFill>
                  <a:srgbClr val="FF0000"/>
                </a:solidFill>
              </a:rPr>
              <a:t>the </a:t>
            </a:r>
            <a:r>
              <a:rPr lang="en-US" sz="2500" u="sng" dirty="0" smtClean="0">
                <a:solidFill>
                  <a:srgbClr val="FF0000"/>
                </a:solidFill>
              </a:rPr>
              <a:t>budget </a:t>
            </a:r>
            <a:r>
              <a:rPr lang="en-US" sz="2500" u="sng" dirty="0">
                <a:solidFill>
                  <a:srgbClr val="FF0000"/>
                </a:solidFill>
              </a:rPr>
              <a:t>for “teacher salaries”</a:t>
            </a:r>
            <a:r>
              <a:rPr lang="en-US" sz="2500" u="sng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increased and reached a peak of a half </a:t>
            </a:r>
            <a:r>
              <a:rPr lang="en-US" sz="2500" u="sng" dirty="0">
                <a:solidFill>
                  <a:schemeClr val="tx1"/>
                </a:solidFill>
              </a:rPr>
              <a:t>before</a:t>
            </a:r>
            <a:r>
              <a:rPr lang="en-US" sz="2500" dirty="0">
                <a:solidFill>
                  <a:schemeClr val="tx1"/>
                </a:solidFill>
              </a:rPr>
              <a:t> falling to 45% in 2001. Meanwhile, </a:t>
            </a:r>
            <a:r>
              <a:rPr lang="en-US" sz="2500" u="sng" dirty="0" smtClean="0">
                <a:solidFill>
                  <a:srgbClr val="FF0000"/>
                </a:solidFill>
              </a:rPr>
              <a:t>expenditure </a:t>
            </a:r>
            <a:r>
              <a:rPr lang="en-US" sz="2500" u="sng" dirty="0">
                <a:solidFill>
                  <a:srgbClr val="FF0000"/>
                </a:solidFill>
              </a:rPr>
              <a:t>on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“other </a:t>
            </a:r>
            <a:r>
              <a:rPr lang="en-US" sz="2500" dirty="0">
                <a:solidFill>
                  <a:schemeClr val="tx1"/>
                </a:solidFill>
              </a:rPr>
              <a:t>workers’ </a:t>
            </a:r>
            <a:r>
              <a:rPr lang="en-US" sz="2500" dirty="0" smtClean="0">
                <a:solidFill>
                  <a:schemeClr val="tx1"/>
                </a:solidFill>
              </a:rPr>
              <a:t>salaries” </a:t>
            </a:r>
            <a:r>
              <a:rPr lang="en-US" sz="2500" dirty="0">
                <a:solidFill>
                  <a:schemeClr val="tx1"/>
                </a:solidFill>
              </a:rPr>
              <a:t>halved to 15% between 1981 and </a:t>
            </a:r>
            <a:r>
              <a:rPr lang="en-US" sz="2500" dirty="0" smtClean="0">
                <a:solidFill>
                  <a:schemeClr val="tx1"/>
                </a:solidFill>
              </a:rPr>
              <a:t>2001.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24" y="203906"/>
            <a:ext cx="4348976" cy="45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0" y="884255"/>
            <a:ext cx="4051264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FD7F17"/>
                </a:solidFill>
              </a:rPr>
              <a:t>Khổ</a:t>
            </a:r>
            <a:r>
              <a:rPr lang="en-US" sz="2800" b="1" dirty="0" smtClean="0">
                <a:solidFill>
                  <a:srgbClr val="FD7F17"/>
                </a:solidFill>
              </a:rPr>
              <a:t> 2: </a:t>
            </a:r>
            <a:r>
              <a:rPr lang="en-US" sz="2400" dirty="0" smtClean="0"/>
              <a:t>facilities – resources - insurance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S1&amp;3: [cohesive devices] – trend: facilities - resources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S2</a:t>
            </a:r>
            <a:r>
              <a:rPr lang="en-US" sz="2400" dirty="0"/>
              <a:t>: [cohesive devices] – trend: </a:t>
            </a:r>
            <a:r>
              <a:rPr lang="en-US" sz="2400" dirty="0" smtClean="0"/>
              <a:t>resources</a:t>
            </a:r>
            <a:endParaRPr lang="en-US" sz="2400" dirty="0"/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24" y="203906"/>
            <a:ext cx="4348976" cy="45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166254" y="966921"/>
            <a:ext cx="4489722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Question</a:t>
            </a:r>
            <a:r>
              <a:rPr lang="en-US" sz="3600" dirty="0"/>
              <a:t>: </a:t>
            </a:r>
          </a:p>
          <a:p>
            <a:pPr marL="0" indent="0">
              <a:buNone/>
            </a:pPr>
            <a:r>
              <a:rPr lang="en-US" sz="3600" dirty="0"/>
              <a:t>The three pie charts below show the changes in annual spending by a particular UK school in 1981, 1991 and 2001.</a:t>
            </a:r>
            <a:endParaRPr lang="en-US" sz="4400" dirty="0"/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1" y="203906"/>
            <a:ext cx="4702629" cy="45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0" y="597582"/>
            <a:ext cx="5015344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Question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The three pie charts below show the changes in annual spending by a particular UK school in 1981, 1991 and 2001.</a:t>
            </a: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182;p14"/>
          <p:cNvSpPr txBox="1">
            <a:spLocks/>
          </p:cNvSpPr>
          <p:nvPr/>
        </p:nvSpPr>
        <p:spPr>
          <a:xfrm>
            <a:off x="4951141" y="-9729"/>
            <a:ext cx="4154342" cy="19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Grammar: </a:t>
            </a:r>
            <a:r>
              <a:rPr lang="en-US" sz="2800" dirty="0" err="1" smtClean="0">
                <a:solidFill>
                  <a:schemeClr val="tx1"/>
                </a:solidFill>
              </a:rPr>
              <a:t>tìm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trọng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nhất</a:t>
            </a:r>
            <a:r>
              <a:rPr lang="en-US" sz="2800" dirty="0" smtClean="0">
                <a:solidFill>
                  <a:schemeClr val="tx1"/>
                </a:solidFill>
              </a:rPr>
              <a:t> =&gt; verb</a:t>
            </a:r>
          </a:p>
          <a:p>
            <a:pPr marL="0" indent="0">
              <a:buFont typeface="Roboto Condensed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Changes =&gt; how … changed</a:t>
            </a:r>
          </a:p>
          <a:p>
            <a:pPr marL="0" indent="0">
              <a:buFont typeface="Roboto Condensed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Vocab: </a:t>
            </a:r>
            <a:r>
              <a:rPr lang="en-US" sz="2800" dirty="0" smtClean="0">
                <a:solidFill>
                  <a:schemeClr val="tx1"/>
                </a:solidFill>
              </a:rPr>
              <a:t>annual spending</a:t>
            </a:r>
          </a:p>
          <a:p>
            <a:pPr marL="0" indent="0">
              <a:buFont typeface="Roboto Condensed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=&gt; budget/expenditure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Font typeface="Roboto Condensed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Specify: </a:t>
            </a:r>
            <a:r>
              <a:rPr lang="en-US" sz="2800" dirty="0" smtClean="0">
                <a:solidFill>
                  <a:schemeClr val="tx1"/>
                </a:solidFill>
              </a:rPr>
              <a:t>expenditure </a:t>
            </a:r>
            <a:r>
              <a:rPr lang="en-US" sz="2800" dirty="0" smtClean="0">
                <a:solidFill>
                  <a:srgbClr val="FF0000"/>
                </a:solidFill>
              </a:rPr>
              <a:t>on</a:t>
            </a:r>
            <a:r>
              <a:rPr lang="en-US" sz="2800" dirty="0" smtClean="0">
                <a:solidFill>
                  <a:schemeClr val="tx1"/>
                </a:solidFill>
              </a:rPr>
              <a:t>/budget </a:t>
            </a:r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>
                <a:solidFill>
                  <a:schemeClr val="tx1"/>
                </a:solidFill>
              </a:rPr>
              <a:t> 5 expenses/sectors.</a:t>
            </a:r>
            <a:endParaRPr lang="en-US" sz="2800" dirty="0"/>
          </a:p>
        </p:txBody>
      </p:sp>
      <p:sp>
        <p:nvSpPr>
          <p:cNvPr id="6" name="Google Shape;182;p14"/>
          <p:cNvSpPr txBox="1">
            <a:spLocks/>
          </p:cNvSpPr>
          <p:nvPr/>
        </p:nvSpPr>
        <p:spPr>
          <a:xfrm>
            <a:off x="0" y="2828694"/>
            <a:ext cx="5015344" cy="147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Intro: </a:t>
            </a:r>
            <a:r>
              <a:rPr lang="en-US" sz="2800" dirty="0">
                <a:solidFill>
                  <a:schemeClr val="tx1"/>
                </a:solidFill>
              </a:rPr>
              <a:t>The given three pie charts illustrate </a:t>
            </a:r>
            <a:r>
              <a:rPr lang="en-US" sz="2800" u="sng" dirty="0">
                <a:solidFill>
                  <a:schemeClr val="tx1"/>
                </a:solidFill>
              </a:rPr>
              <a:t>how the annual spending on </a:t>
            </a:r>
            <a:r>
              <a:rPr lang="en-US" sz="2800" u="sng" dirty="0" smtClean="0">
                <a:solidFill>
                  <a:schemeClr val="tx1"/>
                </a:solidFill>
              </a:rPr>
              <a:t>five </a:t>
            </a:r>
            <a:r>
              <a:rPr lang="en-US" sz="2800" u="sng" dirty="0">
                <a:solidFill>
                  <a:schemeClr val="tx1"/>
                </a:solidFill>
              </a:rPr>
              <a:t>different expenses</a:t>
            </a:r>
            <a:r>
              <a:rPr lang="en-US" sz="2800" dirty="0">
                <a:solidFill>
                  <a:schemeClr val="tx1"/>
                </a:solidFill>
              </a:rPr>
              <a:t> of a particular UK school </a:t>
            </a:r>
            <a:r>
              <a:rPr lang="en-US" sz="2800" u="sng" dirty="0">
                <a:solidFill>
                  <a:schemeClr val="tx1"/>
                </a:solidFill>
              </a:rPr>
              <a:t>shifted</a:t>
            </a:r>
            <a:r>
              <a:rPr lang="en-US" sz="2800" dirty="0">
                <a:solidFill>
                  <a:schemeClr val="tx1"/>
                </a:solidFill>
              </a:rPr>
              <a:t> in the year 1981, 1991 and </a:t>
            </a:r>
            <a:r>
              <a:rPr lang="en-US" sz="2800" dirty="0" smtClean="0">
                <a:solidFill>
                  <a:schemeClr val="tx1"/>
                </a:solidFill>
              </a:rPr>
              <a:t>2001.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0" y="461399"/>
            <a:ext cx="4809893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FFC000"/>
                </a:solidFill>
              </a:rPr>
              <a:t>Overview</a:t>
            </a:r>
            <a:r>
              <a:rPr lang="en-US" sz="2500" dirty="0" smtClean="0"/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66"/>
                </a:solidFill>
              </a:rPr>
              <a:t>***subjects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66"/>
                </a:solidFill>
              </a:rPr>
              <a:t>The percentage of [type]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66"/>
                </a:solidFill>
              </a:rPr>
              <a:t>The data for [type]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66"/>
                </a:solidFill>
              </a:rPr>
              <a:t>The amount of money spent on [type]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66"/>
                </a:solidFill>
              </a:rPr>
              <a:t>Spending on | expenditure on | the budget for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As can be seen from the charts, </a:t>
            </a:r>
            <a:r>
              <a:rPr lang="en-US" u="sng" dirty="0">
                <a:solidFill>
                  <a:schemeClr val="tx1"/>
                </a:solidFill>
              </a:rPr>
              <a:t>payments for salaries</a:t>
            </a:r>
            <a:r>
              <a:rPr lang="en-US" dirty="0">
                <a:solidFill>
                  <a:schemeClr val="tx1"/>
                </a:solidFill>
              </a:rPr>
              <a:t> were </a:t>
            </a:r>
            <a:r>
              <a:rPr lang="en-US" u="sng" dirty="0">
                <a:solidFill>
                  <a:schemeClr val="tx1"/>
                </a:solidFill>
              </a:rPr>
              <a:t>the biggest expenses</a:t>
            </a:r>
            <a:r>
              <a:rPr lang="en-US" dirty="0">
                <a:solidFill>
                  <a:schemeClr val="tx1"/>
                </a:solidFill>
              </a:rPr>
              <a:t>, while </a:t>
            </a:r>
            <a:r>
              <a:rPr lang="en-US" u="sng" dirty="0">
                <a:solidFill>
                  <a:schemeClr val="tx1"/>
                </a:solidFill>
              </a:rPr>
              <a:t>the </a:t>
            </a:r>
            <a:r>
              <a:rPr lang="en-US" u="sng" dirty="0" smtClean="0">
                <a:solidFill>
                  <a:schemeClr val="tx1"/>
                </a:solidFill>
              </a:rPr>
              <a:t>lowest </a:t>
            </a:r>
            <a:r>
              <a:rPr lang="en-US" u="sng" dirty="0">
                <a:solidFill>
                  <a:schemeClr val="tx1"/>
                </a:solidFill>
              </a:rPr>
              <a:t>amount of money</a:t>
            </a:r>
            <a:r>
              <a:rPr lang="en-US" dirty="0">
                <a:solidFill>
                  <a:schemeClr val="tx1"/>
                </a:solidFill>
              </a:rPr>
              <a:t> was </a:t>
            </a:r>
            <a:r>
              <a:rPr lang="en-US" u="sng" dirty="0">
                <a:solidFill>
                  <a:schemeClr val="tx1"/>
                </a:solidFill>
              </a:rPr>
              <a:t>allocated to insurance</a:t>
            </a:r>
            <a:r>
              <a:rPr lang="en-US" dirty="0">
                <a:solidFill>
                  <a:schemeClr val="tx1"/>
                </a:solidFill>
              </a:rPr>
              <a:t>. It is also apparent </a:t>
            </a:r>
            <a:r>
              <a:rPr lang="en-US" dirty="0" smtClean="0">
                <a:solidFill>
                  <a:schemeClr val="tx1"/>
                </a:solidFill>
              </a:rPr>
              <a:t>that </a:t>
            </a:r>
            <a:r>
              <a:rPr lang="en-US" u="sng" dirty="0" smtClean="0">
                <a:solidFill>
                  <a:schemeClr val="tx1"/>
                </a:solidFill>
              </a:rPr>
              <a:t>spending </a:t>
            </a:r>
            <a:r>
              <a:rPr lang="en-US" u="sng" dirty="0">
                <a:solidFill>
                  <a:schemeClr val="tx1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teachers’ salaries, facilities and resources fluctuated, whereas </a:t>
            </a:r>
            <a:r>
              <a:rPr lang="en-US" u="sng" dirty="0" smtClean="0">
                <a:solidFill>
                  <a:schemeClr val="tx1"/>
                </a:solidFill>
              </a:rPr>
              <a:t>that on </a:t>
            </a:r>
            <a:r>
              <a:rPr lang="en-US" dirty="0" smtClean="0">
                <a:solidFill>
                  <a:schemeClr val="tx1"/>
                </a:solidFill>
              </a:rPr>
              <a:t>other workers’ earnings slumped over the period.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93" y="203906"/>
            <a:ext cx="4334107" cy="4575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36" y="0"/>
            <a:ext cx="4103764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236" y="2857500"/>
            <a:ext cx="406524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77951" y="216654"/>
            <a:ext cx="777764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CÁCH CHIA THÔNG TIN THÂN </a:t>
            </a:r>
            <a:r>
              <a:rPr lang="en" dirty="0" smtClean="0"/>
              <a:t>BÀI – DYNAMIC PIE 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59473" y="881378"/>
            <a:ext cx="9046011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sz="3000" dirty="0"/>
              <a:t>Chia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r>
              <a:rPr lang="en-US" sz="3000" dirty="0"/>
              <a:t> (</a:t>
            </a:r>
            <a:r>
              <a:rPr lang="en-US" sz="3000" dirty="0" err="1"/>
              <a:t>bổ</a:t>
            </a:r>
            <a:r>
              <a:rPr lang="en-US" sz="3000" dirty="0"/>
              <a:t> </a:t>
            </a:r>
            <a:r>
              <a:rPr lang="en-US" sz="3000" dirty="0" err="1"/>
              <a:t>ngang</a:t>
            </a:r>
            <a:r>
              <a:rPr lang="en-US" sz="3000" dirty="0"/>
              <a:t>)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Body 1</a:t>
            </a:r>
            <a:r>
              <a:rPr lang="en-US" sz="3000" dirty="0"/>
              <a:t>: </a:t>
            </a:r>
            <a:r>
              <a:rPr lang="en-US" sz="3000" dirty="0" err="1"/>
              <a:t>những</a:t>
            </a:r>
            <a:r>
              <a:rPr lang="en-US" sz="3000" dirty="0"/>
              <a:t> </a:t>
            </a:r>
            <a:r>
              <a:rPr lang="en-US" sz="3000" dirty="0" err="1" smtClean="0"/>
              <a:t>loại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to </a:t>
            </a:r>
            <a:r>
              <a:rPr lang="en-US" sz="3000" dirty="0" err="1" smtClean="0">
                <a:solidFill>
                  <a:schemeClr val="tx1"/>
                </a:solidFill>
              </a:rPr>
              <a:t>nhất</a:t>
            </a:r>
            <a:r>
              <a:rPr lang="en-US" sz="3000" dirty="0" smtClean="0">
                <a:solidFill>
                  <a:schemeClr val="tx1"/>
                </a:solidFill>
              </a:rPr>
              <a:t> (order)</a:t>
            </a:r>
            <a:r>
              <a:rPr lang="en-US" sz="3000" dirty="0" smtClean="0"/>
              <a:t>.</a:t>
            </a:r>
            <a:endParaRPr lang="en-US" sz="3000" dirty="0"/>
          </a:p>
          <a:p>
            <a:pPr marL="558800" lvl="1" indent="0">
              <a:buNone/>
            </a:pPr>
            <a:r>
              <a:rPr lang="en-US" sz="3000" dirty="0" err="1"/>
              <a:t>Câu</a:t>
            </a:r>
            <a:r>
              <a:rPr lang="en-US" sz="3000" dirty="0"/>
              <a:t> 1: </a:t>
            </a:r>
            <a:r>
              <a:rPr lang="en-US" sz="3000" dirty="0" smtClean="0"/>
              <a:t>static (</a:t>
            </a:r>
            <a:r>
              <a:rPr lang="en-US" sz="3000" dirty="0" err="1" smtClean="0"/>
              <a:t>năm</a:t>
            </a:r>
            <a:r>
              <a:rPr lang="en-US" sz="3000" dirty="0" smtClean="0"/>
              <a:t> </a:t>
            </a:r>
            <a:r>
              <a:rPr lang="en-US" sz="3000" dirty="0" err="1" smtClean="0"/>
              <a:t>đầu</a:t>
            </a:r>
            <a:r>
              <a:rPr lang="en-US" sz="3000" dirty="0" smtClean="0"/>
              <a:t>) – </a:t>
            </a:r>
            <a:r>
              <a:rPr lang="en-US" sz="3000" dirty="0" err="1" smtClean="0"/>
              <a:t>loại</a:t>
            </a:r>
            <a:r>
              <a:rPr lang="en-US" sz="3000" dirty="0" smtClean="0"/>
              <a:t> </a:t>
            </a:r>
            <a:r>
              <a:rPr lang="en-US" sz="3000" dirty="0" err="1" smtClean="0"/>
              <a:t>lớn</a:t>
            </a:r>
            <a:r>
              <a:rPr lang="en-US" sz="3000" dirty="0" smtClean="0"/>
              <a:t> </a:t>
            </a:r>
            <a:r>
              <a:rPr lang="en-US" sz="3000" dirty="0" err="1" smtClean="0"/>
              <a:t>nhất</a:t>
            </a:r>
            <a:endParaRPr lang="en-US" sz="3000" dirty="0"/>
          </a:p>
          <a:p>
            <a:pPr marL="558800" lvl="1" indent="0">
              <a:buNone/>
            </a:pPr>
            <a:r>
              <a:rPr lang="en-US" sz="3000" dirty="0" err="1"/>
              <a:t>Câu</a:t>
            </a:r>
            <a:r>
              <a:rPr lang="en-US" sz="3000" dirty="0"/>
              <a:t> 2: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static (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năm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đầu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) –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được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=&gt; so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sánh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 marL="558800" lvl="1" indent="0">
              <a:buNone/>
            </a:pPr>
            <a:r>
              <a:rPr lang="en-US" sz="3000" dirty="0" err="1"/>
              <a:t>Câu</a:t>
            </a:r>
            <a:r>
              <a:rPr lang="en-US" sz="3000" dirty="0"/>
              <a:t> 3: </a:t>
            </a:r>
            <a:r>
              <a:rPr lang="en-US" sz="3000" dirty="0" err="1"/>
              <a:t>miêu</a:t>
            </a:r>
            <a:r>
              <a:rPr lang="en-US" sz="3000" dirty="0"/>
              <a:t> </a:t>
            </a:r>
            <a:r>
              <a:rPr lang="en-US" sz="3000" dirty="0" err="1"/>
              <a:t>tả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</a:rPr>
              <a:t>trends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loại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đoạn</a:t>
            </a:r>
            <a:r>
              <a:rPr lang="en-US" sz="3000" dirty="0"/>
              <a:t>. 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Body 2</a:t>
            </a:r>
            <a:r>
              <a:rPr lang="en-US" sz="3000" dirty="0"/>
              <a:t>: </a:t>
            </a:r>
            <a:r>
              <a:rPr lang="en-US" sz="3000" dirty="0" err="1"/>
              <a:t>những</a:t>
            </a:r>
            <a:r>
              <a:rPr lang="en-US" sz="3000" dirty="0"/>
              <a:t> </a:t>
            </a:r>
            <a:r>
              <a:rPr lang="en-US" sz="3000" dirty="0" err="1" smtClean="0"/>
              <a:t>loại</a:t>
            </a:r>
            <a:r>
              <a:rPr lang="en-US" sz="3000" dirty="0" smtClean="0"/>
              <a:t> </a:t>
            </a:r>
            <a:r>
              <a:rPr lang="en-US" sz="3000" dirty="0" err="1"/>
              <a:t>còn</a:t>
            </a:r>
            <a:r>
              <a:rPr lang="en-US" sz="3000" dirty="0"/>
              <a:t> </a:t>
            </a:r>
            <a:r>
              <a:rPr lang="en-US" sz="3000" dirty="0" err="1"/>
              <a:t>lại</a:t>
            </a:r>
            <a:r>
              <a:rPr lang="en-US" sz="3000" dirty="0"/>
              <a:t>.</a:t>
            </a:r>
          </a:p>
          <a:p>
            <a:pPr marL="558800" lvl="1" indent="0">
              <a:buNone/>
            </a:pP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đoạn</a:t>
            </a:r>
            <a:r>
              <a:rPr lang="en-US" sz="3000" dirty="0"/>
              <a:t>: </a:t>
            </a:r>
            <a:r>
              <a:rPr lang="en-US" sz="3000" dirty="0" err="1"/>
              <a:t>miêu</a:t>
            </a:r>
            <a:r>
              <a:rPr lang="en-US" sz="3000" dirty="0"/>
              <a:t> </a:t>
            </a:r>
            <a:r>
              <a:rPr lang="en-US" sz="3000" dirty="0" err="1"/>
              <a:t>tả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số</a:t>
            </a:r>
            <a:r>
              <a:rPr lang="en-US" sz="3000" dirty="0">
                <a:solidFill>
                  <a:srgbClr val="FFC000"/>
                </a:solidFill>
              </a:rPr>
              <a:t> + trend </a:t>
            </a:r>
            <a:r>
              <a:rPr lang="en-US" sz="3000" dirty="0" err="1">
                <a:solidFill>
                  <a:srgbClr val="FFC000"/>
                </a:solidFill>
              </a:rPr>
              <a:t>từng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loại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theo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thời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gian</a:t>
            </a:r>
            <a:r>
              <a:rPr lang="en-US" sz="3000" dirty="0">
                <a:solidFill>
                  <a:srgbClr val="FFC000"/>
                </a:solidFill>
              </a:rPr>
              <a:t> (</a:t>
            </a:r>
            <a:r>
              <a:rPr lang="en-US" sz="3000" dirty="0" err="1">
                <a:solidFill>
                  <a:srgbClr val="FFC000"/>
                </a:solidFill>
              </a:rPr>
              <a:t>có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sử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dụng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từ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nối</a:t>
            </a:r>
            <a:r>
              <a:rPr lang="en-US" sz="3000" dirty="0">
                <a:solidFill>
                  <a:srgbClr val="FFC000"/>
                </a:solidFill>
              </a:rPr>
              <a:t>).</a:t>
            </a:r>
            <a:endParaRPr sz="3000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0" y="1066464"/>
            <a:ext cx="3754749" cy="2475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D7F17"/>
                </a:solidFill>
              </a:rPr>
              <a:t>Khổ</a:t>
            </a:r>
            <a:r>
              <a:rPr lang="en-US" sz="3600" b="1" dirty="0">
                <a:solidFill>
                  <a:srgbClr val="FD7F17"/>
                </a:solidFill>
              </a:rPr>
              <a:t> 1: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/>
              <a:t>Teachers’ salaries; Other workers’ </a:t>
            </a:r>
            <a:r>
              <a:rPr lang="en-US" sz="3000" dirty="0" smtClean="0"/>
              <a:t>salaries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FD7F17"/>
                </a:solidFill>
              </a:rPr>
              <a:t>Khổ</a:t>
            </a:r>
            <a:r>
              <a:rPr lang="en-US" sz="3600" b="1" dirty="0" smtClean="0">
                <a:solidFill>
                  <a:srgbClr val="FD7F17"/>
                </a:solidFill>
              </a:rPr>
              <a:t> </a:t>
            </a:r>
            <a:r>
              <a:rPr lang="en-US" sz="3600" b="1" dirty="0">
                <a:solidFill>
                  <a:srgbClr val="FD7F17"/>
                </a:solidFill>
              </a:rPr>
              <a:t>2:</a:t>
            </a:r>
          </a:p>
          <a:p>
            <a:pPr marL="0" indent="0">
              <a:buNone/>
            </a:pPr>
            <a:r>
              <a:rPr lang="en-US" sz="3000" dirty="0" smtClean="0"/>
              <a:t>Insurance; </a:t>
            </a:r>
          </a:p>
          <a:p>
            <a:pPr marL="0" indent="0">
              <a:buNone/>
            </a:pPr>
            <a:r>
              <a:rPr lang="en-US" sz="3000" dirty="0" smtClean="0"/>
              <a:t>Furniture </a:t>
            </a:r>
            <a:r>
              <a:rPr lang="en-US" sz="3000" dirty="0"/>
              <a:t>&amp; Equipment</a:t>
            </a:r>
            <a:r>
              <a:rPr lang="en-US" sz="3000" dirty="0" smtClean="0"/>
              <a:t>; </a:t>
            </a:r>
          </a:p>
          <a:p>
            <a:pPr marL="0" indent="0">
              <a:buNone/>
            </a:pPr>
            <a:r>
              <a:rPr lang="en-US" sz="3000" dirty="0" smtClean="0"/>
              <a:t>Resources</a:t>
            </a:r>
            <a:endParaRPr lang="en-US"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47" y="0"/>
            <a:ext cx="5533054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0" y="884255"/>
            <a:ext cx="4795024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 err="1" smtClean="0">
                <a:solidFill>
                  <a:srgbClr val="FD7F17"/>
                </a:solidFill>
              </a:rPr>
              <a:t>Khổ</a:t>
            </a:r>
            <a:r>
              <a:rPr lang="en-US" sz="2800" b="1" dirty="0" smtClean="0">
                <a:solidFill>
                  <a:srgbClr val="FD7F17"/>
                </a:solidFill>
              </a:rPr>
              <a:t> 1: </a:t>
            </a:r>
            <a:r>
              <a:rPr lang="en-US" sz="2800" dirty="0" smtClean="0"/>
              <a:t>teachers &amp; other salaries</a:t>
            </a:r>
            <a:endParaRPr lang="en-US" sz="2800" b="1" dirty="0" smtClean="0">
              <a:solidFill>
                <a:srgbClr val="FD7F1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S1: (start from the highest)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 [1</a:t>
            </a:r>
            <a:r>
              <a:rPr lang="en-US" sz="2400" baseline="30000" dirty="0" smtClean="0">
                <a:solidFill>
                  <a:srgbClr val="FF0000"/>
                </a:solidFill>
              </a:rPr>
              <a:t>st</a:t>
            </a:r>
            <a:r>
              <a:rPr lang="en-US" sz="2400" dirty="0" smtClean="0">
                <a:solidFill>
                  <a:srgbClr val="FF0000"/>
                </a:solidFill>
              </a:rPr>
              <a:t> year], [the data for type] was/stood at/began at 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S2: (compare)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This figure was … higher than that/those for [type]</a:t>
            </a:r>
          </a:p>
          <a:p>
            <a:pPr marL="0" indent="0">
              <a:buNone/>
            </a:pPr>
            <a:r>
              <a:rPr lang="en-US" sz="2400" dirty="0" smtClean="0"/>
              <a:t>S3: trend – highest</a:t>
            </a:r>
          </a:p>
          <a:p>
            <a:pPr marL="0" indent="0">
              <a:buNone/>
            </a:pPr>
            <a:r>
              <a:rPr lang="en-US" sz="2400" dirty="0" smtClean="0"/>
              <a:t>S4: trend – the other type</a:t>
            </a: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24" y="203906"/>
            <a:ext cx="4348976" cy="45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solidFill>
                  <a:srgbClr val="3796BF"/>
                </a:solidFill>
              </a:rPr>
              <a:t>CÁC TỪ NỐI 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724" y="952298"/>
            <a:ext cx="767067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Từ nối các giai đoạn </a:t>
            </a:r>
            <a:r>
              <a:rPr lang="en" dirty="0">
                <a:solidFill>
                  <a:srgbClr val="FD7F17"/>
                </a:solidFill>
              </a:rPr>
              <a:t>trong 1 </a:t>
            </a:r>
            <a:r>
              <a:rPr lang="en" dirty="0" smtClean="0">
                <a:solidFill>
                  <a:srgbClr val="FD7F17"/>
                </a:solidFill>
              </a:rPr>
              <a:t>câu – trend 3 điểm </a:t>
            </a:r>
            <a:endParaRPr dirty="0">
              <a:solidFill>
                <a:srgbClr val="FD7F17"/>
              </a:solidFill>
            </a:endParaRPr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509155" y="1830425"/>
            <a:ext cx="255987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D7F17"/>
                </a:solidFill>
              </a:rPr>
              <a:t>And then/ But then</a:t>
            </a:r>
            <a:endParaRPr sz="2500" b="1" dirty="0">
              <a:solidFill>
                <a:srgbClr val="FD7F17"/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10 years later, this figure rose slightly and reached a peak of 50%,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FD7F17"/>
                </a:solidFill>
              </a:rPr>
              <a:t>and/but then </a:t>
            </a:r>
            <a:r>
              <a:rPr lang="en-US" sz="2000" dirty="0"/>
              <a:t>it experienced a slight fall to 45% in 2001.</a:t>
            </a:r>
          </a:p>
          <a:p>
            <a:pPr algn="just"/>
            <a:endParaRPr lang="vi-VN" dirty="0"/>
          </a:p>
          <a:p>
            <a:pPr marL="127000" indent="0" algn="just">
              <a:buNone/>
            </a:pPr>
            <a:endParaRPr lang="en-US" sz="1400"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277225" y="1830425"/>
            <a:ext cx="2531484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FD7F17"/>
                </a:solidFill>
              </a:rPr>
              <a:t>Before (after)</a:t>
            </a:r>
            <a:endParaRPr lang="en-US" sz="2500" b="1" dirty="0">
              <a:solidFill>
                <a:srgbClr val="FD7F17"/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10 years later, this figure rose slightly and reached a peak of 50%,</a:t>
            </a:r>
          </a:p>
          <a:p>
            <a:pPr marL="0" lvl="0" indent="0">
              <a:buNone/>
            </a:pPr>
            <a:r>
              <a:rPr lang="en-US" sz="2000" b="1" dirty="0" smtClean="0">
                <a:solidFill>
                  <a:srgbClr val="FD7F17"/>
                </a:solidFill>
              </a:rPr>
              <a:t>before </a:t>
            </a:r>
            <a:r>
              <a:rPr lang="en-US" sz="2000" dirty="0"/>
              <a:t>it experienced a slight fall to 45% in 2001.</a:t>
            </a:r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5808709" y="1790486"/>
            <a:ext cx="2893693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D7F17"/>
                </a:solidFill>
              </a:rPr>
              <a:t>At which point</a:t>
            </a:r>
            <a:endParaRPr sz="2500" b="1" dirty="0">
              <a:solidFill>
                <a:srgbClr val="FD7F17"/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10 years later, this figure rose slightly and reached a peak of 50%,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FD7F17"/>
                </a:solidFill>
              </a:rPr>
              <a:t>at which point </a:t>
            </a:r>
            <a:r>
              <a:rPr lang="en-US" sz="2000" dirty="0"/>
              <a:t>it experienced a slight fall </a:t>
            </a:r>
          </a:p>
          <a:p>
            <a:pPr marL="0" lvl="0" indent="0">
              <a:buNone/>
            </a:pPr>
            <a:r>
              <a:rPr lang="en-US" sz="2000" dirty="0"/>
              <a:t>to 45% in 2001.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</p:bld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709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Condensed</vt:lpstr>
      <vt:lpstr>Oswald</vt:lpstr>
      <vt:lpstr>Arial</vt:lpstr>
      <vt:lpstr>Wolsey template</vt:lpstr>
      <vt:lpstr>PIE CHARTs_ultimate revision</vt:lpstr>
      <vt:lpstr>PowerPoint Presentation</vt:lpstr>
      <vt:lpstr>PowerPoint Presentation</vt:lpstr>
      <vt:lpstr>PowerPoint Presentation</vt:lpstr>
      <vt:lpstr>CÁCH CHIA THÔNG TIN THÂN BÀI – DYNAMIC PIE </vt:lpstr>
      <vt:lpstr>PowerPoint Presentation</vt:lpstr>
      <vt:lpstr>PowerPoint Presentation</vt:lpstr>
      <vt:lpstr>CÁC TỪ NỐI </vt:lpstr>
      <vt:lpstr>Từ nối các giai đoạn trong 1 câu – trend 3 điểm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CHART 2</dc:title>
  <dc:creator>Admin</dc:creator>
  <cp:lastModifiedBy>Hoang Anh</cp:lastModifiedBy>
  <cp:revision>53</cp:revision>
  <dcterms:modified xsi:type="dcterms:W3CDTF">2020-10-22T15:37:01Z</dcterms:modified>
</cp:coreProperties>
</file>