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6" r:id="rId3"/>
    <p:sldId id="287" r:id="rId4"/>
    <p:sldId id="28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1"/>
    <p:restoredTop sz="92248"/>
  </p:normalViewPr>
  <p:slideViewPr>
    <p:cSldViewPr snapToGrid="0" snapToObjects="1">
      <p:cViewPr varScale="1">
        <p:scale>
          <a:sx n="32" d="100"/>
          <a:sy n="32" d="100"/>
        </p:scale>
        <p:origin x="108" y="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0" dirty="0" smtClean="0"/>
              <a:t> – C&amp;A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1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</a:t>
            </a:r>
            <a:r>
              <a:rPr lang="en-US" baseline="0" dirty="0" smtClean="0"/>
              <a:t> A *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6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baseline="0" dirty="0" smtClean="0"/>
              <a:t> trend,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-&gt; 2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chốt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V+adv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adj+N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degree) =&gt;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file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baseline="0" dirty="0" smtClean="0"/>
              <a:t> trend,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-&gt; 2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chốt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V+adv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adj+N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degree) =&gt;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file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8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452" y="0"/>
            <a:ext cx="20491353" cy="1729409"/>
          </a:xfrm>
        </p:spPr>
        <p:txBody>
          <a:bodyPr/>
          <a:lstStyle/>
          <a:p>
            <a:r>
              <a:rPr lang="en-US" sz="9600" dirty="0" smtClean="0"/>
              <a:t>Extra listening 4: detailed explanation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8538" y="1368353"/>
            <a:ext cx="23098539" cy="10515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 What </a:t>
            </a:r>
            <a:r>
              <a:rPr lang="en-US" b="1" dirty="0">
                <a:solidFill>
                  <a:srgbClr val="00B050"/>
                </a:solidFill>
              </a:rPr>
              <a:t>TWO </a:t>
            </a:r>
            <a:r>
              <a:rPr lang="en-US" dirty="0">
                <a:solidFill>
                  <a:srgbClr val="00B050"/>
                </a:solidFill>
              </a:rPr>
              <a:t>things </a:t>
            </a:r>
            <a:r>
              <a:rPr lang="en-US" dirty="0"/>
              <a:t>did </a:t>
            </a:r>
            <a:r>
              <a:rPr lang="en-US" dirty="0">
                <a:solidFill>
                  <a:srgbClr val="00B050"/>
                </a:solidFill>
              </a:rPr>
              <a:t>Joe like </a:t>
            </a:r>
            <a:r>
              <a:rPr lang="en-US" dirty="0"/>
              <a:t>about the </a:t>
            </a:r>
            <a:r>
              <a:rPr lang="en-US" dirty="0">
                <a:solidFill>
                  <a:srgbClr val="00B050"/>
                </a:solidFill>
              </a:rPr>
              <a:t>mobile phone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a. its </a:t>
            </a:r>
            <a:r>
              <a:rPr lang="en-US" dirty="0" smtClean="0">
                <a:solidFill>
                  <a:srgbClr val="FFFF00"/>
                </a:solidFill>
              </a:rPr>
              <a:t>color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The purple and silver </a:t>
            </a:r>
            <a:r>
              <a:rPr lang="en-US" dirty="0" smtClean="0"/>
              <a:t>=&gt; eye-catching; modern; exciting</a:t>
            </a:r>
          </a:p>
          <a:p>
            <a:pPr marL="0" indent="0">
              <a:buNone/>
            </a:pPr>
            <a:r>
              <a:rPr lang="en-US" dirty="0" smtClean="0"/>
              <a:t>b. its </a:t>
            </a:r>
            <a:r>
              <a:rPr lang="en-US" dirty="0" smtClean="0">
                <a:solidFill>
                  <a:srgbClr val="FFFF00"/>
                </a:solidFill>
              </a:rPr>
              <a:t>size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Small</a:t>
            </a:r>
            <a:r>
              <a:rPr lang="en-US" dirty="0" smtClean="0"/>
              <a:t> =&gt; gone too far; difficult to use</a:t>
            </a:r>
          </a:p>
          <a:p>
            <a:pPr marL="0" indent="0">
              <a:buNone/>
            </a:pPr>
            <a:r>
              <a:rPr lang="en-US" dirty="0" smtClean="0"/>
              <a:t>c. its </a:t>
            </a:r>
            <a:r>
              <a:rPr lang="en-US" dirty="0" smtClean="0">
                <a:solidFill>
                  <a:srgbClr val="FFFF00"/>
                </a:solidFill>
              </a:rPr>
              <a:t>shape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Oval shape </a:t>
            </a:r>
            <a:r>
              <a:rPr lang="en-US" dirty="0" smtClean="0"/>
              <a:t>=&gt; fit comfortably</a:t>
            </a:r>
          </a:p>
          <a:p>
            <a:pPr marL="0" indent="0">
              <a:buNone/>
            </a:pPr>
            <a:r>
              <a:rPr lang="en-US" dirty="0" smtClean="0"/>
              <a:t>d. its </a:t>
            </a:r>
            <a:r>
              <a:rPr lang="en-US" dirty="0" smtClean="0">
                <a:solidFill>
                  <a:srgbClr val="FFFF00"/>
                </a:solidFill>
              </a:rPr>
              <a:t>screen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Dark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=&gt; hardly see anything</a:t>
            </a:r>
          </a:p>
          <a:p>
            <a:pPr marL="0" indent="0">
              <a:buNone/>
            </a:pPr>
            <a:r>
              <a:rPr lang="en-US" dirty="0" smtClean="0"/>
              <a:t>e. its </a:t>
            </a:r>
            <a:r>
              <a:rPr lang="en-US" dirty="0">
                <a:solidFill>
                  <a:srgbClr val="FFFF00"/>
                </a:solidFill>
              </a:rPr>
              <a:t>unique </a:t>
            </a:r>
            <a:r>
              <a:rPr lang="en-US" dirty="0" smtClean="0">
                <a:solidFill>
                  <a:srgbClr val="FFFF00"/>
                </a:solidFill>
              </a:rPr>
              <a:t>features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Add a few things don’t get on others </a:t>
            </a:r>
            <a:r>
              <a:rPr lang="en-US" dirty="0" smtClean="0">
                <a:solidFill>
                  <a:schemeClr val="bg1"/>
                </a:solidFill>
              </a:rPr>
              <a:t>=&gt; annoying, drive me mad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199" y="553345"/>
            <a:ext cx="23098539" cy="10515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/>
              <a:t>What </a:t>
            </a:r>
            <a:r>
              <a:rPr lang="en-US" b="1" dirty="0">
                <a:solidFill>
                  <a:srgbClr val="00B050"/>
                </a:solidFill>
              </a:rPr>
              <a:t>TWO </a:t>
            </a:r>
            <a:r>
              <a:rPr lang="en-US" dirty="0">
                <a:solidFill>
                  <a:srgbClr val="00B050"/>
                </a:solidFill>
              </a:rPr>
              <a:t>things </a:t>
            </a:r>
            <a:r>
              <a:rPr lang="en-US" dirty="0"/>
              <a:t>does Joe </a:t>
            </a:r>
            <a:r>
              <a:rPr lang="en-US" dirty="0">
                <a:solidFill>
                  <a:srgbClr val="00B050"/>
                </a:solidFill>
              </a:rPr>
              <a:t>usually look for </a:t>
            </a:r>
            <a:r>
              <a:rPr lang="en-US" dirty="0"/>
              <a:t>when he </a:t>
            </a:r>
            <a:r>
              <a:rPr lang="en-US" dirty="0">
                <a:solidFill>
                  <a:srgbClr val="00B050"/>
                </a:solidFill>
              </a:rPr>
              <a:t>buys a mobile phone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a. It </a:t>
            </a:r>
            <a:r>
              <a:rPr lang="en-US" dirty="0"/>
              <a:t>should be </a:t>
            </a:r>
            <a:r>
              <a:rPr lang="en-US" dirty="0">
                <a:solidFill>
                  <a:srgbClr val="FFFF00"/>
                </a:solidFill>
              </a:rPr>
              <a:t>easy to 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 don’t want one that’s going to be difficult to operate, keep it simple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/>
              <a:t>It should </a:t>
            </a:r>
            <a:r>
              <a:rPr lang="en-US" dirty="0">
                <a:solidFill>
                  <a:srgbClr val="FFFF00"/>
                </a:solidFill>
              </a:rPr>
              <a:t>look good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No points</a:t>
            </a:r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/>
              <a:t>It should be </a:t>
            </a:r>
            <a:r>
              <a:rPr lang="en-US" dirty="0">
                <a:solidFill>
                  <a:srgbClr val="FFFF00"/>
                </a:solidFill>
              </a:rPr>
              <a:t>cheap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I find that: more expensive – more difficult to use</a:t>
            </a:r>
          </a:p>
          <a:p>
            <a:pPr marL="0" indent="0">
              <a:buNone/>
            </a:pPr>
            <a:r>
              <a:rPr lang="en-US" dirty="0" smtClean="0"/>
              <a:t>d. </a:t>
            </a:r>
            <a:r>
              <a:rPr lang="en-US" dirty="0"/>
              <a:t>It should be </a:t>
            </a:r>
            <a:r>
              <a:rPr lang="en-US" dirty="0">
                <a:solidFill>
                  <a:srgbClr val="FFFF00"/>
                </a:solidFill>
              </a:rPr>
              <a:t>reliable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I want: no problem picking up the signal &amp; not cut off the call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. </a:t>
            </a:r>
            <a:r>
              <a:rPr lang="en-US" dirty="0"/>
              <a:t>It should have </a:t>
            </a:r>
            <a:r>
              <a:rPr lang="en-US" dirty="0">
                <a:solidFill>
                  <a:srgbClr val="FFFF00"/>
                </a:solidFill>
              </a:rPr>
              <a:t>a variety of games and other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Can’t see the point</a:t>
            </a:r>
            <a:endParaRPr lang="en-US" dirty="0"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2296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199" y="255171"/>
            <a:ext cx="23098539" cy="10515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</a:t>
            </a:r>
            <a:r>
              <a:rPr lang="en-US" dirty="0"/>
              <a:t>Which </a:t>
            </a:r>
            <a:r>
              <a:rPr lang="en-US" b="1" dirty="0">
                <a:solidFill>
                  <a:srgbClr val="00B050"/>
                </a:solidFill>
              </a:rPr>
              <a:t>TWO </a:t>
            </a:r>
            <a:r>
              <a:rPr lang="en-US" dirty="0">
                <a:solidFill>
                  <a:srgbClr val="00B050"/>
                </a:solidFill>
              </a:rPr>
              <a:t>problems </a:t>
            </a:r>
            <a:r>
              <a:rPr lang="en-US" dirty="0"/>
              <a:t>did Joe have with the </a:t>
            </a:r>
            <a:r>
              <a:rPr lang="en-US" dirty="0">
                <a:solidFill>
                  <a:srgbClr val="00B050"/>
                </a:solidFill>
              </a:rPr>
              <a:t>radio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a. It </a:t>
            </a:r>
            <a:r>
              <a:rPr lang="en-US" dirty="0">
                <a:solidFill>
                  <a:srgbClr val="FFFF00"/>
                </a:solidFill>
              </a:rPr>
              <a:t>didn’t sound good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Audio quality – crisp and clear – 10 out of 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/>
              <a:t>It </a:t>
            </a:r>
            <a:r>
              <a:rPr lang="en-US" dirty="0">
                <a:solidFill>
                  <a:srgbClr val="FFFF00"/>
                </a:solidFill>
              </a:rPr>
              <a:t>wasn’t loud enough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/>
              <a:t>It </a:t>
            </a:r>
            <a:r>
              <a:rPr lang="en-US" dirty="0">
                <a:solidFill>
                  <a:srgbClr val="FFFF00"/>
                </a:solidFill>
              </a:rPr>
              <a:t>didn’t pick up many radio stations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choice – very limited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d. </a:t>
            </a:r>
            <a:r>
              <a:rPr lang="en-US" dirty="0"/>
              <a:t>He </a:t>
            </a:r>
            <a:r>
              <a:rPr lang="en-US" dirty="0">
                <a:solidFill>
                  <a:srgbClr val="FFFF00"/>
                </a:solidFill>
              </a:rPr>
              <a:t>couldn’t find anywhere to put </a:t>
            </a:r>
            <a:r>
              <a:rPr lang="en-US" dirty="0"/>
              <a:t>it.</a:t>
            </a:r>
          </a:p>
          <a:p>
            <a:pPr marL="0" indent="0">
              <a:buNone/>
            </a:pPr>
            <a:r>
              <a:rPr lang="en-US" dirty="0" smtClean="0"/>
              <a:t>No difference (?) where I put it</a:t>
            </a:r>
          </a:p>
          <a:p>
            <a:pPr marL="0" indent="0">
              <a:buNone/>
            </a:pPr>
            <a:r>
              <a:rPr lang="en-US" dirty="0" smtClean="0"/>
              <a:t>e.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control features didn’t work properly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Delay when turn up the volume; nothing happens – press volume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1259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199" y="553345"/>
            <a:ext cx="23098539" cy="10515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10. What </a:t>
            </a:r>
            <a:r>
              <a:rPr lang="en-US" b="1" dirty="0">
                <a:solidFill>
                  <a:srgbClr val="00B050"/>
                </a:solidFill>
              </a:rPr>
              <a:t>TWO </a:t>
            </a:r>
            <a:r>
              <a:rPr lang="en-US" dirty="0">
                <a:solidFill>
                  <a:srgbClr val="00B050"/>
                </a:solidFill>
              </a:rPr>
              <a:t>things </a:t>
            </a:r>
            <a:r>
              <a:rPr lang="en-US" dirty="0"/>
              <a:t>does Joe </a:t>
            </a:r>
            <a:r>
              <a:rPr lang="en-US" dirty="0">
                <a:solidFill>
                  <a:srgbClr val="00B050"/>
                </a:solidFill>
              </a:rPr>
              <a:t>think would improve the computer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/>
              <a:t>making it </a:t>
            </a:r>
            <a:r>
              <a:rPr lang="en-US" dirty="0">
                <a:solidFill>
                  <a:srgbClr val="FFFF00"/>
                </a:solidFill>
              </a:rPr>
              <a:t>smaller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 don’t think you can …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>
                <a:solidFill>
                  <a:srgbClr val="FFFF00"/>
                </a:solidFill>
              </a:rPr>
              <a:t>reducing</a:t>
            </a:r>
            <a:r>
              <a:rPr lang="en-US" dirty="0"/>
              <a:t> the </a:t>
            </a:r>
            <a:r>
              <a:rPr lang="en-US" dirty="0">
                <a:solidFill>
                  <a:srgbClr val="FFFF00"/>
                </a:solidFill>
              </a:rPr>
              <a:t>price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lot of money =&gt; bring that down to 400$ =&gt; things might be different</a:t>
            </a:r>
          </a:p>
          <a:p>
            <a:pPr marL="0" indent="0">
              <a:buNone/>
            </a:pPr>
            <a:r>
              <a:rPr lang="en-US" dirty="0" smtClean="0"/>
              <a:t>c.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increasing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More than enough</a:t>
            </a:r>
          </a:p>
          <a:p>
            <a:pPr marL="0" indent="0">
              <a:buNone/>
            </a:pPr>
            <a:r>
              <a:rPr lang="en-US" dirty="0" smtClean="0"/>
              <a:t>d. </a:t>
            </a:r>
            <a:r>
              <a:rPr lang="en-US" dirty="0">
                <a:solidFill>
                  <a:srgbClr val="FFFF00"/>
                </a:solidFill>
              </a:rPr>
              <a:t>increasing</a:t>
            </a:r>
            <a:r>
              <a:rPr lang="en-US" dirty="0"/>
              <a:t> the </a:t>
            </a:r>
            <a:r>
              <a:rPr lang="en-US" dirty="0">
                <a:solidFill>
                  <a:srgbClr val="FFFF00"/>
                </a:solidFill>
              </a:rPr>
              <a:t>size</a:t>
            </a:r>
            <a:r>
              <a:rPr lang="en-US" dirty="0"/>
              <a:t> of the </a:t>
            </a:r>
            <a:r>
              <a:rPr lang="en-US" dirty="0">
                <a:solidFill>
                  <a:srgbClr val="FFFF00"/>
                </a:solidFill>
              </a:rPr>
              <a:t>keyboard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way the keyboard folds out - clever</a:t>
            </a:r>
          </a:p>
          <a:p>
            <a:pPr marL="0" indent="0">
              <a:buNone/>
            </a:pPr>
            <a:r>
              <a:rPr lang="en-US" dirty="0" smtClean="0"/>
              <a:t>e. </a:t>
            </a:r>
            <a:r>
              <a:rPr lang="en-US" dirty="0">
                <a:solidFill>
                  <a:srgbClr val="FFFF00"/>
                </a:solidFill>
              </a:rPr>
              <a:t>add</a:t>
            </a:r>
            <a:r>
              <a:rPr lang="en-US" dirty="0"/>
              <a:t>ing </a:t>
            </a:r>
            <a:r>
              <a:rPr lang="en-US" dirty="0">
                <a:solidFill>
                  <a:srgbClr val="FFFF00"/>
                </a:solidFill>
              </a:rPr>
              <a:t>more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I’d include a light in the keyboard, no place – play CD ROMs</a:t>
            </a:r>
            <a:endParaRPr lang="en-US" dirty="0"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0054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442</Words>
  <Application>Microsoft Office PowerPoint</Application>
  <PresentationFormat>Custom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BrandonGrotesque-Medium</vt:lpstr>
      <vt:lpstr>BrandonGrotesque-Regular</vt:lpstr>
      <vt:lpstr>Garamond</vt:lpstr>
      <vt:lpstr>Helvetica Light</vt:lpstr>
      <vt:lpstr>Helvetica Neue</vt:lpstr>
      <vt:lpstr>White</vt:lpstr>
      <vt:lpstr>Extra listening 4: detailed explanation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Anh</dc:creator>
  <cp:lastModifiedBy>Hoang Anh</cp:lastModifiedBy>
  <cp:revision>55</cp:revision>
  <cp:lastPrinted>2020-06-09T08:09:29Z</cp:lastPrinted>
  <dcterms:modified xsi:type="dcterms:W3CDTF">2020-10-22T10:29:10Z</dcterms:modified>
</cp:coreProperties>
</file>