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9"/>
  </p:notesMasterIdLst>
  <p:sldIdLst>
    <p:sldId id="276" r:id="rId2"/>
    <p:sldId id="279" r:id="rId3"/>
    <p:sldId id="278" r:id="rId4"/>
    <p:sldId id="281" r:id="rId5"/>
    <p:sldId id="282" r:id="rId6"/>
    <p:sldId id="277" r:id="rId7"/>
    <p:sldId id="280" r:id="rId8"/>
  </p:sldIdLst>
  <p:sldSz cx="24384000" cy="13716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elvetica Neue Light" panose="020B0604020202020204" charset="0"/>
      <p:regular r:id="rId14"/>
      <p:bold r:id="rId15"/>
      <p:italic r:id="rId16"/>
      <p:boldItalic r:id="rId17"/>
    </p:embeddedFont>
    <p:embeddedFont>
      <p:font typeface="Garamond" panose="02020404030301010803" pitchFamily="18" charset="0"/>
      <p:regular r:id="rId18"/>
      <p:bold r:id="rId19"/>
      <p:italic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724" y="5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74428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832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 &amp; R = respite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35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sample –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07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sample –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34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Why: affordable</a:t>
            </a:r>
            <a:r>
              <a:rPr lang="en-US" baseline="0" dirty="0" smtClean="0"/>
              <a:t> – stock a wide range of items – express delivery – helpful staff – offer excellent customer service.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5308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Why: affordable</a:t>
            </a:r>
            <a:r>
              <a:rPr lang="en-US" baseline="0" dirty="0" smtClean="0"/>
              <a:t> – stock a wide range of items – express delivery – helpful staff – offer excellent customer service.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584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Remix, baroque, traditional, instrumental (violin,</a:t>
            </a:r>
            <a:r>
              <a:rPr lang="en-US" baseline="0" dirty="0" smtClean="0"/>
              <a:t> trumpet)</a:t>
            </a:r>
            <a:r>
              <a:rPr lang="en-US" dirty="0" smtClean="0"/>
              <a:t>, rap</a:t>
            </a:r>
            <a:endParaRPr lang="en-US"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43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2" type="tx">
  <p:cSld name="TITLE_AND_BODY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946323" y="184148"/>
            <a:ext cx="20491353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319484" y="2751340"/>
            <a:ext cx="19745029" cy="1051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3">
  <p:cSld name="Default 3">
    <p:bg>
      <p:bgPr>
        <a:solidFill>
          <a:srgbClr val="00000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descr="Shape 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00" y="1788965"/>
            <a:ext cx="17526000" cy="118872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962400" y="-404808"/>
            <a:ext cx="16459200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445271" y="4291145"/>
            <a:ext cx="17493457" cy="1044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23547198" y="12826434"/>
            <a:ext cx="760602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4">
  <p:cSld name="Default 4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descr="Shape 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1675" y="12747625"/>
            <a:ext cx="5070475" cy="6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476870" y="184148"/>
            <a:ext cx="21430259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100"/>
              <a:buFont typeface="Garamond"/>
              <a:buNone/>
              <a:defRPr sz="9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570707" y="3227170"/>
            <a:ext cx="21242586" cy="105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23470998" y="12705784"/>
            <a:ext cx="760602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5">
  <p:cSld name="Default 5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 descr="Shape 75"/>
          <p:cNvPicPr preferRelativeResize="0"/>
          <p:nvPr/>
        </p:nvPicPr>
        <p:blipFill rotWithShape="1">
          <a:blip r:embed="rId2">
            <a:alphaModFix/>
          </a:blip>
          <a:srcRect r="14131" b="3217"/>
          <a:stretch/>
        </p:blipFill>
        <p:spPr>
          <a:xfrm>
            <a:off x="16297275" y="2530474"/>
            <a:ext cx="5038725" cy="1118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 descr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6275" y="12732463"/>
            <a:ext cx="5070475" cy="65405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383505" y="184148"/>
            <a:ext cx="20491354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756666" y="3200400"/>
            <a:ext cx="1974502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23445598" y="12690622"/>
            <a:ext cx="760602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ck">
  <p:cSld name="Black">
    <p:bg>
      <p:bgPr>
        <a:solidFill>
          <a:srgbClr val="000000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 descr="Shape 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6275" y="12732463"/>
            <a:ext cx="5070475" cy="65405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1946323" y="184148"/>
            <a:ext cx="20491353" cy="30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2319484" y="2938735"/>
            <a:ext cx="19745029" cy="1051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er">
  <p:cSld name="Title - Center"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>
  <p:cSld name="Photo - Vertical"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>
            <a:spLocks noGrp="1"/>
          </p:cNvSpPr>
          <p:nvPr>
            <p:ph type="pic" idx="2"/>
          </p:nvPr>
        </p:nvSpPr>
        <p:spPr>
          <a:xfrm>
            <a:off x="13165980" y="1104900"/>
            <a:ext cx="9525002" cy="115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  <a:defRPr sz="8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Top">
  <p:cSld name="Title - Top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>
            <a:spLocks noGrp="1"/>
          </p:cNvSpPr>
          <p:nvPr>
            <p:ph type="pic" idx="2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51435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 Light"/>
              <a:buChar char="•"/>
              <a:defRPr sz="4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3 Up">
  <p:cSld name="Photo - 3 Up"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>
            <a:spLocks noGrp="1"/>
          </p:cNvSpPr>
          <p:nvPr>
            <p:ph type="pic" idx="2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3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>
            <a:spLocks noGrp="1"/>
          </p:cNvSpPr>
          <p:nvPr>
            <p:ph type="pic" idx="4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None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469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469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469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469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defRPr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1pPr>
            <a:lvl2pPr marL="914400" lvl="1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2pPr>
            <a:lvl3pPr marL="1371600" lvl="2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3pPr>
            <a:lvl4pPr marL="1828800" lvl="3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4pPr>
            <a:lvl5pPr marL="2286000" lvl="4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5pPr>
            <a:lvl6pPr marL="2743200" lvl="5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6pPr>
            <a:lvl7pPr marL="3200400" lvl="6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7pPr>
            <a:lvl8pPr marL="3657600" lvl="7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8pPr>
            <a:lvl9pPr marL="4114800" lvl="8" indent="-609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2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Shape 1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343400" y="10061575"/>
            <a:ext cx="6623050" cy="17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19200" y="449643"/>
            <a:ext cx="21945600" cy="248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Garamond"/>
              <a:buNone/>
              <a:defRPr sz="1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219200" y="2934906"/>
            <a:ext cx="21945600" cy="958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5639167" y="12443475"/>
            <a:ext cx="515234" cy="53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95470" y="26504"/>
            <a:ext cx="24008484" cy="179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Garamond"/>
              <a:buNone/>
            </a:pPr>
            <a:r>
              <a:rPr lang="vi-VN" sz="8800" dirty="0">
                <a:solidFill>
                  <a:srgbClr val="FFFF00"/>
                </a:solidFill>
              </a:rPr>
              <a:t>SPEAKING</a:t>
            </a:r>
            <a:r>
              <a:rPr lang="en-US" sz="8800" dirty="0">
                <a:solidFill>
                  <a:srgbClr val="FFFF00"/>
                </a:solidFill>
              </a:rPr>
              <a:t>: </a:t>
            </a:r>
            <a:r>
              <a:rPr lang="en-US" sz="8800" dirty="0" smtClean="0">
                <a:solidFill>
                  <a:srgbClr val="FFFF00"/>
                </a:solidFill>
              </a:rPr>
              <a:t>SHOPPING (WH QUESTIONS)</a:t>
            </a:r>
            <a:endParaRPr sz="8800" dirty="0">
              <a:solidFill>
                <a:srgbClr val="FFFF00"/>
              </a:solidFill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95470" y="5943600"/>
            <a:ext cx="2301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fontAlgn="base"/>
            <a:r>
              <a:rPr lang="en-US" sz="6600" dirty="0"/>
              <a:t>Do you enjoy shopping?</a:t>
            </a:r>
          </a:p>
          <a:p>
            <a:pPr fontAlgn="base"/>
            <a:r>
              <a:rPr lang="en-US" sz="6600" dirty="0"/>
              <a:t>How often do you go shopping?</a:t>
            </a:r>
          </a:p>
          <a:p>
            <a:pPr fontAlgn="base"/>
            <a:r>
              <a:rPr lang="en-US" sz="6600" dirty="0"/>
              <a:t>Where do you usually shop?</a:t>
            </a:r>
          </a:p>
          <a:p>
            <a:pPr fontAlgn="base"/>
            <a:r>
              <a:rPr lang="en-US" sz="6600" dirty="0"/>
              <a:t>What’s the most expensive item that you’ve purchased</a:t>
            </a:r>
            <a:r>
              <a:rPr lang="en-US" sz="6600" dirty="0" smtClean="0"/>
              <a:t>?</a:t>
            </a:r>
          </a:p>
          <a:p>
            <a:pPr marL="0" indent="0" fontAlgn="base">
              <a:buNone/>
            </a:pPr>
            <a:r>
              <a:rPr lang="en-US" sz="6600" dirty="0" smtClean="0"/>
              <a:t>(</a:t>
            </a:r>
            <a:r>
              <a:rPr lang="en-US" sz="6600" dirty="0" smtClean="0">
                <a:solidFill>
                  <a:srgbClr val="00B050"/>
                </a:solidFill>
              </a:rPr>
              <a:t>How can we do shopping</a:t>
            </a:r>
            <a:r>
              <a:rPr lang="en-US" sz="6600" dirty="0" smtClean="0"/>
              <a:t>): visit a store, go window-shopping, order online</a:t>
            </a:r>
            <a:endParaRPr lang="en-US" sz="6600" dirty="0"/>
          </a:p>
          <a:p>
            <a:pPr marL="0" indent="0" fontAlgn="base">
              <a:buNone/>
            </a:pPr>
            <a:r>
              <a:rPr lang="en-US" sz="6600" dirty="0" smtClean="0"/>
              <a:t>(</a:t>
            </a:r>
            <a:r>
              <a:rPr lang="en-US" sz="6600" dirty="0" smtClean="0">
                <a:solidFill>
                  <a:srgbClr val="00B050"/>
                </a:solidFill>
              </a:rPr>
              <a:t>What do we shop</a:t>
            </a:r>
            <a:r>
              <a:rPr lang="en-US" sz="6600" dirty="0" smtClean="0"/>
              <a:t>): apparel, cosmetics, stationery, tech devices, groceries, accessories, </a:t>
            </a:r>
            <a:r>
              <a:rPr lang="en-US" sz="6600" dirty="0" err="1" smtClean="0"/>
              <a:t>etc</a:t>
            </a:r>
            <a:endParaRPr lang="en-US" sz="6600" dirty="0" smtClean="0"/>
          </a:p>
          <a:p>
            <a:pPr marL="0" indent="0" fontAlgn="base">
              <a:buNone/>
            </a:pPr>
            <a:r>
              <a:rPr lang="en-US" sz="6600" dirty="0" smtClean="0"/>
              <a:t>(</a:t>
            </a:r>
            <a:r>
              <a:rPr lang="en-US" sz="6600" dirty="0" smtClean="0">
                <a:solidFill>
                  <a:srgbClr val="00B050"/>
                </a:solidFill>
              </a:rPr>
              <a:t>Why do we go shopping</a:t>
            </a:r>
            <a:r>
              <a:rPr lang="en-US" sz="6600" dirty="0" smtClean="0"/>
              <a:t>): buy necessities, reduce stress, recreation, motivation, bargain hunting.</a:t>
            </a:r>
          </a:p>
          <a:p>
            <a:pPr marL="0" indent="0" algn="ctr" fontAlgn="base">
              <a:buNone/>
            </a:pPr>
            <a:r>
              <a:rPr lang="en-US" sz="6600" dirty="0" smtClean="0">
                <a:solidFill>
                  <a:srgbClr val="F8F8F8"/>
                </a:solidFill>
              </a:rPr>
              <a:t>(</a:t>
            </a:r>
            <a:r>
              <a:rPr lang="en-US" sz="6600" dirty="0" smtClean="0">
                <a:solidFill>
                  <a:srgbClr val="FFFF00"/>
                </a:solidFill>
              </a:rPr>
              <a:t>What is shopping</a:t>
            </a:r>
            <a:r>
              <a:rPr lang="en-US" sz="6600" dirty="0" smtClean="0">
                <a:solidFill>
                  <a:srgbClr val="F8F8F8"/>
                </a:solidFill>
              </a:rPr>
              <a:t>) online &amp; offline</a:t>
            </a:r>
            <a:endParaRPr lang="en-US" sz="6600" dirty="0">
              <a:solidFill>
                <a:srgbClr val="F8F8F8"/>
              </a:solidFill>
            </a:endParaRPr>
          </a:p>
          <a:p>
            <a:pPr marL="0" indent="0" fontAlgn="base">
              <a:buNone/>
            </a:pPr>
            <a:endParaRPr lang="en-US" sz="6600"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19969883" y="12606098"/>
            <a:ext cx="4267201" cy="9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vi-V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76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26504" y="3657600"/>
            <a:ext cx="2438400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>
                <a:solidFill>
                  <a:srgbClr val="FFC000"/>
                </a:solidFill>
              </a:rPr>
              <a:t>1</a:t>
            </a:r>
            <a:r>
              <a:rPr lang="en-US" sz="7200" dirty="0" smtClean="0">
                <a:solidFill>
                  <a:srgbClr val="FFC000"/>
                </a:solidFill>
              </a:rPr>
              <a:t>. Do you </a:t>
            </a:r>
            <a:r>
              <a:rPr lang="en-US" sz="7200" u="sng" dirty="0" smtClean="0">
                <a:solidFill>
                  <a:srgbClr val="FFC000"/>
                </a:solidFill>
              </a:rPr>
              <a:t>enjoy shopping</a:t>
            </a:r>
            <a:r>
              <a:rPr lang="en-US" sz="7200" dirty="0" smtClean="0">
                <a:solidFill>
                  <a:srgbClr val="FFC000"/>
                </a:solidFill>
              </a:rPr>
              <a:t>?</a:t>
            </a:r>
            <a:endParaRPr lang="en-US" sz="7200" dirty="0">
              <a:solidFill>
                <a:srgbClr val="FFC000"/>
              </a:solidFill>
            </a:endParaRP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Answer:  </a:t>
            </a:r>
            <a:r>
              <a:rPr lang="en-US" dirty="0"/>
              <a:t>Yes, I </a:t>
            </a:r>
            <a:r>
              <a:rPr lang="en-US" dirty="0">
                <a:solidFill>
                  <a:srgbClr val="00B050"/>
                </a:solidFill>
              </a:rPr>
              <a:t>truly take a keen interest in </a:t>
            </a:r>
            <a:r>
              <a:rPr lang="en-US" dirty="0"/>
              <a:t>purchasing </a:t>
            </a:r>
            <a:r>
              <a:rPr lang="en-US" dirty="0" smtClean="0"/>
              <a:t>items</a:t>
            </a:r>
          </a:p>
          <a:p>
            <a:pPr marL="0" indent="0" algn="just"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FFFF00"/>
                </a:solidFill>
              </a:rPr>
              <a:t>what - specific</a:t>
            </a:r>
            <a:r>
              <a:rPr lang="en-US" dirty="0" smtClean="0"/>
              <a:t>]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whether </a:t>
            </a:r>
            <a:r>
              <a:rPr lang="en-US" dirty="0">
                <a:solidFill>
                  <a:srgbClr val="00B050"/>
                </a:solidFill>
              </a:rPr>
              <a:t>they are </a:t>
            </a:r>
            <a:r>
              <a:rPr lang="en-US" dirty="0"/>
              <a:t>just groceries for my family </a:t>
            </a:r>
            <a:r>
              <a:rPr lang="en-US" dirty="0">
                <a:solidFill>
                  <a:srgbClr val="00B050"/>
                </a:solidFill>
              </a:rPr>
              <a:t>or</a:t>
            </a:r>
            <a:r>
              <a:rPr lang="en-US" dirty="0"/>
              <a:t> technology devices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FFFF00"/>
                </a:solidFill>
              </a:rPr>
              <a:t>why</a:t>
            </a:r>
            <a:r>
              <a:rPr lang="en-US" dirty="0" smtClean="0"/>
              <a:t>]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This </a:t>
            </a:r>
            <a:r>
              <a:rPr lang="en-US" dirty="0">
                <a:solidFill>
                  <a:srgbClr val="00B050"/>
                </a:solidFill>
              </a:rPr>
              <a:t>both</a:t>
            </a:r>
            <a:r>
              <a:rPr lang="en-US" dirty="0"/>
              <a:t> helps me relax </a:t>
            </a:r>
            <a:r>
              <a:rPr lang="en-US" dirty="0">
                <a:solidFill>
                  <a:srgbClr val="00B050"/>
                </a:solidFill>
              </a:rPr>
              <a:t>and</a:t>
            </a:r>
            <a:r>
              <a:rPr lang="en-US" dirty="0"/>
              <a:t> feel more </a:t>
            </a:r>
            <a:r>
              <a:rPr lang="en-US" dirty="0" smtClean="0"/>
              <a:t>optimistic </a:t>
            </a:r>
            <a:r>
              <a:rPr lang="en-US" dirty="0" smtClean="0">
                <a:solidFill>
                  <a:srgbClr val="00B050"/>
                </a:solidFill>
              </a:rPr>
              <a:t>when the going gets tough</a:t>
            </a:r>
            <a:r>
              <a:rPr lang="en-US" dirty="0" smtClean="0"/>
              <a:t>. 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>
                <a:solidFill>
                  <a:srgbClr val="F8F8F8"/>
                </a:solidFill>
              </a:rPr>
              <a:t>[</a:t>
            </a:r>
            <a:r>
              <a:rPr lang="en-US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>
                <a:solidFill>
                  <a:srgbClr val="F8F8F8"/>
                </a:solidFill>
              </a:rPr>
              <a:t>]</a:t>
            </a:r>
            <a:endParaRPr lang="en-US" dirty="0">
              <a:solidFill>
                <a:srgbClr val="F8F8F8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FFFF00"/>
                </a:solidFill>
              </a:rPr>
              <a:t>Just </a:t>
            </a:r>
            <a:r>
              <a:rPr lang="en-US" dirty="0">
                <a:solidFill>
                  <a:srgbClr val="FFFF00"/>
                </a:solidFill>
              </a:rPr>
              <a:t>yesterday </a:t>
            </a:r>
            <a:r>
              <a:rPr lang="en-US" dirty="0"/>
              <a:t>I went to </a:t>
            </a:r>
            <a:r>
              <a:rPr lang="en-US" dirty="0" smtClean="0"/>
              <a:t>a </a:t>
            </a:r>
            <a:r>
              <a:rPr lang="en-US" dirty="0" err="1" smtClean="0">
                <a:solidFill>
                  <a:srgbClr val="FFFF00"/>
                </a:solidFill>
              </a:rPr>
              <a:t>Biti’s</a:t>
            </a:r>
            <a:r>
              <a:rPr lang="en-US" dirty="0" smtClean="0">
                <a:solidFill>
                  <a:srgbClr val="FFFF00"/>
                </a:solidFill>
              </a:rPr>
              <a:t> footwear store </a:t>
            </a:r>
            <a:r>
              <a:rPr lang="en-US" dirty="0"/>
              <a:t>and bought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brand-new </a:t>
            </a:r>
            <a:r>
              <a:rPr lang="en-US" dirty="0" smtClean="0">
                <a:solidFill>
                  <a:srgbClr val="FFFF00"/>
                </a:solidFill>
              </a:rPr>
              <a:t>Air-Force 2020 sneaker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00B050"/>
                </a:solidFill>
              </a:rPr>
              <a:t>lift my moods</a:t>
            </a:r>
            <a:r>
              <a:rPr lang="en-US" dirty="0" smtClean="0"/>
              <a:t> after failing </a:t>
            </a:r>
            <a:r>
              <a:rPr lang="en-US" dirty="0" smtClean="0">
                <a:solidFill>
                  <a:srgbClr val="00B050"/>
                </a:solidFill>
              </a:rPr>
              <a:t>the math test</a:t>
            </a:r>
            <a:r>
              <a:rPr lang="en-US" dirty="0" smtClean="0"/>
              <a:t>. 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22 Shopping Memes That Are Just Too Hilarious | SayingImage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" y="0"/>
            <a:ext cx="627784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81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0" y="3733800"/>
            <a:ext cx="2438400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>
                <a:solidFill>
                  <a:srgbClr val="FFC000"/>
                </a:solidFill>
              </a:rPr>
              <a:t>2</a:t>
            </a:r>
            <a:r>
              <a:rPr lang="en-US" sz="7200" dirty="0" smtClean="0">
                <a:solidFill>
                  <a:srgbClr val="FFC000"/>
                </a:solidFill>
              </a:rPr>
              <a:t>. </a:t>
            </a:r>
            <a:r>
              <a:rPr lang="en-US" sz="7200" u="sng" dirty="0" smtClean="0">
                <a:solidFill>
                  <a:srgbClr val="FFC000"/>
                </a:solidFill>
              </a:rPr>
              <a:t>How often</a:t>
            </a:r>
            <a:r>
              <a:rPr lang="en-US" sz="7200" dirty="0" smtClean="0">
                <a:solidFill>
                  <a:srgbClr val="FFC000"/>
                </a:solidFill>
              </a:rPr>
              <a:t> do you go shopping?</a:t>
            </a:r>
            <a:endParaRPr lang="en-US" sz="7200" dirty="0">
              <a:solidFill>
                <a:srgbClr val="FFC000"/>
              </a:solidFill>
            </a:endParaRPr>
          </a:p>
          <a:p>
            <a:pPr marL="857250" indent="-857250" algn="just">
              <a:lnSpc>
                <a:spcPct val="75000"/>
              </a:lnSpc>
              <a:spcBef>
                <a:spcPts val="0"/>
              </a:spcBef>
            </a:pPr>
            <a:endParaRPr lang="en-US" dirty="0" smtClean="0">
              <a:solidFill>
                <a:srgbClr val="F8F8F8"/>
              </a:solidFill>
            </a:endParaRPr>
          </a:p>
          <a:p>
            <a:pPr marL="857250" indent="-857250" algn="just">
              <a:buFont typeface="Symbol" panose="05050102010706020507" pitchFamily="18" charset="2"/>
              <a:buChar char="Þ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00B050"/>
                </a:solidFill>
              </a:rPr>
              <a:t>adverbs of frequency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FF00"/>
                </a:solidFill>
              </a:rPr>
              <a:t>always, occasionally, never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B050"/>
                </a:solidFill>
              </a:rPr>
              <a:t>and quantitative language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FF00"/>
                </a:solidFill>
              </a:rPr>
              <a:t>once a week, two times a month, once every two weeks</a:t>
            </a:r>
            <a:r>
              <a:rPr lang="en-US" dirty="0" smtClean="0"/>
              <a:t>).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Answer:  </a:t>
            </a:r>
            <a:r>
              <a:rPr lang="en-US" dirty="0"/>
              <a:t>I’d say I go out shopping </a:t>
            </a:r>
            <a:r>
              <a:rPr lang="en-US" dirty="0">
                <a:solidFill>
                  <a:srgbClr val="FFFF00"/>
                </a:solidFill>
              </a:rPr>
              <a:t>very frequently</a:t>
            </a:r>
            <a:r>
              <a:rPr lang="en-US" dirty="0"/>
              <a:t>, </a:t>
            </a:r>
            <a:r>
              <a:rPr lang="en-US" dirty="0" smtClean="0"/>
              <a:t>about 3 </a:t>
            </a:r>
            <a:r>
              <a:rPr lang="en-US" dirty="0"/>
              <a:t>times a week.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FFFF00"/>
                </a:solidFill>
              </a:rPr>
              <a:t>what</a:t>
            </a:r>
            <a:r>
              <a:rPr lang="en-US" dirty="0" smtClean="0"/>
              <a:t>]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I </a:t>
            </a:r>
            <a:r>
              <a:rPr lang="en-US" dirty="0"/>
              <a:t>mostly </a:t>
            </a:r>
            <a:r>
              <a:rPr lang="en-US" dirty="0" smtClean="0"/>
              <a:t>look for </a:t>
            </a:r>
            <a:r>
              <a:rPr lang="en-US" dirty="0">
                <a:solidFill>
                  <a:srgbClr val="00B050"/>
                </a:solidFill>
              </a:rPr>
              <a:t>discounted/clearance items</a:t>
            </a:r>
            <a:r>
              <a:rPr lang="en-US" dirty="0"/>
              <a:t> to save up some money, like I did with the … </a:t>
            </a:r>
            <a:r>
              <a:rPr lang="en-US" dirty="0">
                <a:solidFill>
                  <a:srgbClr val="FFFF00"/>
                </a:solidFill>
              </a:rPr>
              <a:t>which I just said earlier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Also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about </a:t>
            </a:r>
            <a:r>
              <a:rPr lang="en-US" dirty="0" smtClean="0">
                <a:solidFill>
                  <a:srgbClr val="FFFF00"/>
                </a:solidFill>
              </a:rPr>
              <a:t>twice </a:t>
            </a:r>
            <a:r>
              <a:rPr lang="en-US" dirty="0">
                <a:solidFill>
                  <a:srgbClr val="FFFF00"/>
                </a:solidFill>
              </a:rPr>
              <a:t>a week </a:t>
            </a:r>
            <a:r>
              <a:rPr lang="en-US" dirty="0"/>
              <a:t>I also </a:t>
            </a:r>
            <a:r>
              <a:rPr lang="en-US" dirty="0">
                <a:solidFill>
                  <a:srgbClr val="00B050"/>
                </a:solidFill>
              </a:rPr>
              <a:t>go window-shopping</a:t>
            </a:r>
            <a:r>
              <a:rPr lang="en-US" dirty="0"/>
              <a:t> </a:t>
            </a:r>
            <a:r>
              <a:rPr lang="en-US" dirty="0" smtClean="0"/>
              <a:t>just to </a:t>
            </a:r>
            <a:r>
              <a:rPr lang="en-US" dirty="0"/>
              <a:t>keep up with the latest tech </a:t>
            </a:r>
            <a:r>
              <a:rPr lang="en-US" dirty="0" smtClean="0"/>
              <a:t>advancement.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76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-146915" y="457200"/>
            <a:ext cx="2438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>
                <a:solidFill>
                  <a:srgbClr val="FFC000"/>
                </a:solidFill>
              </a:rPr>
              <a:t>3</a:t>
            </a:r>
            <a:r>
              <a:rPr lang="en-US" sz="7200" dirty="0" smtClean="0">
                <a:solidFill>
                  <a:srgbClr val="FFC000"/>
                </a:solidFill>
              </a:rPr>
              <a:t>. Where do you usually go shopping?</a:t>
            </a:r>
            <a:endParaRPr lang="en-US" sz="7200" dirty="0">
              <a:solidFill>
                <a:srgbClr val="FFC000"/>
              </a:solidFill>
            </a:endParaRPr>
          </a:p>
          <a:p>
            <a:pPr marL="857250" indent="-857250" algn="just">
              <a:lnSpc>
                <a:spcPct val="75000"/>
              </a:lnSpc>
              <a:spcBef>
                <a:spcPts val="0"/>
              </a:spcBef>
            </a:pPr>
            <a:endParaRPr lang="en-US" dirty="0" smtClean="0">
              <a:solidFill>
                <a:srgbClr val="F8F8F8"/>
              </a:solidFill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209798"/>
            <a:ext cx="6705600" cy="51816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7924799"/>
            <a:ext cx="7543800" cy="518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3941" y="1474303"/>
            <a:ext cx="5943600" cy="594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5084" y="7953618"/>
            <a:ext cx="8681315" cy="515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4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0" y="2971800"/>
            <a:ext cx="2438400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>
                <a:solidFill>
                  <a:srgbClr val="FFC000"/>
                </a:solidFill>
              </a:rPr>
              <a:t>3</a:t>
            </a:r>
            <a:r>
              <a:rPr lang="en-US" sz="7200" dirty="0" smtClean="0">
                <a:solidFill>
                  <a:srgbClr val="FFC000"/>
                </a:solidFill>
              </a:rPr>
              <a:t>. Where do you usually go shopping?</a:t>
            </a:r>
            <a:endParaRPr lang="en-US" sz="7200" dirty="0">
              <a:solidFill>
                <a:srgbClr val="FFC000"/>
              </a:solidFill>
            </a:endParaRPr>
          </a:p>
          <a:p>
            <a:pPr marL="857250" indent="-857250" algn="just">
              <a:lnSpc>
                <a:spcPct val="75000"/>
              </a:lnSpc>
              <a:spcBef>
                <a:spcPts val="0"/>
              </a:spcBef>
            </a:pPr>
            <a:endParaRPr lang="en-US" dirty="0" smtClean="0">
              <a:solidFill>
                <a:srgbClr val="F8F8F8"/>
              </a:solidFill>
            </a:endParaRPr>
          </a:p>
          <a:p>
            <a:pPr algn="just"/>
            <a:r>
              <a:rPr lang="en-US" dirty="0" err="1" smtClean="0"/>
              <a:t>Answer_paraphrase</a:t>
            </a:r>
            <a:r>
              <a:rPr lang="en-US" dirty="0" smtClean="0"/>
              <a:t>: </a:t>
            </a:r>
          </a:p>
          <a:p>
            <a:pPr marL="0" indent="0" algn="just">
              <a:buNone/>
            </a:pPr>
            <a:r>
              <a:rPr lang="en-US" dirty="0" smtClean="0"/>
              <a:t>To </a:t>
            </a:r>
            <a:r>
              <a:rPr lang="en-US" dirty="0" smtClean="0">
                <a:solidFill>
                  <a:srgbClr val="00B050"/>
                </a:solidFill>
              </a:rPr>
              <a:t>get groceries</a:t>
            </a:r>
            <a:r>
              <a:rPr lang="en-US" dirty="0" smtClean="0"/>
              <a:t>, I </a:t>
            </a:r>
            <a:r>
              <a:rPr lang="en-US" dirty="0" smtClean="0">
                <a:solidFill>
                  <a:srgbClr val="00B050"/>
                </a:solidFill>
              </a:rPr>
              <a:t>frequently head to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FF00"/>
                </a:solidFill>
              </a:rPr>
              <a:t>local flea </a:t>
            </a:r>
            <a:r>
              <a:rPr lang="en-US" dirty="0" smtClean="0">
                <a:solidFill>
                  <a:srgbClr val="FFFF00"/>
                </a:solidFill>
              </a:rPr>
              <a:t>market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</a:rPr>
              <a:t>what does the place look like? why?)</a:t>
            </a:r>
            <a:endParaRPr lang="en-US" dirty="0" smtClean="0">
              <a:solidFill>
                <a:srgbClr val="F8F8F8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where </a:t>
            </a:r>
            <a:r>
              <a:rPr lang="en-US" dirty="0" smtClean="0"/>
              <a:t>there are a bunch of </a:t>
            </a:r>
            <a:r>
              <a:rPr lang="en-US" dirty="0" smtClean="0">
                <a:solidFill>
                  <a:srgbClr val="00B050"/>
                </a:solidFill>
              </a:rPr>
              <a:t>vendors</a:t>
            </a:r>
            <a:r>
              <a:rPr lang="en-US" dirty="0" smtClean="0"/>
              <a:t> selling meat, veggies and other products.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rgbClr val="FFFF00"/>
                </a:solidFill>
              </a:rPr>
              <a:t>(other places – optional)</a:t>
            </a:r>
            <a:endParaRPr lang="en-US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But </a:t>
            </a:r>
            <a:r>
              <a:rPr lang="en-US" dirty="0" smtClean="0"/>
              <a:t>if I need to </a:t>
            </a:r>
            <a:r>
              <a:rPr lang="en-US" dirty="0" smtClean="0">
                <a:solidFill>
                  <a:srgbClr val="00B050"/>
                </a:solidFill>
              </a:rPr>
              <a:t>purchase</a:t>
            </a:r>
            <a:r>
              <a:rPr lang="en-US" dirty="0" smtClean="0"/>
              <a:t> clothing and merchandises, like </a:t>
            </a:r>
            <a:r>
              <a:rPr lang="en-US" dirty="0" smtClean="0"/>
              <a:t>batteries for my watch, </a:t>
            </a:r>
            <a:r>
              <a:rPr lang="en-US" dirty="0" smtClean="0"/>
              <a:t>then my </a:t>
            </a:r>
            <a:r>
              <a:rPr lang="en-US" dirty="0" smtClean="0">
                <a:solidFill>
                  <a:srgbClr val="00B050"/>
                </a:solidFill>
              </a:rPr>
              <a:t>go-to venue </a:t>
            </a:r>
            <a:r>
              <a:rPr lang="en-US" dirty="0" smtClean="0"/>
              <a:t>will be </a:t>
            </a:r>
            <a:r>
              <a:rPr lang="en-US" dirty="0" err="1" smtClean="0">
                <a:solidFill>
                  <a:srgbClr val="FFFF00"/>
                </a:solidFill>
              </a:rPr>
              <a:t>Vincom</a:t>
            </a:r>
            <a:r>
              <a:rPr lang="en-US" dirty="0" smtClean="0">
                <a:solidFill>
                  <a:srgbClr val="FFFF00"/>
                </a:solidFill>
              </a:rPr>
              <a:t> Mega Mall</a:t>
            </a:r>
            <a:r>
              <a:rPr lang="en-US" dirty="0" smtClean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rgbClr val="FFFF00"/>
                </a:solidFill>
              </a:rPr>
              <a:t>(example)</a:t>
            </a:r>
            <a:endParaRPr lang="en-US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I </a:t>
            </a:r>
            <a:r>
              <a:rPr lang="en-US" dirty="0" smtClean="0"/>
              <a:t>just bought some beef at a </a:t>
            </a:r>
            <a:r>
              <a:rPr lang="en-US" dirty="0" smtClean="0">
                <a:solidFill>
                  <a:srgbClr val="00B050"/>
                </a:solidFill>
              </a:rPr>
              <a:t>butchers’</a:t>
            </a:r>
            <a:r>
              <a:rPr lang="en-US" dirty="0" smtClean="0"/>
              <a:t> inside the market </a:t>
            </a:r>
            <a:r>
              <a:rPr lang="en-US" dirty="0" smtClean="0">
                <a:solidFill>
                  <a:srgbClr val="FFFF00"/>
                </a:solidFill>
              </a:rPr>
              <a:t>the other day </a:t>
            </a:r>
            <a:r>
              <a:rPr lang="en-US" dirty="0" smtClean="0"/>
              <a:t>to prepare my family some delicious steaks.  </a:t>
            </a:r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400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0" y="3962400"/>
            <a:ext cx="2438400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>
                <a:solidFill>
                  <a:srgbClr val="FFC000"/>
                </a:solidFill>
              </a:rPr>
              <a:t>3</a:t>
            </a:r>
            <a:r>
              <a:rPr lang="en-US" sz="7200" dirty="0" smtClean="0">
                <a:solidFill>
                  <a:srgbClr val="FFC000"/>
                </a:solidFill>
              </a:rPr>
              <a:t>. Where do you usually go shopping?</a:t>
            </a:r>
            <a:endParaRPr lang="en-US" sz="7200" dirty="0">
              <a:solidFill>
                <a:srgbClr val="FFC000"/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Answer: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FF00"/>
                </a:solidFill>
              </a:rPr>
              <a:t>Given </a:t>
            </a:r>
            <a:r>
              <a:rPr lang="en-US" dirty="0">
                <a:solidFill>
                  <a:srgbClr val="FFFF00"/>
                </a:solidFill>
              </a:rPr>
              <a:t>the covid-19 </a:t>
            </a:r>
            <a:r>
              <a:rPr lang="en-US" dirty="0" smtClean="0">
                <a:solidFill>
                  <a:srgbClr val="FFFF00"/>
                </a:solidFill>
              </a:rPr>
              <a:t>pandemic</a:t>
            </a:r>
            <a:r>
              <a:rPr lang="en-US" dirty="0" smtClean="0"/>
              <a:t>, </a:t>
            </a:r>
            <a:r>
              <a:rPr lang="en-US" dirty="0"/>
              <a:t>I’m finding myself </a:t>
            </a:r>
            <a:r>
              <a:rPr lang="en-US" dirty="0" smtClean="0">
                <a:solidFill>
                  <a:srgbClr val="FFFF00"/>
                </a:solidFill>
              </a:rPr>
              <a:t>regularly doing online shopping </a:t>
            </a:r>
            <a:r>
              <a:rPr lang="en-US" dirty="0" smtClean="0"/>
              <a:t>on </a:t>
            </a:r>
            <a:r>
              <a:rPr lang="en-US" dirty="0" err="1" smtClean="0">
                <a:solidFill>
                  <a:srgbClr val="FFFF00"/>
                </a:solidFill>
              </a:rPr>
              <a:t>Tiki</a:t>
            </a:r>
            <a:r>
              <a:rPr lang="en-US" dirty="0" smtClean="0"/>
              <a:t>, which </a:t>
            </a:r>
            <a:r>
              <a:rPr lang="en-US" dirty="0"/>
              <a:t>is a Vietnamese major online retailer.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rgbClr val="FFFF00"/>
                </a:solidFill>
              </a:rPr>
              <a:t>(what does it look like? Why)</a:t>
            </a:r>
            <a:endParaRPr lang="en-US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products there are </a:t>
            </a:r>
            <a:r>
              <a:rPr lang="en-US" dirty="0" smtClean="0">
                <a:solidFill>
                  <a:srgbClr val="00B050"/>
                </a:solidFill>
              </a:rPr>
              <a:t>reasonable</a:t>
            </a:r>
            <a:r>
              <a:rPr lang="en-US" dirty="0" smtClean="0"/>
              <a:t> </a:t>
            </a:r>
            <a:r>
              <a:rPr lang="en-US" dirty="0"/>
              <a:t>and they also </a:t>
            </a:r>
            <a:r>
              <a:rPr lang="en-US" dirty="0">
                <a:solidFill>
                  <a:srgbClr val="00B050"/>
                </a:solidFill>
              </a:rPr>
              <a:t>come with express delivery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FF00"/>
                </a:solidFill>
              </a:rPr>
              <a:t>(example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rgbClr val="FFFF00"/>
                </a:solidFill>
              </a:rPr>
              <a:t>Last </a:t>
            </a:r>
            <a:r>
              <a:rPr lang="en-US" dirty="0">
                <a:solidFill>
                  <a:srgbClr val="FFFF00"/>
                </a:solidFill>
              </a:rPr>
              <a:t>week</a:t>
            </a:r>
            <a:r>
              <a:rPr lang="en-US" dirty="0"/>
              <a:t> I ordered the book: “</a:t>
            </a:r>
            <a:r>
              <a:rPr lang="en-US" dirty="0">
                <a:solidFill>
                  <a:srgbClr val="FFFF00"/>
                </a:solidFill>
              </a:rPr>
              <a:t>Cambridge IELTS 13 Academic</a:t>
            </a:r>
            <a:r>
              <a:rPr lang="en-US" dirty="0" smtClean="0"/>
              <a:t>” </a:t>
            </a:r>
            <a:r>
              <a:rPr lang="en-US" dirty="0"/>
              <a:t>to prepare for this exam.</a:t>
            </a:r>
          </a:p>
          <a:p>
            <a:pPr algn="just"/>
            <a:endParaRPr lang="en-US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704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16565" y="4114800"/>
            <a:ext cx="2438400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dirty="0">
                <a:solidFill>
                  <a:srgbClr val="FFC000"/>
                </a:solidFill>
              </a:rPr>
              <a:t>4</a:t>
            </a:r>
            <a:r>
              <a:rPr lang="en-US" sz="7200" dirty="0" smtClean="0">
                <a:solidFill>
                  <a:srgbClr val="FFC000"/>
                </a:solidFill>
              </a:rPr>
              <a:t>. What’s the most expensive item that </a:t>
            </a:r>
            <a:r>
              <a:rPr lang="en-US" sz="7200" u="sng" dirty="0" smtClean="0">
                <a:solidFill>
                  <a:srgbClr val="FFC000"/>
                </a:solidFill>
              </a:rPr>
              <a:t>you’ve purchased</a:t>
            </a:r>
            <a:r>
              <a:rPr lang="en-US" sz="7200" dirty="0" smtClean="0">
                <a:solidFill>
                  <a:srgbClr val="FFC000"/>
                </a:solidFill>
              </a:rPr>
              <a:t>?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lang="en-US" sz="7200" dirty="0">
              <a:solidFill>
                <a:srgbClr val="FFC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lang="en-US" sz="7200" dirty="0" smtClean="0">
              <a:solidFill>
                <a:srgbClr val="FFC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Answer:  </a:t>
            </a: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most expensive object</a:t>
            </a:r>
            <a:r>
              <a:rPr lang="en-US" dirty="0"/>
              <a:t> which </a:t>
            </a:r>
            <a:r>
              <a:rPr lang="en-US" u="sng" dirty="0"/>
              <a:t>I’ve bought</a:t>
            </a:r>
            <a:r>
              <a:rPr lang="en-US" dirty="0"/>
              <a:t> is my mobile phone, which is the Samsung Galaxy Note 10+ </a:t>
            </a:r>
            <a:r>
              <a:rPr lang="en-US" dirty="0" smtClean="0"/>
              <a:t>model. </a:t>
            </a:r>
          </a:p>
          <a:p>
            <a:pPr marL="0" indent="0" algn="just"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FFFF00"/>
                </a:solidFill>
              </a:rPr>
              <a:t>why</a:t>
            </a:r>
            <a:r>
              <a:rPr lang="en-US" dirty="0" smtClean="0"/>
              <a:t>] </a:t>
            </a:r>
          </a:p>
          <a:p>
            <a:pPr marL="0" indent="0" algn="just">
              <a:buNone/>
            </a:pPr>
            <a:r>
              <a:rPr lang="en-US" dirty="0" smtClean="0"/>
              <a:t>I decided to </a:t>
            </a:r>
            <a:r>
              <a:rPr lang="en-US" dirty="0" smtClean="0">
                <a:solidFill>
                  <a:srgbClr val="00B050"/>
                </a:solidFill>
              </a:rPr>
              <a:t>make this purchase</a:t>
            </a:r>
            <a:r>
              <a:rPr lang="en-US" dirty="0" smtClean="0"/>
              <a:t> because </a:t>
            </a:r>
            <a:r>
              <a:rPr lang="en-US" dirty="0" smtClean="0">
                <a:solidFill>
                  <a:srgbClr val="FFFF00"/>
                </a:solidFill>
              </a:rPr>
              <a:t>2 months ago </a:t>
            </a:r>
            <a:r>
              <a:rPr lang="en-US" dirty="0" smtClean="0"/>
              <a:t>my previous phone was </a:t>
            </a:r>
            <a:r>
              <a:rPr lang="en-US" dirty="0" smtClean="0">
                <a:solidFill>
                  <a:srgbClr val="00B050"/>
                </a:solidFill>
              </a:rPr>
              <a:t>out of order</a:t>
            </a:r>
            <a:r>
              <a:rPr lang="en-US" dirty="0" smtClean="0"/>
              <a:t> </a:t>
            </a:r>
            <a:r>
              <a:rPr lang="en-US" dirty="0" smtClean="0"/>
              <a:t>and I </a:t>
            </a:r>
            <a:r>
              <a:rPr lang="en-US" dirty="0" smtClean="0">
                <a:solidFill>
                  <a:srgbClr val="FFFF00"/>
                </a:solidFill>
              </a:rPr>
              <a:t>needed a replacement asap</a:t>
            </a:r>
            <a:r>
              <a:rPr lang="en-US" dirty="0" smtClean="0"/>
              <a:t> for my study.</a:t>
            </a:r>
          </a:p>
          <a:p>
            <a:pPr marL="0" indent="0" algn="just">
              <a:buNone/>
            </a:pPr>
            <a:r>
              <a:rPr lang="en-US" dirty="0" smtClean="0"/>
              <a:t>[</a:t>
            </a:r>
            <a:r>
              <a:rPr lang="en-US" dirty="0" smtClean="0">
                <a:solidFill>
                  <a:srgbClr val="FFFF00"/>
                </a:solidFill>
              </a:rPr>
              <a:t>how much</a:t>
            </a:r>
            <a:r>
              <a:rPr lang="en-US" dirty="0" smtClean="0"/>
              <a:t>]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This new device cost me </a:t>
            </a:r>
            <a:r>
              <a:rPr lang="en-US" dirty="0" smtClean="0">
                <a:solidFill>
                  <a:srgbClr val="00B050"/>
                </a:solidFill>
              </a:rPr>
              <a:t>north of 1000 dollars</a:t>
            </a:r>
            <a:r>
              <a:rPr lang="en-US" dirty="0"/>
              <a:t>.</a:t>
            </a:r>
            <a:r>
              <a:rPr lang="en-US" dirty="0" smtClean="0"/>
              <a:t> Fortunately, it was worth the </a:t>
            </a:r>
            <a:r>
              <a:rPr lang="en-US" dirty="0" smtClean="0"/>
              <a:t>price</a:t>
            </a:r>
            <a:r>
              <a:rPr lang="en-US" dirty="0" smtClean="0"/>
              <a:t> </a:t>
            </a:r>
            <a:r>
              <a:rPr lang="en-US" dirty="0" smtClean="0"/>
              <a:t>since </a:t>
            </a:r>
            <a:r>
              <a:rPr lang="en-US" dirty="0" smtClean="0">
                <a:solidFill>
                  <a:srgbClr val="00B050"/>
                </a:solidFill>
              </a:rPr>
              <a:t>all </a:t>
            </a:r>
            <a:r>
              <a:rPr lang="en-US" dirty="0" smtClean="0">
                <a:solidFill>
                  <a:srgbClr val="00B050"/>
                </a:solidFill>
              </a:rPr>
              <a:t>the features </a:t>
            </a:r>
            <a:r>
              <a:rPr lang="en-US" dirty="0" smtClean="0">
                <a:solidFill>
                  <a:srgbClr val="F8F8F8"/>
                </a:solidFill>
              </a:rPr>
              <a:t>have been running </a:t>
            </a:r>
            <a:r>
              <a:rPr lang="en-US" dirty="0" smtClean="0">
                <a:solidFill>
                  <a:srgbClr val="00B050"/>
                </a:solidFill>
              </a:rPr>
              <a:t>fluidly</a:t>
            </a:r>
            <a:r>
              <a:rPr lang="en-US" dirty="0" smtClean="0"/>
              <a:t>.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4294967295"/>
          </p:nvPr>
        </p:nvSpPr>
        <p:spPr>
          <a:xfrm>
            <a:off x="23476484" y="12690622"/>
            <a:ext cx="760601" cy="73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fld id="{00000000-1234-1234-1234-123412341234}" type="slidenum"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funny expensive stuff high prices poor | Haha funny, Funny quotes, Jok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65" y="990600"/>
            <a:ext cx="5588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08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D32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661</Words>
  <Application>Microsoft Office PowerPoint</Application>
  <PresentationFormat>Custom</PresentationFormat>
  <Paragraphs>70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Helvetica Neue Light</vt:lpstr>
      <vt:lpstr>Garamond</vt:lpstr>
      <vt:lpstr>Arial</vt:lpstr>
      <vt:lpstr>Symbol</vt:lpstr>
      <vt:lpstr>Helvetica Neue</vt:lpstr>
      <vt:lpstr>White</vt:lpstr>
      <vt:lpstr>SPEAKING: SHOPPING (WH QUESTIONS)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SPEAKING PART 1: Q1</dc:title>
  <cp:lastModifiedBy>Hoang Anh</cp:lastModifiedBy>
  <cp:revision>129</cp:revision>
  <dcterms:modified xsi:type="dcterms:W3CDTF">2020-10-21T08:39:46Z</dcterms:modified>
</cp:coreProperties>
</file>