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9" r:id="rId3"/>
    <p:sldId id="292" r:id="rId4"/>
    <p:sldId id="296" r:id="rId5"/>
    <p:sldId id="298" r:id="rId6"/>
    <p:sldId id="261" r:id="rId7"/>
    <p:sldId id="285" r:id="rId8"/>
  </p:sldIdLst>
  <p:sldSz cx="9144000" cy="5143500" type="screen16x9"/>
  <p:notesSz cx="6858000" cy="9144000"/>
  <p:embeddedFontLs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D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F10D9-8E3F-43D6-B9EB-841146FAAB12}">
  <a:tblStyle styleId="{826F10D9-8E3F-43D6-B9EB-841146FAA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212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</a:t>
            </a:r>
            <a:r>
              <a:rPr lang="en-US" baseline="0" dirty="0"/>
              <a:t> + overview – order + trend: order –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(</a:t>
            </a:r>
            <a:r>
              <a:rPr lang="en-US" baseline="0" dirty="0" err="1"/>
              <a:t>CDs+concerts</a:t>
            </a:r>
            <a:r>
              <a:rPr lang="en-US" baseline="0" dirty="0"/>
              <a:t>); trend – spending on digital downloads soared/</a:t>
            </a:r>
            <a:r>
              <a:rPr lang="en-US" baseline="0" dirty="0" err="1"/>
              <a:t>jumed</a:t>
            </a:r>
            <a:r>
              <a:rPr lang="en-US" baseline="0" dirty="0"/>
              <a:t>/rocketed, while that on CDs went down spectacularly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99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Detail the percentages</a:t>
            </a:r>
            <a:r>
              <a:rPr lang="en-US" baseline="0" dirty="0" smtClean="0"/>
              <a:t> of commuters using five … to travel to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77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chậm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nhẹ</a:t>
            </a:r>
            <a:r>
              <a:rPr lang="en-US" baseline="0" dirty="0" smtClean="0"/>
              <a:t>: 1 trend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order) =&gt;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, except for;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order – bus </a:t>
            </a:r>
            <a:r>
              <a:rPr lang="en-US" baseline="0" dirty="0" err="1" smtClean="0"/>
              <a:t>vượt</a:t>
            </a:r>
            <a:r>
              <a:rPr lang="en-US" baseline="0" dirty="0" smtClean="0"/>
              <a:t> car =&gt;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=&gt; the highest among all types.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5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Detail the percentages</a:t>
            </a:r>
            <a:r>
              <a:rPr lang="en-US" baseline="0" dirty="0" smtClean="0"/>
              <a:t> of commuters using five … to travel to … | the percentage of +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| by +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36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Outline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body,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body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22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269338" y="1211333"/>
            <a:ext cx="866650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 CHARTs_ultimate revision </a:t>
            </a:r>
            <a:r>
              <a:rPr lang="en" dirty="0" smtClean="0"/>
              <a:t>II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0" y="1031112"/>
            <a:ext cx="4260554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Question: </a:t>
            </a:r>
          </a:p>
          <a:p>
            <a:pPr marL="0" indent="0">
              <a:buNone/>
            </a:pPr>
            <a:r>
              <a:rPr lang="vi-VN" sz="2800" dirty="0"/>
              <a:t>The </a:t>
            </a:r>
            <a:r>
              <a:rPr lang="vi-VN" sz="2800" dirty="0" smtClean="0"/>
              <a:t>chart</a:t>
            </a:r>
            <a:r>
              <a:rPr lang="en-US" sz="2800" dirty="0" smtClean="0"/>
              <a:t>s</a:t>
            </a:r>
            <a:r>
              <a:rPr lang="vi-VN" sz="2800" dirty="0" smtClean="0"/>
              <a:t> </a:t>
            </a:r>
            <a:r>
              <a:rPr lang="vi-VN" sz="2800" dirty="0"/>
              <a:t>below show </a:t>
            </a:r>
            <a:r>
              <a:rPr lang="vi-VN" sz="2800" u="sng" dirty="0"/>
              <a:t>the main methods of transportation for people travelling to one university for work or study</a:t>
            </a:r>
            <a:r>
              <a:rPr lang="vi-VN" sz="2800" dirty="0"/>
              <a:t> in 2004 </a:t>
            </a:r>
            <a:r>
              <a:rPr lang="vi-VN" sz="2800" dirty="0" smtClean="0"/>
              <a:t>and</a:t>
            </a:r>
            <a:r>
              <a:rPr lang="en-US" sz="2800" dirty="0" smtClean="0"/>
              <a:t> </a:t>
            </a:r>
            <a:r>
              <a:rPr lang="vi-VN" sz="2800" dirty="0" smtClean="0"/>
              <a:t>2009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" name="Google Shape;182;p14"/>
          <p:cNvSpPr txBox="1">
            <a:spLocks/>
          </p:cNvSpPr>
          <p:nvPr/>
        </p:nvSpPr>
        <p:spPr>
          <a:xfrm>
            <a:off x="4148254" y="54462"/>
            <a:ext cx="4995746" cy="19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Font typeface="Roboto Condensed"/>
              <a:buNone/>
            </a:pPr>
            <a:r>
              <a:rPr lang="en-US" sz="2400" dirty="0" smtClean="0">
                <a:solidFill>
                  <a:srgbClr val="FF3399"/>
                </a:solidFill>
              </a:rPr>
              <a:t>INTRO-Paraphrase: </a:t>
            </a:r>
          </a:p>
          <a:p>
            <a:pPr marL="0" indent="0">
              <a:buFont typeface="Roboto Condensed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(GRA) main methods =&gt; difficult to turn into verbs =&gt; avoid.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(Specify) </a:t>
            </a:r>
            <a:r>
              <a:rPr lang="en-US" sz="2400" dirty="0" smtClean="0">
                <a:solidFill>
                  <a:srgbClr val="C00000"/>
                </a:solidFill>
              </a:rPr>
              <a:t>How many types, measurement, time.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main =&gt; 5  </a:t>
            </a:r>
          </a:p>
          <a:p>
            <a:pPr marL="0" indent="0">
              <a:buFont typeface="Roboto Condensed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Measurement =&gt; the percentage of</a:t>
            </a:r>
          </a:p>
          <a:p>
            <a:pPr marL="0" indent="0">
              <a:buFont typeface="Roboto Condensed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(Vocab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</a:p>
          <a:p>
            <a:pPr marL="0" indent="0">
              <a:buFont typeface="Roboto Condensed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Methods = means | modes of transport (people travelling = travelers | commuters)</a:t>
            </a:r>
          </a:p>
        </p:txBody>
      </p:sp>
    </p:spTree>
    <p:extLst>
      <p:ext uri="{BB962C8B-B14F-4D97-AF65-F5344CB8AC3E}">
        <p14:creationId xmlns:p14="http://schemas.microsoft.com/office/powerpoint/2010/main" val="42747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0" y="697528"/>
            <a:ext cx="4705815" cy="1874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Question: </a:t>
            </a:r>
          </a:p>
          <a:p>
            <a:pPr marL="0" indent="0">
              <a:buNone/>
            </a:pPr>
            <a:r>
              <a:rPr lang="en-US" sz="2700" dirty="0" smtClean="0"/>
              <a:t>= </a:t>
            </a:r>
            <a:r>
              <a:rPr lang="en-US" sz="2700" dirty="0">
                <a:solidFill>
                  <a:srgbClr val="C00000"/>
                </a:solidFill>
              </a:rPr>
              <a:t>The given two charts </a:t>
            </a:r>
            <a:r>
              <a:rPr lang="en-US" sz="2700" dirty="0" smtClean="0">
                <a:solidFill>
                  <a:srgbClr val="C00000"/>
                </a:solidFill>
              </a:rPr>
              <a:t>illustrate the percentages of 5 means of transportation for commuters to a university for work and study in the year 2004 and 2009.</a:t>
            </a:r>
          </a:p>
          <a:p>
            <a:pPr marL="0" indent="0">
              <a:buNone/>
            </a:pPr>
            <a:r>
              <a:rPr lang="en-US" sz="2700" dirty="0" smtClean="0"/>
              <a:t>or</a:t>
            </a:r>
          </a:p>
          <a:p>
            <a:pPr marL="0" indent="0">
              <a:buNone/>
            </a:pPr>
            <a:r>
              <a:rPr lang="en-US" sz="2700" dirty="0" smtClean="0"/>
              <a:t>= </a:t>
            </a:r>
            <a:r>
              <a:rPr lang="en-US" sz="2700" dirty="0" smtClean="0">
                <a:solidFill>
                  <a:srgbClr val="C00000"/>
                </a:solidFill>
              </a:rPr>
              <a:t>… illustrate </a:t>
            </a:r>
            <a:r>
              <a:rPr lang="en-US" sz="2700" u="sng" dirty="0" smtClean="0">
                <a:solidFill>
                  <a:srgbClr val="C00000"/>
                </a:solidFill>
              </a:rPr>
              <a:t>the number of people who travelled</a:t>
            </a:r>
            <a:r>
              <a:rPr lang="en-US" sz="2700" dirty="0" smtClean="0">
                <a:solidFill>
                  <a:srgbClr val="C00000"/>
                </a:solidFill>
              </a:rPr>
              <a:t> to a university using 5 means of …</a:t>
            </a:r>
            <a:endParaRPr lang="en-US" sz="2700" dirty="0">
              <a:solidFill>
                <a:srgbClr val="C00000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 descr="Káº¿t quáº£ hÃ¬nh áº£nh cho The chart below show the main methods of transportation for people travelling to one university for work or study in 2004 and 2009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26" y="1"/>
            <a:ext cx="4631473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97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-1" y="697527"/>
            <a:ext cx="5159297" cy="1874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solidFill>
                  <a:srgbClr val="C00000"/>
                </a:solidFill>
              </a:rPr>
              <a:t>OVERVIEW: </a:t>
            </a:r>
            <a:endParaRPr lang="en-US" sz="27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3399"/>
                </a:solidFill>
              </a:rPr>
              <a:t>***subjects: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3399"/>
                </a:solidFill>
              </a:rPr>
              <a:t>The percentage of [type]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3399"/>
                </a:solidFill>
              </a:rPr>
              <a:t>The data for [type]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3399"/>
                </a:solidFill>
              </a:rPr>
              <a:t>The use of [type</a:t>
            </a:r>
            <a:r>
              <a:rPr lang="en-US" sz="2400" dirty="0" smtClean="0">
                <a:solidFill>
                  <a:srgbClr val="FF3399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3399"/>
                </a:solidFill>
              </a:rPr>
              <a:t>The number people + V-</a:t>
            </a:r>
            <a:r>
              <a:rPr lang="en-US" sz="2400" dirty="0" err="1" smtClean="0">
                <a:solidFill>
                  <a:srgbClr val="FF3399"/>
                </a:solidFill>
              </a:rPr>
              <a:t>ing</a:t>
            </a:r>
            <a:r>
              <a:rPr lang="en-US" sz="2400" dirty="0" smtClean="0">
                <a:solidFill>
                  <a:srgbClr val="FF3399"/>
                </a:solidFill>
              </a:rPr>
              <a:t> [type]</a:t>
            </a:r>
          </a:p>
          <a:p>
            <a:pPr marL="0" indent="0">
              <a:buNone/>
            </a:pPr>
            <a:r>
              <a:rPr lang="en-US" sz="2400" dirty="0" smtClean="0"/>
              <a:t>[trend] the percentages of all means – upward trend (except for car)</a:t>
            </a:r>
          </a:p>
          <a:p>
            <a:pPr marL="0" indent="0">
              <a:buNone/>
            </a:pPr>
            <a:r>
              <a:rPr lang="en-US" sz="2400" dirty="0" smtClean="0"/>
              <a:t>[order] buses overtook cars</a:t>
            </a:r>
            <a:endParaRPr lang="en-US" sz="2400" dirty="0"/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 descr="Káº¿t quáº£ hÃ¬nh áº£nh cho The chart below show the main methods of transportation for people travelling to one university for work or study in 2004 and 2009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48" y="0"/>
            <a:ext cx="4125951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-66907" y="697527"/>
            <a:ext cx="5226204" cy="1874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700" dirty="0" smtClean="0">
                <a:solidFill>
                  <a:srgbClr val="C00000"/>
                </a:solidFill>
              </a:rPr>
              <a:t>OVERVIEW: </a:t>
            </a:r>
            <a:endParaRPr lang="en-US" sz="27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[trend] the percentages of all means – upward trend (except for car)</a:t>
            </a:r>
          </a:p>
          <a:p>
            <a:pPr marL="0" indent="0">
              <a:buNone/>
            </a:pPr>
            <a:r>
              <a:rPr lang="en-US" sz="2400" dirty="0" smtClean="0"/>
              <a:t>[order] buses overtook cars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= </a:t>
            </a:r>
            <a:r>
              <a:rPr lang="en-US" sz="2400" dirty="0">
                <a:solidFill>
                  <a:srgbClr val="C00000"/>
                </a:solidFill>
              </a:rPr>
              <a:t>As is evident from the charts, </a:t>
            </a:r>
            <a:r>
              <a:rPr lang="en-US" sz="2400" u="sng" dirty="0">
                <a:solidFill>
                  <a:srgbClr val="C00000"/>
                </a:solidFill>
              </a:rPr>
              <a:t>with the exception of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u="sng" dirty="0">
                <a:solidFill>
                  <a:srgbClr val="C00000"/>
                </a:solidFill>
              </a:rPr>
              <a:t>the use of</a:t>
            </a:r>
            <a:r>
              <a:rPr lang="en-US" sz="2400" dirty="0">
                <a:solidFill>
                  <a:srgbClr val="C00000"/>
                </a:solidFill>
              </a:rPr>
              <a:t> cars, that of </a:t>
            </a:r>
            <a:r>
              <a:rPr lang="en-US" sz="2400" dirty="0" smtClean="0">
                <a:solidFill>
                  <a:srgbClr val="C00000"/>
                </a:solidFill>
              </a:rPr>
              <a:t>all </a:t>
            </a:r>
            <a:r>
              <a:rPr lang="en-US" sz="2400" dirty="0">
                <a:solidFill>
                  <a:srgbClr val="C00000"/>
                </a:solidFill>
              </a:rPr>
              <a:t>modes of transport rose over the period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u="sng" dirty="0" smtClean="0">
                <a:solidFill>
                  <a:srgbClr val="C00000"/>
                </a:solidFill>
              </a:rPr>
              <a:t>with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u="sng" dirty="0" smtClean="0">
                <a:solidFill>
                  <a:srgbClr val="C00000"/>
                </a:solidFill>
              </a:rPr>
              <a:t>the </a:t>
            </a:r>
            <a:r>
              <a:rPr lang="en-US" sz="2400" u="sng" dirty="0">
                <a:solidFill>
                  <a:srgbClr val="C00000"/>
                </a:solidFill>
              </a:rPr>
              <a:t>number of bus users and bicyclists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u="sng" dirty="0">
                <a:solidFill>
                  <a:srgbClr val="C00000"/>
                </a:solidFill>
              </a:rPr>
              <a:t>climbing</a:t>
            </a:r>
            <a:r>
              <a:rPr lang="en-US" sz="2400" dirty="0">
                <a:solidFill>
                  <a:srgbClr val="C00000"/>
                </a:solidFill>
              </a:rPr>
              <a:t> at a greater extent. It is also apparent that </a:t>
            </a:r>
            <a:r>
              <a:rPr lang="en-US" sz="2400" u="sng" dirty="0">
                <a:solidFill>
                  <a:srgbClr val="C00000"/>
                </a:solidFill>
              </a:rPr>
              <a:t>buses overtook cars </a:t>
            </a:r>
            <a:r>
              <a:rPr lang="en-US" sz="2400" dirty="0">
                <a:solidFill>
                  <a:srgbClr val="C00000"/>
                </a:solidFill>
              </a:rPr>
              <a:t>to become the most preferred </a:t>
            </a:r>
            <a:r>
              <a:rPr lang="en-US" sz="2400" dirty="0" smtClean="0">
                <a:solidFill>
                  <a:srgbClr val="C00000"/>
                </a:solidFill>
              </a:rPr>
              <a:t>vehicle.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 descr="Káº¿t quáº£ hÃ¬nh áº£nh cho The chart below show the main methods of transportation for people travelling to one university for work or study in 2004 and 2009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48" y="0"/>
            <a:ext cx="4125951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0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197752" y="216654"/>
            <a:ext cx="6657848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CÁCH CHIA THÔNG TIN THÂN BÀI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56598" y="897354"/>
            <a:ext cx="8500186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sz="3000" dirty="0"/>
              <a:t>Chia </a:t>
            </a:r>
            <a:r>
              <a:rPr lang="en-US" sz="3000" dirty="0" err="1"/>
              <a:t>theo</a:t>
            </a:r>
            <a:r>
              <a:rPr lang="en-US" sz="3000" dirty="0"/>
              <a:t> </a:t>
            </a:r>
            <a:r>
              <a:rPr lang="en-US" sz="3000" dirty="0" err="1"/>
              <a:t>đối</a:t>
            </a:r>
            <a:r>
              <a:rPr lang="en-US" sz="3000" dirty="0"/>
              <a:t> </a:t>
            </a:r>
            <a:r>
              <a:rPr lang="en-US" sz="3000" dirty="0" err="1"/>
              <a:t>tượng</a:t>
            </a:r>
            <a:r>
              <a:rPr lang="en-US" sz="3000" dirty="0"/>
              <a:t> (</a:t>
            </a:r>
            <a:r>
              <a:rPr lang="en-US" sz="3000" dirty="0" err="1"/>
              <a:t>bổ</a:t>
            </a:r>
            <a:r>
              <a:rPr lang="en-US" sz="3000" dirty="0"/>
              <a:t> </a:t>
            </a:r>
            <a:r>
              <a:rPr lang="en-US" sz="3000" dirty="0" err="1"/>
              <a:t>ngang</a:t>
            </a:r>
            <a:r>
              <a:rPr lang="en-US" sz="3000" dirty="0"/>
              <a:t>)</a:t>
            </a:r>
          </a:p>
          <a:p>
            <a:pPr lvl="1"/>
            <a:r>
              <a:rPr lang="en-US" sz="3000" dirty="0">
                <a:solidFill>
                  <a:srgbClr val="00B050"/>
                </a:solidFill>
              </a:rPr>
              <a:t>Body 1</a:t>
            </a:r>
            <a:r>
              <a:rPr lang="en-US" sz="3000" dirty="0"/>
              <a:t>: </a:t>
            </a:r>
            <a:r>
              <a:rPr lang="en-US" sz="3000" dirty="0" err="1"/>
              <a:t>những</a:t>
            </a:r>
            <a:r>
              <a:rPr lang="en-US" sz="3000" dirty="0"/>
              <a:t> </a:t>
            </a:r>
            <a:r>
              <a:rPr lang="en-US" sz="3000" dirty="0" err="1"/>
              <a:t>cái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C00000"/>
                </a:solidFill>
              </a:rPr>
              <a:t>to </a:t>
            </a:r>
            <a:r>
              <a:rPr lang="en-US" sz="3000" dirty="0" err="1" smtClean="0">
                <a:solidFill>
                  <a:srgbClr val="C00000"/>
                </a:solidFill>
              </a:rPr>
              <a:t>nhất</a:t>
            </a:r>
            <a:r>
              <a:rPr lang="en-US" sz="3000" dirty="0" smtClean="0"/>
              <a:t>.</a:t>
            </a:r>
            <a:endParaRPr lang="en-US" sz="3000" dirty="0"/>
          </a:p>
          <a:p>
            <a:pPr marL="558800" lvl="1" indent="0">
              <a:buNone/>
            </a:pPr>
            <a:r>
              <a:rPr lang="en-US" sz="3000" dirty="0" err="1"/>
              <a:t>Câu</a:t>
            </a:r>
            <a:r>
              <a:rPr lang="en-US" sz="3000" dirty="0"/>
              <a:t> 1: </a:t>
            </a:r>
            <a:r>
              <a:rPr lang="en-US" sz="3000" dirty="0" err="1"/>
              <a:t>cái</a:t>
            </a:r>
            <a:r>
              <a:rPr lang="en-US" sz="3000" dirty="0"/>
              <a:t> to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>
                <a:solidFill>
                  <a:srgbClr val="C00000"/>
                </a:solidFill>
              </a:rPr>
              <a:t>chiếm</a:t>
            </a:r>
            <a:r>
              <a:rPr lang="en-US" sz="3000" dirty="0"/>
              <a:t> </a:t>
            </a:r>
            <a:r>
              <a:rPr lang="en-US" sz="3000" dirty="0" err="1"/>
              <a:t>bao</a:t>
            </a:r>
            <a:r>
              <a:rPr lang="en-US" sz="3000" dirty="0"/>
              <a:t> </a:t>
            </a:r>
            <a:r>
              <a:rPr lang="en-US" sz="3000" dirty="0" err="1"/>
              <a:t>nhiêu</a:t>
            </a:r>
            <a:r>
              <a:rPr lang="en-US" sz="3000" dirty="0"/>
              <a:t> %.</a:t>
            </a:r>
          </a:p>
          <a:p>
            <a:pPr marL="558800" lvl="1" indent="0">
              <a:buNone/>
            </a:pPr>
            <a:r>
              <a:rPr lang="en-US" sz="3000" dirty="0" err="1"/>
              <a:t>Câu</a:t>
            </a:r>
            <a:r>
              <a:rPr lang="en-US" sz="3000" dirty="0"/>
              <a:t> 2: </a:t>
            </a:r>
            <a:r>
              <a:rPr lang="en-US" sz="3000" dirty="0">
                <a:solidFill>
                  <a:srgbClr val="C00000"/>
                </a:solidFill>
              </a:rPr>
              <a:t>so </a:t>
            </a:r>
            <a:r>
              <a:rPr lang="en-US" sz="3000" dirty="0" err="1">
                <a:solidFill>
                  <a:srgbClr val="C00000"/>
                </a:solidFill>
              </a:rPr>
              <a:t>sánh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/>
              <a:t>cái</a:t>
            </a:r>
            <a:r>
              <a:rPr lang="en-US" sz="3000" dirty="0"/>
              <a:t> to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cái</a:t>
            </a:r>
            <a:r>
              <a:rPr lang="en-US" sz="3000" dirty="0"/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được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nhóm</a:t>
            </a:r>
            <a:r>
              <a:rPr lang="en-US" sz="3000" dirty="0" smtClean="0"/>
              <a:t>.</a:t>
            </a:r>
            <a:endParaRPr lang="en-US" sz="3000" dirty="0"/>
          </a:p>
          <a:p>
            <a:pPr marL="558800" lvl="1" indent="0">
              <a:buNone/>
            </a:pP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smtClean="0"/>
              <a:t>3 &amp; 4: </a:t>
            </a:r>
            <a:r>
              <a:rPr lang="en-US" sz="3000" dirty="0" err="1"/>
              <a:t>miêu</a:t>
            </a:r>
            <a:r>
              <a:rPr lang="en-US" sz="3000" dirty="0"/>
              <a:t> </a:t>
            </a:r>
            <a:r>
              <a:rPr lang="en-US" sz="3000" dirty="0" err="1"/>
              <a:t>tả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C00000"/>
                </a:solidFill>
              </a:rPr>
              <a:t>trends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 smtClean="0"/>
              <a:t>từng</a:t>
            </a:r>
            <a:r>
              <a:rPr lang="en-US" sz="3000" dirty="0" smtClean="0"/>
              <a:t> </a:t>
            </a:r>
            <a:r>
              <a:rPr lang="en-US" sz="3000" dirty="0" err="1"/>
              <a:t>loại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đoạn</a:t>
            </a:r>
            <a:r>
              <a:rPr lang="en-US" sz="3000" dirty="0"/>
              <a:t>. </a:t>
            </a:r>
          </a:p>
          <a:p>
            <a:pPr lvl="1"/>
            <a:r>
              <a:rPr lang="en-US" sz="3000" dirty="0">
                <a:solidFill>
                  <a:srgbClr val="00B050"/>
                </a:solidFill>
              </a:rPr>
              <a:t>Body 2</a:t>
            </a:r>
            <a:r>
              <a:rPr lang="en-US" sz="3000" dirty="0"/>
              <a:t>: </a:t>
            </a:r>
            <a:r>
              <a:rPr lang="en-US" sz="3000" dirty="0" err="1"/>
              <a:t>những</a:t>
            </a:r>
            <a:r>
              <a:rPr lang="en-US" sz="3000" dirty="0"/>
              <a:t> </a:t>
            </a:r>
            <a:r>
              <a:rPr lang="en-US" sz="3000" dirty="0" err="1"/>
              <a:t>cái</a:t>
            </a:r>
            <a:r>
              <a:rPr lang="en-US" sz="3000" dirty="0"/>
              <a:t> </a:t>
            </a:r>
            <a:r>
              <a:rPr lang="en-US" sz="3000" dirty="0" err="1"/>
              <a:t>còn</a:t>
            </a:r>
            <a:r>
              <a:rPr lang="en-US" sz="3000" dirty="0"/>
              <a:t> </a:t>
            </a:r>
            <a:r>
              <a:rPr lang="en-US" sz="3000" dirty="0" err="1"/>
              <a:t>lại</a:t>
            </a:r>
            <a:r>
              <a:rPr lang="en-US" sz="3000" dirty="0"/>
              <a:t>.</a:t>
            </a:r>
          </a:p>
          <a:p>
            <a:pPr marL="558800" lvl="1" indent="0">
              <a:buNone/>
            </a:pPr>
            <a:r>
              <a:rPr lang="en-US" sz="3000" dirty="0" err="1" smtClean="0"/>
              <a:t>Miêu</a:t>
            </a:r>
            <a:r>
              <a:rPr lang="en-US" sz="3000" dirty="0" smtClean="0"/>
              <a:t> </a:t>
            </a:r>
            <a:r>
              <a:rPr lang="en-US" sz="3000" dirty="0" err="1" smtClean="0"/>
              <a:t>tả</a:t>
            </a:r>
            <a:r>
              <a:rPr lang="en-US" sz="3000" dirty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 </a:t>
            </a:r>
            <a:r>
              <a:rPr lang="en-US" sz="3000" dirty="0" err="1" smtClean="0"/>
              <a:t>năm</a:t>
            </a:r>
            <a:r>
              <a:rPr lang="en-US" sz="3000" dirty="0" smtClean="0"/>
              <a:t> </a:t>
            </a:r>
            <a:r>
              <a:rPr lang="en-US" sz="3000" dirty="0" err="1" smtClean="0"/>
              <a:t>đầu</a:t>
            </a:r>
            <a:r>
              <a:rPr lang="en-US" sz="3000" dirty="0" smtClean="0"/>
              <a:t> </a:t>
            </a:r>
            <a:r>
              <a:rPr lang="en-US" sz="3000" dirty="0" err="1" smtClean="0"/>
              <a:t>tiên</a:t>
            </a:r>
            <a:r>
              <a:rPr lang="en-US" sz="3000" dirty="0" smtClean="0"/>
              <a:t> -&gt; trend.</a:t>
            </a:r>
            <a:endParaRPr sz="3000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44951" y="966921"/>
            <a:ext cx="3754749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D7F17"/>
                </a:solidFill>
              </a:rPr>
              <a:t>Khổ</a:t>
            </a:r>
            <a:r>
              <a:rPr lang="en-US" sz="3600" b="1" dirty="0">
                <a:solidFill>
                  <a:srgbClr val="FD7F17"/>
                </a:solidFill>
              </a:rPr>
              <a:t> 1: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smtClean="0"/>
              <a:t>Cars &amp; buses</a:t>
            </a:r>
            <a:endParaRPr lang="en-US" sz="3000" dirty="0"/>
          </a:p>
          <a:p>
            <a:pPr marL="0" indent="0">
              <a:buNone/>
            </a:pPr>
            <a:r>
              <a:rPr lang="en-US" sz="3600" b="1" dirty="0" err="1">
                <a:solidFill>
                  <a:srgbClr val="FD7F17"/>
                </a:solidFill>
              </a:rPr>
              <a:t>Khổ</a:t>
            </a:r>
            <a:r>
              <a:rPr lang="en-US" sz="3600" b="1" dirty="0">
                <a:solidFill>
                  <a:srgbClr val="FD7F17"/>
                </a:solidFill>
              </a:rPr>
              <a:t> 2: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smtClean="0"/>
              <a:t>Bicycles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smtClean="0"/>
              <a:t>Trains &amp; walking</a:t>
            </a: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 descr="Káº¿t quáº£ hÃ¬nh áº£nh cho The chart below show the main methods of transportation for people travelling to one university for work or study in 2004 and 2009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312" y="0"/>
            <a:ext cx="5679687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33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510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 Condensed</vt:lpstr>
      <vt:lpstr>Oswald</vt:lpstr>
      <vt:lpstr>Arial</vt:lpstr>
      <vt:lpstr>Wolsey template</vt:lpstr>
      <vt:lpstr>PIE CHARTs_ultimate revision II</vt:lpstr>
      <vt:lpstr>PowerPoint Presentation</vt:lpstr>
      <vt:lpstr>PowerPoint Presentation</vt:lpstr>
      <vt:lpstr>PowerPoint Presentation</vt:lpstr>
      <vt:lpstr>PowerPoint Presentation</vt:lpstr>
      <vt:lpstr>CÁCH CHIA THÔNG TIN THÂN BÀI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CHART 2</dc:title>
  <dc:creator>Admin</dc:creator>
  <cp:lastModifiedBy>Hoang Anh</cp:lastModifiedBy>
  <cp:revision>46</cp:revision>
  <dcterms:modified xsi:type="dcterms:W3CDTF">2020-10-25T09:44:33Z</dcterms:modified>
</cp:coreProperties>
</file>