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7"/>
  </p:notesMasterIdLst>
  <p:sldIdLst>
    <p:sldId id="276" r:id="rId2"/>
    <p:sldId id="277" r:id="rId3"/>
    <p:sldId id="278" r:id="rId4"/>
    <p:sldId id="279" r:id="rId5"/>
    <p:sldId id="280" r:id="rId6"/>
  </p:sldIdLst>
  <p:sldSz cx="24384000" cy="13716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Helvetica Neue" panose="020B0604020202020204" charset="0"/>
      <p:regular r:id="rId12"/>
      <p:bold r:id="rId13"/>
      <p:italic r:id="rId14"/>
      <p:boldItalic r:id="rId15"/>
    </p:embeddedFont>
    <p:embeddedFont>
      <p:font typeface="Garamond" panose="02020404030301010803" pitchFamily="18" charset="0"/>
      <p:regular r:id="rId16"/>
      <p:bold r:id="rId17"/>
      <p:italic r:id="rId18"/>
    </p:embeddedFont>
    <p:embeddedFont>
      <p:font typeface="Helvetica Neue Ligh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2" d="100"/>
          <a:sy n="32" d="100"/>
        </p:scale>
        <p:origin x="724" y="1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74428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By my lonesome – made to be enjoyed by</a:t>
            </a:r>
            <a:r>
              <a:rPr lang="en-US" baseline="0" dirty="0" smtClean="0"/>
              <a:t> many people at once</a:t>
            </a:r>
            <a:endParaRPr dirty="0"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8320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Slapstick comedy – details/conversations; incidences; Adan Sandler, etc.  move me to tears; paranormal activities, eerily silent.</a:t>
            </a:r>
            <a:endParaRPr lang="en-US" dirty="0"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584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sample –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endParaRPr lang="en-US" dirty="0"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070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Spice</a:t>
            </a:r>
            <a:r>
              <a:rPr lang="en-US" baseline="0" dirty="0" smtClean="0"/>
              <a:t> up …</a:t>
            </a:r>
            <a:endParaRPr lang="en-US" dirty="0"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7949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Spice</a:t>
            </a:r>
            <a:r>
              <a:rPr lang="en-US" baseline="0" dirty="0" smtClean="0"/>
              <a:t> up …</a:t>
            </a:r>
            <a:endParaRPr lang="en-US" dirty="0"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0111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efault 2" type="tx">
  <p:cSld name="TITLE_AND_BODY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946323" y="184148"/>
            <a:ext cx="20491353" cy="30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Garamond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2319484" y="2751340"/>
            <a:ext cx="19745029" cy="1051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23476484" y="12690622"/>
            <a:ext cx="760601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efault 3">
  <p:cSld name="Default 3">
    <p:bg>
      <p:bgPr>
        <a:solidFill>
          <a:srgbClr val="000000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 descr="Shape 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29000" y="1788965"/>
            <a:ext cx="17526000" cy="118872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962400" y="-404808"/>
            <a:ext cx="16459200" cy="30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Garamond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445271" y="4291145"/>
            <a:ext cx="17493457" cy="1044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1pPr>
            <a:lvl2pPr marL="914400" lvl="1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2pPr>
            <a:lvl3pPr marL="1371600" lvl="2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3pPr>
            <a:lvl4pPr marL="1828800" lvl="3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4pPr>
            <a:lvl5pPr marL="2286000" lvl="4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23547198" y="12826434"/>
            <a:ext cx="760602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efault 4">
  <p:cSld name="Default 4">
    <p:bg>
      <p:bgPr>
        <a:solidFill>
          <a:srgbClr val="00000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 descr="Shape 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1675" y="12747625"/>
            <a:ext cx="5070475" cy="6540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1476870" y="184148"/>
            <a:ext cx="21430259" cy="30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100"/>
              <a:buFont typeface="Garamond"/>
              <a:buNone/>
              <a:defRPr sz="9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570707" y="3227170"/>
            <a:ext cx="21242586" cy="1051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1pPr>
            <a:lvl2pPr marL="914400" lvl="1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2pPr>
            <a:lvl3pPr marL="1371600" lvl="2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3pPr>
            <a:lvl4pPr marL="1828800" lvl="3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4pPr>
            <a:lvl5pPr marL="2286000" lvl="4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23470998" y="12705784"/>
            <a:ext cx="760602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efault 5">
  <p:cSld name="Default 5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 descr="Shape 75"/>
          <p:cNvPicPr preferRelativeResize="0"/>
          <p:nvPr/>
        </p:nvPicPr>
        <p:blipFill rotWithShape="1">
          <a:blip r:embed="rId2">
            <a:alphaModFix/>
          </a:blip>
          <a:srcRect r="14131" b="3217"/>
          <a:stretch/>
        </p:blipFill>
        <p:spPr>
          <a:xfrm>
            <a:off x="16297275" y="2530474"/>
            <a:ext cx="5038725" cy="1118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6" descr="Shape 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6275" y="12732463"/>
            <a:ext cx="5070475" cy="65405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383505" y="184148"/>
            <a:ext cx="20491354" cy="30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1756666" y="3200400"/>
            <a:ext cx="1974502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1pPr>
            <a:lvl2pPr marL="914400" lvl="1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2pPr>
            <a:lvl3pPr marL="1371600" lvl="2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3pPr>
            <a:lvl4pPr marL="1828800" lvl="3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4pPr>
            <a:lvl5pPr marL="2286000" lvl="4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23445598" y="12690622"/>
            <a:ext cx="760602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ck">
  <p:cSld name="Black">
    <p:bg>
      <p:bgPr>
        <a:solidFill>
          <a:srgbClr val="000000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 descr="Shape 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6275" y="12732463"/>
            <a:ext cx="5070475" cy="65405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1946323" y="184148"/>
            <a:ext cx="20491353" cy="30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Garamond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2319484" y="2938735"/>
            <a:ext cx="19745029" cy="1051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23476484" y="12690622"/>
            <a:ext cx="760601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Center">
  <p:cSld name="Title - Center">
    <p:bg>
      <p:bgPr>
        <a:solidFill>
          <a:srgbClr val="FFFFFF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Vertical">
  <p:cSld name="Photo - Vertical">
    <p:bg>
      <p:bgPr>
        <a:solidFill>
          <a:srgbClr val="FFFFFF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>
            <a:spLocks noGrp="1"/>
          </p:cNvSpPr>
          <p:nvPr>
            <p:ph type="pic" idx="2"/>
          </p:nvPr>
        </p:nvSpPr>
        <p:spPr>
          <a:xfrm>
            <a:off x="13165980" y="1104900"/>
            <a:ext cx="9525002" cy="115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 Light"/>
              <a:buNone/>
              <a:defRPr sz="8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Top">
  <p:cSld name="Title - Top">
    <p:bg>
      <p:bgPr>
        <a:solidFill>
          <a:srgbClr val="FFFFFF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Bullets &amp; Photo">
  <p:cSld name="Title, Bullets &amp; Photo"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>
            <a:spLocks noGrp="1"/>
          </p:cNvSpPr>
          <p:nvPr>
            <p:ph type="pic" idx="2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457200" lvl="0" indent="-51435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 Light"/>
              <a:buChar char="•"/>
              <a:defRPr sz="45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lvl="1" indent="-51435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 Light"/>
              <a:buChar char="•"/>
              <a:defRPr sz="45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lvl="2" indent="-51435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 Light"/>
              <a:buChar char="•"/>
              <a:defRPr sz="45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lvl="3" indent="-51435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 Light"/>
              <a:buChar char="•"/>
              <a:defRPr sz="45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lvl="4" indent="-51435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 Light"/>
              <a:buChar char="•"/>
              <a:defRPr sz="45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">
  <p:cSld name="Bullets">
    <p:bg>
      <p:bgPr>
        <a:solidFill>
          <a:srgbClr val="FFFFFF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799" cy="10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457200" lvl="0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1pPr>
            <a:lvl2pPr marL="914400" lvl="1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2pPr>
            <a:lvl3pPr marL="1371600" lvl="2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3pPr>
            <a:lvl4pPr marL="1828800" lvl="3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4pPr>
            <a:lvl5pPr marL="2286000" lvl="4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3 Up">
  <p:cSld name="Photo - 3 Up">
    <p:bg>
      <p:bgPr>
        <a:solidFill>
          <a:srgbClr val="FFFFF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>
            <a:spLocks noGrp="1"/>
          </p:cNvSpPr>
          <p:nvPr>
            <p:ph type="pic" idx="2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>
            <a:spLocks noGrp="1"/>
          </p:cNvSpPr>
          <p:nvPr>
            <p:ph type="pic" idx="3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>
            <a:spLocks noGrp="1"/>
          </p:cNvSpPr>
          <p:nvPr>
            <p:ph type="pic" idx="4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None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469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Char char="•"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469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Char char="•"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469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Char char="•"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469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Char char="•"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457200" lvl="0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1pPr>
            <a:lvl2pPr marL="914400" lvl="1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2pPr>
            <a:lvl3pPr marL="1371600" lvl="2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3pPr>
            <a:lvl4pPr marL="1828800" lvl="3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4pPr>
            <a:lvl5pPr marL="2286000" lvl="4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">
  <p:cSld name="Photo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32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Shape 1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343400" y="10061575"/>
            <a:ext cx="6623050" cy="17970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219200" y="449643"/>
            <a:ext cx="21945600" cy="248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219200" y="2934906"/>
            <a:ext cx="21945600" cy="958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5639167" y="12443475"/>
            <a:ext cx="515234" cy="538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946323" y="184149"/>
            <a:ext cx="20491353" cy="1797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Garamond"/>
              <a:buNone/>
            </a:pPr>
            <a:r>
              <a:rPr lang="vi-VN" sz="8000" dirty="0">
                <a:solidFill>
                  <a:srgbClr val="FFFF00"/>
                </a:solidFill>
              </a:rPr>
              <a:t>SPEAKING</a:t>
            </a:r>
            <a:r>
              <a:rPr lang="en-US" sz="8000" dirty="0">
                <a:solidFill>
                  <a:srgbClr val="FFFF00"/>
                </a:solidFill>
              </a:rPr>
              <a:t>: </a:t>
            </a:r>
            <a:r>
              <a:rPr lang="en-US" sz="8000" dirty="0" smtClean="0">
                <a:solidFill>
                  <a:srgbClr val="FFFF00"/>
                </a:solidFill>
              </a:rPr>
              <a:t>FILMS (YES/NO QUESTION)</a:t>
            </a:r>
            <a:endParaRPr sz="8000" dirty="0">
              <a:solidFill>
                <a:srgbClr val="FFFF00"/>
              </a:solidFill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457200" y="5196492"/>
            <a:ext cx="2301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fontAlgn="base"/>
            <a:r>
              <a:rPr lang="en-US" sz="6600" dirty="0"/>
              <a:t>Do you like watching </a:t>
            </a:r>
            <a:r>
              <a:rPr lang="en-US" sz="6600" dirty="0" smtClean="0"/>
              <a:t>films?</a:t>
            </a:r>
            <a:endParaRPr lang="en-US" sz="6600" dirty="0"/>
          </a:p>
          <a:p>
            <a:pPr fontAlgn="base"/>
            <a:r>
              <a:rPr lang="en-US" sz="6600" dirty="0"/>
              <a:t>How often do you go to the cinema?</a:t>
            </a:r>
          </a:p>
          <a:p>
            <a:pPr fontAlgn="base"/>
            <a:r>
              <a:rPr lang="en-US" sz="6600" dirty="0"/>
              <a:t>Do you like to watch movies alone or with your friends?</a:t>
            </a:r>
          </a:p>
          <a:p>
            <a:pPr fontAlgn="base"/>
            <a:r>
              <a:rPr lang="en-US" sz="6600" dirty="0"/>
              <a:t>Do people in your country like to go to the cinema</a:t>
            </a:r>
            <a:r>
              <a:rPr lang="en-US" sz="6600" dirty="0" smtClean="0"/>
              <a:t>?</a:t>
            </a:r>
          </a:p>
          <a:p>
            <a:pPr marL="0" indent="0" fontAlgn="base">
              <a:buNone/>
            </a:pPr>
            <a:endParaRPr lang="en-US" sz="6600" dirty="0" smtClean="0"/>
          </a:p>
          <a:p>
            <a:pPr marL="0" indent="0" fontAlgn="base">
              <a:buNone/>
            </a:pPr>
            <a:r>
              <a:rPr lang="en-US" dirty="0" smtClean="0">
                <a:solidFill>
                  <a:srgbClr val="F8F8F8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what is a movie made of?</a:t>
            </a:r>
            <a:r>
              <a:rPr lang="en-US" dirty="0" smtClean="0">
                <a:solidFill>
                  <a:srgbClr val="F8F8F8"/>
                </a:solidFill>
              </a:rPr>
              <a:t>)</a:t>
            </a:r>
            <a:r>
              <a:rPr lang="en-US" dirty="0" smtClean="0">
                <a:solidFill>
                  <a:srgbClr val="00B050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/>
              <a:t>Characters, director, plot, twists, climax, setting, message, </a:t>
            </a:r>
            <a:r>
              <a:rPr lang="en-US" dirty="0" smtClean="0"/>
              <a:t>awards, genres</a:t>
            </a:r>
          </a:p>
          <a:p>
            <a:pPr marL="0" indent="0" fontAlgn="base">
              <a:buNone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how are movies categorized?</a:t>
            </a:r>
            <a:r>
              <a:rPr lang="en-US" dirty="0" smtClean="0">
                <a:solidFill>
                  <a:srgbClr val="F8F8F8"/>
                </a:solidFill>
              </a:rPr>
              <a:t>) </a:t>
            </a:r>
            <a:r>
              <a:rPr lang="en-US" dirty="0"/>
              <a:t>adventure, thrillers action, comedy, fantasy, historical, horror, detective, drama, cartoon – animation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(</a:t>
            </a:r>
            <a:r>
              <a:rPr lang="en-US" dirty="0">
                <a:solidFill>
                  <a:srgbClr val="00B050"/>
                </a:solidFill>
              </a:rPr>
              <a:t>w</a:t>
            </a:r>
            <a:r>
              <a:rPr lang="en-US" dirty="0" smtClean="0">
                <a:solidFill>
                  <a:srgbClr val="00B050"/>
                </a:solidFill>
              </a:rPr>
              <a:t>hy do we watch films &amp; go to the cinema?</a:t>
            </a:r>
            <a:r>
              <a:rPr lang="en-US" dirty="0" smtClean="0">
                <a:solidFill>
                  <a:srgbClr val="F8F8F8"/>
                </a:solidFill>
              </a:rPr>
              <a:t>) hobby, entertainment, first-hand experience, superior image quality &amp; soundtracks.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19969883" y="12606098"/>
            <a:ext cx="4267201" cy="906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fld id="{00000000-1234-1234-1234-123412341234}" type="slidenum">
              <a:rPr lang="vi-VN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768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0" y="3352800"/>
            <a:ext cx="2438400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7200" dirty="0">
                <a:solidFill>
                  <a:srgbClr val="FFC000"/>
                </a:solidFill>
              </a:rPr>
              <a:t>1</a:t>
            </a:r>
            <a:r>
              <a:rPr lang="en-US" sz="7200" dirty="0" smtClean="0">
                <a:solidFill>
                  <a:srgbClr val="FFC000"/>
                </a:solidFill>
              </a:rPr>
              <a:t>. Do you like watching films?</a:t>
            </a:r>
            <a:endParaRPr lang="en-US" sz="7200" dirty="0">
              <a:solidFill>
                <a:srgbClr val="FFC000"/>
              </a:solidFill>
            </a:endParaRPr>
          </a:p>
          <a:p>
            <a:pPr marL="857250" indent="-857250" algn="just">
              <a:lnSpc>
                <a:spcPct val="75000"/>
              </a:lnSpc>
              <a:spcBef>
                <a:spcPts val="0"/>
              </a:spcBef>
            </a:pPr>
            <a:endParaRPr lang="en-US" dirty="0" smtClean="0">
              <a:solidFill>
                <a:srgbClr val="F8F8F8"/>
              </a:solidFill>
            </a:endParaRPr>
          </a:p>
          <a:p>
            <a:pPr algn="just"/>
            <a:r>
              <a:rPr lang="en-US" dirty="0">
                <a:solidFill>
                  <a:srgbClr val="FFFF00"/>
                </a:solidFill>
              </a:rPr>
              <a:t>Answer</a:t>
            </a:r>
            <a:r>
              <a:rPr lang="en-US" dirty="0"/>
              <a:t>: Certainly. I’m </a:t>
            </a:r>
            <a:r>
              <a:rPr lang="en-US" dirty="0">
                <a:solidFill>
                  <a:srgbClr val="00B050"/>
                </a:solidFill>
              </a:rPr>
              <a:t>big on </a:t>
            </a:r>
            <a:r>
              <a:rPr lang="en-US" dirty="0" smtClean="0">
                <a:solidFill>
                  <a:srgbClr val="00B050"/>
                </a:solidFill>
              </a:rPr>
              <a:t>watching movies </a:t>
            </a:r>
            <a:r>
              <a:rPr lang="en-US" dirty="0" smtClean="0"/>
              <a:t>/ </a:t>
            </a:r>
            <a:r>
              <a:rPr lang="en-US" dirty="0" smtClean="0">
                <a:solidFill>
                  <a:srgbClr val="00B050"/>
                </a:solidFill>
              </a:rPr>
              <a:t>a </a:t>
            </a:r>
            <a:r>
              <a:rPr lang="en-US" dirty="0">
                <a:solidFill>
                  <a:srgbClr val="00B050"/>
                </a:solidFill>
              </a:rPr>
              <a:t>movie buff </a:t>
            </a:r>
            <a:r>
              <a:rPr lang="en-US" dirty="0"/>
              <a:t>and I enjoy watching various genres, especially </a:t>
            </a:r>
            <a:r>
              <a:rPr lang="en-US" dirty="0" smtClean="0"/>
              <a:t>drama. </a:t>
            </a:r>
          </a:p>
          <a:p>
            <a:pPr marL="0" indent="0" algn="just">
              <a:buNone/>
            </a:pPr>
            <a:r>
              <a:rPr lang="en-US" dirty="0" smtClean="0"/>
              <a:t>[</a:t>
            </a:r>
            <a:r>
              <a:rPr lang="en-US" dirty="0" smtClean="0">
                <a:solidFill>
                  <a:srgbClr val="FFFF00"/>
                </a:solidFill>
              </a:rPr>
              <a:t>explanation – optional</a:t>
            </a:r>
            <a:r>
              <a:rPr lang="en-US" dirty="0" smtClean="0"/>
              <a:t>]</a:t>
            </a:r>
          </a:p>
          <a:p>
            <a:pPr marL="0" indent="0" algn="just">
              <a:buNone/>
            </a:pPr>
            <a:r>
              <a:rPr lang="en-US" dirty="0" smtClean="0"/>
              <a:t>These films describe lives in such a realistic way that I can easily </a:t>
            </a:r>
            <a:r>
              <a:rPr lang="en-US" dirty="0" smtClean="0">
                <a:solidFill>
                  <a:srgbClr val="00B050"/>
                </a:solidFill>
              </a:rPr>
              <a:t>relate to </a:t>
            </a:r>
            <a:r>
              <a:rPr lang="en-US" dirty="0" smtClean="0">
                <a:solidFill>
                  <a:srgbClr val="F8F8F8"/>
                </a:solidFill>
              </a:rPr>
              <a:t>and learn valuable life lessons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[</a:t>
            </a:r>
            <a:r>
              <a:rPr lang="en-US" dirty="0" smtClean="0">
                <a:solidFill>
                  <a:srgbClr val="FFFF00"/>
                </a:solidFill>
              </a:rPr>
              <a:t>example</a:t>
            </a:r>
            <a:r>
              <a:rPr lang="en-US" dirty="0" smtClean="0"/>
              <a:t>]</a:t>
            </a:r>
          </a:p>
          <a:p>
            <a:pPr marL="0" indent="0" algn="just">
              <a:buNone/>
            </a:pPr>
            <a:r>
              <a:rPr lang="en-US" dirty="0"/>
              <a:t>, like the movie: </a:t>
            </a:r>
            <a:r>
              <a:rPr lang="en-US" dirty="0">
                <a:solidFill>
                  <a:srgbClr val="FFFF00"/>
                </a:solidFill>
              </a:rPr>
              <a:t>“the Pursuit of Happiness”</a:t>
            </a:r>
            <a:r>
              <a:rPr lang="en-US" dirty="0"/>
              <a:t> </a:t>
            </a:r>
            <a:r>
              <a:rPr lang="en-US" dirty="0" smtClean="0"/>
              <a:t>which taught me the importance of determination to achieve goals, as I was moved seeing </a:t>
            </a:r>
            <a:r>
              <a:rPr lang="en-US" dirty="0" smtClean="0">
                <a:solidFill>
                  <a:srgbClr val="FFFF00"/>
                </a:solidFill>
              </a:rPr>
              <a:t>the main actor eventually got his dream job after years of </a:t>
            </a:r>
            <a:r>
              <a:rPr lang="en-US" smtClean="0">
                <a:solidFill>
                  <a:srgbClr val="FFFF00"/>
                </a:solidFill>
              </a:rPr>
              <a:t>hard work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4294967295"/>
          </p:nvPr>
        </p:nvSpPr>
        <p:spPr>
          <a:xfrm>
            <a:off x="23476484" y="12690622"/>
            <a:ext cx="760601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fld id="{00000000-1234-1234-1234-123412341234}" type="slidenum"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4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704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23191" y="3657600"/>
            <a:ext cx="2438400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7200" dirty="0">
                <a:solidFill>
                  <a:srgbClr val="FFC000"/>
                </a:solidFill>
              </a:rPr>
              <a:t>2</a:t>
            </a:r>
            <a:r>
              <a:rPr lang="en-US" sz="7200" dirty="0" smtClean="0">
                <a:solidFill>
                  <a:srgbClr val="FFC000"/>
                </a:solidFill>
              </a:rPr>
              <a:t>. How often do you go to the cinema?</a:t>
            </a:r>
            <a:endParaRPr lang="en-US" sz="7200" dirty="0">
              <a:solidFill>
                <a:srgbClr val="FFC000"/>
              </a:solidFill>
            </a:endParaRPr>
          </a:p>
          <a:p>
            <a:pPr marL="857250" indent="-857250" algn="just">
              <a:lnSpc>
                <a:spcPct val="75000"/>
              </a:lnSpc>
              <a:spcBef>
                <a:spcPts val="0"/>
              </a:spcBef>
            </a:pPr>
            <a:endParaRPr lang="en-US" dirty="0" smtClean="0">
              <a:solidFill>
                <a:srgbClr val="F8F8F8"/>
              </a:solidFill>
            </a:endParaRPr>
          </a:p>
          <a:p>
            <a:pPr marL="857250" indent="-857250" algn="just">
              <a:buFont typeface="Symbol" panose="05050102010706020507" pitchFamily="18" charset="2"/>
              <a:buChar char="Þ"/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00B050"/>
                </a:solidFill>
              </a:rPr>
              <a:t>adverbs of frequency</a:t>
            </a:r>
            <a:r>
              <a:rPr lang="en-US" dirty="0" smtClean="0"/>
              <a:t> (always, occasionally, never) </a:t>
            </a:r>
            <a:r>
              <a:rPr lang="en-US" dirty="0" smtClean="0">
                <a:solidFill>
                  <a:srgbClr val="00B050"/>
                </a:solidFill>
              </a:rPr>
              <a:t>and quantitative language</a:t>
            </a:r>
            <a:r>
              <a:rPr lang="en-US" dirty="0" smtClean="0"/>
              <a:t> (once a week, two times a month, once every two weeks).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>
                <a:solidFill>
                  <a:srgbClr val="FFFF00"/>
                </a:solidFill>
              </a:rPr>
              <a:t>Answer</a:t>
            </a:r>
            <a:r>
              <a:rPr lang="en-US" dirty="0" smtClean="0"/>
              <a:t>:  </a:t>
            </a:r>
            <a:r>
              <a:rPr lang="en-US" dirty="0"/>
              <a:t>I </a:t>
            </a:r>
            <a:r>
              <a:rPr lang="en-US" dirty="0">
                <a:solidFill>
                  <a:srgbClr val="FFFF00"/>
                </a:solidFill>
              </a:rPr>
              <a:t>rarely</a:t>
            </a:r>
            <a:r>
              <a:rPr lang="en-US" dirty="0">
                <a:solidFill>
                  <a:srgbClr val="00B050"/>
                </a:solidFill>
              </a:rPr>
              <a:t> catch movies at the cinema</a:t>
            </a:r>
            <a:r>
              <a:rPr lang="en-US" dirty="0"/>
              <a:t>, just </a:t>
            </a:r>
            <a:r>
              <a:rPr lang="en-US" dirty="0">
                <a:solidFill>
                  <a:srgbClr val="FFFF00"/>
                </a:solidFill>
              </a:rPr>
              <a:t>a few times a </a:t>
            </a:r>
            <a:r>
              <a:rPr lang="en-US" dirty="0" smtClean="0">
                <a:solidFill>
                  <a:srgbClr val="FFFF00"/>
                </a:solidFill>
              </a:rPr>
              <a:t>year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[</a:t>
            </a:r>
            <a:r>
              <a:rPr lang="en-US" dirty="0" smtClean="0">
                <a:solidFill>
                  <a:srgbClr val="FFFF00"/>
                </a:solidFill>
              </a:rPr>
              <a:t>explanation</a:t>
            </a:r>
            <a:r>
              <a:rPr lang="en-US" dirty="0" smtClean="0">
                <a:solidFill>
                  <a:srgbClr val="F8F8F8"/>
                </a:solidFill>
              </a:rPr>
              <a:t>]</a:t>
            </a:r>
            <a:endParaRPr lang="en-US" dirty="0">
              <a:solidFill>
                <a:srgbClr val="F8F8F8"/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00B050"/>
                </a:solidFill>
              </a:rPr>
              <a:t>chiefly</a:t>
            </a:r>
            <a:r>
              <a:rPr lang="en-US" dirty="0" smtClean="0"/>
              <a:t> </a:t>
            </a:r>
            <a:r>
              <a:rPr lang="en-US" dirty="0"/>
              <a:t>because the tickets are </a:t>
            </a:r>
            <a:r>
              <a:rPr lang="en-US" dirty="0">
                <a:solidFill>
                  <a:srgbClr val="00B050"/>
                </a:solidFill>
              </a:rPr>
              <a:t>ridiculously expensive</a:t>
            </a:r>
            <a:r>
              <a:rPr lang="en-US" dirty="0"/>
              <a:t> compared to </a:t>
            </a:r>
            <a:r>
              <a:rPr lang="en-US" dirty="0">
                <a:solidFill>
                  <a:srgbClr val="00B050"/>
                </a:solidFill>
              </a:rPr>
              <a:t>binge-watching Netflix</a:t>
            </a:r>
            <a:r>
              <a:rPr lang="en-US" dirty="0"/>
              <a:t> at home.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[</a:t>
            </a:r>
            <a:r>
              <a:rPr lang="en-US" dirty="0" smtClean="0">
                <a:solidFill>
                  <a:srgbClr val="FFFF00"/>
                </a:solidFill>
              </a:rPr>
              <a:t>more details</a:t>
            </a:r>
            <a:r>
              <a:rPr lang="en-US" dirty="0" smtClean="0"/>
              <a:t>]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Having </a:t>
            </a:r>
            <a:r>
              <a:rPr lang="en-US" dirty="0"/>
              <a:t>said that, </a:t>
            </a:r>
            <a:r>
              <a:rPr lang="en-US" dirty="0">
                <a:solidFill>
                  <a:srgbClr val="00B050"/>
                </a:solidFill>
              </a:rPr>
              <a:t>if</a:t>
            </a:r>
            <a:r>
              <a:rPr lang="en-US" dirty="0"/>
              <a:t> there are </a:t>
            </a:r>
            <a:r>
              <a:rPr lang="en-US" dirty="0">
                <a:solidFill>
                  <a:srgbClr val="00B050"/>
                </a:solidFill>
              </a:rPr>
              <a:t>showings of blockbuster films</a:t>
            </a:r>
            <a:r>
              <a:rPr lang="en-US" dirty="0"/>
              <a:t>, such as the </a:t>
            </a:r>
            <a:r>
              <a:rPr lang="en-US" dirty="0">
                <a:solidFill>
                  <a:srgbClr val="FFFF00"/>
                </a:solidFill>
              </a:rPr>
              <a:t>movie “parasite” last year</a:t>
            </a:r>
            <a:r>
              <a:rPr lang="en-US" dirty="0"/>
              <a:t>, I would go to the </a:t>
            </a:r>
            <a:r>
              <a:rPr lang="en-US" dirty="0">
                <a:solidFill>
                  <a:srgbClr val="00B050"/>
                </a:solidFill>
              </a:rPr>
              <a:t>box office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a few times a month</a:t>
            </a:r>
            <a:r>
              <a:rPr lang="en-US" dirty="0"/>
              <a:t> </a:t>
            </a:r>
            <a:r>
              <a:rPr lang="en-US" dirty="0" smtClean="0"/>
              <a:t>to enjoy them in </a:t>
            </a:r>
            <a:r>
              <a:rPr lang="en-US" dirty="0" smtClean="0">
                <a:solidFill>
                  <a:srgbClr val="00B050"/>
                </a:solidFill>
              </a:rPr>
              <a:t>bigger screens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B050"/>
                </a:solidFill>
              </a:rPr>
              <a:t>premium formats </a:t>
            </a:r>
            <a:r>
              <a:rPr lang="en-US" dirty="0" smtClean="0"/>
              <a:t>like </a:t>
            </a:r>
            <a:r>
              <a:rPr lang="en-US" dirty="0" smtClean="0">
                <a:solidFill>
                  <a:srgbClr val="FFFF00"/>
                </a:solidFill>
              </a:rPr>
              <a:t>IMAX</a:t>
            </a:r>
            <a:r>
              <a:rPr lang="en-US" dirty="0" smtClean="0"/>
              <a:t>. 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4294967295"/>
          </p:nvPr>
        </p:nvSpPr>
        <p:spPr>
          <a:xfrm>
            <a:off x="23476484" y="12690622"/>
            <a:ext cx="760601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fld id="{00000000-1234-1234-1234-123412341234}" type="slidenum"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376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0" y="3962400"/>
            <a:ext cx="2438400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7200" dirty="0">
                <a:solidFill>
                  <a:srgbClr val="FFC000"/>
                </a:solidFill>
              </a:rPr>
              <a:t>3</a:t>
            </a:r>
            <a:r>
              <a:rPr lang="en-US" sz="7200" dirty="0" smtClean="0">
                <a:solidFill>
                  <a:srgbClr val="FFC000"/>
                </a:solidFill>
              </a:rPr>
              <a:t>. Do you like to watch movies </a:t>
            </a:r>
            <a:r>
              <a:rPr lang="en-US" sz="7200" u="sng" dirty="0" smtClean="0">
                <a:solidFill>
                  <a:srgbClr val="FFC000"/>
                </a:solidFill>
              </a:rPr>
              <a:t>alone</a:t>
            </a:r>
            <a:r>
              <a:rPr lang="en-US" sz="7200" dirty="0" smtClean="0">
                <a:solidFill>
                  <a:srgbClr val="FFC000"/>
                </a:solidFill>
              </a:rPr>
              <a:t> or </a:t>
            </a:r>
            <a:r>
              <a:rPr lang="en-US" sz="7200" u="sng" dirty="0" smtClean="0">
                <a:solidFill>
                  <a:srgbClr val="FFC000"/>
                </a:solidFill>
              </a:rPr>
              <a:t>with your friends</a:t>
            </a:r>
            <a:r>
              <a:rPr lang="en-US" sz="7200" dirty="0" smtClean="0">
                <a:solidFill>
                  <a:srgbClr val="FFC000"/>
                </a:solidFill>
              </a:rPr>
              <a:t>?</a:t>
            </a:r>
            <a:endParaRPr lang="en-US" sz="7200" dirty="0">
              <a:solidFill>
                <a:srgbClr val="FFC000"/>
              </a:solidFill>
            </a:endParaRP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>
                <a:solidFill>
                  <a:srgbClr val="FFFF00"/>
                </a:solidFill>
              </a:rPr>
              <a:t>Answer</a:t>
            </a:r>
            <a:r>
              <a:rPr lang="en-US" dirty="0" smtClean="0"/>
              <a:t>:  I’d say I </a:t>
            </a:r>
            <a:r>
              <a:rPr lang="en-US" dirty="0" smtClean="0">
                <a:solidFill>
                  <a:srgbClr val="00B050"/>
                </a:solidFill>
              </a:rPr>
              <a:t>prefer</a:t>
            </a:r>
            <a:r>
              <a:rPr lang="en-US" dirty="0" smtClean="0"/>
              <a:t> enjoying movies with my pals</a:t>
            </a:r>
          </a:p>
          <a:p>
            <a:pPr marL="0" indent="0" algn="just">
              <a:buNone/>
            </a:pPr>
            <a:r>
              <a:rPr lang="en-US" dirty="0" smtClean="0"/>
              <a:t> </a:t>
            </a:r>
          </a:p>
          <a:p>
            <a:pPr marL="0" indent="0" algn="just">
              <a:buNone/>
            </a:pPr>
            <a:r>
              <a:rPr lang="en-US" dirty="0"/>
              <a:t>[</a:t>
            </a:r>
            <a:r>
              <a:rPr lang="en-US" dirty="0">
                <a:solidFill>
                  <a:srgbClr val="FFFF00"/>
                </a:solidFill>
              </a:rPr>
              <a:t>explanation</a:t>
            </a:r>
            <a:r>
              <a:rPr lang="en-US" dirty="0" smtClean="0">
                <a:solidFill>
                  <a:srgbClr val="F8F8F8"/>
                </a:solidFill>
              </a:rPr>
              <a:t>]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because I’m a social person, and I feel that doing this </a:t>
            </a:r>
            <a:r>
              <a:rPr lang="en-US" dirty="0" smtClean="0">
                <a:solidFill>
                  <a:srgbClr val="00B050"/>
                </a:solidFill>
              </a:rPr>
              <a:t>spice up</a:t>
            </a:r>
            <a:r>
              <a:rPr lang="en-US" dirty="0" smtClean="0"/>
              <a:t> the watching experience. </a:t>
            </a:r>
          </a:p>
          <a:p>
            <a:pPr marL="0" indent="0" algn="just">
              <a:buNone/>
            </a:pPr>
            <a:r>
              <a:rPr lang="en-US" dirty="0" smtClean="0"/>
              <a:t>[</a:t>
            </a:r>
            <a:r>
              <a:rPr lang="en-US" dirty="0" smtClean="0">
                <a:solidFill>
                  <a:srgbClr val="FFFF00"/>
                </a:solidFill>
              </a:rPr>
              <a:t>example &amp; another idea</a:t>
            </a:r>
            <a:r>
              <a:rPr lang="en-US" dirty="0" smtClean="0"/>
              <a:t>]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Also, watching films with friends creates </a:t>
            </a:r>
            <a:r>
              <a:rPr lang="en-US" dirty="0" smtClean="0">
                <a:solidFill>
                  <a:srgbClr val="00B050"/>
                </a:solidFill>
              </a:rPr>
              <a:t>fond memories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like when we couldn’t stop laughing seeing Adam Sandler being ran over by a car</a:t>
            </a:r>
            <a:r>
              <a:rPr lang="en-US" dirty="0" smtClean="0"/>
              <a:t>.  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4294967295"/>
          </p:nvPr>
        </p:nvSpPr>
        <p:spPr>
          <a:xfrm>
            <a:off x="23476484" y="12690622"/>
            <a:ext cx="760601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fld id="{00000000-1234-1234-1234-123412341234}" type="slidenum"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148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0" y="3962400"/>
            <a:ext cx="2438400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7200" dirty="0">
                <a:solidFill>
                  <a:srgbClr val="FFC000"/>
                </a:solidFill>
              </a:rPr>
              <a:t>4</a:t>
            </a:r>
            <a:r>
              <a:rPr lang="en-US" sz="7200" dirty="0" smtClean="0">
                <a:solidFill>
                  <a:srgbClr val="FFC000"/>
                </a:solidFill>
              </a:rPr>
              <a:t>. Do people </a:t>
            </a:r>
            <a:r>
              <a:rPr lang="en-US" sz="7200" u="sng" dirty="0" smtClean="0">
                <a:solidFill>
                  <a:srgbClr val="FFC000"/>
                </a:solidFill>
              </a:rPr>
              <a:t>in your country</a:t>
            </a:r>
            <a:r>
              <a:rPr lang="en-US" sz="7200" dirty="0" smtClean="0">
                <a:solidFill>
                  <a:srgbClr val="FFC000"/>
                </a:solidFill>
              </a:rPr>
              <a:t> like to go to the cinema?</a:t>
            </a:r>
            <a:endParaRPr lang="en-US" sz="7200" dirty="0">
              <a:solidFill>
                <a:srgbClr val="FFC000"/>
              </a:solidFill>
            </a:endParaRP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Answer: I don’t think so.</a:t>
            </a:r>
          </a:p>
          <a:p>
            <a:pPr marL="0" indent="0" algn="just">
              <a:buNone/>
            </a:pPr>
            <a:r>
              <a:rPr lang="en-US" dirty="0" smtClean="0"/>
              <a:t>[</a:t>
            </a:r>
            <a:r>
              <a:rPr lang="en-US" dirty="0" smtClean="0">
                <a:solidFill>
                  <a:srgbClr val="FFFF00"/>
                </a:solidFill>
              </a:rPr>
              <a:t>give more details</a:t>
            </a:r>
            <a:r>
              <a:rPr lang="en-US" dirty="0" smtClean="0"/>
              <a:t>]</a:t>
            </a:r>
          </a:p>
          <a:p>
            <a:pPr marL="0" indent="0" algn="just">
              <a:buNone/>
            </a:pPr>
            <a:r>
              <a:rPr lang="en-US" dirty="0" smtClean="0"/>
              <a:t>Of course, movie theaters are a great </a:t>
            </a:r>
            <a:r>
              <a:rPr lang="en-US" dirty="0" smtClean="0">
                <a:solidFill>
                  <a:srgbClr val="00B050"/>
                </a:solidFill>
              </a:rPr>
              <a:t>social place </a:t>
            </a:r>
            <a:r>
              <a:rPr lang="en-US" dirty="0" smtClean="0"/>
              <a:t>and some </a:t>
            </a:r>
            <a:r>
              <a:rPr lang="en-US" dirty="0" smtClean="0">
                <a:solidFill>
                  <a:srgbClr val="00B050"/>
                </a:solidFill>
              </a:rPr>
              <a:t>youngsters</a:t>
            </a:r>
            <a:r>
              <a:rPr lang="en-US" dirty="0" smtClean="0"/>
              <a:t> enjoy </a:t>
            </a:r>
            <a:r>
              <a:rPr lang="en-US" dirty="0" smtClean="0">
                <a:solidFill>
                  <a:srgbClr val="00B050"/>
                </a:solidFill>
              </a:rPr>
              <a:t>frequenting</a:t>
            </a:r>
            <a:r>
              <a:rPr lang="en-US" dirty="0" smtClean="0"/>
              <a:t> them </a:t>
            </a:r>
            <a:r>
              <a:rPr lang="en-US" dirty="0" smtClean="0">
                <a:solidFill>
                  <a:srgbClr val="00B050"/>
                </a:solidFill>
              </a:rPr>
              <a:t>on a regular basis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But for </a:t>
            </a:r>
            <a:r>
              <a:rPr lang="en-US" dirty="0" smtClean="0">
                <a:solidFill>
                  <a:srgbClr val="FFFF00"/>
                </a:solidFill>
              </a:rPr>
              <a:t>adults</a:t>
            </a:r>
            <a:r>
              <a:rPr lang="en-US" dirty="0" smtClean="0"/>
              <a:t>, cinemas are rather quiet and dull, since they are not allowed to talk or chat during a movie | there’s not much </a:t>
            </a:r>
            <a:r>
              <a:rPr lang="en-US" dirty="0" smtClean="0">
                <a:solidFill>
                  <a:srgbClr val="00B050"/>
                </a:solidFill>
              </a:rPr>
              <a:t>going on </a:t>
            </a:r>
            <a:r>
              <a:rPr lang="en-US" dirty="0" smtClean="0"/>
              <a:t>other than watching films.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Thus, Vietnamese </a:t>
            </a:r>
            <a:r>
              <a:rPr lang="en-US" dirty="0" smtClean="0">
                <a:solidFill>
                  <a:srgbClr val="00B050"/>
                </a:solidFill>
              </a:rPr>
              <a:t>grown-ups</a:t>
            </a:r>
            <a:r>
              <a:rPr lang="en-US" dirty="0" smtClean="0"/>
              <a:t> prefer to </a:t>
            </a:r>
            <a:r>
              <a:rPr lang="en-US" dirty="0" smtClean="0">
                <a:solidFill>
                  <a:srgbClr val="00B050"/>
                </a:solidFill>
              </a:rPr>
              <a:t>spend their quality time</a:t>
            </a:r>
            <a:r>
              <a:rPr lang="en-US" dirty="0" smtClean="0"/>
              <a:t> in a restaurant or in a coffee shop with a nice décor</a:t>
            </a:r>
            <a:r>
              <a:rPr lang="en-US" dirty="0" smtClean="0"/>
              <a:t>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4294967295"/>
          </p:nvPr>
        </p:nvSpPr>
        <p:spPr>
          <a:xfrm>
            <a:off x="23476484" y="12690622"/>
            <a:ext cx="760601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fld id="{00000000-1234-1234-1234-123412341234}" type="slidenum"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487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D32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586</Words>
  <Application>Microsoft Office PowerPoint</Application>
  <PresentationFormat>Custom</PresentationFormat>
  <Paragraphs>52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Symbol</vt:lpstr>
      <vt:lpstr>Calibri</vt:lpstr>
      <vt:lpstr>Helvetica Neue</vt:lpstr>
      <vt:lpstr>Garamond</vt:lpstr>
      <vt:lpstr>Helvetica Neue Light</vt:lpstr>
      <vt:lpstr>White</vt:lpstr>
      <vt:lpstr>SPEAKING: FILMS (YES/NO QUESTION)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SPEAKING PART 1: Q1</dc:title>
  <cp:lastModifiedBy>Hoang Anh</cp:lastModifiedBy>
  <cp:revision>153</cp:revision>
  <dcterms:modified xsi:type="dcterms:W3CDTF">2020-10-27T09:25:42Z</dcterms:modified>
</cp:coreProperties>
</file>