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3" r:id="rId4"/>
    <p:sldId id="286" r:id="rId5"/>
    <p:sldId id="284" r:id="rId6"/>
    <p:sldId id="285" r:id="rId7"/>
    <p:sldId id="291" r:id="rId8"/>
    <p:sldId id="300" r:id="rId9"/>
    <p:sldId id="292" r:id="rId10"/>
    <p:sldId id="301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5pPr>
    <a:lvl6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6pPr>
    <a:lvl7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7pPr>
    <a:lvl8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8pPr>
    <a:lvl9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FontTx/>
      <a:buNone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BrandonGrotesque-Regular"/>
        <a:ea typeface="BrandonGrotesque-Regular"/>
        <a:cs typeface="BrandonGrotesque-Regular"/>
        <a:sym typeface="BrandonGrotesque-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uan Nguyen" initials="TN" lastIdx="1" clrIdx="0"/>
  <p:cmAuthor id="1" name="Tuan Nguyen" initials="TN [2]" lastIdx="1" clrIdx="1"/>
  <p:cmAuthor id="2" name="Tuan Nguyen" initials="TN [3]" lastIdx="1" clrIdx="2"/>
  <p:cmAuthor id="3" name="Tuan Nguyen" initials="TN [4]" lastIdx="1" clrIdx="3"/>
  <p:cmAuthor id="4" name="Tuan Nguyen" initials="TN [5]" lastIdx="1" clrIdx="4"/>
  <p:cmAuthor id="5" name="Tuan Nguyen" initials="TN [6]" lastIdx="1" clrIdx="5"/>
  <p:cmAuthor id="6" name="Tuan Nguyen" initials="TN [7]" lastIdx="1" clrIdx="6"/>
  <p:cmAuthor id="7" name="Tuan Nguyen" initials="TN [8]" lastIdx="1" clrIdx="7"/>
  <p:cmAuthor id="8" name="Tuan Nguyen" initials="TN [9]" lastIdx="1" clrIdx="8"/>
  <p:cmAuthor id="9" name="Tuan Nguyen" initials="TN [10]" lastIdx="1" clrIdx="9"/>
  <p:cmAuthor id="10" name="Tuan Nguyen" initials="TN [11]" lastIdx="1" clrIdx="10"/>
  <p:cmAuthor id="11" name="Tuan Nguyen" initials="TN [12]" lastIdx="1" clrIdx="11"/>
  <p:cmAuthor id="12" name="Tuan Nguyen" initials="TN [13]" lastIdx="1" clrIdx="12"/>
  <p:cmAuthor id="13" name="Tuan Nguyen" initials="TN [14]" lastIdx="1" clrIdx="13"/>
  <p:cmAuthor id="14" name="Tuan Nguyen" initials="TN [15]" lastIdx="1" clrIdx="14"/>
  <p:cmAuthor id="15" name="Tuan Nguyen" initials="TN [16]" lastIdx="1" clrIdx="15"/>
  <p:cmAuthor id="16" name="Tuan Nguyen" initials="TN [17]" lastIdx="1" clrIdx="16"/>
  <p:cmAuthor id="17" name="Tuan Nguyen" initials="TN [18]" lastIdx="1" clrIdx="17"/>
  <p:cmAuthor id="18" name="Tuan Nguyen" initials="TN [19]" lastIdx="1" clrIdx="18"/>
  <p:cmAuthor id="19" name="Tuan Nguyen" initials="TN [20]" lastIdx="1" clrIdx="19"/>
  <p:cmAuthor id="20" name="Tuan Nguyen" initials="TN [21]" lastIdx="1" clrIdx="20"/>
  <p:cmAuthor id="21" name="Tuan Nguyen" initials="TN [22]" lastIdx="1" clrIdx="21"/>
  <p:cmAuthor id="22" name="Tuan Nguyen" initials="TN [23]" lastIdx="1" clrIdx="22"/>
  <p:cmAuthor id="23" name="Tuan Nguyen" initials="TN [24]" lastIdx="1" clrIdx="23"/>
  <p:cmAuthor id="24" name="Tuan Nguyen" initials="TN [25]" lastIdx="1" clrIdx="24"/>
  <p:cmAuthor id="25" name="Tuan Nguyen" initials="TN [26]" lastIdx="1" clrIdx="25"/>
  <p:cmAuthor id="26" name="Tuan Nguyen" initials="TN [27]" lastIdx="1" clrIdx="26"/>
  <p:cmAuthor id="27" name="Tuan Nguyen" initials="TN [28]" lastIdx="1" clrIdx="27"/>
  <p:cmAuthor id="28" name="Tuan Nguyen" initials="TN [29]" lastIdx="1" clrIdx="28"/>
  <p:cmAuthor id="29" name="Tuan Nguyen" initials="TN [30]" lastIdx="1" clrIdx="29"/>
  <p:cmAuthor id="30" name="Tuan Nguyen" initials="TN [31]" lastIdx="1" clrIdx="30"/>
  <p:cmAuthor id="31" name="Tuan Nguyen" initials="TN [32]" lastIdx="1" clrIdx="31"/>
  <p:cmAuthor id="32" name="Tuan Nguyen" initials="TN [33]" lastIdx="1" clrIdx="32"/>
  <p:cmAuthor id="33" name="Tuan Nguyen" initials="TN [34]" lastIdx="1" clrIdx="33"/>
  <p:cmAuthor id="34" name="Tuan Nguyen" initials="TN [35]" lastIdx="1" clrIdx="34"/>
  <p:cmAuthor id="35" name="Tuan Nguyen" initials="TN [36]" lastIdx="1" clrIdx="35"/>
  <p:cmAuthor id="36" name="Tuan Nguyen" initials="TN [37]" lastIdx="1" clrIdx="36"/>
  <p:cmAuthor id="37" name="Tuan Nguyen" initials="TN [38]" lastIdx="1" clrIdx="37"/>
  <p:cmAuthor id="38" name="Tuan Nguyen" initials="TN [39]" lastIdx="1" clrIdx="38"/>
  <p:cmAuthor id="39" name="Tuan Nguyen" initials="TN [40]" lastIdx="2" clrIdx="39"/>
  <p:cmAuthor id="40" name="Tuan Nguyen" initials="TN [41]" lastIdx="2" clrIdx="40"/>
  <p:cmAuthor id="41" name="Tuan Nguyen" initials="TN [42]" lastIdx="1" clrIdx="4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5273"/>
  </p:normalViewPr>
  <p:slideViewPr>
    <p:cSldViewPr snapToGrid="0" snapToObjects="1">
      <p:cViewPr varScale="1">
        <p:scale>
          <a:sx n="32" d="100"/>
          <a:sy n="32" d="100"/>
        </p:scale>
        <p:origin x="936" y="5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>
              <a:uFillTx/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665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uFillTx/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1 </a:t>
            </a:r>
            <a:r>
              <a:rPr lang="en-US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-&gt; 4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A -&gt; B: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? -&gt;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</a:t>
            </a:r>
            <a:r>
              <a:rPr lang="en-US" baseline="0" dirty="0"/>
              <a:t> the meaning of this, refer back to the first </a:t>
            </a:r>
            <a:r>
              <a:rPr lang="en-US" baseline="0" dirty="0" smtClean="0"/>
              <a:t>maps;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+ 1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bsung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(expand/enlarge) – different from extend (length), swapped, relocation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Schools – car</a:t>
            </a:r>
            <a:r>
              <a:rPr lang="en-US" baseline="0" dirty="0" smtClean="0"/>
              <a:t> park (demolition of some facilities)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r>
              <a:rPr lang="en-US" baseline="0" dirty="0" smtClean="0"/>
              <a:t> – change places; (s1) exhibition area was built in … (S2) It was then relocated to … to swap places with …. (S3) Similarly, the refreshment area, which was situated …, changed place with … , with is located …  The new registration area was sandwiched between …, whose location remained unchanged. – para 2: in 1990 – the meeting room was erected to the … of …. It was then… Meanwhile, there was an installation of the </a:t>
            </a:r>
            <a:r>
              <a:rPr lang="en-US" baseline="0" dirty="0" err="1" smtClean="0"/>
              <a:t>lougue</a:t>
            </a:r>
            <a:r>
              <a:rPr lang="en-US" baseline="0" dirty="0" smtClean="0"/>
              <a:t> area in the balcony, which was … -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full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6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.jpeg" descr="image.jpeg"/>
          <p:cNvPicPr>
            <a:picLocks noChangeAspect="1"/>
          </p:cNvPicPr>
          <p:nvPr/>
        </p:nvPicPr>
        <p:blipFill>
          <a:blip r:embed="rId2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6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39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9883" y="12716842"/>
            <a:ext cx="4267201" cy="685292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D FOR THOU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.tif" descr="imag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88965"/>
            <a:ext cx="17526000" cy="1188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xfrm>
            <a:off x="3962400" y="-404807"/>
            <a:ext cx="16459200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48" name="Body Level One…"/>
          <p:cNvSpPr>
            <a:spLocks noGrp="1"/>
          </p:cNvSpPr>
          <p:nvPr>
            <p:ph type="body" idx="1"/>
          </p:nvPr>
        </p:nvSpPr>
        <p:spPr>
          <a:xfrm>
            <a:off x="3445272" y="4291146"/>
            <a:ext cx="17493456" cy="10443766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xfrm>
            <a:off x="20040600" y="1282700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itle Text"/>
          <p:cNvSpPr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solidFill>
                  <a:srgbClr val="FFFFFF"/>
                </a:solidFill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58" name="Body Level One…"/>
          <p:cNvSpPr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solidFill>
                  <a:srgbClr val="FFFFFF"/>
                </a:solidFill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4400" y="1270635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solidFill>
                  <a:srgbClr val="FFFFFF"/>
                </a:solidFill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  <p:pic>
        <p:nvPicPr>
          <p:cNvPr id="60" name="image.jpeg" descr="image.jpeg"/>
          <p:cNvPicPr>
            <a:picLocks noChangeAspect="1"/>
          </p:cNvPicPr>
          <p:nvPr/>
        </p:nvPicPr>
        <p:blipFill>
          <a:blip r:embed="rId3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.jpeg" descr="image.jpeg"/>
          <p:cNvPicPr>
            <a:picLocks noChangeAspect="1"/>
          </p:cNvPicPr>
          <p:nvPr/>
        </p:nvPicPr>
        <p:blipFill>
          <a:blip r:embed="rId2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8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12732463"/>
            <a:ext cx="5070475" cy="6540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>
            <a:spLocks noGrp="1"/>
          </p:cNvSpPr>
          <p:nvPr>
            <p:ph type="title"/>
          </p:nvPr>
        </p:nvSpPr>
        <p:spPr>
          <a:xfrm>
            <a:off x="1946323" y="184149"/>
            <a:ext cx="20491353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70" name="Body Level One…"/>
          <p:cNvSpPr>
            <a:spLocks noGrp="1"/>
          </p:cNvSpPr>
          <p:nvPr>
            <p:ph type="body" idx="1"/>
          </p:nvPr>
        </p:nvSpPr>
        <p:spPr>
          <a:xfrm>
            <a:off x="2319485" y="2938736"/>
            <a:ext cx="19745030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9883" y="12716842"/>
            <a:ext cx="4267201" cy="685292"/>
          </a:xfrm>
          <a:prstGeom prst="rect">
            <a:avLst/>
          </a:prstGeom>
        </p:spPr>
        <p:txBody>
          <a:bodyPr wrap="square"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hi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75" y="12747625"/>
            <a:ext cx="5070475" cy="65405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>
            <a:spLocks noGrp="1"/>
          </p:cNvSpPr>
          <p:nvPr>
            <p:ph type="title"/>
          </p:nvPr>
        </p:nvSpPr>
        <p:spPr>
          <a:xfrm>
            <a:off x="1476871" y="184149"/>
            <a:ext cx="21430258" cy="3016251"/>
          </a:xfrm>
          <a:prstGeom prst="rect">
            <a:avLst/>
          </a:prstGeom>
        </p:spPr>
        <p:txBody>
          <a:bodyPr lIns="91439" tIns="91439" rIns="91439" bIns="91439">
            <a:noAutofit/>
          </a:bodyPr>
          <a:lstStyle>
            <a:lvl1pPr>
              <a:defRPr sz="9100">
                <a:uFillTx/>
              </a:defRPr>
            </a:lvl1pPr>
          </a:lstStyle>
          <a:p>
            <a:r>
              <a:rPr>
                <a:uFillTx/>
              </a:rPr>
              <a:t>Title Text</a:t>
            </a:r>
          </a:p>
        </p:txBody>
      </p:sp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1570707" y="3227170"/>
            <a:ext cx="21242586" cy="10515601"/>
          </a:xfrm>
          <a:prstGeom prst="rect">
            <a:avLst/>
          </a:prstGeom>
        </p:spPr>
        <p:txBody>
          <a:bodyPr lIns="91439" tIns="91439" rIns="91439" bIns="91439" anchor="t">
            <a:noAutofit/>
          </a:bodyPr>
          <a:lstStyle>
            <a:lvl1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1pPr>
            <a:lvl2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2pPr>
            <a:lvl3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3pPr>
            <a:lvl4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4pPr>
            <a:lvl5pPr>
              <a:defRPr>
                <a:uFillTx/>
                <a:latin typeface="BrandonGrotesque-Medium"/>
                <a:ea typeface="BrandonGrotesque-Medium"/>
                <a:cs typeface="BrandonGrotesque-Medium"/>
                <a:sym typeface="BrandonGrotesque-Medium"/>
              </a:defRPr>
            </a:lvl5pPr>
          </a:lstStyle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xfrm>
            <a:off x="19964400" y="12706350"/>
            <a:ext cx="42672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914400">
              <a:defRPr sz="4000"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  <p:pic>
        <p:nvPicPr>
          <p:cNvPr id="82" name="image.jpeg" descr="image.jpeg"/>
          <p:cNvPicPr>
            <a:picLocks noChangeAspect="1"/>
          </p:cNvPicPr>
          <p:nvPr/>
        </p:nvPicPr>
        <p:blipFill>
          <a:blip r:embed="rId3"/>
          <a:srcRect t="133" r="332" b="10"/>
          <a:stretch>
            <a:fillRect/>
          </a:stretch>
        </p:blipFill>
        <p:spPr>
          <a:xfrm>
            <a:off x="11876190" y="12436195"/>
            <a:ext cx="631723" cy="1246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44" y="0"/>
                </a:moveTo>
                <a:cubicBezTo>
                  <a:pt x="15323" y="14"/>
                  <a:pt x="15137" y="31"/>
                  <a:pt x="15087" y="62"/>
                </a:cubicBezTo>
                <a:cubicBezTo>
                  <a:pt x="15005" y="112"/>
                  <a:pt x="14705" y="175"/>
                  <a:pt x="14423" y="199"/>
                </a:cubicBezTo>
                <a:cubicBezTo>
                  <a:pt x="13223" y="302"/>
                  <a:pt x="11705" y="796"/>
                  <a:pt x="11044" y="1293"/>
                </a:cubicBezTo>
                <a:cubicBezTo>
                  <a:pt x="10828" y="1455"/>
                  <a:pt x="10651" y="1600"/>
                  <a:pt x="10651" y="1616"/>
                </a:cubicBezTo>
                <a:cubicBezTo>
                  <a:pt x="10651" y="1632"/>
                  <a:pt x="10523" y="1785"/>
                  <a:pt x="10366" y="1953"/>
                </a:cubicBezTo>
                <a:cubicBezTo>
                  <a:pt x="10119" y="2217"/>
                  <a:pt x="10080" y="2357"/>
                  <a:pt x="10081" y="3026"/>
                </a:cubicBezTo>
                <a:cubicBezTo>
                  <a:pt x="10082" y="3733"/>
                  <a:pt x="10108" y="3829"/>
                  <a:pt x="10420" y="4154"/>
                </a:cubicBezTo>
                <a:cubicBezTo>
                  <a:pt x="10832" y="4581"/>
                  <a:pt x="11790" y="5205"/>
                  <a:pt x="12211" y="5323"/>
                </a:cubicBezTo>
                <a:cubicBezTo>
                  <a:pt x="12379" y="5370"/>
                  <a:pt x="12761" y="5482"/>
                  <a:pt x="13066" y="5570"/>
                </a:cubicBezTo>
                <a:cubicBezTo>
                  <a:pt x="13371" y="5658"/>
                  <a:pt x="14030" y="5778"/>
                  <a:pt x="14518" y="5838"/>
                </a:cubicBezTo>
                <a:cubicBezTo>
                  <a:pt x="15005" y="5899"/>
                  <a:pt x="15603" y="5937"/>
                  <a:pt x="15847" y="5921"/>
                </a:cubicBezTo>
                <a:cubicBezTo>
                  <a:pt x="16091" y="5905"/>
                  <a:pt x="16367" y="5890"/>
                  <a:pt x="16471" y="5887"/>
                </a:cubicBezTo>
                <a:cubicBezTo>
                  <a:pt x="17115" y="5867"/>
                  <a:pt x="18842" y="5494"/>
                  <a:pt x="19049" y="5330"/>
                </a:cubicBezTo>
                <a:cubicBezTo>
                  <a:pt x="19105" y="5285"/>
                  <a:pt x="19200" y="5247"/>
                  <a:pt x="19266" y="5247"/>
                </a:cubicBezTo>
                <a:cubicBezTo>
                  <a:pt x="19416" y="5247"/>
                  <a:pt x="19708" y="5106"/>
                  <a:pt x="20257" y="4752"/>
                </a:cubicBezTo>
                <a:cubicBezTo>
                  <a:pt x="20697" y="4468"/>
                  <a:pt x="21117" y="3979"/>
                  <a:pt x="21288" y="3555"/>
                </a:cubicBezTo>
                <a:cubicBezTo>
                  <a:pt x="21343" y="3420"/>
                  <a:pt x="21454" y="3279"/>
                  <a:pt x="21532" y="3239"/>
                </a:cubicBezTo>
                <a:cubicBezTo>
                  <a:pt x="21562" y="3224"/>
                  <a:pt x="21580" y="3144"/>
                  <a:pt x="21600" y="3033"/>
                </a:cubicBezTo>
                <a:cubicBezTo>
                  <a:pt x="21590" y="2807"/>
                  <a:pt x="21585" y="2555"/>
                  <a:pt x="21573" y="2551"/>
                </a:cubicBezTo>
                <a:cubicBezTo>
                  <a:pt x="21519" y="2534"/>
                  <a:pt x="21478" y="2466"/>
                  <a:pt x="21478" y="2400"/>
                </a:cubicBezTo>
                <a:cubicBezTo>
                  <a:pt x="21478" y="2334"/>
                  <a:pt x="21424" y="2266"/>
                  <a:pt x="21369" y="2249"/>
                </a:cubicBezTo>
                <a:cubicBezTo>
                  <a:pt x="21315" y="2232"/>
                  <a:pt x="21275" y="2172"/>
                  <a:pt x="21274" y="2111"/>
                </a:cubicBezTo>
                <a:cubicBezTo>
                  <a:pt x="21274" y="2051"/>
                  <a:pt x="21192" y="1932"/>
                  <a:pt x="21084" y="1850"/>
                </a:cubicBezTo>
                <a:cubicBezTo>
                  <a:pt x="20977" y="1767"/>
                  <a:pt x="20881" y="1670"/>
                  <a:pt x="20881" y="1637"/>
                </a:cubicBezTo>
                <a:cubicBezTo>
                  <a:pt x="20879" y="1503"/>
                  <a:pt x="19942" y="906"/>
                  <a:pt x="19402" y="695"/>
                </a:cubicBezTo>
                <a:cubicBezTo>
                  <a:pt x="19085" y="571"/>
                  <a:pt x="18801" y="474"/>
                  <a:pt x="18764" y="474"/>
                </a:cubicBezTo>
                <a:cubicBezTo>
                  <a:pt x="18727" y="474"/>
                  <a:pt x="18508" y="410"/>
                  <a:pt x="18276" y="330"/>
                </a:cubicBezTo>
                <a:cubicBezTo>
                  <a:pt x="18028" y="245"/>
                  <a:pt x="17655" y="171"/>
                  <a:pt x="17367" y="151"/>
                </a:cubicBezTo>
                <a:cubicBezTo>
                  <a:pt x="17097" y="132"/>
                  <a:pt x="16756" y="80"/>
                  <a:pt x="16607" y="41"/>
                </a:cubicBezTo>
                <a:cubicBezTo>
                  <a:pt x="16530" y="21"/>
                  <a:pt x="16177" y="10"/>
                  <a:pt x="15644" y="0"/>
                </a:cubicBezTo>
                <a:close/>
                <a:moveTo>
                  <a:pt x="8276" y="5385"/>
                </a:moveTo>
                <a:cubicBezTo>
                  <a:pt x="8257" y="5370"/>
                  <a:pt x="8141" y="5401"/>
                  <a:pt x="8019" y="5453"/>
                </a:cubicBezTo>
                <a:cubicBezTo>
                  <a:pt x="7754" y="5567"/>
                  <a:pt x="6314" y="5890"/>
                  <a:pt x="6065" y="5893"/>
                </a:cubicBezTo>
                <a:cubicBezTo>
                  <a:pt x="5969" y="5895"/>
                  <a:pt x="5580" y="5956"/>
                  <a:pt x="5196" y="6024"/>
                </a:cubicBezTo>
                <a:cubicBezTo>
                  <a:pt x="4813" y="6093"/>
                  <a:pt x="4320" y="6147"/>
                  <a:pt x="4097" y="6148"/>
                </a:cubicBezTo>
                <a:cubicBezTo>
                  <a:pt x="3875" y="6149"/>
                  <a:pt x="3659" y="6180"/>
                  <a:pt x="3623" y="6210"/>
                </a:cubicBezTo>
                <a:cubicBezTo>
                  <a:pt x="3586" y="6240"/>
                  <a:pt x="3140" y="6282"/>
                  <a:pt x="2632" y="6306"/>
                </a:cubicBezTo>
                <a:cubicBezTo>
                  <a:pt x="2125" y="6330"/>
                  <a:pt x="1496" y="6367"/>
                  <a:pt x="1235" y="6389"/>
                </a:cubicBezTo>
                <a:lnTo>
                  <a:pt x="760" y="6423"/>
                </a:lnTo>
                <a:lnTo>
                  <a:pt x="760" y="6856"/>
                </a:lnTo>
                <a:lnTo>
                  <a:pt x="760" y="7289"/>
                </a:lnTo>
                <a:lnTo>
                  <a:pt x="1764" y="7303"/>
                </a:lnTo>
                <a:cubicBezTo>
                  <a:pt x="2650" y="7317"/>
                  <a:pt x="3242" y="7354"/>
                  <a:pt x="4464" y="7482"/>
                </a:cubicBezTo>
                <a:cubicBezTo>
                  <a:pt x="4653" y="7502"/>
                  <a:pt x="4872" y="7556"/>
                  <a:pt x="4952" y="7606"/>
                </a:cubicBezTo>
                <a:cubicBezTo>
                  <a:pt x="5033" y="7655"/>
                  <a:pt x="5185" y="7695"/>
                  <a:pt x="5278" y="7695"/>
                </a:cubicBezTo>
                <a:cubicBezTo>
                  <a:pt x="5370" y="7695"/>
                  <a:pt x="5592" y="7772"/>
                  <a:pt x="5780" y="7860"/>
                </a:cubicBezTo>
                <a:cubicBezTo>
                  <a:pt x="5968" y="7949"/>
                  <a:pt x="6173" y="8018"/>
                  <a:pt x="6228" y="8018"/>
                </a:cubicBezTo>
                <a:cubicBezTo>
                  <a:pt x="6282" y="8018"/>
                  <a:pt x="6426" y="8116"/>
                  <a:pt x="6553" y="8232"/>
                </a:cubicBezTo>
                <a:cubicBezTo>
                  <a:pt x="6771" y="8429"/>
                  <a:pt x="6791" y="8745"/>
                  <a:pt x="6825" y="13719"/>
                </a:cubicBezTo>
                <a:cubicBezTo>
                  <a:pt x="6859" y="18900"/>
                  <a:pt x="6845" y="19008"/>
                  <a:pt x="6594" y="19296"/>
                </a:cubicBezTo>
                <a:cubicBezTo>
                  <a:pt x="6474" y="19435"/>
                  <a:pt x="6314" y="19557"/>
                  <a:pt x="6119" y="19668"/>
                </a:cubicBezTo>
                <a:cubicBezTo>
                  <a:pt x="6119" y="19668"/>
                  <a:pt x="6106" y="19667"/>
                  <a:pt x="6106" y="19668"/>
                </a:cubicBezTo>
                <a:cubicBezTo>
                  <a:pt x="6106" y="19714"/>
                  <a:pt x="6038" y="19762"/>
                  <a:pt x="5943" y="19778"/>
                </a:cubicBezTo>
                <a:cubicBezTo>
                  <a:pt x="5927" y="19780"/>
                  <a:pt x="5859" y="19800"/>
                  <a:pt x="5834" y="19805"/>
                </a:cubicBezTo>
                <a:cubicBezTo>
                  <a:pt x="4942" y="20186"/>
                  <a:pt x="3447" y="20367"/>
                  <a:pt x="1167" y="20383"/>
                </a:cubicBezTo>
                <a:lnTo>
                  <a:pt x="54" y="20390"/>
                </a:lnTo>
                <a:lnTo>
                  <a:pt x="27" y="20816"/>
                </a:lnTo>
                <a:lnTo>
                  <a:pt x="0" y="21407"/>
                </a:lnTo>
                <a:lnTo>
                  <a:pt x="0" y="21600"/>
                </a:lnTo>
                <a:lnTo>
                  <a:pt x="10841" y="21600"/>
                </a:lnTo>
                <a:lnTo>
                  <a:pt x="20515" y="21600"/>
                </a:lnTo>
                <a:lnTo>
                  <a:pt x="20569" y="21263"/>
                </a:lnTo>
                <a:cubicBezTo>
                  <a:pt x="20603" y="21077"/>
                  <a:pt x="20679" y="20804"/>
                  <a:pt x="20745" y="20658"/>
                </a:cubicBezTo>
                <a:lnTo>
                  <a:pt x="20867" y="20397"/>
                </a:lnTo>
                <a:lnTo>
                  <a:pt x="19334" y="20362"/>
                </a:lnTo>
                <a:cubicBezTo>
                  <a:pt x="16618" y="20303"/>
                  <a:pt x="15507" y="20078"/>
                  <a:pt x="14830" y="19454"/>
                </a:cubicBezTo>
                <a:cubicBezTo>
                  <a:pt x="14562" y="19208"/>
                  <a:pt x="14566" y="19202"/>
                  <a:pt x="14572" y="13272"/>
                </a:cubicBezTo>
                <a:lnTo>
                  <a:pt x="14572" y="7338"/>
                </a:lnTo>
                <a:lnTo>
                  <a:pt x="13663" y="7269"/>
                </a:lnTo>
                <a:cubicBezTo>
                  <a:pt x="12791" y="7205"/>
                  <a:pt x="12079" y="7102"/>
                  <a:pt x="11655" y="6980"/>
                </a:cubicBezTo>
                <a:cubicBezTo>
                  <a:pt x="11550" y="6950"/>
                  <a:pt x="11294" y="6884"/>
                  <a:pt x="11085" y="6836"/>
                </a:cubicBezTo>
                <a:cubicBezTo>
                  <a:pt x="10562" y="6713"/>
                  <a:pt x="9132" y="6034"/>
                  <a:pt x="8683" y="5694"/>
                </a:cubicBezTo>
                <a:cubicBezTo>
                  <a:pt x="8480" y="5540"/>
                  <a:pt x="8296" y="5399"/>
                  <a:pt x="8276" y="538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>
                <a:uFillTx/>
              </a:rP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>
                <a:uFillTx/>
              </a:rPr>
              <a:t>Body Level One</a:t>
            </a:r>
          </a:p>
          <a:p>
            <a:pPr lvl="1"/>
            <a:r>
              <a:rPr>
                <a:uFillTx/>
              </a:rPr>
              <a:t>Body Level Two</a:t>
            </a:r>
          </a:p>
          <a:p>
            <a:pPr lvl="2"/>
            <a:r>
              <a:rPr>
                <a:uFillTx/>
              </a:rPr>
              <a:t>Body Level Three</a:t>
            </a:r>
          </a:p>
          <a:p>
            <a:pPr lvl="3"/>
            <a:r>
              <a:rPr>
                <a:uFillTx/>
              </a:rPr>
              <a:t>Body Level Four</a:t>
            </a:r>
          </a:p>
          <a:p>
            <a:pPr lvl="4"/>
            <a:r>
              <a:rPr>
                <a:uFillTx/>
              </a:rP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825500">
              <a:defRPr sz="2400">
                <a:uFillTx/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Garamond"/>
        </a:defRPr>
      </a:lvl9pPr>
    </p:titleStyle>
    <p:bodyStyle>
      <a:lvl1pPr marL="73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1pPr>
      <a:lvl2pPr marL="136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2pPr>
      <a:lvl3pPr marL="200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3pPr>
      <a:lvl4pPr marL="263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4pPr>
      <a:lvl5pPr marL="327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5pPr>
      <a:lvl6pPr marL="390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6pPr>
      <a:lvl7pPr marL="454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7pPr>
      <a:lvl8pPr marL="5177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8pPr>
      <a:lvl9pPr marL="5812692" marR="0" indent="-732692" algn="l" defTabSz="825500" rtl="0" latinLnBrk="0">
        <a:lnSpc>
          <a:spcPct val="100000"/>
        </a:lnSpc>
        <a:spcBef>
          <a:spcPts val="1000"/>
        </a:spcBef>
        <a:spcAft>
          <a:spcPts val="0"/>
        </a:spcAft>
        <a:buSzPct val="75000"/>
        <a:buFontTx/>
        <a:buChar char="•"/>
        <a:defRPr sz="6000" b="0" i="0" u="none" strike="noStrike" cap="none" spc="0" baseline="0">
          <a:ln>
            <a:noFill/>
          </a:ln>
          <a:solidFill>
            <a:srgbClr val="000000"/>
          </a:solidFill>
          <a:uFillTx/>
          <a:latin typeface="BrandonGrotesque-Regular"/>
          <a:ea typeface="BrandonGrotesque-Regular"/>
          <a:cs typeface="BrandonGrotesque-Regular"/>
          <a:sym typeface="BrandonGrotesque-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16409953_10210411368633255_7828165_o.png" descr="16409953_10210411368633255_7828165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-1"/>
            <a:ext cx="1371600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10</a:t>
            </a:fld>
            <a:endParaRPr dirty="0">
              <a:uFillTx/>
            </a:endParaRPr>
          </a:p>
        </p:txBody>
      </p:sp>
      <p:sp>
        <p:nvSpPr>
          <p:cNvPr id="7" name="VOCABULARY - MAPS"/>
          <p:cNvSpPr>
            <a:spLocks noGrp="1"/>
          </p:cNvSpPr>
          <p:nvPr>
            <p:ph type="title"/>
          </p:nvPr>
        </p:nvSpPr>
        <p:spPr>
          <a:xfrm>
            <a:off x="0" y="422258"/>
            <a:ext cx="243840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OVERVIEW _ PRACTICE</a:t>
            </a:r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4411739" y="2565398"/>
            <a:ext cx="9878392" cy="10515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can be seen from the maps, </a:t>
            </a:r>
            <a:r>
              <a:rPr lang="en-US" dirty="0" smtClean="0">
                <a:solidFill>
                  <a:srgbClr val="00B050"/>
                </a:solidFill>
              </a:rPr>
              <a:t>although</a:t>
            </a:r>
            <a:r>
              <a:rPr lang="en-US" dirty="0" smtClean="0"/>
              <a:t> certain areas of the floor </a:t>
            </a:r>
            <a:r>
              <a:rPr lang="en-US" dirty="0" smtClean="0">
                <a:solidFill>
                  <a:srgbClr val="FF0066"/>
                </a:solidFill>
              </a:rPr>
              <a:t>remained at their previous locations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the design underwent radical changes</a:t>
            </a:r>
            <a:r>
              <a:rPr lang="en-US" dirty="0" smtClean="0"/>
              <a:t>. These include </a:t>
            </a:r>
            <a:r>
              <a:rPr lang="en-US" dirty="0" smtClean="0">
                <a:solidFill>
                  <a:srgbClr val="00B050"/>
                </a:solidFill>
              </a:rPr>
              <a:t>the relocation of </a:t>
            </a:r>
            <a:r>
              <a:rPr lang="en-US" dirty="0" smtClean="0"/>
              <a:t>facilities, transforming the floor to become more </a:t>
            </a:r>
            <a:r>
              <a:rPr lang="en-US" dirty="0" smtClean="0">
                <a:solidFill>
                  <a:srgbClr val="FF0066"/>
                </a:solidFill>
              </a:rPr>
              <a:t>space-efficient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0066"/>
                </a:solidFill>
              </a:rPr>
              <a:t>visitor-friendly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345B2-42C7-6D4D-8398-8547FF3C802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18496" r="3491"/>
          <a:stretch/>
        </p:blipFill>
        <p:spPr bwMode="auto">
          <a:xfrm>
            <a:off x="0" y="2325756"/>
            <a:ext cx="14173199" cy="10755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41127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OCABULARY - MAPS"/>
          <p:cNvSpPr txBox="1">
            <a:spLocks/>
          </p:cNvSpPr>
          <p:nvPr/>
        </p:nvSpPr>
        <p:spPr>
          <a:xfrm>
            <a:off x="1689100" y="156705"/>
            <a:ext cx="21005800" cy="2286000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Garamond"/>
              </a:defRPr>
            </a:lvl9pPr>
          </a:lstStyle>
          <a:p>
            <a:pPr hangingPunct="1"/>
            <a:r>
              <a:rPr lang="en-US" dirty="0"/>
              <a:t>WRITING TASK 1 - MAPS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1904999"/>
            <a:ext cx="12141829" cy="83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99" y="1904999"/>
            <a:ext cx="10032999" cy="1071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399" y="10748610"/>
            <a:ext cx="12141829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THESE MAPS ARE ALL </a:t>
            </a: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FF0066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MAN-MADE</a:t>
            </a: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-&gt; </a:t>
            </a: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FF0066"/>
                </a:solidFill>
                <a:effectLst/>
                <a:uFillTx/>
                <a:latin typeface="BrandonGrotesque-Regular"/>
                <a:ea typeface="BrandonGrotesque-Regular"/>
                <a:cs typeface="BrandonGrotesque-Regular"/>
                <a:sym typeface="BrandonGrotesque-Regular"/>
              </a:rPr>
              <a:t>PASSIVE VOICE</a:t>
            </a:r>
          </a:p>
        </p:txBody>
      </p:sp>
    </p:spTree>
    <p:extLst>
      <p:ext uri="{BB962C8B-B14F-4D97-AF65-F5344CB8AC3E}">
        <p14:creationId xmlns:p14="http://schemas.microsoft.com/office/powerpoint/2010/main" val="543947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VOCABULARY - MAPS"/>
          <p:cNvSpPr>
            <a:spLocks noGrp="1"/>
          </p:cNvSpPr>
          <p:nvPr>
            <p:ph type="title"/>
          </p:nvPr>
        </p:nvSpPr>
        <p:spPr>
          <a:xfrm>
            <a:off x="1689100" y="156705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 VITAL STRUCTURES -</a:t>
            </a:r>
            <a:r>
              <a:rPr dirty="0">
                <a:uFillTx/>
              </a:rPr>
              <a:t> MAPS</a:t>
            </a:r>
          </a:p>
        </p:txBody>
      </p:sp>
      <p:sp>
        <p:nvSpPr>
          <p:cNvPr id="362" name="Without the indication of time frames.…"/>
          <p:cNvSpPr>
            <a:spLocks noGrp="1"/>
          </p:cNvSpPr>
          <p:nvPr>
            <p:ph type="body" idx="1"/>
          </p:nvPr>
        </p:nvSpPr>
        <p:spPr>
          <a:xfrm>
            <a:off x="0" y="2442705"/>
            <a:ext cx="24003000" cy="1020649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defRPr sz="5500">
                <a:uFillTx/>
              </a:defRPr>
            </a:pPr>
            <a:r>
              <a:rPr lang="vi-VN" sz="5700" b="1" dirty="0">
                <a:solidFill>
                  <a:srgbClr val="FF0066"/>
                </a:solidFill>
              </a:rPr>
              <a:t>Cái gì đó được thực hiện ở đâu</a:t>
            </a:r>
            <a:r>
              <a:rPr lang="vi-VN" sz="5700" dirty="0">
                <a:solidFill>
                  <a:srgbClr val="FF0066"/>
                </a:solidFill>
              </a:rPr>
              <a:t>.</a:t>
            </a:r>
          </a:p>
          <a:p>
            <a:pPr lvl="2">
              <a:defRPr sz="5500">
                <a:uFillTx/>
              </a:defRPr>
            </a:pPr>
            <a:r>
              <a:rPr lang="vi-VN" sz="5700" dirty="0"/>
              <a:t>Noun + (be) </a:t>
            </a:r>
            <a:r>
              <a:rPr lang="vi-VN" sz="5700" dirty="0">
                <a:solidFill>
                  <a:srgbClr val="FF0000"/>
                </a:solidFill>
              </a:rPr>
              <a:t>built | constructed | erected </a:t>
            </a:r>
            <a:r>
              <a:rPr lang="vi-VN" sz="5700" dirty="0"/>
              <a:t>+ Preposition.</a:t>
            </a:r>
            <a:endParaRPr lang="en-US" sz="5700" dirty="0">
              <a:solidFill>
                <a:srgbClr val="FFC000"/>
              </a:solidFill>
            </a:endParaRPr>
          </a:p>
          <a:p>
            <a:pPr lvl="1">
              <a:defRPr sz="5500">
                <a:uFillTx/>
              </a:defRPr>
            </a:pPr>
            <a:r>
              <a:rPr lang="vi-VN" sz="5700" b="1" dirty="0">
                <a:solidFill>
                  <a:srgbClr val="FF0066"/>
                </a:solidFill>
              </a:rPr>
              <a:t>Có cái gì đó được thực hiện ở đâu</a:t>
            </a:r>
            <a:r>
              <a:rPr lang="vi-VN" sz="5700" dirty="0">
                <a:solidFill>
                  <a:srgbClr val="FF0066"/>
                </a:solidFill>
              </a:rPr>
              <a:t>.</a:t>
            </a:r>
          </a:p>
          <a:p>
            <a:pPr lvl="2">
              <a:defRPr sz="5500">
                <a:uFillTx/>
              </a:defRPr>
            </a:pPr>
            <a:r>
              <a:rPr lang="vi-VN" sz="5700" dirty="0">
                <a:solidFill>
                  <a:schemeClr val="tx1"/>
                </a:solidFill>
              </a:rPr>
              <a:t>There (be) + Noun + (which + be) + PII + Preposition.</a:t>
            </a:r>
            <a:endParaRPr lang="en-US" sz="5700" dirty="0">
              <a:solidFill>
                <a:srgbClr val="FFC000"/>
              </a:solidFill>
            </a:endParaRPr>
          </a:p>
          <a:p>
            <a:pPr lvl="1">
              <a:defRPr sz="5500">
                <a:uFillTx/>
              </a:defRPr>
            </a:pPr>
            <a:r>
              <a:rPr lang="vi-VN" sz="5700" b="1" dirty="0">
                <a:solidFill>
                  <a:srgbClr val="FF0066"/>
                </a:solidFill>
              </a:rPr>
              <a:t>Ở đâu nhìn thấy </a:t>
            </a:r>
            <a:r>
              <a:rPr lang="en-US" sz="5700" b="1" dirty="0">
                <a:solidFill>
                  <a:srgbClr val="FF0066"/>
                </a:solidFill>
              </a:rPr>
              <a:t>“</a:t>
            </a:r>
            <a:r>
              <a:rPr lang="vi-VN" sz="5700" b="1" dirty="0">
                <a:solidFill>
                  <a:srgbClr val="FF0066"/>
                </a:solidFill>
              </a:rPr>
              <a:t>sự</a:t>
            </a:r>
            <a:r>
              <a:rPr lang="en-US" sz="5700" b="1" dirty="0">
                <a:solidFill>
                  <a:srgbClr val="FF0066"/>
                </a:solidFill>
              </a:rPr>
              <a:t>”</a:t>
            </a:r>
            <a:r>
              <a:rPr lang="vi-VN" sz="5700" b="1" dirty="0">
                <a:solidFill>
                  <a:srgbClr val="FF0066"/>
                </a:solidFill>
              </a:rPr>
              <a:t> thực hiện của cái gì</a:t>
            </a:r>
            <a:r>
              <a:rPr lang="en-US" sz="5700" b="1" dirty="0">
                <a:solidFill>
                  <a:srgbClr val="FF0066"/>
                </a:solidFill>
              </a:rPr>
              <a:t> </a:t>
            </a:r>
            <a:r>
              <a:rPr lang="en-US" sz="5700" b="1" dirty="0" err="1">
                <a:solidFill>
                  <a:srgbClr val="FF0066"/>
                </a:solidFill>
              </a:rPr>
              <a:t>đó</a:t>
            </a:r>
            <a:r>
              <a:rPr lang="vi-VN" sz="5700" dirty="0">
                <a:solidFill>
                  <a:srgbClr val="FF0066"/>
                </a:solidFill>
              </a:rPr>
              <a:t>. </a:t>
            </a:r>
          </a:p>
          <a:p>
            <a:pPr lvl="2">
              <a:defRPr sz="5500">
                <a:uFillTx/>
              </a:defRPr>
            </a:pPr>
            <a:r>
              <a:rPr lang="vi-VN" sz="5700" dirty="0"/>
              <a:t>The </a:t>
            </a:r>
            <a:r>
              <a:rPr lang="vi-VN" sz="5700" dirty="0">
                <a:solidFill>
                  <a:srgbClr val="FF0000"/>
                </a:solidFill>
              </a:rPr>
              <a:t>area | zone | field</a:t>
            </a:r>
            <a:r>
              <a:rPr lang="en-US" sz="5700" dirty="0">
                <a:solidFill>
                  <a:srgbClr val="FF0000"/>
                </a:solidFill>
              </a:rPr>
              <a:t> | site</a:t>
            </a:r>
            <a:r>
              <a:rPr lang="vi-VN" sz="5700" dirty="0">
                <a:solidFill>
                  <a:srgbClr val="FF0000"/>
                </a:solidFill>
              </a:rPr>
              <a:t> </a:t>
            </a:r>
            <a:r>
              <a:rPr lang="vi-VN" sz="5700" dirty="0">
                <a:solidFill>
                  <a:srgbClr val="0070C0"/>
                </a:solidFill>
              </a:rPr>
              <a:t>(see) | (witness)</a:t>
            </a:r>
            <a:r>
              <a:rPr lang="vi-VN" sz="5700" dirty="0">
                <a:solidFill>
                  <a:srgbClr val="00B0F0"/>
                </a:solidFill>
              </a:rPr>
              <a:t> </a:t>
            </a:r>
            <a:r>
              <a:rPr lang="vi-VN" sz="5700" dirty="0"/>
              <a:t>the construction | an erection of  + Noun.</a:t>
            </a:r>
            <a:endParaRPr lang="en-US" sz="5700" dirty="0">
              <a:uFillTx/>
            </a:endParaRPr>
          </a:p>
          <a:p>
            <a:pPr lvl="1">
              <a:defRPr sz="5500">
                <a:uFillTx/>
              </a:defRPr>
            </a:pPr>
            <a:r>
              <a:rPr lang="en-US" sz="5700" b="1" dirty="0" err="1">
                <a:solidFill>
                  <a:srgbClr val="FF0066"/>
                </a:solidFill>
                <a:uFillTx/>
              </a:rPr>
              <a:t>Năm</a:t>
            </a:r>
            <a:r>
              <a:rPr lang="en-US" sz="5700" b="1" dirty="0">
                <a:solidFill>
                  <a:srgbClr val="FF0066"/>
                </a:solidFill>
                <a:uFillTx/>
              </a:rPr>
              <a:t> </a:t>
            </a:r>
            <a:r>
              <a:rPr lang="en-US" sz="5700" b="1" dirty="0" err="1">
                <a:solidFill>
                  <a:srgbClr val="FF0066"/>
                </a:solidFill>
                <a:uFillTx/>
              </a:rPr>
              <a:t>nào</a:t>
            </a:r>
            <a:r>
              <a:rPr lang="en-US" sz="5700" b="1" dirty="0">
                <a:solidFill>
                  <a:srgbClr val="FF0066"/>
                </a:solidFill>
                <a:uFillTx/>
              </a:rPr>
              <a:t> </a:t>
            </a:r>
            <a:r>
              <a:rPr lang="en-US" sz="5700" b="1" dirty="0" err="1">
                <a:solidFill>
                  <a:srgbClr val="FF0066"/>
                </a:solidFill>
                <a:uFillTx/>
              </a:rPr>
              <a:t>nhìn</a:t>
            </a:r>
            <a:r>
              <a:rPr lang="en-US" sz="5700" b="1" dirty="0">
                <a:solidFill>
                  <a:srgbClr val="FF0066"/>
                </a:solidFill>
                <a:uFillTx/>
              </a:rPr>
              <a:t> </a:t>
            </a:r>
            <a:r>
              <a:rPr lang="en-US" sz="5700" b="1" dirty="0" err="1">
                <a:solidFill>
                  <a:srgbClr val="FF0066"/>
                </a:solidFill>
                <a:uFillTx/>
              </a:rPr>
              <a:t>thấy</a:t>
            </a:r>
            <a:r>
              <a:rPr lang="en-US" sz="5700" b="1" dirty="0">
                <a:solidFill>
                  <a:srgbClr val="FF0066"/>
                </a:solidFill>
              </a:rPr>
              <a:t> “</a:t>
            </a:r>
            <a:r>
              <a:rPr lang="en-US" sz="5700" b="1" dirty="0" err="1">
                <a:solidFill>
                  <a:srgbClr val="FF0066"/>
                </a:solidFill>
              </a:rPr>
              <a:t>sự</a:t>
            </a:r>
            <a:r>
              <a:rPr lang="en-US" sz="5700" b="1" dirty="0">
                <a:solidFill>
                  <a:srgbClr val="FF0066"/>
                </a:solidFill>
              </a:rPr>
              <a:t>” </a:t>
            </a:r>
            <a:r>
              <a:rPr lang="en-US" sz="5700" b="1" dirty="0" err="1">
                <a:solidFill>
                  <a:srgbClr val="FF0066"/>
                </a:solidFill>
              </a:rPr>
              <a:t>thực</a:t>
            </a:r>
            <a:r>
              <a:rPr lang="en-US" sz="5700" b="1" dirty="0">
                <a:solidFill>
                  <a:srgbClr val="FF0066"/>
                </a:solidFill>
              </a:rPr>
              <a:t> </a:t>
            </a:r>
            <a:r>
              <a:rPr lang="en-US" sz="5700" b="1" dirty="0" err="1">
                <a:solidFill>
                  <a:srgbClr val="FF0066"/>
                </a:solidFill>
              </a:rPr>
              <a:t>hiện</a:t>
            </a:r>
            <a:r>
              <a:rPr lang="en-US" sz="5700" b="1" dirty="0">
                <a:solidFill>
                  <a:srgbClr val="FF0066"/>
                </a:solidFill>
              </a:rPr>
              <a:t> </a:t>
            </a:r>
            <a:r>
              <a:rPr lang="en-US" sz="5700" b="1" dirty="0" err="1">
                <a:solidFill>
                  <a:srgbClr val="FF0066"/>
                </a:solidFill>
              </a:rPr>
              <a:t>của</a:t>
            </a:r>
            <a:r>
              <a:rPr lang="en-US" sz="5700" b="1" dirty="0">
                <a:solidFill>
                  <a:srgbClr val="FF0066"/>
                </a:solidFill>
              </a:rPr>
              <a:t> </a:t>
            </a:r>
            <a:r>
              <a:rPr lang="en-US" sz="5700" b="1" dirty="0" err="1">
                <a:solidFill>
                  <a:srgbClr val="FF0066"/>
                </a:solidFill>
              </a:rPr>
              <a:t>cái</a:t>
            </a:r>
            <a:r>
              <a:rPr lang="en-US" sz="5700" b="1" dirty="0">
                <a:solidFill>
                  <a:srgbClr val="FF0066"/>
                </a:solidFill>
              </a:rPr>
              <a:t> </a:t>
            </a:r>
            <a:r>
              <a:rPr lang="en-US" sz="5700" b="1" dirty="0" err="1">
                <a:solidFill>
                  <a:srgbClr val="FF0066"/>
                </a:solidFill>
              </a:rPr>
              <a:t>gì</a:t>
            </a:r>
            <a:r>
              <a:rPr lang="en-US" sz="5700" b="1" dirty="0">
                <a:solidFill>
                  <a:srgbClr val="FF0066"/>
                </a:solidFill>
              </a:rPr>
              <a:t> </a:t>
            </a:r>
            <a:r>
              <a:rPr lang="en-US" sz="5700" b="1" dirty="0" err="1">
                <a:solidFill>
                  <a:srgbClr val="FF0066"/>
                </a:solidFill>
              </a:rPr>
              <a:t>đó</a:t>
            </a:r>
            <a:r>
              <a:rPr lang="en-US" sz="5700" b="1" dirty="0">
                <a:solidFill>
                  <a:srgbClr val="FF0066"/>
                </a:solidFill>
              </a:rPr>
              <a:t> ở </a:t>
            </a:r>
            <a:r>
              <a:rPr lang="en-US" sz="5700" b="1" dirty="0" err="1">
                <a:solidFill>
                  <a:srgbClr val="FF0066"/>
                </a:solidFill>
              </a:rPr>
              <a:t>đâu</a:t>
            </a:r>
            <a:r>
              <a:rPr lang="en-US" sz="5700" dirty="0">
                <a:solidFill>
                  <a:srgbClr val="FF0066"/>
                </a:solidFill>
              </a:rPr>
              <a:t>.</a:t>
            </a:r>
          </a:p>
          <a:p>
            <a:pPr lvl="2">
              <a:defRPr sz="5500">
                <a:uFillTx/>
              </a:defRPr>
            </a:pPr>
            <a:r>
              <a:rPr lang="en-US" sz="5700" dirty="0">
                <a:uFillTx/>
              </a:rPr>
              <a:t>Time </a:t>
            </a:r>
            <a:r>
              <a:rPr lang="vi-VN" sz="5700" dirty="0">
                <a:solidFill>
                  <a:srgbClr val="0070C0"/>
                </a:solidFill>
              </a:rPr>
              <a:t>(see) | (witness) </a:t>
            </a:r>
            <a:r>
              <a:rPr lang="vi-VN" sz="5700" dirty="0"/>
              <a:t>the construction | an erection of  + Noun</a:t>
            </a:r>
            <a:r>
              <a:rPr lang="en-US" sz="5700" dirty="0"/>
              <a:t> + </a:t>
            </a:r>
            <a:r>
              <a:rPr lang="vi-VN" sz="5700" dirty="0"/>
              <a:t>Preposition</a:t>
            </a:r>
            <a:r>
              <a:rPr lang="en-US" sz="5700" dirty="0"/>
              <a:t>.</a:t>
            </a:r>
            <a:endParaRPr sz="5700" dirty="0">
              <a:uFillTx/>
            </a:endParaRPr>
          </a:p>
        </p:txBody>
      </p:sp>
      <p:sp>
        <p:nvSpPr>
          <p:cNvPr id="3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3</a:t>
            </a:fld>
            <a:endParaRPr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VOCABULARY - MAPS"/>
          <p:cNvSpPr>
            <a:spLocks noGrp="1"/>
          </p:cNvSpPr>
          <p:nvPr>
            <p:ph type="title"/>
          </p:nvPr>
        </p:nvSpPr>
        <p:spPr>
          <a:xfrm>
            <a:off x="304800" y="444500"/>
            <a:ext cx="24079200" cy="2286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 VITAL STRUCTURES - EXAMPLES</a:t>
            </a:r>
            <a:r>
              <a:rPr dirty="0">
                <a:uFillTx/>
              </a:rPr>
              <a:t> </a:t>
            </a:r>
          </a:p>
        </p:txBody>
      </p:sp>
      <p:sp>
        <p:nvSpPr>
          <p:cNvPr id="362" name="Without the indication of time frames.…"/>
          <p:cNvSpPr>
            <a:spLocks noGrp="1"/>
          </p:cNvSpPr>
          <p:nvPr>
            <p:ph type="body" idx="1"/>
          </p:nvPr>
        </p:nvSpPr>
        <p:spPr>
          <a:xfrm>
            <a:off x="304800" y="1796389"/>
            <a:ext cx="23850600" cy="11284611"/>
          </a:xfrm>
          <a:prstGeom prst="rect">
            <a:avLst/>
          </a:prstGeom>
        </p:spPr>
        <p:txBody>
          <a:bodyPr/>
          <a:lstStyle/>
          <a:p>
            <a:pPr lvl="1">
              <a:defRPr sz="5500">
                <a:uFillTx/>
              </a:defRPr>
            </a:pPr>
            <a:r>
              <a:rPr lang="en-US" dirty="0"/>
              <a:t>Noun + (be) </a:t>
            </a:r>
            <a:r>
              <a:rPr lang="en-US" dirty="0">
                <a:solidFill>
                  <a:srgbClr val="FF0000"/>
                </a:solidFill>
              </a:rPr>
              <a:t>built | constructed | erected </a:t>
            </a:r>
            <a:r>
              <a:rPr lang="en-US" dirty="0"/>
              <a:t>+ Preposition + (to do </a:t>
            </a:r>
            <a:r>
              <a:rPr lang="en-US" dirty="0" err="1"/>
              <a:t>sth</a:t>
            </a:r>
            <a:r>
              <a:rPr lang="en-US" dirty="0"/>
              <a:t>).</a:t>
            </a:r>
          </a:p>
          <a:p>
            <a:pPr lvl="2">
              <a:defRPr sz="5500">
                <a:uFillTx/>
              </a:defRPr>
            </a:pPr>
            <a:r>
              <a:rPr lang="en-US" dirty="0"/>
              <a:t>A number of houses are erected in the middle of the area (to provide accommodation for guests</a:t>
            </a:r>
            <a:r>
              <a:rPr lang="en-US" dirty="0" smtClean="0"/>
              <a:t>).`</a:t>
            </a:r>
            <a:endParaRPr lang="en-US" dirty="0">
              <a:uFillTx/>
            </a:endParaRPr>
          </a:p>
          <a:p>
            <a:pPr lvl="2">
              <a:defRPr sz="5500">
                <a:uFillTx/>
              </a:defRPr>
            </a:pPr>
            <a:r>
              <a:rPr dirty="0">
                <a:uFillTx/>
              </a:rPr>
              <a:t>There are a number of houses</a:t>
            </a:r>
            <a:r>
              <a:rPr lang="en-US" dirty="0">
                <a:uFillTx/>
              </a:rPr>
              <a:t> (which are)</a:t>
            </a:r>
            <a:r>
              <a:rPr dirty="0">
                <a:uFillTx/>
              </a:rPr>
              <a:t> constructed in the middle of the area.</a:t>
            </a:r>
          </a:p>
          <a:p>
            <a:pPr lvl="2">
              <a:defRPr sz="5500">
                <a:uFillTx/>
              </a:defRPr>
            </a:pPr>
            <a:r>
              <a:rPr dirty="0">
                <a:uFillTx/>
              </a:rPr>
              <a:t>The </a:t>
            </a:r>
            <a:r>
              <a:rPr lang="en-US" dirty="0">
                <a:solidFill>
                  <a:srgbClr val="FF0000"/>
                </a:solidFill>
                <a:uFillTx/>
              </a:rPr>
              <a:t>middle </a:t>
            </a:r>
            <a:r>
              <a:rPr lang="en-US" dirty="0">
                <a:solidFill>
                  <a:srgbClr val="FF0000"/>
                </a:solidFill>
              </a:rPr>
              <a:t>of the</a:t>
            </a:r>
            <a:r>
              <a:rPr lang="en-US" dirty="0"/>
              <a:t> </a:t>
            </a:r>
            <a:r>
              <a:rPr dirty="0">
                <a:solidFill>
                  <a:srgbClr val="FF0000"/>
                </a:solidFill>
                <a:uFillTx/>
              </a:rPr>
              <a:t>area | zone | field</a:t>
            </a:r>
            <a:r>
              <a:rPr lang="en-US" dirty="0">
                <a:solidFill>
                  <a:srgbClr val="FF0000"/>
                </a:solidFill>
                <a:uFillTx/>
              </a:rPr>
              <a:t> | site</a:t>
            </a:r>
            <a:r>
              <a:rPr dirty="0">
                <a:solidFill>
                  <a:srgbClr val="FF0000"/>
                </a:solidFill>
                <a:uFillTx/>
              </a:rPr>
              <a:t> </a:t>
            </a:r>
            <a:r>
              <a:rPr dirty="0">
                <a:solidFill>
                  <a:srgbClr val="0070C0"/>
                </a:solidFill>
                <a:uFillTx/>
              </a:rPr>
              <a:t>see</a:t>
            </a:r>
            <a:r>
              <a:rPr lang="en-US" dirty="0">
                <a:solidFill>
                  <a:srgbClr val="0070C0"/>
                </a:solidFill>
                <a:uFillTx/>
              </a:rPr>
              <a:t>s</a:t>
            </a:r>
            <a:r>
              <a:rPr dirty="0">
                <a:solidFill>
                  <a:srgbClr val="0070C0"/>
                </a:solidFill>
                <a:uFillTx/>
              </a:rPr>
              <a:t> | witness</a:t>
            </a:r>
            <a:r>
              <a:rPr lang="en-US" dirty="0">
                <a:solidFill>
                  <a:srgbClr val="0070C0"/>
                </a:solidFill>
              </a:rPr>
              <a:t>es</a:t>
            </a:r>
            <a:r>
              <a:rPr dirty="0">
                <a:solidFill>
                  <a:srgbClr val="0070C0"/>
                </a:solidFill>
                <a:uFillTx/>
              </a:rPr>
              <a:t> </a:t>
            </a:r>
            <a:r>
              <a:rPr lang="en-US" dirty="0"/>
              <a:t>the</a:t>
            </a:r>
            <a:r>
              <a:rPr dirty="0">
                <a:uFillTx/>
              </a:rPr>
              <a:t> construction | an erection of  </a:t>
            </a:r>
            <a:r>
              <a:rPr lang="en-US" dirty="0"/>
              <a:t>a number of houses.</a:t>
            </a:r>
          </a:p>
          <a:p>
            <a:pPr lvl="2">
              <a:defRPr sz="5500">
                <a:uFillTx/>
              </a:defRPr>
            </a:pPr>
            <a:r>
              <a:rPr lang="en-US" smtClean="0">
                <a:uFillTx/>
              </a:rPr>
              <a:t>(The year 2019</a:t>
            </a:r>
            <a:r>
              <a:rPr lang="en-US" dirty="0">
                <a:uFillTx/>
              </a:rPr>
              <a:t>) </a:t>
            </a:r>
            <a:r>
              <a:rPr lang="vi-VN" dirty="0">
                <a:solidFill>
                  <a:srgbClr val="0070C0"/>
                </a:solidFill>
              </a:rPr>
              <a:t>see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vi-VN" dirty="0">
                <a:solidFill>
                  <a:srgbClr val="0070C0"/>
                </a:solidFill>
              </a:rPr>
              <a:t> | witness</a:t>
            </a:r>
            <a:r>
              <a:rPr lang="en-US" dirty="0" err="1">
                <a:solidFill>
                  <a:srgbClr val="0070C0"/>
                </a:solidFill>
              </a:rPr>
              <a:t>es</a:t>
            </a:r>
            <a:r>
              <a:rPr lang="vi-VN" dirty="0">
                <a:solidFill>
                  <a:srgbClr val="00B0F0"/>
                </a:solidFill>
              </a:rPr>
              <a:t> </a:t>
            </a:r>
            <a:r>
              <a:rPr lang="vi-VN" dirty="0"/>
              <a:t>the construction | </a:t>
            </a:r>
            <a:r>
              <a:rPr lang="en-US" dirty="0"/>
              <a:t>the</a:t>
            </a:r>
            <a:r>
              <a:rPr lang="vi-VN" dirty="0"/>
              <a:t> erection of </a:t>
            </a:r>
            <a:r>
              <a:rPr lang="en-US" dirty="0"/>
              <a:t>a number of houses in the middle of the area.</a:t>
            </a:r>
            <a:endParaRPr lang="en-US" dirty="0">
              <a:uFillTx/>
            </a:endParaRPr>
          </a:p>
        </p:txBody>
      </p:sp>
      <p:sp>
        <p:nvSpPr>
          <p:cNvPr id="36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4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36921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VOCABULARY - MAP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uFillTx/>
              </a:rPr>
              <a:t>VOCABULARY - MAPS</a:t>
            </a:r>
          </a:p>
        </p:txBody>
      </p:sp>
      <p:sp>
        <p:nvSpPr>
          <p:cNvPr id="366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0" y="2708259"/>
            <a:ext cx="24384000" cy="95599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Replacement</a:t>
            </a:r>
            <a:r>
              <a:rPr lang="en-US" dirty="0"/>
              <a:t>:</a:t>
            </a:r>
            <a:endParaRPr dirty="0">
              <a:uFillTx/>
            </a:endParaRPr>
          </a:p>
          <a:p>
            <a:pPr lvl="1"/>
            <a:r>
              <a:rPr dirty="0">
                <a:uFillTx/>
              </a:rPr>
              <a:t>A (be) </a:t>
            </a:r>
            <a:r>
              <a:rPr dirty="0">
                <a:solidFill>
                  <a:srgbClr val="FF0000"/>
                </a:solidFill>
                <a:uFillTx/>
              </a:rPr>
              <a:t>constructed | built | erected</a:t>
            </a:r>
            <a:r>
              <a:rPr lang="en-US" dirty="0">
                <a:solidFill>
                  <a:srgbClr val="FF0000"/>
                </a:solidFill>
                <a:uFillTx/>
              </a:rPr>
              <a:t> </a:t>
            </a:r>
            <a:r>
              <a:rPr lang="en-US" dirty="0">
                <a:solidFill>
                  <a:schemeClr val="tx1"/>
                </a:solidFill>
                <a:uFillTx/>
              </a:rPr>
              <a:t>(</a:t>
            </a:r>
            <a:r>
              <a:rPr lang="en-US" dirty="0" err="1">
                <a:solidFill>
                  <a:schemeClr val="tx1"/>
                </a:solidFill>
                <a:uFillTx/>
              </a:rPr>
              <a:t>cấu</a:t>
            </a:r>
            <a:r>
              <a:rPr lang="en-US" dirty="0">
                <a:solidFill>
                  <a:schemeClr val="tx1"/>
                </a:solidFill>
                <a:uFillTx/>
              </a:rPr>
              <a:t> </a:t>
            </a:r>
            <a:r>
              <a:rPr lang="en-US" dirty="0" err="1">
                <a:solidFill>
                  <a:schemeClr val="tx1"/>
                </a:solidFill>
                <a:uFillTx/>
              </a:rPr>
              <a:t>trúc</a:t>
            </a:r>
            <a:r>
              <a:rPr lang="en-US" dirty="0">
                <a:solidFill>
                  <a:schemeClr val="tx1"/>
                </a:solidFill>
                <a:uFillTx/>
              </a:rPr>
              <a:t> </a:t>
            </a:r>
            <a:r>
              <a:rPr lang="en-US" dirty="0" err="1">
                <a:solidFill>
                  <a:schemeClr val="tx1"/>
                </a:solidFill>
                <a:uFillTx/>
              </a:rPr>
              <a:t>số</a:t>
            </a:r>
            <a:r>
              <a:rPr lang="en-US" dirty="0">
                <a:solidFill>
                  <a:schemeClr val="tx1"/>
                </a:solidFill>
                <a:uFillTx/>
              </a:rPr>
              <a:t> 1 – vital structures)</a:t>
            </a:r>
          </a:p>
          <a:p>
            <a:pPr lvl="2"/>
            <a:r>
              <a:rPr lang="en-US" dirty="0"/>
              <a:t>to replace B.</a:t>
            </a:r>
          </a:p>
          <a:p>
            <a:pPr lvl="2"/>
            <a:r>
              <a:rPr lang="en-US" dirty="0"/>
              <a:t>in the place of B.</a:t>
            </a:r>
          </a:p>
          <a:p>
            <a:pPr lvl="2"/>
            <a:r>
              <a:rPr lang="en-US" dirty="0"/>
              <a:t>as a replacement for B.</a:t>
            </a:r>
            <a:endParaRPr lang="en-US" dirty="0">
              <a:solidFill>
                <a:schemeClr val="tx1"/>
              </a:solidFill>
              <a:uFillTx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trúc</a:t>
            </a:r>
            <a:r>
              <a:rPr lang="en-US" dirty="0">
                <a:solidFill>
                  <a:schemeClr val="tx1"/>
                </a:solidFill>
              </a:rPr>
              <a:t> 2,3,4.</a:t>
            </a:r>
            <a:endParaRPr dirty="0">
              <a:uFillTx/>
            </a:endParaRPr>
          </a:p>
          <a:p>
            <a:pPr lvl="1"/>
            <a:r>
              <a:rPr lang="en-US" dirty="0"/>
              <a:t>(</a:t>
            </a:r>
            <a:r>
              <a:rPr lang="en-US" dirty="0" err="1">
                <a:solidFill>
                  <a:srgbClr val="FF0066"/>
                </a:solidFill>
              </a:rPr>
              <a:t>ngược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lại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với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riêng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cấu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trúc</a:t>
            </a:r>
            <a:r>
              <a:rPr lang="en-US" dirty="0">
                <a:solidFill>
                  <a:srgbClr val="FF0066"/>
                </a:solidFill>
              </a:rPr>
              <a:t> 1</a:t>
            </a:r>
            <a:r>
              <a:rPr lang="en-US" dirty="0"/>
              <a:t>) B</a:t>
            </a:r>
            <a:r>
              <a:rPr dirty="0">
                <a:uFillTx/>
              </a:rPr>
              <a:t> (be) turned into</a:t>
            </a:r>
            <a:r>
              <a:rPr lang="en-US" dirty="0">
                <a:uFillTx/>
              </a:rPr>
              <a:t> </a:t>
            </a:r>
            <a:r>
              <a:rPr dirty="0">
                <a:uFillTx/>
              </a:rPr>
              <a:t>|</a:t>
            </a:r>
            <a:r>
              <a:rPr lang="en-US" dirty="0">
                <a:uFillTx/>
              </a:rPr>
              <a:t> </a:t>
            </a:r>
            <a:r>
              <a:rPr dirty="0">
                <a:uFillTx/>
              </a:rPr>
              <a:t>converted into </a:t>
            </a:r>
            <a:r>
              <a:rPr lang="en-US" dirty="0"/>
              <a:t>A</a:t>
            </a:r>
            <a:r>
              <a:rPr lang="en-US" dirty="0">
                <a:uFillTx/>
              </a:rPr>
              <a:t>.</a:t>
            </a:r>
            <a:endParaRPr dirty="0">
              <a:uFillTx/>
            </a:endParaRPr>
          </a:p>
          <a:p>
            <a:pPr lvl="2"/>
            <a:r>
              <a:rPr dirty="0">
                <a:uFillTx/>
              </a:rPr>
              <a:t>B (be) </a:t>
            </a:r>
            <a:r>
              <a:rPr dirty="0">
                <a:solidFill>
                  <a:srgbClr val="FF0000"/>
                </a:solidFill>
                <a:uFillTx/>
              </a:rPr>
              <a:t>demolished | torn down </a:t>
            </a:r>
            <a:r>
              <a:rPr dirty="0">
                <a:uFillTx/>
              </a:rPr>
              <a:t>to </a:t>
            </a:r>
            <a:r>
              <a:rPr dirty="0">
                <a:solidFill>
                  <a:srgbClr val="FF0000"/>
                </a:solidFill>
                <a:uFillTx/>
              </a:rPr>
              <a:t>make way for </a:t>
            </a:r>
            <a:r>
              <a:rPr dirty="0">
                <a:solidFill>
                  <a:schemeClr val="tx1"/>
                </a:solidFill>
                <a:uFillTx/>
              </a:rPr>
              <a:t>A</a:t>
            </a:r>
            <a:r>
              <a:rPr lang="en-US" dirty="0">
                <a:solidFill>
                  <a:schemeClr val="tx1"/>
                </a:solidFill>
                <a:uFillTx/>
              </a:rPr>
              <a:t>.</a:t>
            </a:r>
            <a:endParaRPr dirty="0">
              <a:solidFill>
                <a:schemeClr val="tx1"/>
              </a:solidFill>
              <a:uFillTx/>
            </a:endParaRPr>
          </a:p>
          <a:p>
            <a:pPr lvl="2"/>
            <a:r>
              <a:rPr dirty="0">
                <a:solidFill>
                  <a:srgbClr val="FF0000"/>
                </a:solidFill>
                <a:uFillTx/>
              </a:rPr>
              <a:t>The demolition of </a:t>
            </a:r>
            <a:r>
              <a:rPr lang="en-US" dirty="0">
                <a:solidFill>
                  <a:srgbClr val="FF0000"/>
                </a:solidFill>
                <a:uFillTx/>
              </a:rPr>
              <a:t>B</a:t>
            </a:r>
            <a:r>
              <a:rPr dirty="0">
                <a:solidFill>
                  <a:srgbClr val="FF0000"/>
                </a:solidFill>
                <a:uFillTx/>
              </a:rPr>
              <a:t> </a:t>
            </a:r>
            <a:r>
              <a:rPr dirty="0">
                <a:solidFill>
                  <a:srgbClr val="0070C0"/>
                </a:solidFill>
                <a:uFillTx/>
              </a:rPr>
              <a:t>(lead to) | (result in) </a:t>
            </a:r>
            <a:r>
              <a:rPr dirty="0">
                <a:uFillTx/>
              </a:rPr>
              <a:t>the erection of </a:t>
            </a:r>
            <a:r>
              <a:rPr lang="en-US" dirty="0"/>
              <a:t>A</a:t>
            </a:r>
            <a:r>
              <a:rPr lang="en-US" dirty="0">
                <a:uFillTx/>
              </a:rPr>
              <a:t>.</a:t>
            </a:r>
            <a:endParaRPr dirty="0">
              <a:uFillTx/>
            </a:endParaRPr>
          </a:p>
        </p:txBody>
      </p:sp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5</a:t>
            </a:fld>
            <a:endParaRPr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VOCABULARY - MAPS"/>
          <p:cNvSpPr>
            <a:spLocks noGrp="1"/>
          </p:cNvSpPr>
          <p:nvPr>
            <p:ph type="title"/>
          </p:nvPr>
        </p:nvSpPr>
        <p:spPr>
          <a:xfrm>
            <a:off x="1689100" y="381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rPr dirty="0">
                <a:uFillTx/>
              </a:rPr>
              <a:t>VOCABULARY - MAPS</a:t>
            </a:r>
          </a:p>
        </p:txBody>
      </p:sp>
      <p:sp>
        <p:nvSpPr>
          <p:cNvPr id="366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0" y="1955800"/>
            <a:ext cx="24003000" cy="1112519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Directions: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Vital structures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+ be + PII + </a:t>
            </a:r>
            <a:r>
              <a:rPr lang="en-US" dirty="0">
                <a:solidFill>
                  <a:srgbClr val="FFC000"/>
                </a:solidFill>
              </a:rPr>
              <a:t>to | in the North of B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There be A (which be) + PII + </a:t>
            </a:r>
            <a:r>
              <a:rPr lang="en-US" dirty="0">
                <a:solidFill>
                  <a:srgbClr val="FFC000"/>
                </a:solidFill>
              </a:rPr>
              <a:t>to | in the North of B</a:t>
            </a:r>
          </a:p>
          <a:p>
            <a:pPr marL="1270000" lvl="2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[In the North x to the North of]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There area (witness) the construction of A </a:t>
            </a:r>
            <a:r>
              <a:rPr lang="en-US" dirty="0">
                <a:solidFill>
                  <a:srgbClr val="FFC000"/>
                </a:solidFill>
              </a:rPr>
              <a:t>in the North of 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(Time) (witness) the construction of A </a:t>
            </a:r>
            <a:r>
              <a:rPr lang="en-US" dirty="0">
                <a:solidFill>
                  <a:srgbClr val="FFC000"/>
                </a:solidFill>
              </a:rPr>
              <a:t>in the North of</a:t>
            </a:r>
            <a:r>
              <a:rPr lang="en-US" dirty="0">
                <a:solidFill>
                  <a:schemeClr val="tx1"/>
                </a:solidFill>
              </a:rPr>
              <a:t> (the area).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Others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To the North of B (be)/there (be) A.</a:t>
            </a:r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Directions + replacement:</a:t>
            </a:r>
          </a:p>
          <a:p>
            <a:pPr lvl="1"/>
            <a:r>
              <a:rPr lang="en-US" dirty="0"/>
              <a:t>(The) A, which </a:t>
            </a:r>
            <a:r>
              <a:rPr lang="en-US" dirty="0">
                <a:solidFill>
                  <a:srgbClr val="FFC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in the left of </a:t>
            </a:r>
            <a:r>
              <a:rPr lang="en-US" dirty="0"/>
              <a:t>(the) B, is built to replace C.</a:t>
            </a:r>
          </a:p>
          <a:p>
            <a:pPr lvl="1"/>
            <a:r>
              <a:rPr lang="en-US" dirty="0"/>
              <a:t>(The) C, which </a:t>
            </a:r>
            <a:r>
              <a:rPr lang="en-US" dirty="0">
                <a:solidFill>
                  <a:srgbClr val="FFC000"/>
                </a:solidFill>
              </a:rPr>
              <a:t>lies to the North of </a:t>
            </a:r>
            <a:r>
              <a:rPr lang="en-US" dirty="0"/>
              <a:t>(the) B, is converted into A.</a:t>
            </a:r>
          </a:p>
        </p:txBody>
      </p:sp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6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320875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7</a:t>
            </a:fld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178796" y="5791200"/>
            <a:ext cx="22341605" cy="74326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8000" dirty="0"/>
              <a:t>Intro (paraphrase): The </a:t>
            </a:r>
            <a:r>
              <a:rPr lang="en-US" sz="8000" dirty="0">
                <a:solidFill>
                  <a:srgbClr val="FFC000"/>
                </a:solidFill>
              </a:rPr>
              <a:t>given maps </a:t>
            </a:r>
            <a:r>
              <a:rPr lang="en-US" sz="8000" dirty="0">
                <a:solidFill>
                  <a:srgbClr val="00B050"/>
                </a:solidFill>
              </a:rPr>
              <a:t>depict</a:t>
            </a:r>
            <a:r>
              <a:rPr lang="en-US" sz="8000" dirty="0"/>
              <a:t> </a:t>
            </a:r>
            <a:r>
              <a:rPr lang="en-US" sz="8000" dirty="0">
                <a:solidFill>
                  <a:srgbClr val="FFC000"/>
                </a:solidFill>
              </a:rPr>
              <a:t>how</a:t>
            </a:r>
            <a:r>
              <a:rPr lang="en-US" sz="8000" dirty="0"/>
              <a:t> </a:t>
            </a:r>
            <a:r>
              <a:rPr lang="en-US" sz="8000" b="1" dirty="0"/>
              <a:t>West Park Secondary School</a:t>
            </a:r>
            <a:r>
              <a:rPr lang="en-US" sz="8000" dirty="0"/>
              <a:t> </a:t>
            </a:r>
            <a:r>
              <a:rPr lang="en-US" sz="8000" dirty="0">
                <a:solidFill>
                  <a:srgbClr val="FFC000"/>
                </a:solidFill>
              </a:rPr>
              <a:t>has been re-developed</a:t>
            </a:r>
            <a:r>
              <a:rPr lang="en-US" sz="8000" dirty="0"/>
              <a:t> </a:t>
            </a:r>
            <a:r>
              <a:rPr lang="en-US" sz="8000" dirty="0" smtClean="0">
                <a:solidFill>
                  <a:srgbClr val="FFC000"/>
                </a:solidFill>
              </a:rPr>
              <a:t>over </a:t>
            </a:r>
            <a:r>
              <a:rPr lang="en-US" sz="8000" dirty="0">
                <a:solidFill>
                  <a:srgbClr val="FFC000"/>
                </a:solidFill>
              </a:rPr>
              <a:t>a course of 60 years </a:t>
            </a:r>
            <a:r>
              <a:rPr lang="en-US" sz="8000" dirty="0" smtClean="0">
                <a:solidFill>
                  <a:srgbClr val="FFC000"/>
                </a:solidFill>
              </a:rPr>
              <a:t>since </a:t>
            </a:r>
            <a:r>
              <a:rPr lang="en-US" sz="8000" dirty="0" smtClean="0">
                <a:solidFill>
                  <a:schemeClr val="tx1"/>
                </a:solidFill>
              </a:rPr>
              <a:t>its establishment in </a:t>
            </a:r>
            <a:r>
              <a:rPr lang="en-US" sz="8000" dirty="0" smtClean="0">
                <a:solidFill>
                  <a:srgbClr val="FFC000"/>
                </a:solidFill>
              </a:rPr>
              <a:t>1950</a:t>
            </a:r>
            <a:r>
              <a:rPr lang="en-US" sz="80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5" y="1757362"/>
            <a:ext cx="22466946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682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8</a:t>
            </a:fld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" y="798529"/>
            <a:ext cx="11709400" cy="129174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FFC000"/>
                </a:solidFill>
              </a:rPr>
              <a:t>Overview: 2 sentences</a:t>
            </a:r>
            <a:r>
              <a:rPr lang="en-US" sz="7200" dirty="0"/>
              <a:t>.</a:t>
            </a:r>
          </a:p>
          <a:p>
            <a:pPr lvl="1" algn="just"/>
            <a:r>
              <a:rPr lang="en-US" sz="7200" dirty="0"/>
              <a:t>Describe the map </a:t>
            </a:r>
            <a:r>
              <a:rPr lang="en-US" sz="7200" dirty="0">
                <a:solidFill>
                  <a:srgbClr val="00B050"/>
                </a:solidFill>
              </a:rPr>
              <a:t>generally</a:t>
            </a:r>
            <a:r>
              <a:rPr lang="en-US" sz="7200" dirty="0"/>
              <a:t>.</a:t>
            </a:r>
          </a:p>
          <a:p>
            <a:pPr lvl="1" algn="just"/>
            <a:r>
              <a:rPr lang="en-US" sz="7200" dirty="0"/>
              <a:t>The </a:t>
            </a:r>
            <a:r>
              <a:rPr lang="en-US" sz="7200" dirty="0">
                <a:solidFill>
                  <a:srgbClr val="00B050"/>
                </a:solidFill>
              </a:rPr>
              <a:t>most noticeable difference(s) </a:t>
            </a:r>
            <a:r>
              <a:rPr lang="en-US" sz="7200" dirty="0"/>
              <a:t>between the maps.</a:t>
            </a:r>
          </a:p>
          <a:p>
            <a:pPr marL="0" indent="0" algn="ctr">
              <a:buNone/>
            </a:pPr>
            <a:r>
              <a:rPr lang="en-US" sz="7200" dirty="0">
                <a:solidFill>
                  <a:srgbClr val="FFC000"/>
                </a:solidFill>
              </a:rPr>
              <a:t>Questions to ask yourself</a:t>
            </a:r>
            <a:r>
              <a:rPr lang="en-US" sz="7200" dirty="0"/>
              <a:t>:</a:t>
            </a:r>
          </a:p>
          <a:p>
            <a:pPr algn="just"/>
            <a:r>
              <a:rPr lang="en-US" sz="7200" dirty="0"/>
              <a:t>Were the changes dramatic or minor?</a:t>
            </a:r>
          </a:p>
          <a:p>
            <a:pPr algn="just"/>
            <a:r>
              <a:rPr lang="en-US" sz="7200" dirty="0" smtClean="0"/>
              <a:t>What are the (2) significant changes in the area?</a:t>
            </a:r>
          </a:p>
          <a:p>
            <a:pPr algn="just"/>
            <a:r>
              <a:rPr lang="en-US" sz="7200" dirty="0" smtClean="0"/>
              <a:t>What is the effect of all the changes?</a:t>
            </a:r>
            <a:endParaRPr lang="en-US" sz="7200" dirty="0"/>
          </a:p>
          <a:p>
            <a:pPr marL="0" indent="0" algn="just">
              <a:buNone/>
            </a:pP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1" y="1027129"/>
            <a:ext cx="12412269" cy="1074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0705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9</a:t>
            </a:fld>
            <a:endParaRPr dirty="0">
              <a:uFillTx/>
            </a:endParaRPr>
          </a:p>
        </p:txBody>
      </p:sp>
      <p:sp>
        <p:nvSpPr>
          <p:cNvPr id="9" name="With the indication of time frames…"/>
          <p:cNvSpPr>
            <a:spLocks noGrp="1"/>
          </p:cNvSpPr>
          <p:nvPr>
            <p:ph type="body" idx="1"/>
          </p:nvPr>
        </p:nvSpPr>
        <p:spPr>
          <a:xfrm>
            <a:off x="1178796" y="7027879"/>
            <a:ext cx="22341605" cy="628807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7200" dirty="0">
                <a:solidFill>
                  <a:srgbClr val="FFC000"/>
                </a:solidFill>
              </a:rPr>
              <a:t>As can be seen from the pictures</a:t>
            </a:r>
            <a:r>
              <a:rPr lang="en-US" sz="7200" dirty="0"/>
              <a:t>, </a:t>
            </a:r>
            <a:r>
              <a:rPr lang="en-US" sz="7200" dirty="0" smtClean="0">
                <a:solidFill>
                  <a:srgbClr val="00B050"/>
                </a:solidFill>
              </a:rPr>
              <a:t>there have been </a:t>
            </a:r>
            <a:r>
              <a:rPr lang="en-US" sz="7200" dirty="0">
                <a:solidFill>
                  <a:srgbClr val="00B050"/>
                </a:solidFill>
              </a:rPr>
              <a:t>a number of </a:t>
            </a:r>
            <a:r>
              <a:rPr lang="en-US" sz="7200" dirty="0" smtClean="0">
                <a:solidFill>
                  <a:srgbClr val="00B050"/>
                </a:solidFill>
              </a:rPr>
              <a:t>radical changes occurring </a:t>
            </a:r>
            <a:r>
              <a:rPr lang="en-US" sz="7200" dirty="0">
                <a:solidFill>
                  <a:srgbClr val="00B050"/>
                </a:solidFill>
              </a:rPr>
              <a:t>in the area</a:t>
            </a:r>
            <a:r>
              <a:rPr lang="en-US" sz="7200" dirty="0"/>
              <a:t>, </a:t>
            </a:r>
            <a:r>
              <a:rPr lang="en-US" sz="7200" dirty="0">
                <a:solidFill>
                  <a:srgbClr val="00B050"/>
                </a:solidFill>
              </a:rPr>
              <a:t>namely/including </a:t>
            </a:r>
            <a:r>
              <a:rPr lang="en-US" sz="7200" dirty="0"/>
              <a:t>the expansion of the school and the erection of a car </a:t>
            </a:r>
            <a:r>
              <a:rPr lang="en-US" sz="7200" dirty="0" smtClean="0"/>
              <a:t>park </a:t>
            </a:r>
            <a:r>
              <a:rPr lang="en-US" sz="7200" dirty="0" smtClean="0">
                <a:solidFill>
                  <a:srgbClr val="FF0000"/>
                </a:solidFill>
              </a:rPr>
              <a:t>AT THE EXPENSE OF</a:t>
            </a:r>
            <a:r>
              <a:rPr lang="en-US" sz="7200" dirty="0" smtClean="0"/>
              <a:t> some houses and a farmland. </a:t>
            </a:r>
            <a:r>
              <a:rPr lang="en-US" sz="7200" dirty="0"/>
              <a:t>As a result, the </a:t>
            </a:r>
            <a:r>
              <a:rPr lang="en-US" sz="7200" dirty="0" smtClean="0"/>
              <a:t>school has become </a:t>
            </a:r>
            <a:r>
              <a:rPr lang="en-US" sz="7200" dirty="0"/>
              <a:t>more </a:t>
            </a:r>
            <a:r>
              <a:rPr lang="en-US" sz="7200" dirty="0" smtClean="0"/>
              <a:t>modernized.</a:t>
            </a:r>
            <a:endParaRPr lang="en-US" sz="7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118775"/>
            <a:ext cx="18618200" cy="667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8766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aramond"/>
        <a:ea typeface="Garamond"/>
        <a:cs typeface="Garamond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BrandonGrotesque-Regular"/>
            <a:ea typeface="BrandonGrotesque-Regular"/>
            <a:cs typeface="BrandonGrotesque-Regular"/>
            <a:sym typeface="BrandonGrotesque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883</Words>
  <Application>Microsoft Office PowerPoint</Application>
  <PresentationFormat>Custom</PresentationFormat>
  <Paragraphs>65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BrandonGrotesque-Medium</vt:lpstr>
      <vt:lpstr>BrandonGrotesque-Regular</vt:lpstr>
      <vt:lpstr>Garamond</vt:lpstr>
      <vt:lpstr>Helvetica Light</vt:lpstr>
      <vt:lpstr>Helvetica Neue</vt:lpstr>
      <vt:lpstr>White</vt:lpstr>
      <vt:lpstr>PowerPoint Presentation</vt:lpstr>
      <vt:lpstr>PowerPoint Presentation</vt:lpstr>
      <vt:lpstr>4 VITAL STRUCTURES - MAPS</vt:lpstr>
      <vt:lpstr>4 VITAL STRUCTURES - EXAMPLES </vt:lpstr>
      <vt:lpstr>VOCABULARY - MAPS</vt:lpstr>
      <vt:lpstr>VOCABULARY - MAPS</vt:lpstr>
      <vt:lpstr>PowerPoint Presentation</vt:lpstr>
      <vt:lpstr>PowerPoint Presentation</vt:lpstr>
      <vt:lpstr>PowerPoint Presentation</vt:lpstr>
      <vt:lpstr>OVERVIEW _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Hoang Anh</cp:lastModifiedBy>
  <cp:revision>122</cp:revision>
  <dcterms:modified xsi:type="dcterms:W3CDTF">2020-10-01T01:44:31Z</dcterms:modified>
</cp:coreProperties>
</file>