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1pPr>
    <a:lvl2pPr marL="0" marR="0" indent="4572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2pPr>
    <a:lvl3pPr marL="0" marR="0" indent="9144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3pPr>
    <a:lvl4pPr marL="0" marR="0" indent="13716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4pPr>
    <a:lvl5pPr marL="0" marR="0" indent="18288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5pPr>
    <a:lvl6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6pPr>
    <a:lvl7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7pPr>
    <a:lvl8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8pPr>
    <a:lvl9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uan Nguyen" initials="TN" lastIdx="1" clrIdx="0"/>
  <p:cmAuthor id="1" name="Tuan Nguyen" initials="TN [2]" lastIdx="1" clrIdx="1"/>
  <p:cmAuthor id="2" name="Tuan Nguyen" initials="TN [3]" lastIdx="1" clrIdx="2"/>
  <p:cmAuthor id="3" name="Tuan Nguyen" initials="TN [4]" lastIdx="1" clrIdx="3"/>
  <p:cmAuthor id="4" name="Tuan Nguyen" initials="TN [5]" lastIdx="1" clrIdx="4"/>
  <p:cmAuthor id="5" name="Tuan Nguyen" initials="TN [6]" lastIdx="1" clrIdx="5"/>
  <p:cmAuthor id="6" name="Tuan Nguyen" initials="TN [7]" lastIdx="1" clrIdx="6"/>
  <p:cmAuthor id="7" name="Tuan Nguyen" initials="TN [8]" lastIdx="1" clrIdx="7"/>
  <p:cmAuthor id="8" name="Tuan Nguyen" initials="TN [9]" lastIdx="1" clrIdx="8"/>
  <p:cmAuthor id="9" name="Tuan Nguyen" initials="TN [10]" lastIdx="1" clrIdx="9"/>
  <p:cmAuthor id="10" name="Tuan Nguyen" initials="TN [11]" lastIdx="1" clrIdx="10"/>
  <p:cmAuthor id="11" name="Tuan Nguyen" initials="TN [12]" lastIdx="1" clrIdx="11"/>
  <p:cmAuthor id="12" name="Tuan Nguyen" initials="TN [13]" lastIdx="1" clrIdx="12"/>
  <p:cmAuthor id="13" name="Tuan Nguyen" initials="TN [14]" lastIdx="1" clrIdx="13"/>
  <p:cmAuthor id="14" name="Tuan Nguyen" initials="TN [15]" lastIdx="1" clrIdx="14"/>
  <p:cmAuthor id="15" name="Tuan Nguyen" initials="TN [16]" lastIdx="1" clrIdx="15"/>
  <p:cmAuthor id="16" name="Tuan Nguyen" initials="TN [17]" lastIdx="1" clrIdx="16"/>
  <p:cmAuthor id="17" name="Tuan Nguyen" initials="TN [18]" lastIdx="1" clrIdx="17"/>
  <p:cmAuthor id="18" name="Tuan Nguyen" initials="TN [19]" lastIdx="1" clrIdx="18"/>
  <p:cmAuthor id="19" name="Tuan Nguyen" initials="TN [20]" lastIdx="1" clrIdx="19"/>
  <p:cmAuthor id="20" name="Tuan Nguyen" initials="TN [21]" lastIdx="1" clrIdx="20"/>
  <p:cmAuthor id="21" name="Tuan Nguyen" initials="TN [22]" lastIdx="1" clrIdx="21"/>
  <p:cmAuthor id="22" name="Tuan Nguyen" initials="TN [23]" lastIdx="1" clrIdx="22"/>
  <p:cmAuthor id="23" name="Tuan Nguyen" initials="TN [24]" lastIdx="1" clrIdx="23"/>
  <p:cmAuthor id="24" name="Tuan Nguyen" initials="TN [25]" lastIdx="1" clrIdx="24"/>
  <p:cmAuthor id="25" name="Tuan Nguyen" initials="TN [26]" lastIdx="1" clrIdx="25"/>
  <p:cmAuthor id="26" name="Tuan Nguyen" initials="TN [27]" lastIdx="1" clrIdx="26"/>
  <p:cmAuthor id="27" name="Tuan Nguyen" initials="TN [28]" lastIdx="1" clrIdx="27"/>
  <p:cmAuthor id="28" name="Tuan Nguyen" initials="TN [29]" lastIdx="1" clrIdx="28"/>
  <p:cmAuthor id="29" name="Tuan Nguyen" initials="TN [30]" lastIdx="1" clrIdx="29"/>
  <p:cmAuthor id="30" name="Tuan Nguyen" initials="TN [31]" lastIdx="1" clrIdx="30"/>
  <p:cmAuthor id="31" name="Tuan Nguyen" initials="TN [32]" lastIdx="1" clrIdx="31"/>
  <p:cmAuthor id="32" name="Tuan Nguyen" initials="TN [33]" lastIdx="1" clrIdx="32"/>
  <p:cmAuthor id="33" name="Tuan Nguyen" initials="TN [34]" lastIdx="1" clrIdx="33"/>
  <p:cmAuthor id="34" name="Tuan Nguyen" initials="TN [35]" lastIdx="1" clrIdx="34"/>
  <p:cmAuthor id="35" name="Tuan Nguyen" initials="TN [36]" lastIdx="1" clrIdx="35"/>
  <p:cmAuthor id="36" name="Tuan Nguyen" initials="TN [37]" lastIdx="1" clrIdx="36"/>
  <p:cmAuthor id="37" name="Tuan Nguyen" initials="TN [38]" lastIdx="1" clrIdx="37"/>
  <p:cmAuthor id="38" name="Tuan Nguyen" initials="TN [39]" lastIdx="1" clrIdx="38"/>
  <p:cmAuthor id="39" name="Tuan Nguyen" initials="TN [40]" lastIdx="2" clrIdx="39"/>
  <p:cmAuthor id="40" name="Tuan Nguyen" initials="TN [41]" lastIdx="2" clrIdx="40"/>
  <p:cmAuthor id="41" name="Tuan Nguyen" initials="TN [42]" lastIdx="1" clrIdx="4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BC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5273"/>
  </p:normalViewPr>
  <p:slideViewPr>
    <p:cSldViewPr snapToGrid="0" snapToObjects="1">
      <p:cViewPr varScale="1">
        <p:scale>
          <a:sx n="32" d="100"/>
          <a:sy n="32" d="100"/>
        </p:scale>
        <p:origin x="648" y="5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>
              <a:uFillTx/>
            </a:endParaRPr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866576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uFillTx/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uFillTx/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uFillTx/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uFillTx/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uFillTx/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uFillTx/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uFillTx/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uFillTx/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uFillTx/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 is</a:t>
            </a:r>
            <a:r>
              <a:rPr lang="en-US" dirty="0" smtClean="0"/>
              <a:t> to the Southeastern area of A</a:t>
            </a: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54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 is</a:t>
            </a:r>
            <a:r>
              <a:rPr lang="en-US" dirty="0" smtClean="0"/>
              <a:t> to the Southeastern area of A</a:t>
            </a: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45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 is</a:t>
            </a:r>
            <a:r>
              <a:rPr lang="en-US" dirty="0" smtClean="0"/>
              <a:t> to the Southeastern area of A</a:t>
            </a: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42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 is</a:t>
            </a:r>
            <a:r>
              <a:rPr lang="en-US" dirty="0" smtClean="0"/>
              <a:t> to the Southeastern area of A</a:t>
            </a: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8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 is</a:t>
            </a:r>
            <a:r>
              <a:rPr lang="en-US" dirty="0" smtClean="0"/>
              <a:t> to the Southeastern area of A</a:t>
            </a: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15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 is</a:t>
            </a:r>
            <a:r>
              <a:rPr lang="en-US" dirty="0" smtClean="0"/>
              <a:t> to the Southeastern area of A</a:t>
            </a: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51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 is</a:t>
            </a:r>
            <a:r>
              <a:rPr lang="en-US" dirty="0" smtClean="0"/>
              <a:t> to the Southeastern area of A</a:t>
            </a: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02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 is</a:t>
            </a:r>
            <a:r>
              <a:rPr lang="en-US" dirty="0" smtClean="0"/>
              <a:t> to the Southeastern area of A</a:t>
            </a: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64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 is</a:t>
            </a:r>
            <a:r>
              <a:rPr lang="en-US" dirty="0" smtClean="0"/>
              <a:t> to the Southeastern area of A</a:t>
            </a: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99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 is</a:t>
            </a:r>
            <a:r>
              <a:rPr lang="en-US" dirty="0" smtClean="0"/>
              <a:t> to the Southeastern area of A</a:t>
            </a: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71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 is</a:t>
            </a:r>
            <a:r>
              <a:rPr lang="en-US" dirty="0" smtClean="0"/>
              <a:t> to the Southeastern area of A</a:t>
            </a: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9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uFillTx/>
              </a:rP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uFillTx/>
              </a:rPr>
              <a:t>Body Level One</a:t>
            </a:r>
          </a:p>
          <a:p>
            <a:pPr lvl="1"/>
            <a:r>
              <a:rPr>
                <a:uFillTx/>
              </a:rPr>
              <a:t>Body Level Two</a:t>
            </a:r>
          </a:p>
          <a:p>
            <a:pPr lvl="2"/>
            <a:r>
              <a:rPr>
                <a:uFillTx/>
              </a:rPr>
              <a:t>Body Level Three</a:t>
            </a:r>
          </a:p>
          <a:p>
            <a:pPr lvl="3"/>
            <a:r>
              <a:rPr>
                <a:uFillTx/>
              </a:rPr>
              <a:t>Body Level Four</a:t>
            </a:r>
          </a:p>
          <a:p>
            <a:pPr lvl="4"/>
            <a:r>
              <a:rPr>
                <a:uFillTx/>
              </a:rP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.jpeg" descr="image.jpeg"/>
          <p:cNvPicPr>
            <a:picLocks noChangeAspect="1"/>
          </p:cNvPicPr>
          <p:nvPr/>
        </p:nvPicPr>
        <p:blipFill>
          <a:blip r:embed="rId2"/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36" name="image.pdf" descr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5" y="12732463"/>
            <a:ext cx="5070475" cy="6540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xfrm>
            <a:off x="1946323" y="184149"/>
            <a:ext cx="20491353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>
                <a:solidFill>
                  <a:srgbClr val="FFFFFF"/>
                </a:solidFill>
                <a:uFillTx/>
              </a:defRPr>
            </a:lvl1pPr>
          </a:lstStyle>
          <a:p>
            <a:r>
              <a:rPr>
                <a:uFillTx/>
              </a:rP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idx="1"/>
          </p:nvPr>
        </p:nvSpPr>
        <p:spPr>
          <a:xfrm>
            <a:off x="2319485" y="2938736"/>
            <a:ext cx="19745030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>
            <a:lvl1pPr>
              <a:defRPr>
                <a:solidFill>
                  <a:srgbClr val="FFFFFF"/>
                </a:solidFill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solidFill>
                  <a:srgbClr val="FFFFFF"/>
                </a:solidFill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solidFill>
                  <a:srgbClr val="FFFFFF"/>
                </a:solidFill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solidFill>
                  <a:srgbClr val="FFFFFF"/>
                </a:solidFill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solidFill>
                  <a:srgbClr val="FFFFFF"/>
                </a:solidFill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rPr>
                <a:uFillTx/>
              </a:rPr>
              <a:t>Body Level One</a:t>
            </a:r>
          </a:p>
          <a:p>
            <a:pPr lvl="1"/>
            <a:r>
              <a:rPr>
                <a:uFillTx/>
              </a:rPr>
              <a:t>Body Level Two</a:t>
            </a:r>
          </a:p>
          <a:p>
            <a:pPr lvl="2"/>
            <a:r>
              <a:rPr>
                <a:uFillTx/>
              </a:rPr>
              <a:t>Body Level Three</a:t>
            </a:r>
          </a:p>
          <a:p>
            <a:pPr lvl="3"/>
            <a:r>
              <a:rPr>
                <a:uFillTx/>
              </a:rPr>
              <a:t>Body Level Four</a:t>
            </a:r>
          </a:p>
          <a:p>
            <a:pPr lvl="4"/>
            <a:r>
              <a:rPr>
                <a:uFillTx/>
              </a:rPr>
              <a:t>Body Level Five</a:t>
            </a:r>
          </a:p>
        </p:txBody>
      </p:sp>
      <p:sp>
        <p:nvSpPr>
          <p:cNvPr id="39" name="Slide Number"/>
          <p:cNvSpPr>
            <a:spLocks noGrp="1"/>
          </p:cNvSpPr>
          <p:nvPr>
            <p:ph type="sldNum" sz="quarter" idx="2"/>
          </p:nvPr>
        </p:nvSpPr>
        <p:spPr>
          <a:xfrm>
            <a:off x="19969883" y="12716842"/>
            <a:ext cx="4267201" cy="685292"/>
          </a:xfrm>
          <a:prstGeom prst="rect">
            <a:avLst/>
          </a:prstGeom>
        </p:spPr>
        <p:txBody>
          <a:bodyPr wrap="square" lIns="91439" tIns="91439" rIns="91439" bIns="91439" anchor="ctr"/>
          <a:lstStyle>
            <a:lvl1pPr algn="r" defTabSz="914400">
              <a:defRPr sz="4000"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D FOR THOU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.tif" descr="image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788965"/>
            <a:ext cx="17526000" cy="11887201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xfrm>
            <a:off x="3962400" y="-404807"/>
            <a:ext cx="16459200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>
                <a:solidFill>
                  <a:srgbClr val="FFFFFF"/>
                </a:solidFill>
                <a:uFillTx/>
              </a:defRPr>
            </a:lvl1pPr>
          </a:lstStyle>
          <a:p>
            <a:r>
              <a:rPr>
                <a:uFillTx/>
              </a:rPr>
              <a:t>Title Text</a:t>
            </a:r>
          </a:p>
        </p:txBody>
      </p:sp>
      <p:sp>
        <p:nvSpPr>
          <p:cNvPr id="48" name="Body Level One…"/>
          <p:cNvSpPr>
            <a:spLocks noGrp="1"/>
          </p:cNvSpPr>
          <p:nvPr>
            <p:ph type="body" idx="1"/>
          </p:nvPr>
        </p:nvSpPr>
        <p:spPr>
          <a:xfrm>
            <a:off x="3445272" y="4291146"/>
            <a:ext cx="17493456" cy="10443766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/>
          <a:p>
            <a:r>
              <a:rPr>
                <a:uFillTx/>
              </a:rPr>
              <a:t>Body Level One</a:t>
            </a:r>
          </a:p>
          <a:p>
            <a:pPr lvl="1"/>
            <a:r>
              <a:rPr>
                <a:uFillTx/>
              </a:rPr>
              <a:t>Body Level Two</a:t>
            </a:r>
          </a:p>
          <a:p>
            <a:pPr lvl="2"/>
            <a:r>
              <a:rPr>
                <a:uFillTx/>
              </a:rPr>
              <a:t>Body Level Three</a:t>
            </a:r>
          </a:p>
          <a:p>
            <a:pPr lvl="3"/>
            <a:r>
              <a:rPr>
                <a:uFillTx/>
              </a:rPr>
              <a:t>Body Level Four</a:t>
            </a:r>
          </a:p>
          <a:p>
            <a:pPr lvl="4"/>
            <a:r>
              <a:rPr>
                <a:uFillTx/>
              </a:rPr>
              <a:t>Body Level Five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xfrm>
            <a:off x="20040600" y="12827000"/>
            <a:ext cx="42672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4000"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675" y="12747625"/>
            <a:ext cx="5070475" cy="65405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Title Text"/>
          <p:cNvSpPr>
            <a:spLocks noGrp="1"/>
          </p:cNvSpPr>
          <p:nvPr>
            <p:ph type="title"/>
          </p:nvPr>
        </p:nvSpPr>
        <p:spPr>
          <a:xfrm>
            <a:off x="1476871" y="184149"/>
            <a:ext cx="21430258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 sz="9100">
                <a:solidFill>
                  <a:srgbClr val="FFFFFF"/>
                </a:solidFill>
                <a:uFillTx/>
              </a:defRPr>
            </a:lvl1pPr>
          </a:lstStyle>
          <a:p>
            <a:r>
              <a:rPr>
                <a:uFillTx/>
              </a:rPr>
              <a:t>Title Text</a:t>
            </a:r>
          </a:p>
        </p:txBody>
      </p:sp>
      <p:sp>
        <p:nvSpPr>
          <p:cNvPr id="58" name="Body Level One…"/>
          <p:cNvSpPr>
            <a:spLocks noGrp="1"/>
          </p:cNvSpPr>
          <p:nvPr>
            <p:ph type="body" idx="1"/>
          </p:nvPr>
        </p:nvSpPr>
        <p:spPr>
          <a:xfrm>
            <a:off x="1570707" y="3227170"/>
            <a:ext cx="21242586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>
            <a:lvl1pPr>
              <a:defRPr>
                <a:solidFill>
                  <a:srgbClr val="FFFFFF"/>
                </a:solidFill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solidFill>
                  <a:srgbClr val="FFFFFF"/>
                </a:solidFill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solidFill>
                  <a:srgbClr val="FFFFFF"/>
                </a:solidFill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solidFill>
                  <a:srgbClr val="FFFFFF"/>
                </a:solidFill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solidFill>
                  <a:srgbClr val="FFFFFF"/>
                </a:solidFill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rPr>
                <a:uFillTx/>
              </a:rPr>
              <a:t>Body Level One</a:t>
            </a:r>
          </a:p>
          <a:p>
            <a:pPr lvl="1"/>
            <a:r>
              <a:rPr>
                <a:uFillTx/>
              </a:rPr>
              <a:t>Body Level Two</a:t>
            </a:r>
          </a:p>
          <a:p>
            <a:pPr lvl="2"/>
            <a:r>
              <a:rPr>
                <a:uFillTx/>
              </a:rPr>
              <a:t>Body Level Three</a:t>
            </a:r>
          </a:p>
          <a:p>
            <a:pPr lvl="3"/>
            <a:r>
              <a:rPr>
                <a:uFillTx/>
              </a:rPr>
              <a:t>Body Level Four</a:t>
            </a:r>
          </a:p>
          <a:p>
            <a:pPr lvl="4"/>
            <a:r>
              <a:rPr>
                <a:uFillTx/>
              </a:rPr>
              <a:t>Body Level Five</a:t>
            </a:r>
          </a:p>
        </p:txBody>
      </p:sp>
      <p:sp>
        <p:nvSpPr>
          <p:cNvPr id="59" name="Slide Number"/>
          <p:cNvSpPr>
            <a:spLocks noGrp="1"/>
          </p:cNvSpPr>
          <p:nvPr>
            <p:ph type="sldNum" sz="quarter" idx="2"/>
          </p:nvPr>
        </p:nvSpPr>
        <p:spPr>
          <a:xfrm>
            <a:off x="19964400" y="12706350"/>
            <a:ext cx="42672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4000"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>
              <a:uFillTx/>
            </a:endParaRPr>
          </a:p>
        </p:txBody>
      </p:sp>
      <p:pic>
        <p:nvPicPr>
          <p:cNvPr id="60" name="image.jpeg" descr="image.jpeg"/>
          <p:cNvPicPr>
            <a:picLocks noChangeAspect="1"/>
          </p:cNvPicPr>
          <p:nvPr/>
        </p:nvPicPr>
        <p:blipFill>
          <a:blip r:embed="rId3"/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.jpeg" descr="image.jpeg"/>
          <p:cNvPicPr>
            <a:picLocks noChangeAspect="1"/>
          </p:cNvPicPr>
          <p:nvPr/>
        </p:nvPicPr>
        <p:blipFill>
          <a:blip r:embed="rId2"/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68" name="image.pdf" descr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5" y="12732463"/>
            <a:ext cx="5070475" cy="654051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>
            <a:spLocks noGrp="1"/>
          </p:cNvSpPr>
          <p:nvPr>
            <p:ph type="title"/>
          </p:nvPr>
        </p:nvSpPr>
        <p:spPr>
          <a:xfrm>
            <a:off x="1946323" y="184149"/>
            <a:ext cx="20491353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/>
          <a:p>
            <a:r>
              <a:rPr>
                <a:uFillTx/>
              </a:rPr>
              <a:t>Title Text</a:t>
            </a:r>
          </a:p>
        </p:txBody>
      </p:sp>
      <p:sp>
        <p:nvSpPr>
          <p:cNvPr id="70" name="Body Level One…"/>
          <p:cNvSpPr>
            <a:spLocks noGrp="1"/>
          </p:cNvSpPr>
          <p:nvPr>
            <p:ph type="body" idx="1"/>
          </p:nvPr>
        </p:nvSpPr>
        <p:spPr>
          <a:xfrm>
            <a:off x="2319485" y="2938736"/>
            <a:ext cx="19745030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>
            <a:lvl1pPr>
              <a:defRPr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rPr>
                <a:uFillTx/>
              </a:rPr>
              <a:t>Body Level One</a:t>
            </a:r>
          </a:p>
          <a:p>
            <a:pPr lvl="1"/>
            <a:r>
              <a:rPr>
                <a:uFillTx/>
              </a:rPr>
              <a:t>Body Level Two</a:t>
            </a:r>
          </a:p>
          <a:p>
            <a:pPr lvl="2"/>
            <a:r>
              <a:rPr>
                <a:uFillTx/>
              </a:rPr>
              <a:t>Body Level Three</a:t>
            </a:r>
          </a:p>
          <a:p>
            <a:pPr lvl="3"/>
            <a:r>
              <a:rPr>
                <a:uFillTx/>
              </a:rPr>
              <a:t>Body Level Four</a:t>
            </a:r>
          </a:p>
          <a:p>
            <a:pPr lvl="4"/>
            <a:r>
              <a:rPr>
                <a:uFillTx/>
              </a:rPr>
              <a:t>Body Level Five</a:t>
            </a:r>
          </a:p>
        </p:txBody>
      </p:sp>
      <p:sp>
        <p:nvSpPr>
          <p:cNvPr id="71" name="Slide Number"/>
          <p:cNvSpPr>
            <a:spLocks noGrp="1"/>
          </p:cNvSpPr>
          <p:nvPr>
            <p:ph type="sldNum" sz="quarter" idx="2"/>
          </p:nvPr>
        </p:nvSpPr>
        <p:spPr>
          <a:xfrm>
            <a:off x="19969883" y="12716842"/>
            <a:ext cx="4267201" cy="685292"/>
          </a:xfrm>
          <a:prstGeom prst="rect">
            <a:avLst/>
          </a:prstGeom>
        </p:spPr>
        <p:txBody>
          <a:bodyPr wrap="square" lIns="91439" tIns="91439" rIns="91439" bIns="91439" anchor="ctr"/>
          <a:lstStyle>
            <a:lvl1pPr algn="r" defTabSz="914400">
              <a:defRPr sz="4000"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hite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675" y="12747625"/>
            <a:ext cx="5070475" cy="654050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Title Text"/>
          <p:cNvSpPr>
            <a:spLocks noGrp="1"/>
          </p:cNvSpPr>
          <p:nvPr>
            <p:ph type="title"/>
          </p:nvPr>
        </p:nvSpPr>
        <p:spPr>
          <a:xfrm>
            <a:off x="1476871" y="184149"/>
            <a:ext cx="21430258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 sz="9100">
                <a:uFillTx/>
              </a:defRPr>
            </a:lvl1pPr>
          </a:lstStyle>
          <a:p>
            <a:r>
              <a:rPr>
                <a:uFillTx/>
              </a:rPr>
              <a:t>Title Text</a:t>
            </a:r>
          </a:p>
        </p:txBody>
      </p:sp>
      <p:sp>
        <p:nvSpPr>
          <p:cNvPr id="80" name="Body Level One…"/>
          <p:cNvSpPr>
            <a:spLocks noGrp="1"/>
          </p:cNvSpPr>
          <p:nvPr>
            <p:ph type="body" idx="1"/>
          </p:nvPr>
        </p:nvSpPr>
        <p:spPr>
          <a:xfrm>
            <a:off x="1570707" y="3227170"/>
            <a:ext cx="21242586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>
            <a:lvl1pPr>
              <a:defRPr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rPr>
                <a:uFillTx/>
              </a:rPr>
              <a:t>Body Level One</a:t>
            </a:r>
          </a:p>
          <a:p>
            <a:pPr lvl="1"/>
            <a:r>
              <a:rPr>
                <a:uFillTx/>
              </a:rPr>
              <a:t>Body Level Two</a:t>
            </a:r>
          </a:p>
          <a:p>
            <a:pPr lvl="2"/>
            <a:r>
              <a:rPr>
                <a:uFillTx/>
              </a:rPr>
              <a:t>Body Level Three</a:t>
            </a:r>
          </a:p>
          <a:p>
            <a:pPr lvl="3"/>
            <a:r>
              <a:rPr>
                <a:uFillTx/>
              </a:rPr>
              <a:t>Body Level Four</a:t>
            </a:r>
          </a:p>
          <a:p>
            <a:pPr lvl="4"/>
            <a:r>
              <a:rPr>
                <a:uFillTx/>
              </a:rPr>
              <a:t>Body Level Five</a:t>
            </a:r>
          </a:p>
        </p:txBody>
      </p:sp>
      <p:sp>
        <p:nvSpPr>
          <p:cNvPr id="81" name="Slide Number"/>
          <p:cNvSpPr>
            <a:spLocks noGrp="1"/>
          </p:cNvSpPr>
          <p:nvPr>
            <p:ph type="sldNum" sz="quarter" idx="2"/>
          </p:nvPr>
        </p:nvSpPr>
        <p:spPr>
          <a:xfrm>
            <a:off x="19964400" y="12706350"/>
            <a:ext cx="42672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4000"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>
              <a:uFillTx/>
            </a:endParaRPr>
          </a:p>
        </p:txBody>
      </p:sp>
      <p:pic>
        <p:nvPicPr>
          <p:cNvPr id="82" name="image.jpeg" descr="image.jpeg"/>
          <p:cNvPicPr>
            <a:picLocks noChangeAspect="1"/>
          </p:cNvPicPr>
          <p:nvPr/>
        </p:nvPicPr>
        <p:blipFill>
          <a:blip r:embed="rId3"/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>
                <a:uFillTx/>
              </a:rP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>
                <a:uFillTx/>
              </a:rPr>
              <a:t>Body Level One</a:t>
            </a:r>
          </a:p>
          <a:p>
            <a:pPr lvl="1"/>
            <a:r>
              <a:rPr>
                <a:uFillTx/>
              </a:rPr>
              <a:t>Body Level Two</a:t>
            </a:r>
          </a:p>
          <a:p>
            <a:pPr lvl="2"/>
            <a:r>
              <a:rPr>
                <a:uFillTx/>
              </a:rPr>
              <a:t>Body Level Three</a:t>
            </a:r>
          </a:p>
          <a:p>
            <a:pPr lvl="3"/>
            <a:r>
              <a:rPr>
                <a:uFillTx/>
              </a:rPr>
              <a:t>Body Level Four</a:t>
            </a:r>
          </a:p>
          <a:p>
            <a:pPr lvl="4"/>
            <a:r>
              <a:rPr>
                <a:uFillTx/>
              </a:rP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825500">
              <a:defRPr sz="2400"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9pPr>
    </p:titleStyle>
    <p:bodyStyle>
      <a:lvl1pPr marL="73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SzPct val="75000"/>
        <a:buFontTx/>
        <a:buChar char="•"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1pPr>
      <a:lvl2pPr marL="136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SzPct val="75000"/>
        <a:buFontTx/>
        <a:buChar char="•"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2pPr>
      <a:lvl3pPr marL="200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SzPct val="75000"/>
        <a:buFontTx/>
        <a:buChar char="•"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3pPr>
      <a:lvl4pPr marL="263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SzPct val="75000"/>
        <a:buFontTx/>
        <a:buChar char="•"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4pPr>
      <a:lvl5pPr marL="327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SzPct val="75000"/>
        <a:buFontTx/>
        <a:buChar char="•"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5pPr>
      <a:lvl6pPr marL="390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SzPct val="75000"/>
        <a:buFontTx/>
        <a:buChar char="•"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6pPr>
      <a:lvl7pPr marL="454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SzPct val="75000"/>
        <a:buFontTx/>
        <a:buChar char="•"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7pPr>
      <a:lvl8pPr marL="517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SzPct val="75000"/>
        <a:buFontTx/>
        <a:buChar char="•"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8pPr>
      <a:lvl9pPr marL="581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SzPct val="75000"/>
        <a:buFontTx/>
        <a:buChar char="•"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16409953_10210411368633255_7828165_o.png" descr="16409953_10210411368633255_7828165_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-1"/>
            <a:ext cx="13716000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77461" y="758893"/>
            <a:ext cx="10906539" cy="1219821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rtlCol="0" anchor="ctr">
            <a:spAutoFit/>
          </a:bodyPr>
          <a:lstStyle/>
          <a:p>
            <a:pPr algn="l"/>
            <a:r>
              <a:rPr lang="en-US" sz="6600" b="1" dirty="0"/>
              <a:t>Question: </a:t>
            </a:r>
            <a:r>
              <a:rPr lang="vi-VN" sz="6600" b="1" dirty="0"/>
              <a:t>The line graph compares </a:t>
            </a:r>
            <a:r>
              <a:rPr lang="vi-VN" sz="6600" b="1" dirty="0">
                <a:solidFill>
                  <a:srgbClr val="00B050"/>
                </a:solidFill>
              </a:rPr>
              <a:t>the percentage of</a:t>
            </a:r>
            <a:r>
              <a:rPr lang="vi-VN" sz="6600" b="1" dirty="0"/>
              <a:t> </a:t>
            </a:r>
            <a:r>
              <a:rPr lang="vi-VN" sz="6600" b="1" dirty="0">
                <a:solidFill>
                  <a:srgbClr val="FF0000"/>
                </a:solidFill>
              </a:rPr>
              <a:t>people in three countries who used the Internet</a:t>
            </a:r>
            <a:r>
              <a:rPr lang="vi-VN" sz="6600" b="1" dirty="0"/>
              <a:t> between 1999 and </a:t>
            </a:r>
            <a:r>
              <a:rPr lang="vi-VN" sz="6600" b="1" dirty="0" smtClean="0"/>
              <a:t>2009.</a:t>
            </a:r>
          </a:p>
          <a:p>
            <a:pPr algn="l"/>
            <a:endParaRPr lang="vi-VN" sz="6600" dirty="0" smtClean="0"/>
          </a:p>
          <a:p>
            <a:pPr algn="l"/>
            <a:r>
              <a:rPr lang="vi-VN" sz="5400" dirty="0"/>
              <a:t>The given line graph compares </a:t>
            </a:r>
            <a:r>
              <a:rPr lang="vi-VN" sz="5400" dirty="0">
                <a:solidFill>
                  <a:srgbClr val="00B050"/>
                </a:solidFill>
              </a:rPr>
              <a:t>the number of </a:t>
            </a:r>
            <a:r>
              <a:rPr lang="vi-VN" sz="5400" dirty="0">
                <a:solidFill>
                  <a:srgbClr val="FF0000"/>
                </a:solidFill>
              </a:rPr>
              <a:t>Internet users </a:t>
            </a:r>
            <a:r>
              <a:rPr lang="vi-VN" sz="5400" dirty="0"/>
              <a:t>in </a:t>
            </a:r>
            <a:r>
              <a:rPr lang="vi-VN" sz="5400" dirty="0">
                <a:solidFill>
                  <a:srgbClr val="00B050"/>
                </a:solidFill>
              </a:rPr>
              <a:t>three American nations</a:t>
            </a:r>
            <a:r>
              <a:rPr lang="vi-VN" sz="5400" dirty="0"/>
              <a:t>, namely the USA, Canada and Mexico, over a period of 10 years starting from 1999</a:t>
            </a:r>
          </a:p>
        </p:txBody>
      </p:sp>
      <p:pic>
        <p:nvPicPr>
          <p:cNvPr id="5" name="Picture 4" descr="IELTS Writing Task 1: full essay - ielts-simon.co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3159409" cy="1371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44730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05253" y="528067"/>
            <a:ext cx="12178748" cy="126598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rtlCol="0" anchor="ctr">
            <a:spAutoFit/>
          </a:bodyPr>
          <a:lstStyle/>
          <a:p>
            <a:pPr algn="l"/>
            <a:r>
              <a:rPr lang="vi-VN" sz="6600" b="1" dirty="0" smtClean="0"/>
              <a:t>Overview</a:t>
            </a:r>
            <a:r>
              <a:rPr lang="en-US" sz="6600" b="1" dirty="0" smtClean="0"/>
              <a:t>:</a:t>
            </a:r>
            <a:endParaRPr lang="vi-VN" sz="6600" dirty="0"/>
          </a:p>
          <a:p>
            <a:pPr algn="l"/>
            <a:r>
              <a:rPr lang="vi-VN" sz="5000" dirty="0" smtClean="0">
                <a:solidFill>
                  <a:srgbClr val="FF0066"/>
                </a:solidFill>
              </a:rPr>
              <a:t>[trend] subjects</a:t>
            </a:r>
          </a:p>
          <a:p>
            <a:pPr marL="685800" indent="-685800" algn="l">
              <a:buFontTx/>
              <a:buChar char="-"/>
            </a:pPr>
            <a:r>
              <a:rPr lang="vi-VN" sz="5000" dirty="0" smtClean="0"/>
              <a:t>The percentage of Internet users in [type]</a:t>
            </a:r>
          </a:p>
          <a:p>
            <a:pPr marL="685800" indent="-685800" algn="l">
              <a:buFontTx/>
              <a:buChar char="-"/>
            </a:pPr>
            <a:r>
              <a:rPr lang="vi-VN" sz="5000" dirty="0" smtClean="0"/>
              <a:t>The number for [type]</a:t>
            </a:r>
          </a:p>
          <a:p>
            <a:pPr marL="685800" indent="-685800" algn="l">
              <a:buFontTx/>
              <a:buChar char="-"/>
            </a:pPr>
            <a:r>
              <a:rPr lang="vi-VN" sz="5000" dirty="0" smtClean="0"/>
              <a:t>The rate of using the Internet in [type]</a:t>
            </a:r>
          </a:p>
          <a:p>
            <a:pPr marL="685800" indent="-685800" algn="l">
              <a:buFontTx/>
              <a:buChar char="-"/>
            </a:pPr>
            <a:r>
              <a:rPr lang="vi-VN" sz="5000" dirty="0" smtClean="0"/>
              <a:t>The </a:t>
            </a:r>
            <a:r>
              <a:rPr lang="vi-VN" sz="5000" dirty="0" smtClean="0">
                <a:solidFill>
                  <a:srgbClr val="FF0000"/>
                </a:solidFill>
              </a:rPr>
              <a:t>number of </a:t>
            </a:r>
            <a:r>
              <a:rPr lang="vi-VN" sz="5000" dirty="0" smtClean="0">
                <a:solidFill>
                  <a:srgbClr val="002060"/>
                </a:solidFill>
              </a:rPr>
              <a:t>netizens</a:t>
            </a:r>
            <a:r>
              <a:rPr lang="vi-VN" sz="5000" dirty="0" smtClean="0"/>
              <a:t> | </a:t>
            </a:r>
            <a:r>
              <a:rPr lang="vi-VN" sz="5000" dirty="0" smtClean="0">
                <a:solidFill>
                  <a:srgbClr val="FF0000"/>
                </a:solidFill>
              </a:rPr>
              <a:t>the population (number of pp) who accessed the Internet </a:t>
            </a:r>
            <a:r>
              <a:rPr lang="vi-VN" sz="5000" dirty="0" smtClean="0"/>
              <a:t>in [type]</a:t>
            </a:r>
          </a:p>
          <a:p>
            <a:pPr algn="l"/>
            <a:endParaRPr lang="vi-VN" sz="5000" dirty="0" smtClean="0"/>
          </a:p>
          <a:p>
            <a:pPr algn="l"/>
            <a:r>
              <a:rPr lang="vi-VN" sz="5000" dirty="0"/>
              <a:t>As is evident from the chart, </a:t>
            </a:r>
            <a:r>
              <a:rPr lang="vi-VN" sz="5000" dirty="0">
                <a:solidFill>
                  <a:srgbClr val="FF0000"/>
                </a:solidFill>
              </a:rPr>
              <a:t>there were significantly more</a:t>
            </a:r>
            <a:r>
              <a:rPr lang="vi-VN" sz="5000" dirty="0"/>
              <a:t> netizens in three countries, </a:t>
            </a:r>
            <a:r>
              <a:rPr lang="vi-VN" sz="5000" dirty="0">
                <a:solidFill>
                  <a:srgbClr val="00B050"/>
                </a:solidFill>
              </a:rPr>
              <a:t>with </a:t>
            </a:r>
            <a:r>
              <a:rPr lang="vi-VN" sz="5000" dirty="0">
                <a:solidFill>
                  <a:srgbClr val="FF0000"/>
                </a:solidFill>
              </a:rPr>
              <a:t>the numbers for</a:t>
            </a:r>
            <a:r>
              <a:rPr lang="vi-VN" sz="5000" dirty="0">
                <a:solidFill>
                  <a:srgbClr val="00B050"/>
                </a:solidFill>
              </a:rPr>
              <a:t> USA and Canada increasing at a greater extent</a:t>
            </a:r>
            <a:r>
              <a:rPr lang="vi-VN" sz="5000" dirty="0"/>
              <a:t>. It is also clear that </a:t>
            </a:r>
            <a:r>
              <a:rPr lang="vi-VN" sz="5000" dirty="0">
                <a:solidFill>
                  <a:srgbClr val="FF0000"/>
                </a:solidFill>
              </a:rPr>
              <a:t>the highest population </a:t>
            </a:r>
            <a:r>
              <a:rPr lang="vi-VN" sz="5000" dirty="0" smtClean="0">
                <a:solidFill>
                  <a:srgbClr val="FF0000"/>
                </a:solidFill>
              </a:rPr>
              <a:t>using </a:t>
            </a:r>
            <a:r>
              <a:rPr lang="vi-VN" sz="5000" dirty="0">
                <a:solidFill>
                  <a:srgbClr val="FF0000"/>
                </a:solidFill>
              </a:rPr>
              <a:t>the Internet</a:t>
            </a:r>
            <a:r>
              <a:rPr lang="vi-VN" sz="5000" dirty="0"/>
              <a:t> was in Canada and the USA</a:t>
            </a:r>
          </a:p>
        </p:txBody>
      </p:sp>
      <p:pic>
        <p:nvPicPr>
          <p:cNvPr id="5" name="Picture 4" descr="IELTS Writing Task 1: full essay - ielts-simon.co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05253" cy="1371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537435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8435" y="204901"/>
            <a:ext cx="11065565" cy="133062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rtlCol="0" anchor="ctr">
            <a:spAutoFit/>
          </a:bodyPr>
          <a:lstStyle/>
          <a:p>
            <a:pPr algn="l"/>
            <a:r>
              <a:rPr lang="vi-VN" sz="6600" b="1" dirty="0" smtClean="0">
                <a:solidFill>
                  <a:srgbClr val="00B050"/>
                </a:solidFill>
              </a:rPr>
              <a:t>Body 1_outline</a:t>
            </a:r>
          </a:p>
          <a:p>
            <a:pPr algn="l"/>
            <a:endParaRPr lang="vi-VN" sz="6600" b="1" dirty="0" smtClean="0"/>
          </a:p>
          <a:p>
            <a:pPr algn="l"/>
            <a:r>
              <a:rPr lang="vi-VN" sz="6000" dirty="0"/>
              <a:t>S1: (start from the highest): </a:t>
            </a:r>
            <a:r>
              <a:rPr lang="vi-VN" sz="6000" dirty="0">
                <a:solidFill>
                  <a:srgbClr val="FF0000"/>
                </a:solidFill>
              </a:rPr>
              <a:t>In [1st year], the data for ... was/stood at (data</a:t>
            </a:r>
            <a:r>
              <a:rPr lang="vi-VN" sz="6000" dirty="0" smtClean="0">
                <a:solidFill>
                  <a:srgbClr val="FF0000"/>
                </a:solidFill>
              </a:rPr>
              <a:t>)</a:t>
            </a:r>
          </a:p>
          <a:p>
            <a:pPr algn="l"/>
            <a:endParaRPr lang="en-US" sz="6000" dirty="0">
              <a:solidFill>
                <a:srgbClr val="FF0000"/>
              </a:solidFill>
            </a:endParaRPr>
          </a:p>
          <a:p>
            <a:pPr algn="l"/>
            <a:r>
              <a:rPr lang="vi-VN" sz="6000" dirty="0"/>
              <a:t>S2: (compare - other categories in body 1): </a:t>
            </a:r>
            <a:r>
              <a:rPr lang="vi-VN" sz="6000" dirty="0">
                <a:solidFill>
                  <a:srgbClr val="FF0000"/>
                </a:solidFill>
              </a:rPr>
              <a:t>This figure </a:t>
            </a:r>
            <a:r>
              <a:rPr lang="vi-VN" sz="6000" dirty="0"/>
              <a:t>was ... higher than </a:t>
            </a:r>
            <a:r>
              <a:rPr lang="vi-VN" sz="6000" dirty="0">
                <a:solidFill>
                  <a:srgbClr val="FF0000"/>
                </a:solidFill>
              </a:rPr>
              <a:t>that/those</a:t>
            </a:r>
            <a:r>
              <a:rPr lang="vi-VN" sz="6000" dirty="0"/>
              <a:t> for </a:t>
            </a:r>
            <a:r>
              <a:rPr lang="vi-VN" sz="6000" dirty="0" smtClean="0"/>
              <a:t>...</a:t>
            </a:r>
          </a:p>
          <a:p>
            <a:pPr algn="l"/>
            <a:endParaRPr lang="vi-VN" sz="6000" dirty="0"/>
          </a:p>
          <a:p>
            <a:pPr algn="l"/>
            <a:r>
              <a:rPr lang="vi-VN" sz="6000" dirty="0"/>
              <a:t>S3: trend – </a:t>
            </a:r>
            <a:r>
              <a:rPr lang="vi-VN" sz="6000" dirty="0" smtClean="0"/>
              <a:t>highest</a:t>
            </a:r>
          </a:p>
          <a:p>
            <a:pPr algn="l"/>
            <a:endParaRPr lang="en-US" sz="6000" dirty="0"/>
          </a:p>
          <a:p>
            <a:pPr algn="l"/>
            <a:r>
              <a:rPr lang="vi-VN" sz="6000" dirty="0"/>
              <a:t>S4: trend – other category</a:t>
            </a:r>
          </a:p>
          <a:p>
            <a:pPr algn="l"/>
            <a:r>
              <a:rPr lang="vi-VN" sz="6600" b="1" dirty="0" smtClean="0"/>
              <a:t> </a:t>
            </a:r>
            <a:endParaRPr lang="vi-VN" sz="6600" dirty="0"/>
          </a:p>
        </p:txBody>
      </p:sp>
      <p:pic>
        <p:nvPicPr>
          <p:cNvPr id="5" name="Picture 4" descr="IELTS Writing Task 1: full essay - ielts-simon.co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05253" cy="1371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31561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807" y="26336"/>
            <a:ext cx="23451619" cy="135216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vi-VN" sz="8000" dirty="0" smtClean="0"/>
              <a:t>WRITING TASK 1_LINE GRAPH SUMMARY</a:t>
            </a:r>
            <a:endParaRPr kumimoji="0" lang="en-US" sz="8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BrandonGrotesque-Regular"/>
            </a:endParaRPr>
          </a:p>
          <a:p>
            <a:pPr marL="857250" marR="0" indent="-8572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6600" dirty="0" smtClean="0">
                <a:solidFill>
                  <a:srgbClr val="FF0000"/>
                </a:solidFill>
              </a:rPr>
              <a:t>Intro: paraphrase the question. (phần cần paraphrase)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6600" dirty="0" smtClean="0">
                <a:solidFill>
                  <a:srgbClr val="00B050"/>
                </a:solidFill>
              </a:rPr>
              <a:t>(GRA) (n) =&gt; (v)</a:t>
            </a:r>
          </a:p>
          <a:p>
            <a:pPr marL="857250" marR="0" indent="-8572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6600" dirty="0" smtClean="0">
                <a:solidFill>
                  <a:schemeClr val="accent6"/>
                </a:solidFill>
              </a:rPr>
              <a:t>(countable nouns) the number of N (s/es) which + V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6600" dirty="0" smtClean="0"/>
              <a:t>e.g: car ownership in Britain from 1971 to 2001.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6600" dirty="0" smtClean="0"/>
              <a:t>=&gt; The number of cars owned in Britain ...</a:t>
            </a:r>
          </a:p>
          <a:p>
            <a:pPr marL="857250" marR="0" indent="-8572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6600" dirty="0" smtClean="0">
                <a:solidFill>
                  <a:schemeClr val="accent6"/>
                </a:solidFill>
              </a:rPr>
              <a:t>(unC nouns) the amount of N which + V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6600" dirty="0" smtClean="0"/>
              <a:t>e.g: total energy production in Britain from 1995 to 2005.</a:t>
            </a:r>
          </a:p>
          <a:p>
            <a:pPr marL="857250" marR="0" indent="-8572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</a:pPr>
            <a:r>
              <a:rPr lang="vi-VN" sz="6600" dirty="0" smtClean="0"/>
              <a:t>The amount of energy produced in ....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vi-VN" sz="6600" dirty="0" smtClean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6600" dirty="0" smtClean="0">
                <a:solidFill>
                  <a:srgbClr val="00B050"/>
                </a:solidFill>
              </a:rPr>
              <a:t>(SPECIFY) how many types, measurements, time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vi-VN" sz="6600" dirty="0" smtClean="0">
              <a:solidFill>
                <a:srgbClr val="00B050"/>
              </a:solidFill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6600" dirty="0" smtClean="0">
                <a:solidFill>
                  <a:srgbClr val="00B050"/>
                </a:solidFill>
              </a:rPr>
              <a:t>(VOCAB) find more task-specific synonyms</a:t>
            </a:r>
          </a:p>
        </p:txBody>
      </p:sp>
    </p:spTree>
    <p:extLst>
      <p:ext uri="{BB962C8B-B14F-4D97-AF65-F5344CB8AC3E}">
        <p14:creationId xmlns:p14="http://schemas.microsoft.com/office/powerpoint/2010/main" val="242336071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4170"/>
            <a:ext cx="24383999" cy="12505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vi-VN" sz="8000" dirty="0" smtClean="0"/>
              <a:t>WRITING TASK 1_LINE GRAPH SUMMARY</a:t>
            </a:r>
            <a:endParaRPr kumimoji="0" lang="en-US" sz="8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BrandonGrotesque-Regular"/>
            </a:endParaRPr>
          </a:p>
          <a:p>
            <a:pPr marL="857250" marR="0" indent="-8572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6600" dirty="0" smtClean="0">
                <a:solidFill>
                  <a:srgbClr val="FF0000"/>
                </a:solidFill>
              </a:rPr>
              <a:t>Overview (dynamic charts): report the main features - no data </a:t>
            </a:r>
          </a:p>
          <a:p>
            <a:pPr algn="l"/>
            <a:r>
              <a:rPr lang="vi-VN" sz="6000" b="1" dirty="0">
                <a:solidFill>
                  <a:srgbClr val="00B050"/>
                </a:solidFill>
              </a:rPr>
              <a:t>+, trend:</a:t>
            </a:r>
            <a:endParaRPr lang="en-US" sz="6000" dirty="0">
              <a:solidFill>
                <a:srgbClr val="00B050"/>
              </a:solidFill>
            </a:endParaRPr>
          </a:p>
          <a:p>
            <a:pPr marL="857250" indent="-857250" algn="l">
              <a:buFontTx/>
              <a:buChar char="-"/>
            </a:pPr>
            <a:r>
              <a:rPr lang="vi-VN" sz="6000" dirty="0" smtClean="0">
                <a:solidFill>
                  <a:srgbClr val="7030A0"/>
                </a:solidFill>
              </a:rPr>
              <a:t>4 </a:t>
            </a:r>
            <a:r>
              <a:rPr lang="vi-VN" sz="6000" dirty="0">
                <a:solidFill>
                  <a:srgbClr val="7030A0"/>
                </a:solidFill>
              </a:rPr>
              <a:t>vital structures</a:t>
            </a:r>
            <a:r>
              <a:rPr lang="vi-VN" sz="6000" dirty="0"/>
              <a:t>: v + adv = adj + </a:t>
            </a:r>
            <a:r>
              <a:rPr lang="vi-VN" sz="6000" dirty="0" smtClean="0"/>
              <a:t>n (a significant/significantly rise?) </a:t>
            </a:r>
          </a:p>
          <a:p>
            <a:pPr marL="857250" indent="-857250" algn="l">
              <a:buFontTx/>
              <a:buChar char="-"/>
            </a:pPr>
            <a:r>
              <a:rPr lang="vi-VN" sz="6000" dirty="0">
                <a:solidFill>
                  <a:srgbClr val="7030A0"/>
                </a:solidFill>
              </a:rPr>
              <a:t>N</a:t>
            </a:r>
            <a:r>
              <a:rPr lang="vi-VN" sz="6000" dirty="0" smtClean="0">
                <a:solidFill>
                  <a:srgbClr val="7030A0"/>
                </a:solidFill>
              </a:rPr>
              <a:t>on-gradable verbs</a:t>
            </a:r>
            <a:r>
              <a:rPr lang="vi-VN" sz="6000" dirty="0" smtClean="0"/>
              <a:t>: </a:t>
            </a:r>
            <a:r>
              <a:rPr lang="vi-VN" sz="6000" u="sng" dirty="0"/>
              <a:t>jump</a:t>
            </a:r>
            <a:r>
              <a:rPr lang="vi-VN" sz="6000" dirty="0"/>
              <a:t>, soar, </a:t>
            </a:r>
            <a:r>
              <a:rPr lang="vi-VN" sz="6000" u="sng" dirty="0"/>
              <a:t>surge</a:t>
            </a:r>
            <a:r>
              <a:rPr lang="vi-VN" sz="6000" dirty="0"/>
              <a:t> x plummet, </a:t>
            </a:r>
            <a:r>
              <a:rPr lang="vi-VN" sz="6000" u="sng" dirty="0"/>
              <a:t>plunge, slump</a:t>
            </a:r>
            <a:endParaRPr lang="en-US" sz="6000" dirty="0"/>
          </a:p>
          <a:p>
            <a:pPr marL="857250" indent="-857250" algn="l">
              <a:buFontTx/>
              <a:buChar char="-"/>
            </a:pPr>
            <a:r>
              <a:rPr lang="vi-VN" sz="6000" dirty="0" smtClean="0">
                <a:solidFill>
                  <a:srgbClr val="7030A0"/>
                </a:solidFill>
              </a:rPr>
              <a:t>Mutiplication</a:t>
            </a:r>
            <a:r>
              <a:rPr lang="vi-VN" sz="6000" dirty="0" smtClean="0"/>
              <a:t>: </a:t>
            </a:r>
            <a:r>
              <a:rPr lang="vi-VN" sz="6000" dirty="0"/>
              <a:t>increase by </a:t>
            </a:r>
            <a:r>
              <a:rPr lang="vi-VN" sz="6000" dirty="0" smtClean="0"/>
              <a:t>2/3/4/5 </a:t>
            </a:r>
            <a:r>
              <a:rPr lang="vi-VN" sz="6000" dirty="0"/>
              <a:t>times </a:t>
            </a:r>
            <a:r>
              <a:rPr lang="vi-VN" sz="6000" dirty="0" smtClean="0"/>
              <a:t>(double</a:t>
            </a:r>
            <a:r>
              <a:rPr lang="vi-VN" sz="6000" dirty="0"/>
              <a:t>, triple, quadruple, quintuple); decrease by a half/a quarter/two-thirds </a:t>
            </a:r>
            <a:r>
              <a:rPr lang="vi-VN" sz="6000" dirty="0" smtClean="0"/>
              <a:t>(halve).</a:t>
            </a:r>
          </a:p>
          <a:p>
            <a:pPr algn="l"/>
            <a:r>
              <a:rPr lang="vi-VN" sz="6000" dirty="0" smtClean="0">
                <a:solidFill>
                  <a:srgbClr val="FF0000"/>
                </a:solidFill>
              </a:rPr>
              <a:t>***[the data for type] increase, NOT [type] increase</a:t>
            </a:r>
            <a:endParaRPr lang="vi-VN" sz="6000" dirty="0">
              <a:solidFill>
                <a:srgbClr val="FF0000"/>
              </a:solidFill>
            </a:endParaRPr>
          </a:p>
          <a:p>
            <a:pPr algn="l"/>
            <a:r>
              <a:rPr lang="vi-VN" sz="6000" b="1" dirty="0">
                <a:solidFill>
                  <a:srgbClr val="00B050"/>
                </a:solidFill>
              </a:rPr>
              <a:t>+, order: </a:t>
            </a:r>
            <a:endParaRPr lang="en-US" sz="6000" dirty="0">
              <a:solidFill>
                <a:srgbClr val="00B050"/>
              </a:solidFill>
            </a:endParaRPr>
          </a:p>
          <a:p>
            <a:pPr algn="l"/>
            <a:r>
              <a:rPr lang="vi-VN" sz="6000" dirty="0">
                <a:solidFill>
                  <a:srgbClr val="7030A0"/>
                </a:solidFill>
              </a:rPr>
              <a:t>[the data for type] was the </a:t>
            </a:r>
            <a:r>
              <a:rPr lang="vi-VN" sz="6000" dirty="0" smtClean="0">
                <a:solidFill>
                  <a:srgbClr val="7030A0"/>
                </a:solidFill>
              </a:rPr>
              <a:t>highest/lowest</a:t>
            </a:r>
          </a:p>
          <a:p>
            <a:pPr algn="l"/>
            <a:r>
              <a:rPr lang="vi-VN" sz="6000" dirty="0" smtClean="0">
                <a:solidFill>
                  <a:schemeClr val="tx1"/>
                </a:solidFill>
              </a:rPr>
              <a:t>e.g: the consumption of fish was the lowest.</a:t>
            </a:r>
            <a:endParaRPr lang="en-US" sz="6000" dirty="0">
              <a:solidFill>
                <a:schemeClr val="tx1"/>
              </a:solidFill>
            </a:endParaRPr>
          </a:p>
          <a:p>
            <a:pPr algn="l"/>
            <a:r>
              <a:rPr lang="vi-VN" sz="6000" dirty="0">
                <a:solidFill>
                  <a:srgbClr val="7030A0"/>
                </a:solidFill>
              </a:rPr>
              <a:t>[type] registered [the highest data</a:t>
            </a:r>
            <a:r>
              <a:rPr lang="vi-VN" sz="6000" dirty="0" smtClean="0">
                <a:solidFill>
                  <a:srgbClr val="7030A0"/>
                </a:solidFill>
              </a:rPr>
              <a:t>]</a:t>
            </a:r>
          </a:p>
          <a:p>
            <a:pPr algn="l"/>
            <a:r>
              <a:rPr lang="vi-VN" sz="6000" dirty="0" smtClean="0">
                <a:solidFill>
                  <a:schemeClr val="tx1"/>
                </a:solidFill>
              </a:rPr>
              <a:t>e.g: fish registered the lowest consumption.</a:t>
            </a:r>
            <a:endParaRPr 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36166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49615"/>
            <a:ext cx="24383999" cy="120751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vi-VN" sz="8000" dirty="0" smtClean="0"/>
              <a:t>WRITING TASK 1_LINE GRAPH SUMMARY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kumimoji="0" lang="en-US" sz="8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BrandonGrotesque-Regular"/>
            </a:endParaRPr>
          </a:p>
          <a:p>
            <a:pPr marL="857250" marR="0" indent="-8572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6600" dirty="0" smtClean="0">
                <a:solidFill>
                  <a:srgbClr val="FF0000"/>
                </a:solidFill>
              </a:rPr>
              <a:t>Bodies: report in details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6000" dirty="0" smtClean="0">
                <a:solidFill>
                  <a:srgbClr val="00B050"/>
                </a:solidFill>
              </a:rPr>
              <a:t>+, Body 1: nhóm </a:t>
            </a:r>
            <a:r>
              <a:rPr lang="vi-VN" sz="6000" dirty="0">
                <a:solidFill>
                  <a:srgbClr val="00B050"/>
                </a:solidFill>
              </a:rPr>
              <a:t>theo trend giống nhau</a:t>
            </a:r>
            <a:endParaRPr lang="en-US" sz="6000" dirty="0">
              <a:solidFill>
                <a:srgbClr val="00B050"/>
              </a:solidFill>
            </a:endParaRPr>
          </a:p>
          <a:p>
            <a:pPr algn="l"/>
            <a:r>
              <a:rPr lang="vi-VN" sz="5400" dirty="0"/>
              <a:t>S1: (start from the highest</a:t>
            </a:r>
            <a:r>
              <a:rPr lang="vi-VN" sz="5400" dirty="0" smtClean="0"/>
              <a:t>): </a:t>
            </a:r>
            <a:r>
              <a:rPr lang="vi-VN" sz="5400" dirty="0" smtClean="0">
                <a:solidFill>
                  <a:srgbClr val="FF0000"/>
                </a:solidFill>
              </a:rPr>
              <a:t>In [1st year], </a:t>
            </a:r>
            <a:r>
              <a:rPr lang="vi-VN" sz="5400" dirty="0">
                <a:solidFill>
                  <a:srgbClr val="FF0000"/>
                </a:solidFill>
              </a:rPr>
              <a:t>the data for ... </a:t>
            </a:r>
            <a:r>
              <a:rPr lang="vi-VN" sz="5400" dirty="0" smtClean="0">
                <a:solidFill>
                  <a:srgbClr val="FF0000"/>
                </a:solidFill>
              </a:rPr>
              <a:t>was/stood at (data</a:t>
            </a:r>
            <a:r>
              <a:rPr lang="vi-VN" sz="5400" dirty="0">
                <a:solidFill>
                  <a:srgbClr val="FF0000"/>
                </a:solidFill>
              </a:rPr>
              <a:t>)</a:t>
            </a:r>
            <a:endParaRPr lang="en-US" sz="5400" dirty="0">
              <a:solidFill>
                <a:srgbClr val="FF0000"/>
              </a:solidFill>
            </a:endParaRPr>
          </a:p>
          <a:p>
            <a:pPr algn="l"/>
            <a:r>
              <a:rPr lang="vi-VN" sz="5400" dirty="0"/>
              <a:t>S2: (</a:t>
            </a:r>
            <a:r>
              <a:rPr lang="vi-VN" sz="5400" dirty="0" smtClean="0"/>
              <a:t>compare - other categories in body 1): </a:t>
            </a:r>
            <a:r>
              <a:rPr lang="vi-VN" sz="5400" dirty="0" smtClean="0">
                <a:solidFill>
                  <a:srgbClr val="FF0000"/>
                </a:solidFill>
              </a:rPr>
              <a:t>This figure </a:t>
            </a:r>
            <a:r>
              <a:rPr lang="vi-VN" sz="5400" dirty="0" smtClean="0"/>
              <a:t>was ... higher than </a:t>
            </a:r>
            <a:r>
              <a:rPr lang="vi-VN" sz="5400" dirty="0" smtClean="0">
                <a:solidFill>
                  <a:srgbClr val="FF0000"/>
                </a:solidFill>
              </a:rPr>
              <a:t>that/those</a:t>
            </a:r>
            <a:r>
              <a:rPr lang="vi-VN" sz="5400" dirty="0" smtClean="0"/>
              <a:t> for ...</a:t>
            </a:r>
          </a:p>
          <a:p>
            <a:pPr algn="l"/>
            <a:r>
              <a:rPr lang="vi-VN" sz="5400" dirty="0" smtClean="0"/>
              <a:t>S3</a:t>
            </a:r>
            <a:r>
              <a:rPr lang="vi-VN" sz="5400" dirty="0"/>
              <a:t>: trend – highest</a:t>
            </a:r>
            <a:endParaRPr lang="en-US" sz="5400" dirty="0"/>
          </a:p>
          <a:p>
            <a:pPr algn="l"/>
            <a:r>
              <a:rPr lang="vi-VN" sz="5400" dirty="0"/>
              <a:t>S4: trend – other </a:t>
            </a:r>
            <a:r>
              <a:rPr lang="vi-VN" sz="5400" dirty="0" smtClean="0"/>
              <a:t>category</a:t>
            </a:r>
          </a:p>
          <a:p>
            <a:pPr algn="l"/>
            <a:endParaRPr lang="vi-VN" sz="5400" dirty="0" smtClean="0"/>
          </a:p>
          <a:p>
            <a:pPr algn="l"/>
            <a:r>
              <a:rPr lang="vi-VN" sz="6000" dirty="0" smtClean="0">
                <a:solidFill>
                  <a:srgbClr val="00B050"/>
                </a:solidFill>
              </a:rPr>
              <a:t>+, Body 2: </a:t>
            </a:r>
            <a:endParaRPr lang="en-US" sz="6000" dirty="0">
              <a:solidFill>
                <a:srgbClr val="00B050"/>
              </a:solidFill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5400" dirty="0" smtClean="0">
                <a:solidFill>
                  <a:schemeClr val="tx1"/>
                </a:solidFill>
              </a:rPr>
              <a:t>S1: </a:t>
            </a:r>
            <a:r>
              <a:rPr lang="vi-VN" sz="5400" dirty="0" smtClean="0">
                <a:solidFill>
                  <a:srgbClr val="FF0000"/>
                </a:solidFill>
              </a:rPr>
              <a:t>Quite a similar – different – an opposite pattern can be seen in ...’s data</a:t>
            </a:r>
            <a:r>
              <a:rPr lang="vi-VN" sz="5400" dirty="0" smtClean="0">
                <a:solidFill>
                  <a:schemeClr val="tx1"/>
                </a:solidFill>
              </a:rPr>
              <a:t>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5400" dirty="0" smtClean="0">
                <a:solidFill>
                  <a:schemeClr val="tx1"/>
                </a:solidFill>
              </a:rPr>
              <a:t>S2: trend – loại còn lại</a:t>
            </a:r>
          </a:p>
        </p:txBody>
      </p:sp>
    </p:spTree>
    <p:extLst>
      <p:ext uri="{BB962C8B-B14F-4D97-AF65-F5344CB8AC3E}">
        <p14:creationId xmlns:p14="http://schemas.microsoft.com/office/powerpoint/2010/main" val="209518020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18435" cy="13716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3477461" y="1174392"/>
            <a:ext cx="10906539" cy="1136721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rtlCol="0" anchor="ctr">
            <a:spAutoFit/>
          </a:bodyPr>
          <a:lstStyle/>
          <a:p>
            <a:pPr algn="l"/>
            <a:r>
              <a:rPr lang="en-US" sz="6600" b="1" dirty="0"/>
              <a:t>Question: </a:t>
            </a:r>
            <a:r>
              <a:rPr lang="vi-VN" sz="6600" b="1" dirty="0"/>
              <a:t>The graph below shows the number of </a:t>
            </a:r>
            <a:r>
              <a:rPr lang="vi-VN" sz="6600" b="1" dirty="0">
                <a:solidFill>
                  <a:srgbClr val="FF0000"/>
                </a:solidFill>
              </a:rPr>
              <a:t>overseas visitors </a:t>
            </a:r>
            <a:r>
              <a:rPr lang="vi-VN" sz="6600" b="1" dirty="0"/>
              <a:t>to </a:t>
            </a:r>
            <a:r>
              <a:rPr lang="vi-VN" sz="6600" b="1" dirty="0">
                <a:solidFill>
                  <a:srgbClr val="00B050"/>
                </a:solidFill>
              </a:rPr>
              <a:t>three different areas </a:t>
            </a:r>
            <a:r>
              <a:rPr lang="vi-VN" sz="6600" b="1" dirty="0"/>
              <a:t>in a European country between 1987 and </a:t>
            </a:r>
            <a:r>
              <a:rPr lang="vi-VN" sz="6600" b="1" dirty="0" smtClean="0"/>
              <a:t>2007</a:t>
            </a:r>
          </a:p>
          <a:p>
            <a:pPr algn="l"/>
            <a:endParaRPr lang="vi-VN" sz="6600" dirty="0"/>
          </a:p>
          <a:p>
            <a:pPr algn="l"/>
            <a:r>
              <a:rPr lang="en-US" sz="5400" dirty="0"/>
              <a:t>The given line graph compares the number of </a:t>
            </a:r>
            <a:r>
              <a:rPr lang="en-US" sz="5400" dirty="0">
                <a:solidFill>
                  <a:srgbClr val="FF0000"/>
                </a:solidFill>
              </a:rPr>
              <a:t>foreign tourists </a:t>
            </a:r>
            <a:r>
              <a:rPr lang="en-US" sz="5400" dirty="0"/>
              <a:t>to </a:t>
            </a:r>
            <a:r>
              <a:rPr lang="en-US" sz="5400" dirty="0" smtClean="0">
                <a:solidFill>
                  <a:srgbClr val="00B050"/>
                </a:solidFill>
              </a:rPr>
              <a:t>types </a:t>
            </a:r>
            <a:r>
              <a:rPr lang="en-US" sz="5400" dirty="0">
                <a:solidFill>
                  <a:srgbClr val="00B050"/>
                </a:solidFill>
              </a:rPr>
              <a:t>of natural landscapes</a:t>
            </a:r>
            <a:r>
              <a:rPr lang="en-US" sz="5400" dirty="0"/>
              <a:t> in a particular European nation over a 20-year period starting from </a:t>
            </a:r>
            <a:r>
              <a:rPr lang="en-US" sz="5400" dirty="0" smtClean="0"/>
              <a:t>1987</a:t>
            </a:r>
            <a:endParaRPr lang="vi-VN" sz="8800" dirty="0" smtClean="0"/>
          </a:p>
        </p:txBody>
      </p:sp>
    </p:spTree>
    <p:extLst>
      <p:ext uri="{BB962C8B-B14F-4D97-AF65-F5344CB8AC3E}">
        <p14:creationId xmlns:p14="http://schemas.microsoft.com/office/powerpoint/2010/main" val="14079660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18435" cy="13716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3318435" y="66400"/>
            <a:ext cx="11065565" cy="1358320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rtlCol="0" anchor="ctr">
            <a:spAutoFit/>
          </a:bodyPr>
          <a:lstStyle/>
          <a:p>
            <a:pPr algn="l"/>
            <a:r>
              <a:rPr lang="vi-VN" sz="6600" b="1" dirty="0" smtClean="0"/>
              <a:t>Overview</a:t>
            </a:r>
            <a:r>
              <a:rPr lang="en-US" sz="6600" b="1" dirty="0" smtClean="0"/>
              <a:t>:</a:t>
            </a:r>
            <a:endParaRPr lang="vi-VN" sz="6600" dirty="0"/>
          </a:p>
          <a:p>
            <a:pPr algn="l"/>
            <a:r>
              <a:rPr lang="vi-VN" sz="5400" dirty="0" smtClean="0">
                <a:solidFill>
                  <a:srgbClr val="FF0066"/>
                </a:solidFill>
              </a:rPr>
              <a:t>[trend] subjects</a:t>
            </a:r>
          </a:p>
          <a:p>
            <a:pPr marL="685800" indent="-685800" algn="l">
              <a:buFontTx/>
              <a:buChar char="-"/>
            </a:pPr>
            <a:r>
              <a:rPr lang="vi-VN" sz="5400" dirty="0" smtClean="0"/>
              <a:t>The number of visitors/travellers/tourists to [type]</a:t>
            </a:r>
          </a:p>
          <a:p>
            <a:pPr marL="685800" indent="-685800" algn="l">
              <a:buFontTx/>
              <a:buChar char="-"/>
            </a:pPr>
            <a:r>
              <a:rPr lang="vi-VN" sz="5400" dirty="0" smtClean="0"/>
              <a:t>The number for [type]</a:t>
            </a:r>
          </a:p>
          <a:p>
            <a:pPr marL="685800" indent="-685800" algn="l">
              <a:buFontTx/>
              <a:buChar char="-"/>
            </a:pPr>
            <a:r>
              <a:rPr lang="vi-VN" sz="5400" dirty="0" smtClean="0"/>
              <a:t>Visits to [type] (số lượt đến)</a:t>
            </a:r>
          </a:p>
          <a:p>
            <a:pPr marL="685800" indent="-685800" algn="l">
              <a:buFontTx/>
              <a:buChar char="-"/>
            </a:pPr>
            <a:r>
              <a:rPr lang="vi-VN" sz="5400" dirty="0" smtClean="0"/>
              <a:t>Trips to [type]</a:t>
            </a:r>
          </a:p>
          <a:p>
            <a:pPr marL="685800" indent="-685800" algn="l">
              <a:buFontTx/>
              <a:buChar char="-"/>
            </a:pPr>
            <a:endParaRPr lang="vi-VN" sz="5400" dirty="0"/>
          </a:p>
          <a:p>
            <a:pPr algn="l"/>
            <a:r>
              <a:rPr lang="en-US" sz="5400" dirty="0"/>
              <a:t>As is evident from the chart, </a:t>
            </a:r>
            <a:r>
              <a:rPr lang="en-US" sz="5400" dirty="0">
                <a:solidFill>
                  <a:srgbClr val="FF0000"/>
                </a:solidFill>
              </a:rPr>
              <a:t>significantly more </a:t>
            </a:r>
            <a:r>
              <a:rPr lang="en-US" sz="5400" dirty="0"/>
              <a:t>foreigners visited the three areas, </a:t>
            </a:r>
            <a:r>
              <a:rPr lang="en-US" sz="5400" dirty="0">
                <a:solidFill>
                  <a:srgbClr val="00B050"/>
                </a:solidFill>
              </a:rPr>
              <a:t>with </a:t>
            </a:r>
            <a:r>
              <a:rPr lang="vi-VN" sz="5400" dirty="0" smtClean="0">
                <a:solidFill>
                  <a:srgbClr val="00B050"/>
                </a:solidFill>
              </a:rPr>
              <a:t>the data for </a:t>
            </a:r>
            <a:r>
              <a:rPr lang="en-US" sz="5400" dirty="0" smtClean="0">
                <a:solidFill>
                  <a:srgbClr val="00B050"/>
                </a:solidFill>
              </a:rPr>
              <a:t>the </a:t>
            </a:r>
            <a:r>
              <a:rPr lang="en-US" sz="5400" dirty="0">
                <a:solidFill>
                  <a:srgbClr val="00B050"/>
                </a:solidFill>
              </a:rPr>
              <a:t>coast </a:t>
            </a:r>
            <a:r>
              <a:rPr lang="vi-VN" sz="5400" dirty="0" smtClean="0">
                <a:solidFill>
                  <a:srgbClr val="00B050"/>
                </a:solidFill>
              </a:rPr>
              <a:t>and the lakes climbing at a greater degree</a:t>
            </a:r>
            <a:r>
              <a:rPr lang="vi-VN" sz="5400" dirty="0" smtClean="0"/>
              <a:t>. In addition, the coast was </a:t>
            </a:r>
            <a:r>
              <a:rPr lang="en-US" sz="5400" dirty="0" err="1" smtClean="0"/>
              <a:t>alway</a:t>
            </a:r>
            <a:r>
              <a:rPr lang="vi-VN" sz="5400" dirty="0" smtClean="0"/>
              <a:t>s</a:t>
            </a:r>
            <a:r>
              <a:rPr lang="en-US" sz="5400" dirty="0" smtClean="0"/>
              <a:t> </a:t>
            </a:r>
            <a:r>
              <a:rPr lang="en-US" sz="5400" dirty="0"/>
              <a:t>the most popular choice for visitors </a:t>
            </a:r>
            <a:r>
              <a:rPr lang="en-US" sz="5400" dirty="0">
                <a:solidFill>
                  <a:srgbClr val="FF0000"/>
                </a:solidFill>
              </a:rPr>
              <a:t>except for the year </a:t>
            </a:r>
            <a:r>
              <a:rPr lang="en-US" sz="5400" dirty="0" smtClean="0">
                <a:solidFill>
                  <a:srgbClr val="FF0000"/>
                </a:solidFill>
              </a:rPr>
              <a:t>2002</a:t>
            </a:r>
            <a:r>
              <a:rPr lang="vi-VN" sz="5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791905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18435" cy="13716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3318435" y="204901"/>
            <a:ext cx="11065565" cy="133062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rtlCol="0" anchor="ctr">
            <a:spAutoFit/>
          </a:bodyPr>
          <a:lstStyle/>
          <a:p>
            <a:pPr algn="l"/>
            <a:r>
              <a:rPr lang="vi-VN" sz="6600" b="1" dirty="0" smtClean="0">
                <a:solidFill>
                  <a:srgbClr val="00B050"/>
                </a:solidFill>
              </a:rPr>
              <a:t>Body 1_outline</a:t>
            </a:r>
          </a:p>
          <a:p>
            <a:pPr algn="l"/>
            <a:endParaRPr lang="vi-VN" sz="6600" b="1" dirty="0" smtClean="0"/>
          </a:p>
          <a:p>
            <a:pPr algn="l"/>
            <a:r>
              <a:rPr lang="vi-VN" sz="6000" dirty="0"/>
              <a:t>S1: (start from the highest): </a:t>
            </a:r>
            <a:r>
              <a:rPr lang="vi-VN" sz="6000" dirty="0">
                <a:solidFill>
                  <a:srgbClr val="FF0000"/>
                </a:solidFill>
              </a:rPr>
              <a:t>In [1st year], the data for ... was/stood at (data</a:t>
            </a:r>
            <a:r>
              <a:rPr lang="vi-VN" sz="6000" dirty="0" smtClean="0">
                <a:solidFill>
                  <a:srgbClr val="FF0000"/>
                </a:solidFill>
              </a:rPr>
              <a:t>)</a:t>
            </a:r>
          </a:p>
          <a:p>
            <a:pPr algn="l"/>
            <a:endParaRPr lang="en-US" sz="6000" dirty="0">
              <a:solidFill>
                <a:srgbClr val="FF0000"/>
              </a:solidFill>
            </a:endParaRPr>
          </a:p>
          <a:p>
            <a:pPr algn="l"/>
            <a:r>
              <a:rPr lang="vi-VN" sz="6000" dirty="0"/>
              <a:t>S2: (compare - other categories in body 1): </a:t>
            </a:r>
            <a:r>
              <a:rPr lang="vi-VN" sz="6000" dirty="0">
                <a:solidFill>
                  <a:srgbClr val="FF0000"/>
                </a:solidFill>
              </a:rPr>
              <a:t>This figure </a:t>
            </a:r>
            <a:r>
              <a:rPr lang="vi-VN" sz="6000" dirty="0"/>
              <a:t>was ... higher than </a:t>
            </a:r>
            <a:r>
              <a:rPr lang="vi-VN" sz="6000" dirty="0">
                <a:solidFill>
                  <a:srgbClr val="FF0000"/>
                </a:solidFill>
              </a:rPr>
              <a:t>that/those</a:t>
            </a:r>
            <a:r>
              <a:rPr lang="vi-VN" sz="6000" dirty="0"/>
              <a:t> for </a:t>
            </a:r>
            <a:r>
              <a:rPr lang="vi-VN" sz="6000" dirty="0" smtClean="0"/>
              <a:t>...</a:t>
            </a:r>
          </a:p>
          <a:p>
            <a:pPr algn="l"/>
            <a:endParaRPr lang="vi-VN" sz="6000" dirty="0"/>
          </a:p>
          <a:p>
            <a:pPr algn="l"/>
            <a:r>
              <a:rPr lang="vi-VN" sz="6000" dirty="0"/>
              <a:t>S3: trend – </a:t>
            </a:r>
            <a:r>
              <a:rPr lang="vi-VN" sz="6000" dirty="0" smtClean="0"/>
              <a:t>highest</a:t>
            </a:r>
          </a:p>
          <a:p>
            <a:pPr algn="l"/>
            <a:endParaRPr lang="en-US" sz="6000" dirty="0"/>
          </a:p>
          <a:p>
            <a:pPr algn="l"/>
            <a:r>
              <a:rPr lang="vi-VN" sz="6000" dirty="0"/>
              <a:t>S4: trend – other category</a:t>
            </a:r>
          </a:p>
          <a:p>
            <a:pPr algn="l"/>
            <a:r>
              <a:rPr lang="vi-VN" sz="6600" b="1" dirty="0" smtClean="0"/>
              <a:t> </a:t>
            </a:r>
            <a:endParaRPr lang="vi-VN" sz="6600" dirty="0"/>
          </a:p>
        </p:txBody>
      </p:sp>
    </p:spTree>
    <p:extLst>
      <p:ext uri="{BB962C8B-B14F-4D97-AF65-F5344CB8AC3E}">
        <p14:creationId xmlns:p14="http://schemas.microsoft.com/office/powerpoint/2010/main" val="1309522310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18435" cy="13716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3318435" y="1220564"/>
            <a:ext cx="11065565" cy="1127488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rtlCol="0" anchor="ctr">
            <a:spAutoFit/>
          </a:bodyPr>
          <a:lstStyle/>
          <a:p>
            <a:pPr algn="l"/>
            <a:r>
              <a:rPr lang="vi-VN" sz="6600" b="1" dirty="0" smtClean="0">
                <a:solidFill>
                  <a:srgbClr val="00B050"/>
                </a:solidFill>
              </a:rPr>
              <a:t>Body 1_full body</a:t>
            </a:r>
          </a:p>
          <a:p>
            <a:pPr algn="l"/>
            <a:endParaRPr lang="vi-VN" sz="6600" b="1" dirty="0" smtClean="0"/>
          </a:p>
          <a:p>
            <a:pPr algn="l"/>
            <a:r>
              <a:rPr lang="en-US" sz="5400" dirty="0"/>
              <a:t>In 1987, </a:t>
            </a:r>
            <a:r>
              <a:rPr lang="en-US" sz="5400" dirty="0">
                <a:solidFill>
                  <a:srgbClr val="FF0000"/>
                </a:solidFill>
              </a:rPr>
              <a:t>the coast attracted </a:t>
            </a:r>
            <a:r>
              <a:rPr lang="en-US" sz="5400" dirty="0"/>
              <a:t>40 thousand tourists, </a:t>
            </a:r>
            <a:r>
              <a:rPr lang="en-US" sz="5400" dirty="0">
                <a:solidFill>
                  <a:srgbClr val="00B050"/>
                </a:solidFill>
              </a:rPr>
              <a:t>quadrupling</a:t>
            </a:r>
            <a:r>
              <a:rPr lang="en-US" sz="5400" dirty="0"/>
              <a:t> the lakes. </a:t>
            </a:r>
            <a:r>
              <a:rPr lang="vi-VN" sz="5400" dirty="0" smtClean="0"/>
              <a:t>Then</a:t>
            </a:r>
            <a:r>
              <a:rPr lang="en-US" sz="5400" dirty="0" smtClean="0">
                <a:solidFill>
                  <a:srgbClr val="FF0000"/>
                </a:solidFill>
              </a:rPr>
              <a:t>, </a:t>
            </a:r>
            <a:r>
              <a:rPr lang="en-US" sz="5400" dirty="0">
                <a:solidFill>
                  <a:srgbClr val="FF0000"/>
                </a:solidFill>
              </a:rPr>
              <a:t>the number of visitors to coastal areas </a:t>
            </a:r>
            <a:r>
              <a:rPr lang="en-US" sz="5400" dirty="0"/>
              <a:t>went down slightly in 1992 </a:t>
            </a:r>
            <a:r>
              <a:rPr lang="vi-VN" sz="5400" dirty="0" smtClean="0">
                <a:solidFill>
                  <a:srgbClr val="00B050"/>
                </a:solidFill>
              </a:rPr>
              <a:t>before</a:t>
            </a:r>
            <a:r>
              <a:rPr lang="en-US" sz="5400" dirty="0" smtClean="0"/>
              <a:t> </a:t>
            </a:r>
            <a:r>
              <a:rPr lang="en-US" sz="5400" dirty="0"/>
              <a:t>it surged to over 70 thousand at the end of the period. Meanwhile, </a:t>
            </a:r>
            <a:r>
              <a:rPr lang="en-US" sz="5400" dirty="0" smtClean="0">
                <a:solidFill>
                  <a:srgbClr val="FF0000"/>
                </a:solidFill>
              </a:rPr>
              <a:t>trips </a:t>
            </a:r>
            <a:r>
              <a:rPr lang="en-US" sz="5400" dirty="0">
                <a:solidFill>
                  <a:srgbClr val="FF0000"/>
                </a:solidFill>
              </a:rPr>
              <a:t>to the lakes </a:t>
            </a:r>
            <a:r>
              <a:rPr lang="en-US" sz="5400" dirty="0"/>
              <a:t>leapt to 75 thousand in 2002 </a:t>
            </a:r>
            <a:r>
              <a:rPr lang="en-US" sz="5400" dirty="0">
                <a:solidFill>
                  <a:srgbClr val="00B050"/>
                </a:solidFill>
              </a:rPr>
              <a:t>when it surpassed that to the coast</a:t>
            </a:r>
            <a:r>
              <a:rPr lang="en-US" sz="5400" dirty="0"/>
              <a:t>, but then slumped by 25 thousand at the end of </a:t>
            </a:r>
            <a:r>
              <a:rPr lang="en-US" sz="5400" dirty="0" smtClean="0"/>
              <a:t>the</a:t>
            </a:r>
            <a:r>
              <a:rPr lang="vi-VN" sz="5400" dirty="0" smtClean="0"/>
              <a:t> </a:t>
            </a:r>
            <a:r>
              <a:rPr lang="en-US" sz="5400" dirty="0" smtClean="0"/>
              <a:t>period</a:t>
            </a:r>
            <a:r>
              <a:rPr lang="en-US" sz="5400" dirty="0"/>
              <a:t>.</a:t>
            </a:r>
            <a:r>
              <a:rPr lang="vi-VN" sz="5400" b="1" dirty="0" smtClean="0"/>
              <a:t> </a:t>
            </a:r>
            <a:endParaRPr lang="vi-VN" sz="5400" dirty="0"/>
          </a:p>
        </p:txBody>
      </p:sp>
    </p:spTree>
    <p:extLst>
      <p:ext uri="{BB962C8B-B14F-4D97-AF65-F5344CB8AC3E}">
        <p14:creationId xmlns:p14="http://schemas.microsoft.com/office/powerpoint/2010/main" val="1329070145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18435" cy="13716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3318435" y="805067"/>
            <a:ext cx="11065565" cy="121058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rtlCol="0" anchor="ctr">
            <a:spAutoFit/>
          </a:bodyPr>
          <a:lstStyle/>
          <a:p>
            <a:pPr algn="l"/>
            <a:r>
              <a:rPr lang="vi-VN" sz="6600" b="1" dirty="0" smtClean="0">
                <a:solidFill>
                  <a:srgbClr val="00B050"/>
                </a:solidFill>
              </a:rPr>
              <a:t>Body 2_full body</a:t>
            </a:r>
          </a:p>
          <a:p>
            <a:pPr algn="l"/>
            <a:endParaRPr lang="vi-VN" sz="6600" b="1" dirty="0" smtClean="0"/>
          </a:p>
          <a:p>
            <a:pPr algn="l"/>
            <a:r>
              <a:rPr lang="en-US" sz="5400" dirty="0">
                <a:solidFill>
                  <a:srgbClr val="FF0000"/>
                </a:solidFill>
              </a:rPr>
              <a:t>Quite a different pattern can be seen in the number of tourists going to the mountains</a:t>
            </a:r>
            <a:r>
              <a:rPr lang="en-US" sz="5400" dirty="0"/>
              <a:t>. </a:t>
            </a:r>
            <a:r>
              <a:rPr lang="en-US" sz="5400" dirty="0">
                <a:solidFill>
                  <a:srgbClr val="00B050"/>
                </a:solidFill>
              </a:rPr>
              <a:t>Starting off at 20 thousand</a:t>
            </a:r>
            <a:r>
              <a:rPr lang="en-US" sz="5400" dirty="0"/>
              <a:t>, it fluctuated between 1987 and 2002</a:t>
            </a:r>
            <a:r>
              <a:rPr lang="en-US" sz="5400" dirty="0">
                <a:solidFill>
                  <a:srgbClr val="00B050"/>
                </a:solidFill>
              </a:rPr>
              <a:t>, followed by a slight upward trend</a:t>
            </a:r>
            <a:r>
              <a:rPr lang="en-US" sz="5400" dirty="0"/>
              <a:t> to reach a peak of approximately 35 thousand in 2007. </a:t>
            </a:r>
            <a:r>
              <a:rPr lang="en-US" sz="5400" dirty="0">
                <a:solidFill>
                  <a:srgbClr val="FF0000"/>
                </a:solidFill>
              </a:rPr>
              <a:t>It is also noticeable that </a:t>
            </a:r>
            <a:r>
              <a:rPr lang="en-US" sz="5400" dirty="0"/>
              <a:t>in 1992, the </a:t>
            </a:r>
            <a:r>
              <a:rPr lang="vi-VN" sz="5400" dirty="0" smtClean="0"/>
              <a:t>numbers for the lakes and the mountains were identical/similar/equal</a:t>
            </a:r>
            <a:r>
              <a:rPr lang="en-US" sz="5400" dirty="0" smtClean="0"/>
              <a:t>, </a:t>
            </a:r>
            <a:r>
              <a:rPr lang="en-US" sz="5400" dirty="0"/>
              <a:t>at about 25 thousand</a:t>
            </a:r>
            <a:r>
              <a:rPr lang="en-US" sz="5400" dirty="0" smtClean="0"/>
              <a:t>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72544654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aramond"/>
        <a:ea typeface="Garamond"/>
        <a:cs typeface="Garamond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BrandonGrotesque-Regular"/>
            <a:ea typeface="BrandonGrotesque-Regular"/>
            <a:cs typeface="BrandonGrotesque-Regular"/>
            <a:sym typeface="BrandonGrotesque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aramond"/>
        <a:ea typeface="Garamond"/>
        <a:cs typeface="Garamond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BrandonGrotesque-Regular"/>
            <a:ea typeface="BrandonGrotesque-Regular"/>
            <a:cs typeface="BrandonGrotesque-Regular"/>
            <a:sym typeface="BrandonGrotesque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972</Words>
  <Application>Microsoft Office PowerPoint</Application>
  <PresentationFormat>Custom</PresentationFormat>
  <Paragraphs>96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BrandonGrotesque-Medium</vt:lpstr>
      <vt:lpstr>BrandonGrotesque-Regular</vt:lpstr>
      <vt:lpstr>Garamond</vt:lpstr>
      <vt:lpstr>Helvetica Light</vt:lpstr>
      <vt:lpstr>Helvetica Neue</vt:lpstr>
      <vt:lpstr>Symbol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Nguyen</dc:creator>
  <cp:lastModifiedBy>Hoang Anh</cp:lastModifiedBy>
  <cp:revision>131</cp:revision>
  <dcterms:modified xsi:type="dcterms:W3CDTF">2020-10-12T17:15:08Z</dcterms:modified>
</cp:coreProperties>
</file>