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7" r:id="rId3"/>
    <p:sldId id="286" r:id="rId4"/>
    <p:sldId id="300" r:id="rId5"/>
    <p:sldId id="314" r:id="rId6"/>
    <p:sldId id="308" r:id="rId7"/>
    <p:sldId id="301" r:id="rId8"/>
    <p:sldId id="305" r:id="rId9"/>
    <p:sldId id="302" r:id="rId10"/>
    <p:sldId id="303" r:id="rId11"/>
    <p:sldId id="317" r:id="rId12"/>
    <p:sldId id="318" r:id="rId13"/>
    <p:sldId id="319" r:id="rId14"/>
    <p:sldId id="304" r:id="rId15"/>
    <p:sldId id="310" r:id="rId16"/>
    <p:sldId id="315" r:id="rId17"/>
    <p:sldId id="31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Nguyen" initials="TN" lastIdx="1" clrIdx="0">
    <p:extLst/>
  </p:cmAuthor>
  <p:cmAuthor id="2" name="Tuan Nguyen" initials="TN [2]" lastIdx="1" clrIdx="1">
    <p:extLst/>
  </p:cmAuthor>
  <p:cmAuthor id="3" name="Tuan Nguyen" initials="TN [3]" lastIdx="1" clrIdx="2">
    <p:extLst/>
  </p:cmAuthor>
  <p:cmAuthor id="4" name="Tuan Nguyen" initials="TN [4]" lastIdx="1" clrIdx="3">
    <p:extLst/>
  </p:cmAuthor>
  <p:cmAuthor id="5" name="Tuan Nguyen" initials="TN [5]" lastIdx="1" clrIdx="4">
    <p:extLst/>
  </p:cmAuthor>
  <p:cmAuthor id="6" name="Tuan Nguyen" initials="TN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EC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1"/>
    <p:restoredTop sz="90637" autoAdjust="0"/>
  </p:normalViewPr>
  <p:slideViewPr>
    <p:cSldViewPr snapToGrid="0" snapToObjects="1">
      <p:cViewPr varScale="1">
        <p:scale>
          <a:sx n="31" d="100"/>
          <a:sy n="31" d="100"/>
        </p:scale>
        <p:origin x="216" y="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3642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number of cars (which were) owned in Britain …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 the number of cars was owned =&gt;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the number of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“owned”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5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2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aged … and young</a:t>
            </a:r>
            <a:r>
              <a:rPr lang="en-US" baseline="0" dirty="0" smtClean="0"/>
              <a:t> adults in general in … who were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5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 -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: trend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order (trend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; order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Fish registered the lowest</a:t>
            </a:r>
            <a:r>
              <a:rPr lang="en-US" baseline="0" dirty="0" smtClean="0"/>
              <a:t> …</a:t>
            </a:r>
          </a:p>
          <a:p>
            <a:pPr marL="457200" indent="-457200">
              <a:buAutoNum type="arabicPeriod"/>
            </a:pPr>
            <a:r>
              <a:rPr lang="en-US" baseline="0" dirty="0" smtClean="0"/>
              <a:t>Beef was eaten 50 grams more than / the consumption of was ... Higher than that for/the number for … those for….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4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to use: “the number for”</a:t>
            </a:r>
          </a:p>
          <a:p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***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biệt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với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“the number of”</a:t>
            </a:r>
          </a:p>
          <a:p>
            <a:pPr lvl="0"/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 number of + N(plural):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có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bao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nhiêu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cái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gì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e.g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the number of chickens</a:t>
            </a:r>
          </a:p>
          <a:p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 	The number/figure/data/statistics for +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tên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loại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/ N (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ít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):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liệu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(data)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loại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bao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nhiêu</a:t>
            </a:r>
            <a:endParaRPr 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e.g</a:t>
            </a:r>
            <a:r>
              <a:rPr lang="en-US" sz="220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 the amount of chicken consumed was … = the number FOR chicken was …</a:t>
            </a:r>
            <a:endParaRPr lang="en-US" sz="220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100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trend </a:t>
            </a:r>
            <a:r>
              <a:rPr lang="en-US" baseline="0" dirty="0" err="1" smtClean="0"/>
              <a:t>bthg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 -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4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trend </a:t>
            </a:r>
            <a:r>
              <a:rPr lang="en-US" baseline="0" dirty="0" err="1" smtClean="0"/>
              <a:t>bthg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 -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trend </a:t>
            </a:r>
            <a:r>
              <a:rPr lang="en-US" baseline="0" dirty="0" err="1" smtClean="0"/>
              <a:t>bthg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 -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trend </a:t>
            </a:r>
            <a:r>
              <a:rPr lang="en-US" baseline="0" dirty="0" err="1" smtClean="0"/>
              <a:t>bthg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trc</a:t>
            </a:r>
            <a:r>
              <a:rPr lang="en-US" baseline="0" dirty="0" smtClean="0"/>
              <a:t> - 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0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Dấu</a:t>
            </a:r>
            <a:r>
              <a:rPr lang="en-US" baseline="0" dirty="0"/>
              <a:t> </a:t>
            </a:r>
            <a:r>
              <a:rPr lang="en-US" baseline="0" dirty="0" err="1"/>
              <a:t>chấm</a:t>
            </a:r>
            <a:r>
              <a:rPr lang="en-US" baseline="0" dirty="0"/>
              <a:t> </a:t>
            </a:r>
            <a:r>
              <a:rPr lang="en-US" baseline="0" dirty="0" err="1"/>
              <a:t>phẩy</a:t>
            </a:r>
            <a:r>
              <a:rPr lang="en-US" baseline="0" dirty="0"/>
              <a:t> – 2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nói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1 </a:t>
            </a:r>
            <a:r>
              <a:rPr lang="en-US" baseline="0" dirty="0" err="1"/>
              <a:t>thứ</a:t>
            </a:r>
            <a:endParaRPr lang="en-US" baseline="0" dirty="0"/>
          </a:p>
          <a:p>
            <a:r>
              <a:rPr lang="en-US" baseline="0" dirty="0" err="1"/>
              <a:t>Phẩy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which registered a boom overtook…</a:t>
            </a:r>
          </a:p>
          <a:p>
            <a:r>
              <a:rPr lang="en-US" baseline="0" dirty="0"/>
              <a:t>Highlight: overtake </a:t>
            </a:r>
            <a:r>
              <a:rPr lang="en-US" baseline="0" dirty="0" err="1"/>
              <a:t>kp</a:t>
            </a:r>
            <a:r>
              <a:rPr lang="en-US" baseline="0" dirty="0"/>
              <a:t> surpass</a:t>
            </a:r>
          </a:p>
          <a:p>
            <a:r>
              <a:rPr lang="en-US" baseline="0" dirty="0"/>
              <a:t>Witnessed in –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by </a:t>
            </a:r>
            <a:r>
              <a:rPr lang="en-US" baseline="0" dirty="0" err="1"/>
              <a:t>thì</a:t>
            </a:r>
            <a:r>
              <a:rPr lang="en-US" baseline="0" dirty="0"/>
              <a:t> p </a:t>
            </a:r>
            <a:r>
              <a:rPr lang="en-US" baseline="0" dirty="0" err="1"/>
              <a:t>là</a:t>
            </a:r>
            <a:r>
              <a:rPr lang="en-US" baseline="0" dirty="0"/>
              <a:t> experienced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0600" y="1274190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9883" y="12606098"/>
            <a:ext cx="4267201" cy="906781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/>
            </a:lvl1pPr>
          </a:lstStyle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964400" y="12621259"/>
            <a:ext cx="4267200" cy="9067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6000" b="0" i="0" u="none" strike="noStrike" cap="none" spc="0" baseline="0">
          <a:ln>
            <a:noFill/>
          </a:ln>
          <a:solidFill>
            <a:srgbClr val="FFFFFF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694" y="-308659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he"/>
          <p:cNvSpPr txBox="1"/>
          <p:nvPr/>
        </p:nvSpPr>
        <p:spPr>
          <a:xfrm>
            <a:off x="10309150" y="4501502"/>
            <a:ext cx="2550745" cy="27178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44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the</a:t>
            </a:r>
          </a:p>
        </p:txBody>
      </p:sp>
      <p:sp>
        <p:nvSpPr>
          <p:cNvPr id="113" name="workshop"/>
          <p:cNvSpPr txBox="1"/>
          <p:nvPr/>
        </p:nvSpPr>
        <p:spPr>
          <a:xfrm>
            <a:off x="10328072" y="6486069"/>
            <a:ext cx="7192874" cy="2781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800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BrandonGrotesque-Bold"/>
                <a:ea typeface="BrandonGrotesque-Bold"/>
                <a:cs typeface="BrandonGrotesque-Bold"/>
                <a:sym typeface="BrandonGrotesque-Bold"/>
              </a:defRPr>
            </a:lvl1pPr>
          </a:lstStyle>
          <a:p>
            <a:r>
              <a:rPr dirty="0"/>
              <a:t>workshop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44148"/>
            <a:ext cx="11824138" cy="85293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130455" y="2354919"/>
            <a:ext cx="13038800" cy="11182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dirty="0"/>
              <a:t>Looking at the details</a:t>
            </a:r>
            <a:r>
              <a:rPr lang="en-US" sz="6000" dirty="0"/>
              <a:t>, </a:t>
            </a:r>
            <a:r>
              <a:rPr lang="en-US" sz="6000" b="1" dirty="0"/>
              <a:t>in </a:t>
            </a:r>
            <a:r>
              <a:rPr lang="en-US" sz="6000" b="1" dirty="0" smtClean="0"/>
              <a:t>1979,</a:t>
            </a:r>
            <a:r>
              <a:rPr lang="en-US" sz="6000" dirty="0" smtClean="0"/>
              <a:t> </a:t>
            </a:r>
            <a:r>
              <a:rPr lang="en-US" sz="6000" dirty="0"/>
              <a:t>beef was eaten most, </a:t>
            </a:r>
            <a:r>
              <a:rPr lang="en-US" sz="6000" dirty="0">
                <a:solidFill>
                  <a:srgbClr val="FF0000"/>
                </a:solidFill>
              </a:rPr>
              <a:t>at</a:t>
            </a:r>
            <a:r>
              <a:rPr lang="en-US" sz="6000" dirty="0"/>
              <a:t> </a:t>
            </a:r>
            <a:r>
              <a:rPr lang="en-US" sz="6000" dirty="0">
                <a:solidFill>
                  <a:schemeClr val="accent1"/>
                </a:solidFill>
              </a:rPr>
              <a:t>well over</a:t>
            </a:r>
            <a:r>
              <a:rPr lang="en-US" sz="6000" dirty="0"/>
              <a:t> 200 grams a week. </a:t>
            </a:r>
            <a:r>
              <a:rPr lang="en-US" sz="6000" u="sng" dirty="0">
                <a:solidFill>
                  <a:srgbClr val="7030A0"/>
                </a:solidFill>
              </a:rPr>
              <a:t>This figure</a:t>
            </a:r>
            <a:r>
              <a:rPr lang="en-US" sz="6000" u="sng" dirty="0"/>
              <a:t> was </a:t>
            </a:r>
            <a:r>
              <a:rPr lang="en-US" sz="6000" u="sng" dirty="0" smtClean="0">
                <a:solidFill>
                  <a:schemeClr val="accent1"/>
                </a:solidFill>
              </a:rPr>
              <a:t>over</a:t>
            </a:r>
            <a:r>
              <a:rPr lang="en-US" sz="6000" u="sng" dirty="0" smtClean="0"/>
              <a:t> 50 </a:t>
            </a:r>
            <a:r>
              <a:rPr lang="en-US" sz="6000" u="sng" dirty="0"/>
              <a:t>grams more than </a:t>
            </a:r>
            <a:r>
              <a:rPr lang="en-US" sz="6000" u="sng" dirty="0">
                <a:solidFill>
                  <a:srgbClr val="7030A0"/>
                </a:solidFill>
              </a:rPr>
              <a:t>those for</a:t>
            </a:r>
            <a:r>
              <a:rPr lang="en-US" sz="6000" u="sng" dirty="0"/>
              <a:t> chicken and lamb and was </a:t>
            </a:r>
            <a:r>
              <a:rPr lang="en-US" sz="6000" u="sng" dirty="0">
                <a:solidFill>
                  <a:schemeClr val="accent1"/>
                </a:solidFill>
              </a:rPr>
              <a:t>nearly</a:t>
            </a:r>
            <a:r>
              <a:rPr lang="en-US" sz="6000" u="sng" dirty="0"/>
              <a:t> four times as much as </a:t>
            </a:r>
            <a:r>
              <a:rPr lang="en-US" sz="6000" u="sng" dirty="0">
                <a:solidFill>
                  <a:srgbClr val="7030A0"/>
                </a:solidFill>
              </a:rPr>
              <a:t>the recorded </a:t>
            </a:r>
            <a:r>
              <a:rPr lang="en-US" sz="6000" u="sng" dirty="0" smtClean="0">
                <a:solidFill>
                  <a:srgbClr val="7030A0"/>
                </a:solidFill>
              </a:rPr>
              <a:t>data </a:t>
            </a:r>
            <a:r>
              <a:rPr lang="en-US" sz="6000" u="sng" dirty="0">
                <a:solidFill>
                  <a:srgbClr val="7030A0"/>
                </a:solidFill>
              </a:rPr>
              <a:t>for</a:t>
            </a:r>
            <a:r>
              <a:rPr lang="en-US" sz="6000" u="sng" dirty="0"/>
              <a:t> fish</a:t>
            </a:r>
            <a:r>
              <a:rPr lang="en-US" sz="6000" dirty="0"/>
              <a:t>. </a:t>
            </a:r>
            <a:r>
              <a:rPr lang="en-US" sz="6000" b="1" dirty="0"/>
              <a:t>5 years later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7030A0"/>
                </a:solidFill>
              </a:rPr>
              <a:t>beef consumption</a:t>
            </a:r>
            <a:r>
              <a:rPr lang="en-US" sz="6000" dirty="0"/>
              <a:t> grew slightly </a:t>
            </a:r>
            <a:r>
              <a:rPr lang="en-US" sz="6000" dirty="0">
                <a:solidFill>
                  <a:srgbClr val="FFC000"/>
                </a:solidFill>
              </a:rPr>
              <a:t>before</a:t>
            </a:r>
            <a:r>
              <a:rPr lang="en-US" sz="6000" dirty="0"/>
              <a:t> it registered a striking decline </a:t>
            </a:r>
            <a:r>
              <a:rPr lang="en-US" sz="6000" dirty="0">
                <a:solidFill>
                  <a:srgbClr val="FF0000"/>
                </a:solidFill>
              </a:rPr>
              <a:t>to</a:t>
            </a:r>
            <a:r>
              <a:rPr lang="en-US" sz="6000" dirty="0"/>
              <a:t> 100 grams </a:t>
            </a:r>
            <a:r>
              <a:rPr lang="en-US" sz="6000" b="1" dirty="0"/>
              <a:t>at the end of the period</a:t>
            </a:r>
            <a:r>
              <a:rPr lang="en-US" sz="6000" dirty="0"/>
              <a:t>. </a:t>
            </a:r>
            <a:r>
              <a:rPr lang="en-US" sz="6000" dirty="0">
                <a:solidFill>
                  <a:srgbClr val="7030A0"/>
                </a:solidFill>
              </a:rPr>
              <a:t>The </a:t>
            </a:r>
            <a:r>
              <a:rPr lang="en-US" sz="6000" dirty="0" smtClean="0">
                <a:solidFill>
                  <a:srgbClr val="7030A0"/>
                </a:solidFill>
              </a:rPr>
              <a:t>data </a:t>
            </a:r>
            <a:r>
              <a:rPr lang="en-US" sz="6000" dirty="0">
                <a:solidFill>
                  <a:srgbClr val="7030A0"/>
                </a:solidFill>
              </a:rPr>
              <a:t>for lamb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00B050"/>
                </a:solidFill>
              </a:rPr>
              <a:t>similarly</a:t>
            </a:r>
            <a:r>
              <a:rPr lang="en-US" sz="6000" dirty="0"/>
              <a:t>, dropped by a half </a:t>
            </a:r>
            <a:r>
              <a:rPr lang="en-US" sz="6000" dirty="0">
                <a:solidFill>
                  <a:srgbClr val="FF0000"/>
                </a:solidFill>
              </a:rPr>
              <a:t>from</a:t>
            </a:r>
            <a:r>
              <a:rPr lang="en-US" sz="6000" dirty="0"/>
              <a:t> 150 </a:t>
            </a:r>
            <a:r>
              <a:rPr lang="en-US" sz="6000" dirty="0">
                <a:solidFill>
                  <a:srgbClr val="FF0000"/>
                </a:solidFill>
              </a:rPr>
              <a:t>to</a:t>
            </a:r>
            <a:r>
              <a:rPr lang="en-US" sz="6000" dirty="0"/>
              <a:t> 75 in 2004.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9213" y="391076"/>
            <a:ext cx="119502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Step 3: </a:t>
            </a:r>
            <a:r>
              <a:rPr lang="en-US" sz="5400" b="1" dirty="0">
                <a:solidFill>
                  <a:schemeClr val="tx1"/>
                </a:solidFill>
              </a:rPr>
              <a:t>describe the graph in </a:t>
            </a:r>
            <a:r>
              <a:rPr lang="en-US" sz="5400" b="1" dirty="0" smtClean="0">
                <a:solidFill>
                  <a:schemeClr val="tx1"/>
                </a:solidFill>
              </a:rPr>
              <a:t>details</a:t>
            </a:r>
            <a:endParaRPr lang="en-US" sz="5400" dirty="0">
              <a:solidFill>
                <a:srgbClr val="FF000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FF0000"/>
                </a:solidFill>
              </a:rPr>
              <a:t>Body 1</a:t>
            </a:r>
            <a:r>
              <a:rPr lang="en-US" sz="5400" dirty="0"/>
              <a:t>: </a:t>
            </a:r>
            <a:r>
              <a:rPr lang="en-US" sz="5400" dirty="0" smtClean="0"/>
              <a:t>describe beef &amp; lamb’s data.</a:t>
            </a:r>
            <a:endParaRPr lang="en-US" sz="5400" dirty="0"/>
          </a:p>
        </p:txBody>
      </p:sp>
      <p:sp>
        <p:nvSpPr>
          <p:cNvPr id="5" name="GRAPH WRITING"/>
          <p:cNvSpPr txBox="1">
            <a:spLocks/>
          </p:cNvSpPr>
          <p:nvPr/>
        </p:nvSpPr>
        <p:spPr>
          <a:xfrm>
            <a:off x="853440" y="184149"/>
            <a:ext cx="10277015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819" y="9831831"/>
            <a:ext cx="10494818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1&amp;2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Static sentence – 1</a:t>
            </a:r>
            <a:r>
              <a:rPr kumimoji="0" lang="en-US" sz="40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st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year (1979)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(1)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r>
              <a:rPr lang="en-US" dirty="0"/>
              <a:t>:</a:t>
            </a:r>
            <a:r>
              <a:rPr lang="en-US" dirty="0" smtClean="0"/>
              <a:t> beef – over 250 grams</a:t>
            </a:r>
            <a:endParaRPr lang="en-US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Lamb – 150 grams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(2) </a:t>
            </a: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sánh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 beef vs lamb (1979)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3&amp;4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Describe trend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của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lang="en-US" dirty="0" err="1" smtClean="0"/>
              <a:t>từng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loại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(4 vital structures)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22588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 WRITING"/>
          <p:cNvSpPr txBox="1">
            <a:spLocks/>
          </p:cNvSpPr>
          <p:nvPr/>
        </p:nvSpPr>
        <p:spPr>
          <a:xfrm>
            <a:off x="1" y="15708"/>
            <a:ext cx="13340834" cy="1837156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sz="8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trend | </a:t>
            </a:r>
            <a:r>
              <a:rPr lang="en-US" sz="8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8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endParaRPr lang="en-US" sz="8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52864"/>
            <a:ext cx="13932568" cy="11863136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4239492-D420-B34B-A214-4D465A511F12}"/>
              </a:ext>
            </a:extLst>
          </p:cNvPr>
          <p:cNvSpPr txBox="1">
            <a:spLocks/>
          </p:cNvSpPr>
          <p:nvPr/>
        </p:nvSpPr>
        <p:spPr>
          <a:xfrm>
            <a:off x="14297892" y="92350"/>
            <a:ext cx="10086108" cy="3521028"/>
          </a:xfrm>
          <a:prstGeom prst="rect">
            <a:avLst/>
          </a:prstGeom>
        </p:spPr>
        <p:txBody>
          <a:bodyPr/>
          <a:lstStyle>
            <a:lvl1pPr marL="73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  <a:lvl2pPr marL="136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2pPr>
            <a:lvl3pPr marL="200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3pPr>
            <a:lvl4pPr marL="263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4pPr>
            <a:lvl5pPr marL="327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5pPr>
            <a:lvl6pPr marL="390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6pPr>
            <a:lvl7pPr marL="454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7pPr>
            <a:lvl8pPr marL="517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8pPr>
            <a:lvl9pPr marL="581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S + V </a:t>
            </a:r>
            <a:r>
              <a:rPr lang="en-US" sz="4800" dirty="0" smtClean="0">
                <a:solidFill>
                  <a:srgbClr val="FF0000"/>
                </a:solidFill>
              </a:rPr>
              <a:t>before</a:t>
            </a:r>
            <a:r>
              <a:rPr lang="en-US" sz="4800" dirty="0" smtClean="0">
                <a:solidFill>
                  <a:schemeClr val="tx1"/>
                </a:solidFill>
              </a:rPr>
              <a:t> + V-</a:t>
            </a:r>
            <a:r>
              <a:rPr lang="en-US" sz="4800" dirty="0" err="1" smtClean="0">
                <a:solidFill>
                  <a:schemeClr val="tx1"/>
                </a:solidFill>
              </a:rPr>
              <a:t>ing</a:t>
            </a:r>
            <a:r>
              <a:rPr lang="en-US" sz="4800" dirty="0" smtClean="0">
                <a:solidFill>
                  <a:schemeClr val="tx1"/>
                </a:solidFill>
              </a:rPr>
              <a:t> | S V </a:t>
            </a:r>
          </a:p>
          <a:p>
            <a:pPr hangingPunct="1">
              <a:lnSpc>
                <a:spcPct val="15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			</a:t>
            </a:r>
            <a:r>
              <a:rPr lang="en-US" sz="4800" dirty="0" smtClean="0">
                <a:solidFill>
                  <a:srgbClr val="FF0000"/>
                </a:solidFill>
              </a:rPr>
              <a:t>, and/but then</a:t>
            </a:r>
            <a:r>
              <a:rPr lang="en-US" sz="4800" dirty="0" smtClean="0">
                <a:solidFill>
                  <a:schemeClr val="tx1"/>
                </a:solidFill>
              </a:rPr>
              <a:t> 	S V </a:t>
            </a:r>
          </a:p>
          <a:p>
            <a:pPr hangingPunct="1"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After…, </a:t>
            </a:r>
            <a:r>
              <a:rPr lang="en-US" sz="4800" dirty="0" smtClean="0">
                <a:solidFill>
                  <a:schemeClr val="tx1"/>
                </a:solidFill>
              </a:rPr>
              <a:t>…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4400" dirty="0" err="1" smtClean="0">
                <a:solidFill>
                  <a:schemeClr val="tx1"/>
                </a:solidFill>
              </a:rPr>
              <a:t>e.g</a:t>
            </a:r>
            <a:r>
              <a:rPr lang="en-US" sz="4400" dirty="0" smtClean="0">
                <a:solidFill>
                  <a:schemeClr val="tx1"/>
                </a:solidFill>
              </a:rPr>
              <a:t>: Between 1979 and 2004, </a:t>
            </a:r>
            <a:r>
              <a:rPr lang="en-US" sz="4400" dirty="0" smtClean="0">
                <a:solidFill>
                  <a:srgbClr val="7030A0"/>
                </a:solidFill>
              </a:rPr>
              <a:t>beef consumption</a:t>
            </a:r>
            <a:r>
              <a:rPr lang="en-US" sz="4400" dirty="0" smtClean="0">
                <a:solidFill>
                  <a:schemeClr val="tx1"/>
                </a:solidFill>
              </a:rPr>
              <a:t> grew slightly </a:t>
            </a:r>
            <a:r>
              <a:rPr lang="en-US" sz="4400" dirty="0" smtClean="0">
                <a:solidFill>
                  <a:srgbClr val="FF0000"/>
                </a:solidFill>
              </a:rPr>
              <a:t>before</a:t>
            </a:r>
            <a:r>
              <a:rPr lang="en-US" sz="4400" dirty="0" smtClean="0">
                <a:solidFill>
                  <a:schemeClr val="tx1"/>
                </a:solidFill>
              </a:rPr>
              <a:t> declining sharply to 100 grams at the end of the period.</a:t>
            </a:r>
          </a:p>
          <a:p>
            <a:pPr hangingPunct="1"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S + </a:t>
            </a:r>
            <a:r>
              <a:rPr lang="en-US" sz="4800" dirty="0" smtClean="0">
                <a:solidFill>
                  <a:schemeClr val="tx1"/>
                </a:solidFill>
              </a:rPr>
              <a:t>V</a:t>
            </a:r>
            <a:r>
              <a:rPr lang="en-US" sz="4800" dirty="0" smtClean="0">
                <a:solidFill>
                  <a:srgbClr val="FF0000"/>
                </a:solidFill>
              </a:rPr>
              <a:t> [time] when </a:t>
            </a:r>
            <a:r>
              <a:rPr lang="en-US" sz="4800" dirty="0" smtClean="0">
                <a:solidFill>
                  <a:schemeClr val="tx1"/>
                </a:solidFill>
              </a:rPr>
              <a:t>S V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                         </a:t>
            </a:r>
            <a:r>
              <a:rPr lang="en-US" sz="4800" dirty="0" smtClean="0">
                <a:solidFill>
                  <a:srgbClr val="FF0000"/>
                </a:solidFill>
              </a:rPr>
              <a:t>, at which point</a:t>
            </a:r>
            <a:r>
              <a:rPr lang="en-US" sz="4800" dirty="0" smtClean="0">
                <a:solidFill>
                  <a:schemeClr val="tx1"/>
                </a:solidFill>
              </a:rPr>
              <a:t> S V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4800" dirty="0" err="1" smtClean="0">
                <a:solidFill>
                  <a:schemeClr val="tx1"/>
                </a:solidFill>
              </a:rPr>
              <a:t>e.g</a:t>
            </a:r>
            <a:r>
              <a:rPr lang="en-US" sz="4800" dirty="0" smtClean="0">
                <a:solidFill>
                  <a:schemeClr val="tx1"/>
                </a:solidFill>
              </a:rPr>
              <a:t>: </a:t>
            </a:r>
            <a:r>
              <a:rPr lang="en-US" sz="4800" dirty="0">
                <a:solidFill>
                  <a:srgbClr val="7030A0"/>
                </a:solidFill>
              </a:rPr>
              <a:t>beef consumption</a:t>
            </a:r>
            <a:r>
              <a:rPr lang="en-US" sz="4800" dirty="0">
                <a:solidFill>
                  <a:schemeClr val="tx1"/>
                </a:solidFill>
              </a:rPr>
              <a:t> grew </a:t>
            </a:r>
            <a:r>
              <a:rPr lang="en-US" sz="4800" dirty="0" smtClean="0">
                <a:solidFill>
                  <a:schemeClr val="tx1"/>
                </a:solidFill>
              </a:rPr>
              <a:t>slightly </a:t>
            </a:r>
            <a:r>
              <a:rPr lang="en-US" sz="4800" dirty="0" smtClean="0">
                <a:solidFill>
                  <a:srgbClr val="FF0000"/>
                </a:solidFill>
              </a:rPr>
              <a:t>until 1984 when</a:t>
            </a:r>
            <a:r>
              <a:rPr lang="en-US" sz="4800" dirty="0" smtClean="0">
                <a:solidFill>
                  <a:schemeClr val="tx1"/>
                </a:solidFill>
              </a:rPr>
              <a:t> it </a:t>
            </a:r>
            <a:r>
              <a:rPr lang="en-US" sz="4800" dirty="0" smtClean="0">
                <a:solidFill>
                  <a:schemeClr val="tx1"/>
                </a:solidFill>
              </a:rPr>
              <a:t>declined</a:t>
            </a:r>
            <a:r>
              <a:rPr lang="en-US" sz="4800" dirty="0" smtClean="0">
                <a:solidFill>
                  <a:srgbClr val="FF0000"/>
                </a:solidFill>
              </a:rPr>
              <a:t>, and then</a:t>
            </a:r>
            <a:r>
              <a:rPr lang="en-US" sz="4800" dirty="0" smtClean="0">
                <a:solidFill>
                  <a:schemeClr val="tx1"/>
                </a:solidFill>
              </a:rPr>
              <a:t> hit a low of 100 grams … 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7034648"/>
            <a:ext cx="214052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rgbClr val="002060"/>
                </a:solidFill>
              </a:rPr>
              <a:t>B</a:t>
            </a: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eef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4079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44148"/>
            <a:ext cx="11824138" cy="85293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130455" y="2354919"/>
            <a:ext cx="13038800" cy="11182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i="1" dirty="0"/>
              <a:t>Looking at the details</a:t>
            </a:r>
            <a:r>
              <a:rPr lang="en-US" sz="6000" dirty="0"/>
              <a:t>, </a:t>
            </a:r>
            <a:r>
              <a:rPr lang="en-US" sz="6000" b="1" dirty="0"/>
              <a:t>in </a:t>
            </a:r>
            <a:r>
              <a:rPr lang="en-US" sz="6000" b="1" dirty="0" smtClean="0"/>
              <a:t>1979,</a:t>
            </a:r>
            <a:r>
              <a:rPr lang="en-US" sz="6000" dirty="0" smtClean="0"/>
              <a:t> </a:t>
            </a:r>
            <a:r>
              <a:rPr lang="en-US" sz="6000" dirty="0"/>
              <a:t>beef was eaten most, </a:t>
            </a:r>
            <a:r>
              <a:rPr lang="en-US" sz="6000" dirty="0">
                <a:solidFill>
                  <a:srgbClr val="FF0000"/>
                </a:solidFill>
              </a:rPr>
              <a:t>at</a:t>
            </a:r>
            <a:r>
              <a:rPr lang="en-US" sz="6000" dirty="0"/>
              <a:t> </a:t>
            </a:r>
            <a:r>
              <a:rPr lang="en-US" sz="6000" dirty="0">
                <a:solidFill>
                  <a:schemeClr val="accent1"/>
                </a:solidFill>
              </a:rPr>
              <a:t>well over</a:t>
            </a:r>
            <a:r>
              <a:rPr lang="en-US" sz="6000" dirty="0"/>
              <a:t> 200 grams a week. </a:t>
            </a:r>
            <a:r>
              <a:rPr lang="en-US" sz="6000" u="sng" dirty="0">
                <a:solidFill>
                  <a:srgbClr val="7030A0"/>
                </a:solidFill>
              </a:rPr>
              <a:t>This figure</a:t>
            </a:r>
            <a:r>
              <a:rPr lang="en-US" sz="6000" u="sng" dirty="0"/>
              <a:t> was </a:t>
            </a:r>
            <a:r>
              <a:rPr lang="en-US" sz="6000" u="sng" dirty="0" smtClean="0">
                <a:solidFill>
                  <a:schemeClr val="accent1"/>
                </a:solidFill>
              </a:rPr>
              <a:t>over</a:t>
            </a:r>
            <a:r>
              <a:rPr lang="en-US" sz="6000" u="sng" dirty="0" smtClean="0"/>
              <a:t> 50 </a:t>
            </a:r>
            <a:r>
              <a:rPr lang="en-US" sz="6000" u="sng" dirty="0"/>
              <a:t>grams more than </a:t>
            </a:r>
            <a:r>
              <a:rPr lang="en-US" sz="6000" u="sng" dirty="0">
                <a:solidFill>
                  <a:srgbClr val="7030A0"/>
                </a:solidFill>
              </a:rPr>
              <a:t>those for</a:t>
            </a:r>
            <a:r>
              <a:rPr lang="en-US" sz="6000" u="sng" dirty="0"/>
              <a:t> chicken and lamb and was </a:t>
            </a:r>
            <a:r>
              <a:rPr lang="en-US" sz="6000" u="sng" dirty="0">
                <a:solidFill>
                  <a:schemeClr val="accent1"/>
                </a:solidFill>
              </a:rPr>
              <a:t>nearly</a:t>
            </a:r>
            <a:r>
              <a:rPr lang="en-US" sz="6000" u="sng" dirty="0"/>
              <a:t> four times as much as </a:t>
            </a:r>
            <a:r>
              <a:rPr lang="en-US" sz="6000" u="sng" dirty="0">
                <a:solidFill>
                  <a:srgbClr val="7030A0"/>
                </a:solidFill>
              </a:rPr>
              <a:t>the recorded </a:t>
            </a:r>
            <a:r>
              <a:rPr lang="en-US" sz="6000" u="sng" dirty="0" smtClean="0">
                <a:solidFill>
                  <a:srgbClr val="7030A0"/>
                </a:solidFill>
              </a:rPr>
              <a:t>data </a:t>
            </a:r>
            <a:r>
              <a:rPr lang="en-US" sz="6000" u="sng" dirty="0">
                <a:solidFill>
                  <a:srgbClr val="7030A0"/>
                </a:solidFill>
              </a:rPr>
              <a:t>for</a:t>
            </a:r>
            <a:r>
              <a:rPr lang="en-US" sz="6000" u="sng" dirty="0"/>
              <a:t> fish</a:t>
            </a:r>
            <a:r>
              <a:rPr lang="en-US" sz="6000" dirty="0"/>
              <a:t>. </a:t>
            </a:r>
            <a:r>
              <a:rPr lang="en-US" sz="6000" b="1" dirty="0"/>
              <a:t>5 years later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7030A0"/>
                </a:solidFill>
              </a:rPr>
              <a:t>beef consumption</a:t>
            </a:r>
            <a:r>
              <a:rPr lang="en-US" sz="6000" dirty="0"/>
              <a:t> grew slightly </a:t>
            </a:r>
            <a:r>
              <a:rPr lang="en-US" sz="6000" dirty="0">
                <a:solidFill>
                  <a:srgbClr val="FFC000"/>
                </a:solidFill>
              </a:rPr>
              <a:t>before</a:t>
            </a:r>
            <a:r>
              <a:rPr lang="en-US" sz="6000" dirty="0"/>
              <a:t> it registered a striking decline </a:t>
            </a:r>
            <a:r>
              <a:rPr lang="en-US" sz="6000" dirty="0">
                <a:solidFill>
                  <a:srgbClr val="FF0000"/>
                </a:solidFill>
              </a:rPr>
              <a:t>to</a:t>
            </a:r>
            <a:r>
              <a:rPr lang="en-US" sz="6000" dirty="0"/>
              <a:t> 100 grams </a:t>
            </a:r>
            <a:r>
              <a:rPr lang="en-US" sz="6000" b="1" dirty="0"/>
              <a:t>at the end of the period</a:t>
            </a:r>
            <a:r>
              <a:rPr lang="en-US" sz="6000" dirty="0"/>
              <a:t>. </a:t>
            </a:r>
            <a:r>
              <a:rPr lang="en-US" sz="6000" dirty="0">
                <a:solidFill>
                  <a:srgbClr val="7030A0"/>
                </a:solidFill>
              </a:rPr>
              <a:t>The </a:t>
            </a:r>
            <a:r>
              <a:rPr lang="en-US" sz="6000" dirty="0" smtClean="0">
                <a:solidFill>
                  <a:srgbClr val="7030A0"/>
                </a:solidFill>
              </a:rPr>
              <a:t>data </a:t>
            </a:r>
            <a:r>
              <a:rPr lang="en-US" sz="6000" dirty="0">
                <a:solidFill>
                  <a:srgbClr val="7030A0"/>
                </a:solidFill>
              </a:rPr>
              <a:t>for lamb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00B050"/>
                </a:solidFill>
              </a:rPr>
              <a:t>similarly</a:t>
            </a:r>
            <a:r>
              <a:rPr lang="en-US" sz="6000" dirty="0"/>
              <a:t>, dropped by a half </a:t>
            </a:r>
            <a:r>
              <a:rPr lang="en-US" sz="6000" dirty="0">
                <a:solidFill>
                  <a:srgbClr val="FF0000"/>
                </a:solidFill>
              </a:rPr>
              <a:t>from</a:t>
            </a:r>
            <a:r>
              <a:rPr lang="en-US" sz="6000" dirty="0"/>
              <a:t> 150 </a:t>
            </a:r>
            <a:r>
              <a:rPr lang="en-US" sz="6000" dirty="0">
                <a:solidFill>
                  <a:srgbClr val="FF0000"/>
                </a:solidFill>
              </a:rPr>
              <a:t>to</a:t>
            </a:r>
            <a:r>
              <a:rPr lang="en-US" sz="6000" dirty="0"/>
              <a:t> 75 in 2004.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9213" y="391076"/>
            <a:ext cx="119502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Step 3: </a:t>
            </a:r>
            <a:r>
              <a:rPr lang="en-US" sz="5400" b="1" dirty="0">
                <a:solidFill>
                  <a:schemeClr val="tx1"/>
                </a:solidFill>
              </a:rPr>
              <a:t>describe the graph in </a:t>
            </a:r>
            <a:r>
              <a:rPr lang="en-US" sz="5400" b="1" dirty="0" smtClean="0">
                <a:solidFill>
                  <a:schemeClr val="tx1"/>
                </a:solidFill>
              </a:rPr>
              <a:t>details</a:t>
            </a:r>
            <a:endParaRPr lang="en-US" sz="5400" dirty="0">
              <a:solidFill>
                <a:srgbClr val="FF000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FF0000"/>
                </a:solidFill>
              </a:rPr>
              <a:t>Body 1</a:t>
            </a:r>
            <a:r>
              <a:rPr lang="en-US" sz="5400" dirty="0"/>
              <a:t>: </a:t>
            </a:r>
            <a:r>
              <a:rPr lang="en-US" sz="5400" dirty="0" smtClean="0"/>
              <a:t>describe beef &amp; lamb’s data.</a:t>
            </a:r>
            <a:endParaRPr lang="en-US" sz="5400" dirty="0"/>
          </a:p>
        </p:txBody>
      </p:sp>
      <p:sp>
        <p:nvSpPr>
          <p:cNvPr id="5" name="GRAPH WRITING"/>
          <p:cNvSpPr txBox="1">
            <a:spLocks/>
          </p:cNvSpPr>
          <p:nvPr/>
        </p:nvSpPr>
        <p:spPr>
          <a:xfrm>
            <a:off x="853440" y="184149"/>
            <a:ext cx="10277015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819" y="9831831"/>
            <a:ext cx="10494818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1&amp;2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Static sentence – 1</a:t>
            </a:r>
            <a:r>
              <a:rPr kumimoji="0" lang="en-US" sz="4000" b="0" i="0" u="none" strike="noStrike" cap="none" spc="0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st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year (1979)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(1)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r>
              <a:rPr lang="en-US" dirty="0"/>
              <a:t>:</a:t>
            </a:r>
            <a:r>
              <a:rPr lang="en-US" dirty="0" smtClean="0"/>
              <a:t> beef – over 250 grams</a:t>
            </a:r>
            <a:endParaRPr lang="en-US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Lamb – 150 grams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(2) </a:t>
            </a: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sánh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: beef vs lamb (1979)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3&amp;4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Describe trend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của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lang="en-US" dirty="0" err="1" smtClean="0"/>
              <a:t>từng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loại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</a:rPr>
              <a:t>(4 vital structures)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4060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 WRITING"/>
          <p:cNvSpPr txBox="1">
            <a:spLocks/>
          </p:cNvSpPr>
          <p:nvPr/>
        </p:nvSpPr>
        <p:spPr>
          <a:xfrm>
            <a:off x="5702969" y="249121"/>
            <a:ext cx="13340834" cy="1837156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sz="8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8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cohesive devices</a:t>
            </a:r>
            <a:endParaRPr lang="en-US" sz="8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4239492-D420-B34B-A214-4D465A511F12}"/>
              </a:ext>
            </a:extLst>
          </p:cNvPr>
          <p:cNvSpPr txBox="1">
            <a:spLocks/>
          </p:cNvSpPr>
          <p:nvPr/>
        </p:nvSpPr>
        <p:spPr>
          <a:xfrm>
            <a:off x="872836" y="1695681"/>
            <a:ext cx="21869400" cy="3521028"/>
          </a:xfrm>
          <a:prstGeom prst="rect">
            <a:avLst/>
          </a:prstGeom>
        </p:spPr>
        <p:txBody>
          <a:bodyPr/>
          <a:lstStyle>
            <a:lvl1pPr marL="73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  <a:lvl2pPr marL="136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2pPr>
            <a:lvl3pPr marL="200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3pPr>
            <a:lvl4pPr marL="263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4pPr>
            <a:lvl5pPr marL="327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5pPr>
            <a:lvl6pPr marL="390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6pPr>
            <a:lvl7pPr marL="454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7pPr>
            <a:lvl8pPr marL="517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8pPr>
            <a:lvl9pPr marL="581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9pPr>
          </a:lstStyle>
          <a:p>
            <a:pPr marL="0" indent="0" algn="ctr" hangingPunct="1">
              <a:lnSpc>
                <a:spcPct val="150000"/>
              </a:lnSpc>
              <a:buNone/>
            </a:pPr>
            <a:r>
              <a:rPr lang="en-US" sz="5400" dirty="0" smtClean="0">
                <a:solidFill>
                  <a:srgbClr val="FF3399"/>
                </a:solidFill>
              </a:rPr>
              <a:t>2 MAIN TYPES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4800" dirty="0" err="1" smtClean="0">
                <a:solidFill>
                  <a:schemeClr val="tx1"/>
                </a:solidFill>
              </a:rPr>
              <a:t>Nối</a:t>
            </a:r>
            <a:r>
              <a:rPr lang="en-US" sz="4800" dirty="0" smtClean="0">
                <a:solidFill>
                  <a:schemeClr val="tx1"/>
                </a:solidFill>
              </a:rPr>
              <a:t> 2 </a:t>
            </a:r>
            <a:r>
              <a:rPr lang="en-US" sz="4800" dirty="0" err="1" smtClean="0">
                <a:solidFill>
                  <a:schemeClr val="tx1"/>
                </a:solidFill>
              </a:rPr>
              <a:t>câu</a:t>
            </a:r>
            <a:r>
              <a:rPr lang="en-US" sz="4800" dirty="0" smtClean="0">
                <a:solidFill>
                  <a:schemeClr val="tx1"/>
                </a:solidFill>
              </a:rPr>
              <a:t>: A + V1</a:t>
            </a:r>
            <a:r>
              <a:rPr lang="en-US" sz="4800" dirty="0" smtClean="0">
                <a:solidFill>
                  <a:srgbClr val="FF0000"/>
                </a:solidFill>
              </a:rPr>
              <a:t>. [</a:t>
            </a:r>
            <a:r>
              <a:rPr lang="en-US" sz="4800" dirty="0" err="1" smtClean="0">
                <a:solidFill>
                  <a:srgbClr val="FF0000"/>
                </a:solidFill>
              </a:rPr>
              <a:t>từ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nối</a:t>
            </a:r>
            <a:r>
              <a:rPr lang="en-US" sz="4800" dirty="0" smtClean="0">
                <a:solidFill>
                  <a:srgbClr val="FF0000"/>
                </a:solidFill>
              </a:rPr>
              <a:t>], </a:t>
            </a:r>
            <a:r>
              <a:rPr lang="en-US" sz="4800" dirty="0" smtClean="0">
                <a:solidFill>
                  <a:schemeClr val="tx1"/>
                </a:solidFill>
              </a:rPr>
              <a:t>B + V2.</a:t>
            </a:r>
          </a:p>
          <a:p>
            <a:pPr hangingPunct="1">
              <a:lnSpc>
                <a:spcPct val="15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dirty="0" smtClean="0">
                <a:solidFill>
                  <a:srgbClr val="FF0000"/>
                </a:solidFill>
              </a:rPr>
              <a:t>increased</a:t>
            </a:r>
            <a:r>
              <a:rPr lang="en-US" sz="4800" dirty="0" smtClean="0">
                <a:solidFill>
                  <a:schemeClr val="tx1"/>
                </a:solidFill>
              </a:rPr>
              <a:t>. ______________________________________ , B </a:t>
            </a:r>
            <a:r>
              <a:rPr lang="en-US" sz="4800" dirty="0" smtClean="0">
                <a:solidFill>
                  <a:srgbClr val="FF0000"/>
                </a:solidFill>
              </a:rPr>
              <a:t>increased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hangingPunct="1">
              <a:lnSpc>
                <a:spcPct val="15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dirty="0">
                <a:solidFill>
                  <a:srgbClr val="FF0000"/>
                </a:solidFill>
              </a:rPr>
              <a:t>increased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  <a:r>
              <a:rPr lang="en-US" sz="4800" dirty="0" smtClean="0">
                <a:solidFill>
                  <a:schemeClr val="tx1"/>
                </a:solidFill>
              </a:rPr>
              <a:t>______________________________________ </a:t>
            </a:r>
            <a:r>
              <a:rPr lang="en-US" sz="4800" dirty="0">
                <a:solidFill>
                  <a:schemeClr val="tx1"/>
                </a:solidFill>
              </a:rPr>
              <a:t>, B </a:t>
            </a:r>
            <a:r>
              <a:rPr lang="en-US" sz="4800" dirty="0" smtClean="0">
                <a:solidFill>
                  <a:srgbClr val="FF0000"/>
                </a:solidFill>
              </a:rPr>
              <a:t>increased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hangingPunct="1">
              <a:lnSpc>
                <a:spcPct val="150000"/>
              </a:lnSpc>
            </a:pP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dirty="0">
                <a:solidFill>
                  <a:srgbClr val="FF0000"/>
                </a:solidFill>
              </a:rPr>
              <a:t>increased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  <a:r>
              <a:rPr lang="en-US" sz="4800" dirty="0" smtClean="0">
                <a:solidFill>
                  <a:schemeClr val="tx1"/>
                </a:solidFill>
              </a:rPr>
              <a:t>______________________________________ </a:t>
            </a:r>
            <a:r>
              <a:rPr lang="en-US" sz="4800" dirty="0">
                <a:solidFill>
                  <a:schemeClr val="tx1"/>
                </a:solidFill>
              </a:rPr>
              <a:t>, B </a:t>
            </a:r>
            <a:r>
              <a:rPr lang="en-US" sz="4800" dirty="0" smtClean="0">
                <a:solidFill>
                  <a:srgbClr val="FF0000"/>
                </a:solidFill>
              </a:rPr>
              <a:t>fluctuated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4800" dirty="0" err="1" smtClean="0">
                <a:solidFill>
                  <a:schemeClr val="tx1"/>
                </a:solidFill>
              </a:rPr>
              <a:t>Nối</a:t>
            </a:r>
            <a:r>
              <a:rPr lang="en-US" sz="4800" dirty="0" smtClean="0">
                <a:solidFill>
                  <a:schemeClr val="tx1"/>
                </a:solidFill>
              </a:rPr>
              <a:t> 2 </a:t>
            </a:r>
            <a:r>
              <a:rPr lang="en-US" sz="4800" dirty="0" err="1" smtClean="0">
                <a:solidFill>
                  <a:schemeClr val="tx1"/>
                </a:solidFill>
              </a:rPr>
              <a:t>mệnh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đề</a:t>
            </a:r>
            <a:r>
              <a:rPr lang="en-US" sz="4800" dirty="0" smtClean="0">
                <a:solidFill>
                  <a:schemeClr val="tx1"/>
                </a:solidFill>
              </a:rPr>
              <a:t>: A + V1, </a:t>
            </a:r>
            <a:r>
              <a:rPr lang="en-US" sz="4800" dirty="0">
                <a:solidFill>
                  <a:srgbClr val="FF0000"/>
                </a:solidFill>
              </a:rPr>
              <a:t>[</a:t>
            </a:r>
            <a:r>
              <a:rPr lang="en-US" sz="4800" dirty="0" err="1">
                <a:solidFill>
                  <a:srgbClr val="FF0000"/>
                </a:solidFill>
              </a:rPr>
              <a:t>từ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nối</a:t>
            </a:r>
            <a:r>
              <a:rPr lang="en-US" sz="4800" dirty="0">
                <a:solidFill>
                  <a:srgbClr val="FF0000"/>
                </a:solidFill>
              </a:rPr>
              <a:t>], </a:t>
            </a:r>
            <a:r>
              <a:rPr lang="en-US" sz="4800" dirty="0">
                <a:solidFill>
                  <a:schemeClr val="tx1"/>
                </a:solidFill>
              </a:rPr>
              <a:t>B + V2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hangingPunct="1"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dirty="0" smtClean="0">
                <a:solidFill>
                  <a:srgbClr val="FF0000"/>
                </a:solidFill>
              </a:rPr>
              <a:t>increased</a:t>
            </a:r>
            <a:r>
              <a:rPr lang="en-US" sz="4800" dirty="0" smtClean="0">
                <a:solidFill>
                  <a:schemeClr val="tx1"/>
                </a:solidFill>
              </a:rPr>
              <a:t>, </a:t>
            </a:r>
            <a:r>
              <a:rPr lang="en-US" sz="4800" dirty="0">
                <a:solidFill>
                  <a:schemeClr val="tx1"/>
                </a:solidFill>
              </a:rPr>
              <a:t>______________________________________ 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B </a:t>
            </a:r>
            <a:r>
              <a:rPr lang="en-US" sz="4800" dirty="0">
                <a:solidFill>
                  <a:srgbClr val="FF0000"/>
                </a:solidFill>
              </a:rPr>
              <a:t>decreased</a:t>
            </a:r>
            <a:r>
              <a:rPr lang="en-US" sz="4800" dirty="0" smtClean="0">
                <a:solidFill>
                  <a:schemeClr val="tx1"/>
                </a:solidFill>
              </a:rPr>
              <a:t>.</a:t>
            </a:r>
          </a:p>
          <a:p>
            <a:pPr hangingPunct="1"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dirty="0">
                <a:solidFill>
                  <a:srgbClr val="FF0000"/>
                </a:solidFill>
              </a:rPr>
              <a:t>increased</a:t>
            </a:r>
            <a:r>
              <a:rPr lang="en-US" sz="4800" dirty="0">
                <a:solidFill>
                  <a:schemeClr val="tx1"/>
                </a:solidFill>
              </a:rPr>
              <a:t>, ______________________________________  </a:t>
            </a: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dirty="0" smtClean="0">
                <a:solidFill>
                  <a:srgbClr val="FF0000"/>
                </a:solidFill>
              </a:rPr>
              <a:t>decreased.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4800" dirty="0" smtClean="0">
                <a:solidFill>
                  <a:schemeClr val="tx1"/>
                </a:solidFill>
              </a:rPr>
              <a:t>[</a:t>
            </a:r>
            <a:r>
              <a:rPr lang="en-US" sz="4800" dirty="0" err="1" smtClean="0">
                <a:solidFill>
                  <a:schemeClr val="tx1"/>
                </a:solidFill>
              </a:rPr>
              <a:t>cấu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trúc</a:t>
            </a:r>
            <a:r>
              <a:rPr lang="en-US" sz="4800" dirty="0" smtClean="0">
                <a:solidFill>
                  <a:schemeClr val="tx1"/>
                </a:solidFill>
              </a:rPr>
              <a:t> trend 3 </a:t>
            </a:r>
            <a:r>
              <a:rPr lang="en-US" sz="4800" dirty="0" err="1" smtClean="0">
                <a:solidFill>
                  <a:schemeClr val="tx1"/>
                </a:solidFill>
              </a:rPr>
              <a:t>điểm</a:t>
            </a:r>
            <a:r>
              <a:rPr lang="en-US" sz="4800" dirty="0" smtClean="0">
                <a:solidFill>
                  <a:schemeClr val="tx1"/>
                </a:solidFill>
              </a:rPr>
              <a:t>]</a:t>
            </a:r>
            <a:endParaRPr lang="en-US" sz="4800" dirty="0">
              <a:solidFill>
                <a:schemeClr val="tx1"/>
              </a:solidFill>
            </a:endParaRPr>
          </a:p>
          <a:p>
            <a:pPr marL="0" indent="0" hangingPunct="1">
              <a:lnSpc>
                <a:spcPct val="150000"/>
              </a:lnSpc>
              <a:buNone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2526" y="4314028"/>
            <a:ext cx="9642764" cy="71814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Similarly/Likewise/Having a similar pattern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326" y="5555675"/>
            <a:ext cx="13258800" cy="71814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In contrast/On the other hand/Having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an opposite trend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2526" y="6831455"/>
            <a:ext cx="10058401" cy="71814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Meanwhile/Having a different progression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2526" y="9254996"/>
            <a:ext cx="9642764" cy="71814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while/whereas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3979" y="10490238"/>
            <a:ext cx="9642764" cy="71814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b</a:t>
            </a:r>
            <a:r>
              <a:rPr lang="en-US" dirty="0" smtClean="0"/>
              <a:t>efore/, and then/ , but then, </a:t>
            </a:r>
            <a:r>
              <a:rPr lang="en-US" dirty="0" err="1" smtClean="0"/>
              <a:t>etc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37522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692274"/>
            <a:ext cx="11824138" cy="85293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130452" y="3341934"/>
            <a:ext cx="12969766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6000" dirty="0">
                <a:solidFill>
                  <a:srgbClr val="00B050"/>
                </a:solidFill>
              </a:rPr>
              <a:t>On the other hand</a:t>
            </a:r>
            <a:r>
              <a:rPr lang="en-US" sz="6000" dirty="0"/>
              <a:t>, chicken became the </a:t>
            </a:r>
            <a:r>
              <a:rPr lang="en-US" sz="6000" i="1" dirty="0"/>
              <a:t>dominant</a:t>
            </a:r>
            <a:r>
              <a:rPr lang="en-US" sz="6000" dirty="0"/>
              <a:t> meat </a:t>
            </a:r>
            <a:r>
              <a:rPr lang="en-US" sz="6000" dirty="0" smtClean="0"/>
              <a:t>type. </a:t>
            </a:r>
            <a:r>
              <a:rPr lang="en-US" sz="6000" dirty="0">
                <a:solidFill>
                  <a:srgbClr val="7030A0"/>
                </a:solidFill>
              </a:rPr>
              <a:t>I</a:t>
            </a:r>
            <a:r>
              <a:rPr lang="en-US" sz="6000" dirty="0" smtClean="0">
                <a:solidFill>
                  <a:srgbClr val="7030A0"/>
                </a:solidFill>
              </a:rPr>
              <a:t>ts </a:t>
            </a:r>
            <a:r>
              <a:rPr lang="en-US" sz="6000" dirty="0">
                <a:solidFill>
                  <a:srgbClr val="7030A0"/>
                </a:solidFill>
              </a:rPr>
              <a:t>figure </a:t>
            </a:r>
            <a:r>
              <a:rPr lang="en-US" sz="6000" i="1" dirty="0"/>
              <a:t>overtook</a:t>
            </a:r>
            <a:r>
              <a:rPr lang="en-US" sz="6000" dirty="0"/>
              <a:t> beef’s </a:t>
            </a:r>
            <a:r>
              <a:rPr lang="en-US" sz="6000" b="1" dirty="0"/>
              <a:t>in 1989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FFC000"/>
                </a:solidFill>
              </a:rPr>
              <a:t>before</a:t>
            </a:r>
            <a:r>
              <a:rPr lang="en-US" sz="6000" dirty="0"/>
              <a:t> jumping to over 250 grams per week </a:t>
            </a:r>
            <a:r>
              <a:rPr lang="en-US" sz="6000" b="1" dirty="0"/>
              <a:t>in the final year</a:t>
            </a:r>
            <a:r>
              <a:rPr lang="en-US" sz="6000" dirty="0"/>
              <a:t>. </a:t>
            </a:r>
            <a:r>
              <a:rPr lang="en-US" sz="6000" dirty="0">
                <a:solidFill>
                  <a:srgbClr val="00B050"/>
                </a:solidFill>
              </a:rPr>
              <a:t>Meanwhile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00B0F0"/>
                </a:solidFill>
              </a:rPr>
              <a:t>the years after 1979 saw no marked change in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7030A0"/>
                </a:solidFill>
              </a:rPr>
              <a:t>fish’s data</a:t>
            </a:r>
            <a:r>
              <a:rPr lang="en-US" sz="6000" dirty="0"/>
              <a:t>.</a:t>
            </a:r>
          </a:p>
        </p:txBody>
      </p:sp>
      <p:sp>
        <p:nvSpPr>
          <p:cNvPr id="5" name="GRAPH WRITING"/>
          <p:cNvSpPr txBox="1">
            <a:spLocks/>
          </p:cNvSpPr>
          <p:nvPr/>
        </p:nvSpPr>
        <p:spPr>
          <a:xfrm>
            <a:off x="853440" y="184149"/>
            <a:ext cx="10277015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30452" y="237385"/>
            <a:ext cx="119502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Step 3: </a:t>
            </a:r>
            <a:r>
              <a:rPr lang="en-US" sz="5400" b="1" dirty="0">
                <a:solidFill>
                  <a:schemeClr val="tx1"/>
                </a:solidFill>
              </a:rPr>
              <a:t>describe the graph in detail</a:t>
            </a:r>
            <a:endParaRPr lang="en-US" sz="5400" dirty="0">
              <a:solidFill>
                <a:srgbClr val="FF000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FF0000"/>
                </a:solidFill>
              </a:rPr>
              <a:t>Body </a:t>
            </a:r>
            <a:r>
              <a:rPr lang="en-US" sz="5400" dirty="0" smtClean="0">
                <a:solidFill>
                  <a:srgbClr val="FF0000"/>
                </a:solidFill>
              </a:rPr>
              <a:t>2</a:t>
            </a:r>
            <a:r>
              <a:rPr lang="en-US" sz="5400" dirty="0" smtClean="0"/>
              <a:t>: </a:t>
            </a:r>
            <a:r>
              <a:rPr lang="en-US" sz="5400" dirty="0"/>
              <a:t>describe </a:t>
            </a:r>
            <a:r>
              <a:rPr lang="en-US" sz="5400" dirty="0" smtClean="0"/>
              <a:t>chicken &amp; fish’s data.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317819" y="9894176"/>
            <a:ext cx="1213049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1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Nhận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xét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chung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ở)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Quite an 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similar/different/ opposite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pattern can be seen in A’s data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err="1" smtClean="0">
                <a:solidFill>
                  <a:srgbClr val="FF0000"/>
                </a:solidFill>
              </a:rPr>
              <a:t>Câu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: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Describe trend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của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các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loại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còn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lại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4 vital structures) + </a:t>
            </a:r>
            <a:r>
              <a:rPr lang="en-US" dirty="0" smtClean="0">
                <a:solidFill>
                  <a:srgbClr val="FF0000"/>
                </a:solidFill>
              </a:rPr>
              <a:t>cohesive devices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9936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 WRITING"/>
          <p:cNvSpPr txBox="1">
            <a:spLocks/>
          </p:cNvSpPr>
          <p:nvPr/>
        </p:nvSpPr>
        <p:spPr>
          <a:xfrm>
            <a:off x="13333423" y="118916"/>
            <a:ext cx="10277015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25127"/>
            <a:ext cx="14713527" cy="13398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Intro: 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BrandonGrotesque-Regular"/>
              </a:rPr>
              <a:t>paraphrase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BrandonGrotesque-Regular"/>
              </a:rPr>
              <a:t>đề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BrandonGrotesque-Regular"/>
              </a:rPr>
              <a:t> (grammar/vocab)</a:t>
            </a:r>
            <a:endParaRPr kumimoji="0" lang="en-US" sz="48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rgbClr val="FF0000"/>
                </a:solidFill>
              </a:rPr>
              <a:t>Overview: </a:t>
            </a:r>
            <a:r>
              <a:rPr lang="en-US" sz="4800" dirty="0" smtClean="0">
                <a:solidFill>
                  <a:schemeClr val="tx1"/>
                </a:solidFill>
              </a:rPr>
              <a:t>(line graph – dynamic chart)</a:t>
            </a:r>
            <a:endParaRPr lang="en-US" sz="4800" dirty="0">
              <a:solidFill>
                <a:srgbClr val="FF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1"/>
                </a:solidFill>
              </a:rPr>
              <a:t>Câu</a:t>
            </a:r>
            <a:r>
              <a:rPr lang="en-US" sz="4800" dirty="0">
                <a:solidFill>
                  <a:schemeClr val="tx1"/>
                </a:solidFill>
              </a:rPr>
              <a:t> 1: Trend (1-2 trend </a:t>
            </a:r>
            <a:r>
              <a:rPr lang="en-US" sz="4800" dirty="0" err="1">
                <a:solidFill>
                  <a:schemeClr val="tx1"/>
                </a:solidFill>
              </a:rPr>
              <a:t>nổi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bật</a:t>
            </a:r>
            <a:r>
              <a:rPr lang="en-US" sz="4800" dirty="0">
                <a:solidFill>
                  <a:schemeClr val="tx1"/>
                </a:solidFill>
              </a:rPr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1"/>
                </a:solidFill>
              </a:rPr>
              <a:t>Câu</a:t>
            </a:r>
            <a:r>
              <a:rPr lang="en-US" sz="4800" dirty="0">
                <a:solidFill>
                  <a:schemeClr val="tx1"/>
                </a:solidFill>
              </a:rPr>
              <a:t> 2: Order (</a:t>
            </a:r>
            <a:r>
              <a:rPr lang="en-US" sz="4800" dirty="0" err="1">
                <a:solidFill>
                  <a:schemeClr val="tx1"/>
                </a:solidFill>
              </a:rPr>
              <a:t>loại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cao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nhất</a:t>
            </a:r>
            <a:r>
              <a:rPr lang="en-US" sz="4800" dirty="0">
                <a:solidFill>
                  <a:schemeClr val="tx1"/>
                </a:solidFill>
              </a:rPr>
              <a:t>/</a:t>
            </a:r>
            <a:r>
              <a:rPr lang="en-US" sz="4800" dirty="0" err="1">
                <a:solidFill>
                  <a:schemeClr val="tx1"/>
                </a:solidFill>
              </a:rPr>
              <a:t>thấp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nhất</a:t>
            </a:r>
            <a:r>
              <a:rPr lang="en-US" sz="48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4800" dirty="0">
                <a:solidFill>
                  <a:schemeClr val="tx1"/>
                </a:solidFill>
              </a:rPr>
              <a:t>Note: overview </a:t>
            </a:r>
            <a:r>
              <a:rPr lang="en-US" sz="4800" dirty="0" err="1">
                <a:solidFill>
                  <a:schemeClr val="tx1"/>
                </a:solidFill>
              </a:rPr>
              <a:t>nên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không</a:t>
            </a:r>
            <a:r>
              <a:rPr lang="en-US" sz="4800" dirty="0">
                <a:solidFill>
                  <a:schemeClr val="tx1"/>
                </a:solidFill>
              </a:rPr>
              <a:t> report </a:t>
            </a:r>
            <a:r>
              <a:rPr lang="en-US" sz="4800" dirty="0" smtClean="0">
                <a:solidFill>
                  <a:schemeClr val="tx1"/>
                </a:solidFill>
              </a:rPr>
              <a:t>data</a:t>
            </a:r>
            <a:endParaRPr lang="en-US" sz="4800" dirty="0">
              <a:solidFill>
                <a:schemeClr val="tx1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Body 1: (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nhóm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các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loại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có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trend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giống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nhau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)</a:t>
            </a:r>
            <a:endParaRPr kumimoji="0" lang="en-US" sz="48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1"/>
                </a:solidFill>
              </a:rPr>
              <a:t>Câu</a:t>
            </a:r>
            <a:r>
              <a:rPr lang="en-US" sz="4800" dirty="0">
                <a:solidFill>
                  <a:schemeClr val="tx1"/>
                </a:solidFill>
              </a:rPr>
              <a:t> 1: Static sentence (no change) – 1</a:t>
            </a:r>
            <a:r>
              <a:rPr lang="en-US" sz="4800" baseline="30000" dirty="0">
                <a:solidFill>
                  <a:schemeClr val="tx1"/>
                </a:solidFill>
              </a:rPr>
              <a:t>st</a:t>
            </a:r>
            <a:r>
              <a:rPr lang="en-US" sz="4800" dirty="0">
                <a:solidFill>
                  <a:schemeClr val="tx1"/>
                </a:solidFill>
              </a:rPr>
              <a:t> year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(</a:t>
            </a:r>
            <a:r>
              <a:rPr lang="en-US" sz="4800" dirty="0" err="1">
                <a:solidFill>
                  <a:schemeClr val="tx1"/>
                </a:solidFill>
              </a:rPr>
              <a:t>loại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cao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nhất</a:t>
            </a:r>
            <a:r>
              <a:rPr lang="en-US" sz="4800" dirty="0">
                <a:solidFill>
                  <a:schemeClr val="tx1"/>
                </a:solidFill>
              </a:rPr>
              <a:t>/</a:t>
            </a:r>
            <a:r>
              <a:rPr lang="en-US" sz="4800" dirty="0" err="1">
                <a:solidFill>
                  <a:schemeClr val="tx1"/>
                </a:solidFill>
              </a:rPr>
              <a:t>thấp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nhất</a:t>
            </a:r>
            <a:r>
              <a:rPr lang="en-US" sz="4800" dirty="0">
                <a:solidFill>
                  <a:schemeClr val="tx1"/>
                </a:solidFill>
              </a:rPr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1"/>
                </a:solidFill>
              </a:rPr>
              <a:t>Câu</a:t>
            </a:r>
            <a:r>
              <a:rPr lang="en-US" sz="4800" dirty="0">
                <a:solidFill>
                  <a:schemeClr val="tx1"/>
                </a:solidFill>
              </a:rPr>
              <a:t> 2: So </a:t>
            </a:r>
            <a:r>
              <a:rPr lang="en-US" sz="4800" dirty="0" err="1">
                <a:solidFill>
                  <a:schemeClr val="tx1"/>
                </a:solidFill>
              </a:rPr>
              <a:t>sánh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cùng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thời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điểm</a:t>
            </a:r>
            <a:r>
              <a:rPr lang="en-US" sz="4800" dirty="0">
                <a:solidFill>
                  <a:schemeClr val="tx1"/>
                </a:solidFill>
              </a:rPr>
              <a:t> – </a:t>
            </a:r>
            <a:r>
              <a:rPr lang="en-US" sz="4800" dirty="0" err="1">
                <a:solidFill>
                  <a:schemeClr val="tx1"/>
                </a:solidFill>
              </a:rPr>
              <a:t>loại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khác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(</a:t>
            </a:r>
            <a:r>
              <a:rPr lang="en-US" sz="4800" dirty="0" err="1">
                <a:solidFill>
                  <a:schemeClr val="tx1"/>
                </a:solidFill>
              </a:rPr>
              <a:t>cấu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trúc</a:t>
            </a:r>
            <a:r>
              <a:rPr lang="en-US" sz="4800" dirty="0">
                <a:solidFill>
                  <a:schemeClr val="tx1"/>
                </a:solidFill>
              </a:rPr>
              <a:t> so </a:t>
            </a:r>
            <a:r>
              <a:rPr lang="en-US" sz="4800" dirty="0" err="1">
                <a:solidFill>
                  <a:schemeClr val="tx1"/>
                </a:solidFill>
              </a:rPr>
              <a:t>sánh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hơn</a:t>
            </a:r>
            <a:r>
              <a:rPr lang="en-US" sz="4800" dirty="0">
                <a:solidFill>
                  <a:schemeClr val="tx1"/>
                </a:solidFill>
              </a:rPr>
              <a:t>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chemeClr val="tx1"/>
                </a:solidFill>
              </a:rPr>
              <a:t>Câu</a:t>
            </a:r>
            <a:r>
              <a:rPr lang="en-US" sz="4800" dirty="0">
                <a:solidFill>
                  <a:schemeClr val="tx1"/>
                </a:solidFill>
              </a:rPr>
              <a:t> 3-4: Describe changes/trend </a:t>
            </a:r>
            <a:r>
              <a:rPr lang="en-US" sz="4800" dirty="0" err="1">
                <a:solidFill>
                  <a:schemeClr val="tx1"/>
                </a:solidFill>
              </a:rPr>
              <a:t>của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các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loại</a:t>
            </a:r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4800" dirty="0">
                <a:solidFill>
                  <a:schemeClr val="tx1"/>
                </a:solidFill>
              </a:rPr>
              <a:t>(4 vital structures</a:t>
            </a:r>
            <a:r>
              <a:rPr lang="en-US" sz="4800" dirty="0" smtClean="0">
                <a:solidFill>
                  <a:schemeClr val="tx1"/>
                </a:solidFill>
              </a:rPr>
              <a:t>)</a:t>
            </a:r>
            <a:endParaRPr kumimoji="0" lang="en-US" sz="48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sym typeface="BrandonGrotesque-Regular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smtClean="0">
                <a:solidFill>
                  <a:srgbClr val="FF0000"/>
                </a:solidFill>
              </a:rPr>
              <a:t>Body 2: (</a:t>
            </a:r>
            <a:r>
              <a:rPr lang="en-US" sz="4800" dirty="0" err="1" smtClean="0">
                <a:solidFill>
                  <a:srgbClr val="FF0000"/>
                </a:solidFill>
              </a:rPr>
              <a:t>các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loại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còn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lại</a:t>
            </a:r>
            <a:r>
              <a:rPr lang="en-US" sz="4800" dirty="0" smtClean="0">
                <a:solidFill>
                  <a:srgbClr val="FF0000"/>
                </a:solidFill>
              </a:rPr>
              <a:t>)</a:t>
            </a:r>
            <a:endParaRPr lang="en-US" sz="4800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Câu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 1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: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Nhận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xét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chung</a:t>
            </a:r>
            <a:endParaRPr kumimoji="0" lang="en-US" sz="4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 smtClean="0"/>
              <a:t>(</a:t>
            </a:r>
            <a:r>
              <a:rPr lang="en-US" sz="4800" dirty="0" err="1" smtClean="0"/>
              <a:t>một</a:t>
            </a:r>
            <a:r>
              <a:rPr lang="en-US" sz="4800" dirty="0" smtClean="0"/>
              <a:t> </a:t>
            </a:r>
            <a:r>
              <a:rPr lang="en-US" sz="4800" dirty="0" err="1" smtClean="0"/>
              <a:t>sự</a:t>
            </a:r>
            <a:r>
              <a:rPr lang="en-US" sz="4800" dirty="0" smtClean="0"/>
              <a:t> </a:t>
            </a:r>
            <a:r>
              <a:rPr lang="en-US" sz="4800" dirty="0" err="1" smtClean="0"/>
              <a:t>thay</a:t>
            </a:r>
            <a:r>
              <a:rPr lang="en-US" sz="4800" dirty="0"/>
              <a:t> </a:t>
            </a:r>
            <a:r>
              <a:rPr lang="en-US" sz="4800" dirty="0" err="1" smtClean="0"/>
              <a:t>đổi</a:t>
            </a:r>
            <a:r>
              <a:rPr lang="en-US" sz="4800" dirty="0" smtClean="0"/>
              <a:t> </a:t>
            </a:r>
            <a:r>
              <a:rPr lang="en-US" sz="4800" dirty="0" err="1" smtClean="0"/>
              <a:t>ngược</a:t>
            </a:r>
            <a:r>
              <a:rPr lang="en-US" sz="4800" dirty="0" smtClean="0"/>
              <a:t> </a:t>
            </a:r>
            <a:r>
              <a:rPr lang="en-US" sz="4800" dirty="0" err="1" smtClean="0"/>
              <a:t>lại</a:t>
            </a:r>
            <a:r>
              <a:rPr lang="en-US" sz="4800" dirty="0" smtClean="0"/>
              <a:t> </a:t>
            </a:r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thể</a:t>
            </a:r>
            <a:r>
              <a:rPr lang="en-US" sz="4800" dirty="0" smtClean="0"/>
              <a:t> </a:t>
            </a:r>
            <a:r>
              <a:rPr lang="en-US" sz="4800" dirty="0" err="1" smtClean="0"/>
              <a:t>thấy</a:t>
            </a:r>
            <a:r>
              <a:rPr lang="en-US" sz="4800" dirty="0" smtClean="0"/>
              <a:t> ở)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Quite an opposite pattern can be seen in A’s data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aseline="0" dirty="0" err="1" smtClean="0">
                <a:solidFill>
                  <a:srgbClr val="FF0000"/>
                </a:solidFill>
              </a:rPr>
              <a:t>Câu</a:t>
            </a:r>
            <a:r>
              <a:rPr lang="en-US" sz="4800" dirty="0" smtClean="0">
                <a:solidFill>
                  <a:srgbClr val="FF0000"/>
                </a:solidFill>
              </a:rPr>
              <a:t> 2</a:t>
            </a:r>
            <a:r>
              <a:rPr lang="en-US" sz="4800" dirty="0" smtClean="0"/>
              <a:t>: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Describe changes/trend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của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các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loại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còn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lại</a:t>
            </a:r>
            <a:endParaRPr kumimoji="0" lang="en-US" sz="4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tx1"/>
                </a:solidFill>
              </a:rPr>
              <a:t>(</a:t>
            </a:r>
            <a:r>
              <a:rPr lang="en-US" sz="4800" dirty="0" smtClean="0">
                <a:solidFill>
                  <a:schemeClr val="tx1"/>
                </a:solidFill>
              </a:rPr>
              <a:t>4 vital structures)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BrandonGrotesque-Regular"/>
            </a:endParaRPr>
          </a:p>
        </p:txBody>
      </p:sp>
      <p:pic>
        <p:nvPicPr>
          <p:cNvPr id="8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65382" y="2286000"/>
            <a:ext cx="10418618" cy="85293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2361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188641"/>
            <a:ext cx="12792779" cy="4833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Trend: </a:t>
            </a:r>
            <a:r>
              <a:rPr lang="en-US" dirty="0" smtClean="0">
                <a:solidFill>
                  <a:schemeClr val="tx1"/>
                </a:solidFill>
              </a:rPr>
              <a:t>The rates for [16-24] - upward trend &amp;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hat for young adult population declined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Order: </a:t>
            </a:r>
            <a:r>
              <a:rPr lang="en-US" dirty="0" smtClean="0">
                <a:solidFill>
                  <a:schemeClr val="tx1"/>
                </a:solidFill>
              </a:rPr>
              <a:t>Highest unemployment rate – young adults [16-24] in London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792779" cy="8188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91309" y="216500"/>
            <a:ext cx="10141528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changes in young </a:t>
            </a:r>
            <a:r>
              <a:rPr lang="en-US" dirty="0" smtClean="0"/>
              <a:t>adult unemployment </a:t>
            </a:r>
            <a:r>
              <a:rPr lang="en-US" dirty="0"/>
              <a:t>rates in England between 1993 and 2012.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88636" y="2339235"/>
            <a:ext cx="10744201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 smtClean="0"/>
              <a:t>[INTRO]: The </a:t>
            </a:r>
            <a:r>
              <a:rPr lang="en-US" sz="4800" dirty="0"/>
              <a:t>given line graph illustrates </a:t>
            </a:r>
            <a:r>
              <a:rPr lang="en-US" sz="4800" dirty="0" smtClean="0"/>
              <a:t>(how) the </a:t>
            </a:r>
            <a:r>
              <a:rPr lang="en-US" sz="4800" b="1" dirty="0" smtClean="0"/>
              <a:t>percentages </a:t>
            </a:r>
            <a:r>
              <a:rPr lang="en-US" sz="4800" b="1" dirty="0"/>
              <a:t>of young (English) adults</a:t>
            </a:r>
            <a:r>
              <a:rPr lang="en-US" sz="4800" dirty="0"/>
              <a:t> who were </a:t>
            </a:r>
            <a:r>
              <a:rPr lang="en-US" sz="4800" b="1" u="sng" dirty="0"/>
              <a:t>out </a:t>
            </a:r>
            <a:r>
              <a:rPr lang="en-US" sz="4800" b="1" u="sng" dirty="0" smtClean="0"/>
              <a:t>of work</a:t>
            </a:r>
            <a:r>
              <a:rPr lang="en-US" sz="4800" b="1" dirty="0" smtClean="0"/>
              <a:t>/unemployed</a:t>
            </a:r>
            <a:r>
              <a:rPr lang="en-US" sz="4800" dirty="0" smtClean="0"/>
              <a:t> </a:t>
            </a:r>
            <a:r>
              <a:rPr lang="en-US" sz="4800" b="1" u="sng" dirty="0" smtClean="0"/>
              <a:t>in </a:t>
            </a:r>
            <a:r>
              <a:rPr lang="en-US" sz="4800" b="1" u="sng" dirty="0"/>
              <a:t>London and the rest of </a:t>
            </a:r>
            <a:r>
              <a:rPr lang="en-US" sz="4800" b="1" u="sng" dirty="0" smtClean="0"/>
              <a:t>England</a:t>
            </a:r>
            <a:r>
              <a:rPr lang="en-US" sz="4800" dirty="0" smtClean="0"/>
              <a:t> (shifted) over </a:t>
            </a:r>
            <a:r>
              <a:rPr lang="en-US" sz="4800" dirty="0"/>
              <a:t>a 20-year period starting from 1993.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88636" y="7074701"/>
            <a:ext cx="10972800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 smtClean="0"/>
              <a:t>[OVERVIEW] As </a:t>
            </a:r>
            <a:r>
              <a:rPr lang="en-US" sz="4800" dirty="0"/>
              <a:t>can be seen from the chart, </a:t>
            </a:r>
            <a:r>
              <a:rPr lang="en-US" sz="4800" dirty="0" smtClean="0"/>
              <a:t>while the </a:t>
            </a:r>
            <a:r>
              <a:rPr lang="en-US" sz="4800" u="sng" dirty="0" smtClean="0">
                <a:solidFill>
                  <a:srgbClr val="FF0000"/>
                </a:solidFill>
              </a:rPr>
              <a:t>rates </a:t>
            </a:r>
            <a:r>
              <a:rPr lang="en-US" sz="4800" u="sng" dirty="0">
                <a:solidFill>
                  <a:srgbClr val="FF0000"/>
                </a:solidFill>
              </a:rPr>
              <a:t>for</a:t>
            </a:r>
            <a:r>
              <a:rPr lang="en-US" sz="4800" dirty="0"/>
              <a:t> </a:t>
            </a:r>
            <a:r>
              <a:rPr lang="en-US" sz="4800" b="1" dirty="0" smtClean="0"/>
              <a:t>young </a:t>
            </a:r>
            <a:r>
              <a:rPr lang="en-US" sz="4800" b="1" u="sng" dirty="0"/>
              <a:t>people </a:t>
            </a:r>
            <a:r>
              <a:rPr lang="en-US" sz="4800" b="1" dirty="0"/>
              <a:t>aged</a:t>
            </a:r>
            <a:r>
              <a:rPr lang="en-US" sz="4800" dirty="0"/>
              <a:t>/</a:t>
            </a:r>
            <a:r>
              <a:rPr lang="en-US" sz="4800" b="1" dirty="0"/>
              <a:t>at the age of 16-24 </a:t>
            </a:r>
            <a:r>
              <a:rPr lang="en-US" sz="4800" dirty="0" smtClean="0"/>
              <a:t>experienced </a:t>
            </a:r>
            <a:r>
              <a:rPr lang="en-US" sz="4800" dirty="0"/>
              <a:t>an upward trend</a:t>
            </a:r>
            <a:r>
              <a:rPr lang="en-US" sz="4800" dirty="0" smtClean="0"/>
              <a:t>, </a:t>
            </a:r>
            <a:r>
              <a:rPr lang="en-US" sz="4800" u="sng" dirty="0" smtClean="0">
                <a:solidFill>
                  <a:srgbClr val="FF0000"/>
                </a:solidFill>
              </a:rPr>
              <a:t>those </a:t>
            </a:r>
            <a:r>
              <a:rPr lang="en-US" sz="4800" u="sng" dirty="0">
                <a:solidFill>
                  <a:srgbClr val="FF0000"/>
                </a:solidFill>
              </a:rPr>
              <a:t>for</a:t>
            </a:r>
            <a:r>
              <a:rPr lang="en-US" sz="4800" dirty="0"/>
              <a:t> the </a:t>
            </a:r>
            <a:r>
              <a:rPr lang="en-US" sz="4800" dirty="0" smtClean="0"/>
              <a:t>young adult </a:t>
            </a:r>
            <a:r>
              <a:rPr lang="en-US" sz="4800" dirty="0"/>
              <a:t>population declined slightly. Throughout the period, </a:t>
            </a:r>
            <a:r>
              <a:rPr lang="en-US" sz="4800" dirty="0" smtClean="0"/>
              <a:t>the </a:t>
            </a:r>
            <a:r>
              <a:rPr lang="en-US" sz="4800" dirty="0"/>
              <a:t>highest unemployment </a:t>
            </a:r>
            <a:r>
              <a:rPr lang="en-US" sz="4800" dirty="0" smtClean="0"/>
              <a:t>rate was among </a:t>
            </a:r>
            <a:r>
              <a:rPr lang="en-US" sz="4800" b="1" dirty="0" smtClean="0"/>
              <a:t>the group of 16-24</a:t>
            </a:r>
            <a:r>
              <a:rPr lang="en-US" sz="4800" dirty="0" smtClean="0"/>
              <a:t> in London.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1588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780" y="-144629"/>
            <a:ext cx="11591219" cy="8562109"/>
          </a:xfrm>
          <a:prstGeom prst="rect">
            <a:avLst/>
          </a:prstGeom>
          <a:noFill/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2792779" y="8216349"/>
            <a:ext cx="11591220" cy="483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9" tIns="91439" rIns="91439" bIns="91439" anchor="t">
            <a:noAutofit/>
          </a:bodyPr>
          <a:lstStyle>
            <a:lvl1pPr marL="73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  <a:lvl2pPr marL="136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2pPr>
            <a:lvl3pPr marL="200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3pPr>
            <a:lvl4pPr marL="263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4pPr>
            <a:lvl5pPr marL="327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5pPr>
            <a:lvl6pPr marL="390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6pPr>
            <a:lvl7pPr marL="454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7pPr>
            <a:lvl8pPr marL="5177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8pPr>
            <a:lvl9pPr marL="5812692" marR="0" indent="-732692" algn="l" defTabSz="8255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Trend: </a:t>
            </a:r>
            <a:r>
              <a:rPr lang="en-US" dirty="0" smtClean="0">
                <a:solidFill>
                  <a:schemeClr val="tx1"/>
                </a:solidFill>
              </a:rPr>
              <a:t>the period witnessed a noticeable climb in the number of telephone calls and meetings, while that of letter/email fell.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884" y="405583"/>
            <a:ext cx="12263390" cy="1949252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Question</a:t>
            </a:r>
            <a:r>
              <a:rPr lang="en-US" dirty="0"/>
              <a:t>: The graph below shows the number of enquiries received by the </a:t>
            </a:r>
            <a:r>
              <a:rPr lang="en-US" dirty="0" smtClean="0"/>
              <a:t>Tourist Information Office</a:t>
            </a:r>
          </a:p>
          <a:p>
            <a:pPr algn="l"/>
            <a:r>
              <a:rPr lang="en-US" dirty="0" smtClean="0"/>
              <a:t>in </a:t>
            </a:r>
            <a:r>
              <a:rPr lang="en-US" dirty="0"/>
              <a:t>one city over a six-month period in 2011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884" y="3016175"/>
            <a:ext cx="1226339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The chart compares the number of </a:t>
            </a:r>
            <a:r>
              <a:rPr lang="en-US" sz="4800" b="1" dirty="0" smtClean="0"/>
              <a:t>enquires made to </a:t>
            </a:r>
            <a:r>
              <a:rPr lang="en-US" sz="4800" dirty="0" smtClean="0"/>
              <a:t>/</a:t>
            </a:r>
            <a:r>
              <a:rPr lang="en-US" sz="4800" b="1" dirty="0" smtClean="0"/>
              <a:t>questions </a:t>
            </a:r>
            <a:r>
              <a:rPr lang="en-US" sz="4800" b="1" dirty="0"/>
              <a:t>sent to </a:t>
            </a:r>
            <a:r>
              <a:rPr lang="en-US" sz="4800" dirty="0" smtClean="0"/>
              <a:t>a Tourist </a:t>
            </a:r>
            <a:r>
              <a:rPr lang="en-US" sz="4800" dirty="0"/>
              <a:t>Information </a:t>
            </a:r>
            <a:r>
              <a:rPr lang="en-US" sz="4800" dirty="0" smtClean="0"/>
              <a:t>Office in one city </a:t>
            </a:r>
            <a:r>
              <a:rPr lang="en-US" sz="4800" b="1" dirty="0"/>
              <a:t>by three channels</a:t>
            </a:r>
            <a:r>
              <a:rPr lang="en-US" sz="4800" dirty="0"/>
              <a:t>, </a:t>
            </a:r>
            <a:r>
              <a:rPr lang="en-US" sz="4800" b="1" dirty="0"/>
              <a:t>namely</a:t>
            </a:r>
            <a:r>
              <a:rPr lang="en-US" sz="4800" dirty="0"/>
              <a:t> telephone, letter/email and in person, in 2011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884" y="7104094"/>
            <a:ext cx="1200751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Overall, the </a:t>
            </a:r>
            <a:r>
              <a:rPr lang="en-US" sz="4800" dirty="0" smtClean="0"/>
              <a:t>figures for</a:t>
            </a:r>
            <a:r>
              <a:rPr lang="en-US" sz="4800" b="1" dirty="0" smtClean="0"/>
              <a:t> / number of questions via</a:t>
            </a:r>
            <a:r>
              <a:rPr lang="en-US" sz="4800" dirty="0" smtClean="0"/>
              <a:t> </a:t>
            </a:r>
            <a:r>
              <a:rPr lang="en-US" sz="4800" dirty="0"/>
              <a:t>telephone and </a:t>
            </a:r>
            <a:r>
              <a:rPr lang="en-US" sz="4800" b="1" dirty="0"/>
              <a:t>direct communication</a:t>
            </a:r>
            <a:r>
              <a:rPr lang="en-US" sz="4800" dirty="0"/>
              <a:t> rose substantially/soared, </a:t>
            </a:r>
            <a:r>
              <a:rPr lang="en-US" sz="4800" dirty="0" smtClean="0"/>
              <a:t>whereas there was a </a:t>
            </a:r>
            <a:r>
              <a:rPr lang="en-US" sz="4800" dirty="0"/>
              <a:t>gradual decline in </a:t>
            </a:r>
            <a:r>
              <a:rPr lang="en-US" sz="4800" dirty="0" smtClean="0"/>
              <a:t>that via letter/email / </a:t>
            </a:r>
            <a:r>
              <a:rPr lang="en-US" sz="4800" b="1" dirty="0" smtClean="0"/>
              <a:t>mailing </a:t>
            </a:r>
            <a:r>
              <a:rPr lang="en-US" sz="4800" b="1" dirty="0"/>
              <a:t>preference </a:t>
            </a:r>
            <a:r>
              <a:rPr lang="en-US" sz="4800" dirty="0"/>
              <a:t>over the timescale. </a:t>
            </a:r>
          </a:p>
        </p:txBody>
      </p:sp>
    </p:spTree>
    <p:extLst>
      <p:ext uri="{BB962C8B-B14F-4D97-AF65-F5344CB8AC3E}">
        <p14:creationId xmlns:p14="http://schemas.microsoft.com/office/powerpoint/2010/main" val="2487980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RAPH WRI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GRAPH WRITING</a:t>
            </a:r>
          </a:p>
        </p:txBody>
      </p:sp>
      <p:sp>
        <p:nvSpPr>
          <p:cNvPr id="269" name="Step 1: Paraphrase the question.…"/>
          <p:cNvSpPr txBox="1">
            <a:spLocks noGrp="1"/>
          </p:cNvSpPr>
          <p:nvPr>
            <p:ph type="body" idx="1"/>
          </p:nvPr>
        </p:nvSpPr>
        <p:spPr>
          <a:xfrm>
            <a:off x="1782067" y="2667001"/>
            <a:ext cx="19745030" cy="95985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Paragraph</a:t>
            </a:r>
            <a:r>
              <a:rPr dirty="0" smtClean="0"/>
              <a:t> </a:t>
            </a:r>
            <a:r>
              <a:rPr dirty="0"/>
              <a:t>1: </a:t>
            </a:r>
            <a:r>
              <a:rPr lang="en-US" dirty="0" err="1" smtClean="0">
                <a:solidFill>
                  <a:srgbClr val="FFC000"/>
                </a:solidFill>
              </a:rPr>
              <a:t>Introduction</a:t>
            </a:r>
            <a:r>
              <a:rPr lang="en-US" dirty="0" err="1" smtClean="0"/>
              <a:t>_</a:t>
            </a:r>
            <a:r>
              <a:rPr lang="en-US" dirty="0" err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p</a:t>
            </a:r>
            <a:r>
              <a:rPr dirty="0" err="1" smtClean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araphrase</a:t>
            </a:r>
            <a:r>
              <a:rPr dirty="0" smtClean="0"/>
              <a:t> </a:t>
            </a:r>
            <a:r>
              <a:rPr dirty="0"/>
              <a:t>the question.</a:t>
            </a:r>
            <a:r>
              <a:rPr lang="en-US" dirty="0"/>
              <a:t> </a:t>
            </a:r>
            <a:endParaRPr dirty="0"/>
          </a:p>
          <a:p>
            <a:r>
              <a:rPr lang="en-US" dirty="0" smtClean="0"/>
              <a:t>Paragraph 2: </a:t>
            </a:r>
            <a:r>
              <a:rPr dirty="0" smtClean="0"/>
              <a:t>Write </a:t>
            </a:r>
            <a:r>
              <a:rPr dirty="0"/>
              <a:t>the </a:t>
            </a:r>
            <a:r>
              <a:rPr dirty="0">
                <a:solidFill>
                  <a:srgbClr val="FFC000"/>
                </a:solidFill>
              </a:rPr>
              <a:t>overview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(no data)</a:t>
            </a:r>
            <a:endParaRPr dirty="0">
              <a:solidFill>
                <a:schemeClr val="accent4">
                  <a:hueOff val="384618"/>
                  <a:satOff val="3869"/>
                  <a:lumOff val="5802"/>
                </a:schemeClr>
              </a:solidFill>
            </a:endParaRPr>
          </a:p>
          <a:p>
            <a:r>
              <a:rPr lang="en-US" dirty="0" smtClean="0"/>
              <a:t>Paragraph 3+4</a:t>
            </a:r>
            <a:r>
              <a:rPr dirty="0" smtClean="0"/>
              <a:t>: </a:t>
            </a:r>
            <a:r>
              <a:rPr dirty="0"/>
              <a:t>Describe the graph </a:t>
            </a:r>
            <a:r>
              <a:rPr dirty="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rPr>
              <a:t>in detail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 </a:t>
            </a:r>
            <a:r>
              <a:rPr dirty="0"/>
              <a:t>(with data)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Paragraphing notes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1-line spacing </a:t>
            </a:r>
            <a:r>
              <a:rPr lang="en-US" dirty="0"/>
              <a:t>between every 2 paragraphs. 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Full stop </a:t>
            </a:r>
            <a:r>
              <a:rPr lang="en-US" dirty="0"/>
              <a:t>at every paragraph’s end.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No 1</a:t>
            </a:r>
            <a:r>
              <a:rPr lang="en-US" baseline="30000" dirty="0">
                <a:solidFill>
                  <a:srgbClr val="FFC000"/>
                </a:solidFill>
              </a:rPr>
              <a:t>st</a:t>
            </a:r>
            <a:r>
              <a:rPr lang="en-US" dirty="0">
                <a:solidFill>
                  <a:srgbClr val="FFC000"/>
                </a:solidFill>
              </a:rPr>
              <a:t> line indentation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54266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1755" y="3434218"/>
            <a:ext cx="14200490" cy="1024357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853440" y="130750"/>
            <a:ext cx="2325624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i="1" dirty="0"/>
              <a:t>Question: “</a:t>
            </a:r>
            <a:r>
              <a:rPr lang="en-US" sz="5400" b="1" i="1" u="sng" dirty="0"/>
              <a:t>The graph below shows </a:t>
            </a:r>
            <a:r>
              <a:rPr lang="en-US" sz="5400" b="1" i="1" dirty="0"/>
              <a:t>the </a:t>
            </a:r>
            <a:r>
              <a:rPr lang="en-US" sz="5400" b="1" i="1" dirty="0" smtClean="0">
                <a:solidFill>
                  <a:schemeClr val="accent5"/>
                </a:solidFill>
              </a:rPr>
              <a:t>consumption </a:t>
            </a:r>
            <a:r>
              <a:rPr lang="en-US" sz="5400" b="1" i="1" dirty="0">
                <a:solidFill>
                  <a:schemeClr val="accent5"/>
                </a:solidFill>
              </a:rPr>
              <a:t>of fish </a:t>
            </a:r>
            <a:r>
              <a:rPr lang="en-US" sz="5400" b="1" i="1" dirty="0"/>
              <a:t>and </a:t>
            </a:r>
            <a:r>
              <a:rPr lang="en-US" sz="5400" b="1" i="1" dirty="0">
                <a:solidFill>
                  <a:schemeClr val="accent5"/>
                </a:solidFill>
              </a:rPr>
              <a:t>some different kinds of meat</a:t>
            </a:r>
            <a:r>
              <a:rPr lang="en-US" sz="5400" b="1" i="1" dirty="0"/>
              <a:t> </a:t>
            </a:r>
            <a:r>
              <a:rPr lang="en-US" sz="5400" b="1" i="1" dirty="0" smtClean="0"/>
              <a:t>in </a:t>
            </a:r>
            <a:r>
              <a:rPr lang="en-US" sz="5400" b="1" i="1" dirty="0">
                <a:solidFill>
                  <a:schemeClr val="accent5"/>
                </a:solidFill>
              </a:rPr>
              <a:t>a European country </a:t>
            </a:r>
            <a:r>
              <a:rPr lang="en-US" sz="5400" b="1" i="1" u="sng" dirty="0">
                <a:solidFill>
                  <a:schemeClr val="tx1"/>
                </a:solidFill>
              </a:rPr>
              <a:t>between 1979 and 2004</a:t>
            </a:r>
            <a:r>
              <a:rPr lang="en-US" sz="5400" b="1" i="1" dirty="0">
                <a:solidFill>
                  <a:schemeClr val="tx1"/>
                </a:solidFill>
              </a:rPr>
              <a:t>”</a:t>
            </a:r>
            <a:endParaRPr lang="en-US" sz="5400" dirty="0">
              <a:solidFill>
                <a:schemeClr val="tx1"/>
              </a:solidFill>
            </a:endParaRP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Summarize</a:t>
            </a:r>
            <a:r>
              <a:rPr lang="en-US" sz="5400" b="1" dirty="0"/>
              <a:t> the information by </a:t>
            </a:r>
            <a:r>
              <a:rPr lang="en-US" sz="5400" b="1" dirty="0">
                <a:solidFill>
                  <a:schemeClr val="accent5"/>
                </a:solidFill>
              </a:rPr>
              <a:t>selecting</a:t>
            </a:r>
            <a:r>
              <a:rPr lang="en-US" sz="5400" b="1" dirty="0"/>
              <a:t> and </a:t>
            </a:r>
            <a:r>
              <a:rPr lang="en-US" sz="5400" b="1" dirty="0">
                <a:solidFill>
                  <a:schemeClr val="accent5"/>
                </a:solidFill>
              </a:rPr>
              <a:t>reporting</a:t>
            </a:r>
            <a:r>
              <a:rPr lang="en-US" sz="5400" b="1" dirty="0"/>
              <a:t> the </a:t>
            </a:r>
            <a:r>
              <a:rPr lang="en-US" sz="5400" b="1" dirty="0">
                <a:solidFill>
                  <a:schemeClr val="accent5"/>
                </a:solidFill>
              </a:rPr>
              <a:t>main features</a:t>
            </a:r>
            <a:r>
              <a:rPr lang="en-US" sz="5400" b="1" dirty="0"/>
              <a:t>, and </a:t>
            </a:r>
            <a:r>
              <a:rPr lang="en-US" sz="5400" b="1" dirty="0">
                <a:solidFill>
                  <a:schemeClr val="accent5"/>
                </a:solidFill>
              </a:rPr>
              <a:t>make comparisons </a:t>
            </a:r>
            <a:r>
              <a:rPr lang="en-US" sz="5400" b="1" dirty="0"/>
              <a:t>where </a:t>
            </a:r>
            <a:r>
              <a:rPr lang="en-US" sz="5400" b="1" dirty="0">
                <a:solidFill>
                  <a:schemeClr val="accent5"/>
                </a:solidFill>
              </a:rPr>
              <a:t>relevant</a:t>
            </a:r>
            <a:r>
              <a:rPr lang="en-US" sz="5400" b="1" dirty="0"/>
              <a:t>.</a:t>
            </a:r>
            <a:endParaRPr lang="en-US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" y="1902547"/>
            <a:ext cx="23256240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Step 1: Paraphrase the following </a:t>
            </a:r>
            <a:r>
              <a:rPr lang="en-US" sz="5400" b="1" dirty="0" smtClean="0">
                <a:solidFill>
                  <a:schemeClr val="accent5"/>
                </a:solidFill>
              </a:rPr>
              <a:t>sentence (3 ways)</a:t>
            </a:r>
            <a:r>
              <a:rPr lang="en-US" sz="5400" b="1" dirty="0" smtClean="0"/>
              <a:t>: </a:t>
            </a:r>
            <a:endParaRPr lang="en-US" sz="5400" b="1" dirty="0"/>
          </a:p>
          <a:p>
            <a:pPr algn="ctr"/>
            <a:r>
              <a:rPr lang="en-US" sz="5400" b="1" i="1" dirty="0"/>
              <a:t>“</a:t>
            </a:r>
            <a:r>
              <a:rPr lang="en-US" sz="5400" b="1" i="1" u="sng" dirty="0"/>
              <a:t>The graph below shows</a:t>
            </a:r>
            <a:r>
              <a:rPr lang="en-US" sz="5400" b="1" i="1" dirty="0"/>
              <a:t> the </a:t>
            </a:r>
            <a:r>
              <a:rPr lang="en-US" sz="5400" b="1" i="1" dirty="0">
                <a:solidFill>
                  <a:schemeClr val="accent5"/>
                </a:solidFill>
              </a:rPr>
              <a:t>consumption of fish </a:t>
            </a:r>
            <a:r>
              <a:rPr lang="en-US" sz="5400" b="1" i="1" dirty="0"/>
              <a:t>and </a:t>
            </a:r>
            <a:r>
              <a:rPr lang="en-US" sz="5400" b="1" i="1" dirty="0">
                <a:solidFill>
                  <a:schemeClr val="accent5"/>
                </a:solidFill>
              </a:rPr>
              <a:t>some different kinds of meat</a:t>
            </a:r>
            <a:r>
              <a:rPr lang="en-US" sz="5400" b="1" i="1" dirty="0"/>
              <a:t> in </a:t>
            </a:r>
            <a:r>
              <a:rPr lang="en-US" sz="5400" b="1" i="1" dirty="0">
                <a:solidFill>
                  <a:schemeClr val="accent5"/>
                </a:solidFill>
              </a:rPr>
              <a:t>a European country </a:t>
            </a:r>
            <a:r>
              <a:rPr lang="en-US" sz="5400" b="1" i="1" u="sng" dirty="0">
                <a:solidFill>
                  <a:schemeClr val="tx1"/>
                </a:solidFill>
              </a:rPr>
              <a:t>between 1979 and 2004</a:t>
            </a:r>
            <a:r>
              <a:rPr lang="en-US" sz="5400" b="1" i="1" dirty="0" smtClean="0">
                <a:solidFill>
                  <a:schemeClr val="tx1"/>
                </a:solidFill>
              </a:rPr>
              <a:t>”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GRAPH WRITING"/>
          <p:cNvSpPr txBox="1">
            <a:spLocks/>
          </p:cNvSpPr>
          <p:nvPr/>
        </p:nvSpPr>
        <p:spPr>
          <a:xfrm>
            <a:off x="853440" y="184149"/>
            <a:ext cx="22829519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1: INTRODUCTION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509" y="4540868"/>
            <a:ext cx="24051491" cy="92435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The graph = the given chart/line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graph (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no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“</a:t>
            </a:r>
            <a:r>
              <a:rPr kumimoji="0" lang="en-US" sz="5400" b="0" i="0" u="non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following”/“below”/“this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”).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dirty="0">
                <a:solidFill>
                  <a:srgbClr val="FF0000"/>
                </a:solidFill>
              </a:rPr>
              <a:t>Watch out: the number of graphs (the graph illustrates – the graphs illustrate)</a:t>
            </a:r>
            <a:endParaRPr kumimoji="0" lang="en-US" sz="54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  <a:p>
            <a:pPr marL="685800" marR="0" indent="-685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5400" baseline="0" dirty="0"/>
              <a:t>Show = illustrate/depict/provide data/information</a:t>
            </a:r>
            <a:r>
              <a:rPr lang="en-US" sz="5400" dirty="0"/>
              <a:t> on-about/compare</a:t>
            </a:r>
            <a:r>
              <a:rPr lang="en-US" sz="5400" dirty="0" smtClean="0"/>
              <a:t>.</a:t>
            </a:r>
            <a:endParaRPr lang="en-US" sz="54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dirty="0">
                <a:solidFill>
                  <a:srgbClr val="FF0000"/>
                </a:solidFill>
              </a:rPr>
              <a:t>Watch out: verb </a:t>
            </a:r>
            <a:r>
              <a:rPr lang="en-US" sz="5400" dirty="0" smtClean="0">
                <a:solidFill>
                  <a:srgbClr val="FF0000"/>
                </a:solidFill>
              </a:rPr>
              <a:t>tense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Between </a:t>
            </a:r>
            <a:r>
              <a:rPr lang="en-US" sz="5400" dirty="0"/>
              <a:t>1979 and 2004 = from 1979 to 2004 = over a 25-year period beginning from 1979 = over a course of 25 years starting from 1979.</a:t>
            </a:r>
          </a:p>
          <a:p>
            <a:pPr marR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dirty="0" smtClean="0">
                <a:solidFill>
                  <a:srgbClr val="FF0000"/>
                </a:solidFill>
              </a:rPr>
              <a:t>(MUST PARAPHRASE =&gt; score)</a:t>
            </a:r>
            <a:endParaRPr lang="en-US" sz="5400" dirty="0">
              <a:solidFill>
                <a:srgbClr val="FF0000"/>
              </a:solidFill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The consumption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of … </a:t>
            </a:r>
            <a:r>
              <a:rPr kumimoji="0" lang="en-US" sz="5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= </a:t>
            </a:r>
            <a:r>
              <a:rPr kumimoji="0" lang="en-US" sz="5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(</a:t>
            </a:r>
            <a:r>
              <a:rPr lang="en-US" sz="5400" dirty="0">
                <a:solidFill>
                  <a:srgbClr val="FF0000"/>
                </a:solidFill>
              </a:rPr>
              <a:t>GRA</a:t>
            </a:r>
            <a:r>
              <a:rPr lang="en-US" sz="5400" dirty="0" smtClean="0"/>
              <a:t>) the amount of … which were eaten.</a:t>
            </a:r>
          </a:p>
          <a:p>
            <a:pPr algn="l"/>
            <a:r>
              <a:rPr lang="en-US" sz="5400" dirty="0"/>
              <a:t>(VOCAB) the intake of … </a:t>
            </a: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FF0000"/>
                </a:solidFill>
              </a:rPr>
              <a:t>reference only</a:t>
            </a:r>
            <a:r>
              <a:rPr lang="en-US" sz="5400" dirty="0" smtClean="0"/>
              <a:t>)</a:t>
            </a:r>
            <a:endParaRPr lang="en-US" sz="5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Kinds </a:t>
            </a:r>
            <a:r>
              <a:rPr lang="en-US" sz="5400" dirty="0"/>
              <a:t>of meat = (</a:t>
            </a:r>
            <a:r>
              <a:rPr lang="en-US" sz="5400" dirty="0">
                <a:solidFill>
                  <a:srgbClr val="FF0000"/>
                </a:solidFill>
              </a:rPr>
              <a:t>VOCAB</a:t>
            </a:r>
            <a:r>
              <a:rPr lang="en-US" sz="5400" dirty="0"/>
              <a:t>) meat </a:t>
            </a:r>
            <a:r>
              <a:rPr lang="en-US" sz="5400" dirty="0" smtClean="0"/>
              <a:t>products vs types/categories (</a:t>
            </a:r>
            <a:r>
              <a:rPr lang="en-US" sz="5400" dirty="0" smtClean="0">
                <a:solidFill>
                  <a:srgbClr val="FF0000"/>
                </a:solidFill>
              </a:rPr>
              <a:t>ref only</a:t>
            </a:r>
            <a:r>
              <a:rPr lang="en-US" sz="5400" dirty="0" smtClean="0"/>
              <a:t>).</a:t>
            </a:r>
            <a:endParaRPr lang="en-US" sz="5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5400" dirty="0" smtClean="0"/>
              <a:t>Country </a:t>
            </a:r>
            <a:r>
              <a:rPr lang="en-US" sz="5400" dirty="0"/>
              <a:t>= nation in Europe (</a:t>
            </a:r>
            <a:r>
              <a:rPr lang="en-US" sz="5400" dirty="0">
                <a:solidFill>
                  <a:srgbClr val="FF0000"/>
                </a:solidFill>
              </a:rPr>
              <a:t>reference only</a:t>
            </a:r>
            <a:r>
              <a:rPr lang="en-US" sz="5400" dirty="0" smtClean="0"/>
              <a:t>).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4579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733" y="1878136"/>
            <a:ext cx="23256240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Step 1: Paraphrase the following sentence</a:t>
            </a:r>
            <a:r>
              <a:rPr lang="en-US" sz="5400" b="1" dirty="0"/>
              <a:t>: </a:t>
            </a:r>
          </a:p>
          <a:p>
            <a:pPr algn="ctr"/>
            <a:r>
              <a:rPr lang="en-US" sz="5400" b="1" i="1" dirty="0"/>
              <a:t>“The graph below shows the </a:t>
            </a:r>
            <a:r>
              <a:rPr lang="en-US" sz="5400" b="1" i="1" dirty="0">
                <a:solidFill>
                  <a:schemeClr val="accent5"/>
                </a:solidFill>
              </a:rPr>
              <a:t>consumption of fish </a:t>
            </a:r>
            <a:r>
              <a:rPr lang="en-US" sz="5400" b="1" i="1" dirty="0"/>
              <a:t>and </a:t>
            </a:r>
            <a:r>
              <a:rPr lang="en-US" sz="5400" b="1" i="1" dirty="0">
                <a:solidFill>
                  <a:schemeClr val="accent5"/>
                </a:solidFill>
              </a:rPr>
              <a:t>some different kinds of meat</a:t>
            </a:r>
            <a:r>
              <a:rPr lang="en-US" sz="5400" b="1" i="1" dirty="0"/>
              <a:t> in </a:t>
            </a:r>
            <a:r>
              <a:rPr lang="en-US" sz="5400" b="1" i="1" dirty="0">
                <a:solidFill>
                  <a:schemeClr val="accent5"/>
                </a:solidFill>
              </a:rPr>
              <a:t>a European country </a:t>
            </a:r>
            <a:r>
              <a:rPr lang="en-US" sz="5400" b="1" i="1" dirty="0"/>
              <a:t>between </a:t>
            </a:r>
            <a:r>
              <a:rPr lang="en-US" sz="5400" b="1" i="1" dirty="0">
                <a:solidFill>
                  <a:schemeClr val="accent5"/>
                </a:solidFill>
              </a:rPr>
              <a:t>1979 and 2004</a:t>
            </a:r>
            <a:r>
              <a:rPr lang="en-US" sz="5400" b="1" i="1" dirty="0" smtClean="0">
                <a:solidFill>
                  <a:schemeClr val="tx1"/>
                </a:solidFill>
              </a:rPr>
              <a:t>”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GRAPH WRITING"/>
          <p:cNvSpPr txBox="1">
            <a:spLocks/>
          </p:cNvSpPr>
          <p:nvPr/>
        </p:nvSpPr>
        <p:spPr>
          <a:xfrm>
            <a:off x="853440" y="184149"/>
            <a:ext cx="22829519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1: INTRODUCTION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281" y="4527426"/>
            <a:ext cx="24113836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The given line graph </a:t>
            </a: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illustrate</a:t>
            </a:r>
            <a:r>
              <a:rPr kumimoji="0" lang="en-US" sz="8800" b="0" i="0" u="sng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s</a:t>
            </a:r>
            <a:r>
              <a:rPr kumimoji="0" lang="en-US" sz="8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the amount of fish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and three other meat categories (which </a:t>
            </a:r>
            <a:r>
              <a:rPr kumimoji="0" lang="en-US" sz="8800" b="0" i="0" u="sng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were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) 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consum</a:t>
            </a:r>
            <a:r>
              <a:rPr kumimoji="0" lang="en-US" sz="8800" b="0" i="0" strike="noStrike" cap="none" spc="0" normalizeH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ed</a:t>
            </a:r>
            <a:r>
              <a:rPr kumimoji="0" lang="en-US" sz="8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in a European nation over a 25-year period (which begins) beginning from 1979.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dirty="0" smtClean="0"/>
              <a:t>=&gt; </a:t>
            </a:r>
            <a:r>
              <a:rPr lang="en-US" sz="8000" dirty="0" smtClean="0">
                <a:solidFill>
                  <a:srgbClr val="FF0000"/>
                </a:solidFill>
              </a:rPr>
              <a:t>Specify</a:t>
            </a:r>
            <a:r>
              <a:rPr lang="en-US" sz="8000" dirty="0" smtClean="0"/>
              <a:t> (how many categories, measurements)</a:t>
            </a:r>
            <a:endParaRPr kumimoji="0" lang="en-US" sz="8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=&gt; What graphs depict –</a:t>
            </a:r>
            <a:r>
              <a:rPr kumimoji="0" lang="en-US" sz="8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BrandonGrotesque-Regular"/>
              </a:rPr>
              <a:t> </a:t>
            </a:r>
            <a:r>
              <a:rPr kumimoji="0" lang="en-US" sz="8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BrandonGrotesque-Regular"/>
              </a:rPr>
              <a:t>present simple</a:t>
            </a:r>
            <a:endParaRPr kumimoji="0" lang="en-US" sz="8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843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524" y="0"/>
            <a:ext cx="18731586" cy="1226127"/>
          </a:xfrm>
        </p:spPr>
        <p:txBody>
          <a:bodyPr/>
          <a:lstStyle/>
          <a:p>
            <a:r>
              <a:rPr lang="en-US" sz="11500" dirty="0" smtClean="0">
                <a:solidFill>
                  <a:schemeClr val="tx1"/>
                </a:solidFill>
              </a:rPr>
              <a:t>Paraphrase practice </a:t>
            </a:r>
            <a:endParaRPr lang="en-US" sz="115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0981"/>
            <a:ext cx="24384000" cy="10536382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consumer </a:t>
            </a:r>
            <a:r>
              <a:rPr lang="en-US" dirty="0">
                <a:solidFill>
                  <a:srgbClr val="FF0000"/>
                </a:solidFill>
              </a:rPr>
              <a:t>spending on five different </a:t>
            </a:r>
            <a:r>
              <a:rPr lang="en-US" dirty="0" smtClean="0">
                <a:solidFill>
                  <a:srgbClr val="FF0000"/>
                </a:solidFill>
              </a:rPr>
              <a:t>products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consumer budget (for) | the spending patterns (of)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five different items | commodities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The amount of money which consumers spent on five items (GRA)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The spending patterns of</a:t>
            </a:r>
            <a:r>
              <a:rPr lang="en-US" dirty="0" smtClean="0">
                <a:solidFill>
                  <a:srgbClr val="7030A0"/>
                </a:solidFill>
              </a:rPr>
              <a:t> five different commodities (VOCAB)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ar ownership in Britain from 1971 to 2007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The number of cars owned in Britain over a period of 36 years… (GRA)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changes </a:t>
            </a:r>
            <a:r>
              <a:rPr lang="en-US" dirty="0">
                <a:solidFill>
                  <a:srgbClr val="FF0000"/>
                </a:solidFill>
              </a:rPr>
              <a:t>in the cost of renting a home between 2009 and 2019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How the cost of renting a home shifted between 2009 and 2019 (GRA)</a:t>
            </a:r>
          </a:p>
          <a:p>
            <a:pPr marL="0" lvl="0" indent="0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Shifts</a:t>
            </a:r>
            <a:r>
              <a:rPr lang="en-US" dirty="0" smtClean="0">
                <a:solidFill>
                  <a:srgbClr val="7030A0"/>
                </a:solidFill>
              </a:rPr>
              <a:t> in </a:t>
            </a:r>
            <a:r>
              <a:rPr lang="en-US" u="sng" dirty="0" smtClean="0">
                <a:solidFill>
                  <a:srgbClr val="7030A0"/>
                </a:solidFill>
              </a:rPr>
              <a:t>house rentals</a:t>
            </a:r>
            <a:r>
              <a:rPr lang="en-US" dirty="0" smtClean="0">
                <a:solidFill>
                  <a:srgbClr val="7030A0"/>
                </a:solidFill>
              </a:rPr>
              <a:t> over a 10-year period… (VOCAB)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36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966" y="756745"/>
            <a:ext cx="12990786" cy="1219583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2506632" y="570890"/>
            <a:ext cx="11603048" cy="12567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Step 2</a:t>
            </a:r>
            <a:r>
              <a:rPr lang="en-US" sz="5400" b="1" dirty="0"/>
              <a:t>: Understanding the graph</a:t>
            </a:r>
          </a:p>
          <a:p>
            <a:pPr algn="l"/>
            <a:r>
              <a:rPr lang="en-US" sz="5400" dirty="0"/>
              <a:t>Look at the graph and answer the following questions:</a:t>
            </a:r>
          </a:p>
          <a:p>
            <a:pPr algn="l"/>
            <a:r>
              <a:rPr lang="en-US" sz="5400" dirty="0"/>
              <a:t>1. What information does each axis show?</a:t>
            </a:r>
          </a:p>
          <a:p>
            <a:pPr algn="l"/>
            <a:r>
              <a:rPr lang="en-US" sz="5400" dirty="0"/>
              <a:t>2. What do the four lines represent?</a:t>
            </a:r>
          </a:p>
          <a:p>
            <a:pPr algn="l"/>
            <a:r>
              <a:rPr lang="en-US" sz="5400" dirty="0"/>
              <a:t>3. What tense do you need to use to describe this information?</a:t>
            </a:r>
          </a:p>
          <a:p>
            <a:pPr algn="l"/>
            <a:r>
              <a:rPr lang="en-US" sz="5400" dirty="0"/>
              <a:t>4. What </a:t>
            </a:r>
            <a:r>
              <a:rPr lang="en-US" sz="5400" dirty="0">
                <a:solidFill>
                  <a:srgbClr val="FF0000"/>
                </a:solidFill>
              </a:rPr>
              <a:t>main features</a:t>
            </a:r>
            <a:r>
              <a:rPr lang="en-US" sz="5400" dirty="0"/>
              <a:t> does the graph illustrate?</a:t>
            </a:r>
          </a:p>
          <a:p>
            <a:pPr marL="914400" indent="-914400" algn="l">
              <a:buAutoNum type="alphaLcPeriod"/>
            </a:pPr>
            <a:r>
              <a:rPr lang="en-US" sz="5400" dirty="0" smtClean="0"/>
              <a:t>Consumption’s change </a:t>
            </a:r>
            <a:r>
              <a:rPr lang="en-US" sz="5400" dirty="0"/>
              <a:t>(</a:t>
            </a:r>
            <a:r>
              <a:rPr lang="en-US" sz="5400" dirty="0" smtClean="0">
                <a:solidFill>
                  <a:srgbClr val="FF0000"/>
                </a:solidFill>
              </a:rPr>
              <a:t>TREND – </a:t>
            </a:r>
            <a:r>
              <a:rPr lang="en-US" sz="5400" dirty="0" err="1" smtClean="0">
                <a:solidFill>
                  <a:srgbClr val="FF0000"/>
                </a:solidFill>
              </a:rPr>
              <a:t>năm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đầu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và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năm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cuối</a:t>
            </a:r>
            <a:r>
              <a:rPr lang="en-US" sz="5400" dirty="0" smtClean="0"/>
              <a:t>)</a:t>
            </a:r>
            <a:endParaRPr lang="en-US" sz="5400" dirty="0"/>
          </a:p>
          <a:p>
            <a:pPr marL="914400" indent="-914400" algn="l">
              <a:buAutoNum type="alphaLcPeriod"/>
            </a:pPr>
            <a:r>
              <a:rPr lang="en-US" sz="5400" dirty="0"/>
              <a:t>Most vs least </a:t>
            </a:r>
            <a:r>
              <a:rPr lang="en-US" sz="5400" dirty="0" smtClean="0"/>
              <a:t>commonly- </a:t>
            </a:r>
            <a:r>
              <a:rPr lang="en-US" sz="5400" dirty="0"/>
              <a:t>consumed product. (</a:t>
            </a:r>
            <a:r>
              <a:rPr lang="en-US" sz="5400" dirty="0" smtClean="0">
                <a:solidFill>
                  <a:srgbClr val="FF0000"/>
                </a:solidFill>
              </a:rPr>
              <a:t>ORDER – </a:t>
            </a:r>
            <a:r>
              <a:rPr lang="en-US" sz="5400" dirty="0" err="1" smtClean="0">
                <a:solidFill>
                  <a:srgbClr val="FF0000"/>
                </a:solidFill>
              </a:rPr>
              <a:t>cao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nhất</a:t>
            </a:r>
            <a:r>
              <a:rPr lang="en-US" sz="5400" dirty="0" smtClean="0">
                <a:solidFill>
                  <a:srgbClr val="FF0000"/>
                </a:solidFill>
              </a:rPr>
              <a:t>/</a:t>
            </a:r>
            <a:r>
              <a:rPr lang="en-US" sz="5400" dirty="0" err="1" smtClean="0">
                <a:solidFill>
                  <a:srgbClr val="FF0000"/>
                </a:solidFill>
              </a:rPr>
              <a:t>thấp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</a:rPr>
              <a:t>nhất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8710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236316"/>
            <a:ext cx="24384000" cy="14044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6600" b="1" dirty="0">
                <a:solidFill>
                  <a:srgbClr val="C00000"/>
                </a:solidFill>
              </a:rPr>
              <a:t>Exercise 2</a:t>
            </a:r>
            <a:r>
              <a:rPr lang="en-US" sz="6600" dirty="0"/>
              <a:t>: Ways to describe the order by comparison</a:t>
            </a:r>
          </a:p>
          <a:p>
            <a:pPr algn="ctr"/>
            <a:r>
              <a:rPr lang="en-US" sz="6000" dirty="0" smtClean="0"/>
              <a:t>“(1979) </a:t>
            </a:r>
            <a:r>
              <a:rPr lang="en-US" sz="6000" dirty="0" smtClean="0">
                <a:solidFill>
                  <a:srgbClr val="00B050"/>
                </a:solidFill>
              </a:rPr>
              <a:t>Consumers </a:t>
            </a:r>
            <a:r>
              <a:rPr lang="en-US" sz="6000" dirty="0">
                <a:solidFill>
                  <a:srgbClr val="00B050"/>
                </a:solidFill>
              </a:rPr>
              <a:t>ate 200 grams of beef, 150 grams of chicken, 150 grams of lamb and 50 grams of fish per week</a:t>
            </a:r>
            <a:r>
              <a:rPr lang="en-US" sz="6000" dirty="0"/>
              <a:t>”</a:t>
            </a:r>
          </a:p>
          <a:p>
            <a:pPr lvl="4" indent="0" algn="l"/>
            <a:r>
              <a:rPr lang="en-US" sz="6000" dirty="0"/>
              <a:t>	1. So </a:t>
            </a:r>
            <a:r>
              <a:rPr lang="en-US" sz="6000" dirty="0" err="1"/>
              <a:t>sánh</a:t>
            </a:r>
            <a:r>
              <a:rPr lang="en-US" sz="6000" dirty="0"/>
              <a:t> </a:t>
            </a:r>
            <a:r>
              <a:rPr lang="en-US" sz="6000" dirty="0" err="1"/>
              <a:t>nhất</a:t>
            </a:r>
            <a:r>
              <a:rPr lang="en-US" sz="6000" dirty="0"/>
              <a:t> (</a:t>
            </a:r>
            <a:r>
              <a:rPr lang="en-US" sz="6000" dirty="0">
                <a:solidFill>
                  <a:srgbClr val="FFC000"/>
                </a:solidFill>
              </a:rPr>
              <a:t>Most-least</a:t>
            </a:r>
            <a:r>
              <a:rPr lang="en-US" sz="6000" dirty="0" smtClean="0"/>
              <a:t>)</a:t>
            </a:r>
            <a:endParaRPr lang="en-US" sz="6000" dirty="0"/>
          </a:p>
          <a:p>
            <a:pPr algn="l"/>
            <a:r>
              <a:rPr lang="en-US" sz="6000" dirty="0"/>
              <a:t>***Beef’s </a:t>
            </a:r>
            <a:r>
              <a:rPr lang="en-US" sz="6000" dirty="0">
                <a:solidFill>
                  <a:srgbClr val="FF0000"/>
                </a:solidFill>
              </a:rPr>
              <a:t>consumption</a:t>
            </a:r>
            <a:r>
              <a:rPr lang="en-US" sz="6000" dirty="0"/>
              <a:t> was </a:t>
            </a:r>
            <a:r>
              <a:rPr lang="en-US" sz="6000" dirty="0">
                <a:solidFill>
                  <a:srgbClr val="FF0000"/>
                </a:solidFill>
              </a:rPr>
              <a:t>the highest</a:t>
            </a:r>
            <a:r>
              <a:rPr lang="en-US" sz="6000" dirty="0">
                <a:solidFill>
                  <a:schemeClr val="tx1"/>
                </a:solidFill>
              </a:rPr>
              <a:t>. vs </a:t>
            </a:r>
            <a:r>
              <a:rPr lang="en-US" sz="6000" dirty="0">
                <a:solidFill>
                  <a:srgbClr val="FF0000"/>
                </a:solidFill>
              </a:rPr>
              <a:t>the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lowest </a:t>
            </a:r>
            <a:r>
              <a:rPr lang="en-US" sz="6000" dirty="0">
                <a:solidFill>
                  <a:schemeClr val="tx1"/>
                </a:solidFill>
              </a:rPr>
              <a:t>(</a:t>
            </a:r>
            <a:r>
              <a:rPr lang="en-US" sz="6000" dirty="0">
                <a:solidFill>
                  <a:srgbClr val="00B050"/>
                </a:solidFill>
              </a:rPr>
              <a:t>number</a:t>
            </a:r>
            <a:r>
              <a:rPr lang="en-US" sz="6000" dirty="0">
                <a:solidFill>
                  <a:schemeClr val="tx1"/>
                </a:solidFill>
              </a:rPr>
              <a:t>).</a:t>
            </a:r>
          </a:p>
          <a:p>
            <a:pPr algn="l"/>
            <a:r>
              <a:rPr lang="en-US" sz="6000" dirty="0">
                <a:solidFill>
                  <a:schemeClr val="tx1"/>
                </a:solidFill>
              </a:rPr>
              <a:t>***Beef </a:t>
            </a:r>
            <a:r>
              <a:rPr lang="en-US" sz="6000" dirty="0">
                <a:solidFill>
                  <a:srgbClr val="FF0000"/>
                </a:solidFill>
              </a:rPr>
              <a:t>registered</a:t>
            </a:r>
            <a:r>
              <a:rPr lang="en-US" sz="6000" dirty="0">
                <a:solidFill>
                  <a:schemeClr val="tx1"/>
                </a:solidFill>
              </a:rPr>
              <a:t> the highest consumption [</a:t>
            </a:r>
            <a:r>
              <a:rPr lang="en-US" sz="6000" dirty="0">
                <a:solidFill>
                  <a:srgbClr val="00B050"/>
                </a:solidFill>
              </a:rPr>
              <a:t>registered + ranking</a:t>
            </a:r>
            <a:r>
              <a:rPr lang="en-US" sz="6000" dirty="0" smtClean="0">
                <a:solidFill>
                  <a:schemeClr val="tx1"/>
                </a:solidFill>
              </a:rPr>
              <a:t>].</a:t>
            </a:r>
            <a:endParaRPr lang="en-US" sz="6000" dirty="0" smtClean="0"/>
          </a:p>
          <a:p>
            <a:pPr algn="l"/>
            <a:r>
              <a:rPr lang="en-US" sz="6000" dirty="0" smtClean="0"/>
              <a:t>Beef </a:t>
            </a:r>
            <a:r>
              <a:rPr lang="en-US" sz="6000" dirty="0"/>
              <a:t>was eaten </a:t>
            </a:r>
            <a:r>
              <a:rPr lang="en-US" sz="6000" dirty="0">
                <a:solidFill>
                  <a:srgbClr val="FF0000"/>
                </a:solidFill>
              </a:rPr>
              <a:t>most</a:t>
            </a:r>
            <a:r>
              <a:rPr lang="en-US" sz="6000" dirty="0"/>
              <a:t>; fish was consumed </a:t>
            </a:r>
            <a:r>
              <a:rPr lang="en-US" sz="6000" dirty="0">
                <a:solidFill>
                  <a:srgbClr val="FF0000"/>
                </a:solidFill>
              </a:rPr>
              <a:t>least</a:t>
            </a:r>
            <a:r>
              <a:rPr lang="en-US" sz="6000" dirty="0"/>
              <a:t>.(</a:t>
            </a:r>
            <a:r>
              <a:rPr lang="en-US" sz="6000" dirty="0" err="1"/>
              <a:t>adv</a:t>
            </a:r>
            <a:r>
              <a:rPr lang="en-US" sz="6000" dirty="0"/>
              <a:t>-no “the</a:t>
            </a:r>
            <a:r>
              <a:rPr lang="en-US" sz="6000" dirty="0" smtClean="0"/>
              <a:t>”).</a:t>
            </a:r>
            <a:endParaRPr lang="en-US" sz="6000" dirty="0"/>
          </a:p>
          <a:p>
            <a:pPr algn="l"/>
            <a:r>
              <a:rPr lang="en-US" sz="6000" dirty="0"/>
              <a:t>Beef was </a:t>
            </a:r>
            <a:r>
              <a:rPr lang="en-US" sz="6000" dirty="0">
                <a:solidFill>
                  <a:srgbClr val="FF0000"/>
                </a:solidFill>
              </a:rPr>
              <a:t>the most commonly-consumed meat category</a:t>
            </a:r>
            <a:r>
              <a:rPr lang="en-US" sz="6000" dirty="0"/>
              <a:t>. (the </a:t>
            </a:r>
            <a:r>
              <a:rPr lang="en-US" sz="6000" dirty="0" err="1"/>
              <a:t>adj+n</a:t>
            </a:r>
            <a:r>
              <a:rPr lang="en-US" sz="6000" dirty="0" smtClean="0"/>
              <a:t>).</a:t>
            </a:r>
            <a:endParaRPr lang="en-US" sz="6000" dirty="0"/>
          </a:p>
          <a:p>
            <a:pPr algn="l"/>
            <a:r>
              <a:rPr lang="en-US" sz="6000" dirty="0">
                <a:solidFill>
                  <a:schemeClr val="tx1"/>
                </a:solidFill>
              </a:rPr>
              <a:t>	2. So </a:t>
            </a:r>
            <a:r>
              <a:rPr lang="en-US" sz="6000" dirty="0" err="1">
                <a:solidFill>
                  <a:schemeClr val="tx1"/>
                </a:solidFill>
              </a:rPr>
              <a:t>sánh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dirty="0" err="1">
                <a:solidFill>
                  <a:schemeClr val="tx1"/>
                </a:solidFill>
              </a:rPr>
              <a:t>hơn</a:t>
            </a:r>
            <a:r>
              <a:rPr lang="en-US" sz="6000" dirty="0">
                <a:solidFill>
                  <a:schemeClr val="tx1"/>
                </a:solidFill>
              </a:rPr>
              <a:t> (</a:t>
            </a:r>
            <a:r>
              <a:rPr lang="en-US" sz="6000" dirty="0">
                <a:solidFill>
                  <a:srgbClr val="FFC000"/>
                </a:solidFill>
              </a:rPr>
              <a:t>More-less</a:t>
            </a:r>
            <a:r>
              <a:rPr lang="en-US" sz="6000" dirty="0" smtClean="0">
                <a:solidFill>
                  <a:schemeClr val="tx1"/>
                </a:solidFill>
              </a:rPr>
              <a:t>)</a:t>
            </a:r>
            <a:endParaRPr lang="en-US" sz="6000" dirty="0">
              <a:solidFill>
                <a:srgbClr val="FFC000"/>
              </a:solidFill>
            </a:endParaRPr>
          </a:p>
          <a:p>
            <a:pPr algn="l"/>
            <a:r>
              <a:rPr lang="en-US" sz="6000" dirty="0"/>
              <a:t>(</a:t>
            </a:r>
            <a:r>
              <a:rPr lang="en-US" sz="6000" dirty="0">
                <a:solidFill>
                  <a:srgbClr val="00B050"/>
                </a:solidFill>
              </a:rPr>
              <a:t>no data</a:t>
            </a:r>
            <a:r>
              <a:rPr lang="en-US" sz="6000" dirty="0"/>
              <a:t>):    Beef was eaten </a:t>
            </a:r>
            <a:r>
              <a:rPr lang="en-US" sz="6000" dirty="0">
                <a:solidFill>
                  <a:srgbClr val="FF0000"/>
                </a:solidFill>
              </a:rPr>
              <a:t>more than </a:t>
            </a:r>
            <a:r>
              <a:rPr lang="en-US" sz="6000" dirty="0" smtClean="0"/>
              <a:t>fish</a:t>
            </a:r>
            <a:r>
              <a:rPr lang="en-US" sz="6000" dirty="0"/>
              <a:t>.</a:t>
            </a:r>
          </a:p>
          <a:p>
            <a:pPr algn="l"/>
            <a:r>
              <a:rPr lang="en-US" sz="6000" dirty="0"/>
              <a:t>		</a:t>
            </a:r>
            <a:r>
              <a:rPr lang="en-US" sz="6000" dirty="0" smtClean="0"/>
              <a:t>	      The consumption of beef was </a:t>
            </a:r>
            <a:r>
              <a:rPr lang="en-US" sz="6000" dirty="0" smtClean="0">
                <a:solidFill>
                  <a:srgbClr val="FF0000"/>
                </a:solidFill>
              </a:rPr>
              <a:t>higher than</a:t>
            </a:r>
            <a:r>
              <a:rPr lang="en-US" sz="6000" dirty="0" smtClean="0"/>
              <a:t> </a:t>
            </a:r>
            <a:r>
              <a:rPr lang="en-US" sz="6000" u="sng" dirty="0" smtClean="0"/>
              <a:t>that of</a:t>
            </a:r>
            <a:r>
              <a:rPr lang="en-US" sz="6000" dirty="0" smtClean="0"/>
              <a:t> fish.</a:t>
            </a:r>
            <a:endParaRPr lang="en-US" sz="6000" dirty="0"/>
          </a:p>
          <a:p>
            <a:pPr algn="l"/>
            <a:r>
              <a:rPr lang="en-US" sz="6000" dirty="0"/>
              <a:t>(</a:t>
            </a:r>
            <a:r>
              <a:rPr lang="en-US" sz="6000" dirty="0">
                <a:solidFill>
                  <a:srgbClr val="00B050"/>
                </a:solidFill>
              </a:rPr>
              <a:t>with data</a:t>
            </a:r>
            <a:r>
              <a:rPr lang="en-US" sz="6000" dirty="0"/>
              <a:t>): Beef was consumed </a:t>
            </a:r>
            <a:r>
              <a:rPr lang="en-US" sz="6000" u="sng" dirty="0" smtClean="0">
                <a:solidFill>
                  <a:srgbClr val="FF0000"/>
                </a:solidFill>
              </a:rPr>
              <a:t>150 </a:t>
            </a:r>
            <a:r>
              <a:rPr lang="en-US" sz="6000" u="sng" dirty="0">
                <a:solidFill>
                  <a:srgbClr val="FF0000"/>
                </a:solidFill>
              </a:rPr>
              <a:t>grams</a:t>
            </a:r>
            <a:r>
              <a:rPr lang="en-US" sz="6000" dirty="0">
                <a:solidFill>
                  <a:srgbClr val="FF0000"/>
                </a:solidFill>
              </a:rPr>
              <a:t> more than</a:t>
            </a:r>
            <a:r>
              <a:rPr lang="en-US" sz="6000" dirty="0"/>
              <a:t> </a:t>
            </a:r>
            <a:r>
              <a:rPr lang="en-US" sz="6000" dirty="0" smtClean="0"/>
              <a:t>fish.</a:t>
            </a:r>
            <a:endParaRPr lang="en-US" sz="6000" dirty="0"/>
          </a:p>
          <a:p>
            <a:pPr algn="l"/>
            <a:r>
              <a:rPr lang="en-US" sz="6000" dirty="0"/>
              <a:t>			      Beef was consumed </a:t>
            </a:r>
            <a:r>
              <a:rPr lang="en-US" sz="6000" u="sng" dirty="0">
                <a:solidFill>
                  <a:srgbClr val="FF0000"/>
                </a:solidFill>
              </a:rPr>
              <a:t>four times</a:t>
            </a:r>
            <a:r>
              <a:rPr lang="en-US" sz="6000" dirty="0">
                <a:solidFill>
                  <a:srgbClr val="FF0000"/>
                </a:solidFill>
              </a:rPr>
              <a:t> more than/as much as </a:t>
            </a:r>
            <a:r>
              <a:rPr lang="en-US" sz="6000" dirty="0"/>
              <a:t>fish. </a:t>
            </a:r>
          </a:p>
          <a:p>
            <a:pPr marL="914400" indent="-914400" algn="l">
              <a:buAutoNum type="arabicPeriod"/>
            </a:pPr>
            <a:r>
              <a:rPr lang="en-US" sz="6000" dirty="0"/>
              <a:t>So </a:t>
            </a:r>
            <a:r>
              <a:rPr lang="en-US" sz="6000" dirty="0" err="1"/>
              <a:t>sánh</a:t>
            </a:r>
            <a:r>
              <a:rPr lang="en-US" sz="6000" dirty="0"/>
              <a:t> </a:t>
            </a:r>
            <a:r>
              <a:rPr lang="en-US" sz="6000" dirty="0" err="1"/>
              <a:t>nhất</a:t>
            </a:r>
            <a:r>
              <a:rPr lang="en-US" sz="6000" dirty="0"/>
              <a:t> </a:t>
            </a:r>
            <a:r>
              <a:rPr lang="en-US" sz="6000" dirty="0" err="1" smtClean="0"/>
              <a:t>với</a:t>
            </a:r>
            <a:r>
              <a:rPr lang="en-US" sz="6000" dirty="0" smtClean="0"/>
              <a:t> fish.</a:t>
            </a:r>
            <a:endParaRPr lang="en-US" sz="6000" dirty="0"/>
          </a:p>
          <a:p>
            <a:pPr marL="914400" indent="-914400" algn="l">
              <a:buAutoNum type="arabicPeriod"/>
            </a:pPr>
            <a:r>
              <a:rPr lang="en-US" sz="6000" dirty="0"/>
              <a:t>So </a:t>
            </a:r>
            <a:r>
              <a:rPr lang="en-US" sz="6000" dirty="0" err="1"/>
              <a:t>sánh</a:t>
            </a:r>
            <a:r>
              <a:rPr lang="en-US" sz="6000" dirty="0"/>
              <a:t> </a:t>
            </a:r>
            <a:r>
              <a:rPr lang="en-US" sz="6000" dirty="0" err="1"/>
              <a:t>hơn</a:t>
            </a:r>
            <a:r>
              <a:rPr lang="en-US" sz="6000" dirty="0"/>
              <a:t> – </a:t>
            </a:r>
            <a:r>
              <a:rPr lang="en-US" sz="6000" dirty="0" smtClean="0"/>
              <a:t>beef vs chicken &amp; lamb.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60885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shot 2017-04-09 21.12.43.png" descr="Screenshot 2017-04-09 21.1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878" y="1692273"/>
            <a:ext cx="11824138" cy="85293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1067960" y="5528323"/>
            <a:ext cx="13099473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sz="6000" i="1" dirty="0" smtClean="0"/>
              <a:t>As </a:t>
            </a:r>
            <a:r>
              <a:rPr lang="en-US" sz="6000" i="1" dirty="0"/>
              <a:t>can be seen from the chart</a:t>
            </a:r>
            <a:r>
              <a:rPr lang="en-US" sz="6000" dirty="0"/>
              <a:t>, </a:t>
            </a:r>
            <a:r>
              <a:rPr lang="en-US" sz="6000" dirty="0">
                <a:solidFill>
                  <a:srgbClr val="00B0F0"/>
                </a:solidFill>
              </a:rPr>
              <a:t>there was a </a:t>
            </a:r>
            <a:r>
              <a:rPr lang="en-US" sz="6000" dirty="0" smtClean="0">
                <a:solidFill>
                  <a:srgbClr val="00B0F0"/>
                </a:solidFill>
              </a:rPr>
              <a:t>downward trend </a:t>
            </a:r>
            <a:r>
              <a:rPr lang="en-US" sz="6000" u="sng" dirty="0" smtClean="0">
                <a:solidFill>
                  <a:srgbClr val="00B0F0"/>
                </a:solidFill>
              </a:rPr>
              <a:t>in</a:t>
            </a:r>
            <a:r>
              <a:rPr lang="en-US" sz="6000" dirty="0"/>
              <a:t> </a:t>
            </a:r>
            <a:r>
              <a:rPr lang="en-US" sz="6000" dirty="0" smtClean="0">
                <a:solidFill>
                  <a:schemeClr val="accent6"/>
                </a:solidFill>
              </a:rPr>
              <a:t>the </a:t>
            </a:r>
            <a:r>
              <a:rPr lang="en-US" sz="6000" dirty="0">
                <a:solidFill>
                  <a:schemeClr val="accent6"/>
                </a:solidFill>
              </a:rPr>
              <a:t>figures for </a:t>
            </a:r>
            <a:r>
              <a:rPr lang="en-US" sz="6000" dirty="0"/>
              <a:t>beef and </a:t>
            </a:r>
            <a:r>
              <a:rPr lang="en-US" sz="6000" dirty="0" smtClean="0"/>
              <a:t>lamb, </a:t>
            </a:r>
            <a:r>
              <a:rPr lang="en-US" sz="6000" dirty="0" smtClean="0">
                <a:solidFill>
                  <a:srgbClr val="00B050"/>
                </a:solidFill>
              </a:rPr>
              <a:t>while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chemeClr val="accent6"/>
                </a:solidFill>
              </a:rPr>
              <a:t>the amount of</a:t>
            </a:r>
            <a:r>
              <a:rPr lang="en-US" sz="6000" dirty="0"/>
              <a:t> chicken </a:t>
            </a:r>
            <a:r>
              <a:rPr lang="en-US" sz="6000" u="sng" dirty="0"/>
              <a:t>(which was) eaten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00B0F0"/>
                </a:solidFill>
              </a:rPr>
              <a:t>experienced a significant </a:t>
            </a:r>
            <a:r>
              <a:rPr lang="en-US" sz="6000" dirty="0" smtClean="0">
                <a:solidFill>
                  <a:srgbClr val="00B0F0"/>
                </a:solidFill>
              </a:rPr>
              <a:t>growth</a:t>
            </a:r>
            <a:r>
              <a:rPr lang="en-US" sz="6000" dirty="0"/>
              <a:t>.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In addition</a:t>
            </a:r>
            <a:r>
              <a:rPr lang="en-US" sz="6000" dirty="0" smtClean="0"/>
              <a:t>, fish was </a:t>
            </a:r>
            <a:r>
              <a:rPr lang="en-US" sz="6000" dirty="0" smtClean="0">
                <a:solidFill>
                  <a:srgbClr val="00B0F0"/>
                </a:solidFill>
              </a:rPr>
              <a:t>the least </a:t>
            </a:r>
            <a:r>
              <a:rPr lang="en-US" sz="6000" dirty="0">
                <a:solidFill>
                  <a:srgbClr val="00B0F0"/>
                </a:solidFill>
              </a:rPr>
              <a:t>commonly-consumed </a:t>
            </a:r>
            <a:r>
              <a:rPr lang="en-US" sz="6000" dirty="0" smtClean="0">
                <a:solidFill>
                  <a:srgbClr val="00B0F0"/>
                </a:solidFill>
              </a:rPr>
              <a:t>product</a:t>
            </a:r>
            <a:r>
              <a:rPr lang="en-US" sz="6000" dirty="0" smtClean="0"/>
              <a:t> </a:t>
            </a:r>
            <a:r>
              <a:rPr lang="en-US" sz="6000" dirty="0"/>
              <a:t>over the </a:t>
            </a:r>
            <a:r>
              <a:rPr lang="en-US" sz="6000" dirty="0" smtClean="0"/>
              <a:t>timescale.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1284527" y="2447119"/>
            <a:ext cx="119502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C00000"/>
                </a:solidFill>
              </a:rPr>
              <a:t>Step 3: </a:t>
            </a:r>
            <a:r>
              <a:rPr lang="en-US" sz="5400" b="1" dirty="0">
                <a:solidFill>
                  <a:schemeClr val="tx1"/>
                </a:solidFill>
              </a:rPr>
              <a:t>write the overview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 smtClean="0"/>
              <a:t>Comment on </a:t>
            </a:r>
            <a:r>
              <a:rPr lang="en-US" sz="5400" dirty="0" smtClean="0">
                <a:solidFill>
                  <a:srgbClr val="FF0000"/>
                </a:solidFill>
              </a:rPr>
              <a:t>trend + (order)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7" name="GRAPH WRITING"/>
          <p:cNvSpPr txBox="1">
            <a:spLocks/>
          </p:cNvSpPr>
          <p:nvPr/>
        </p:nvSpPr>
        <p:spPr>
          <a:xfrm>
            <a:off x="853440" y="184149"/>
            <a:ext cx="10277015" cy="3016251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PARAGRAPH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84527" y="433431"/>
            <a:ext cx="12510655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</a:rPr>
              <a:t>“Reporting</a:t>
            </a:r>
            <a:r>
              <a:rPr lang="en-US" sz="6000" b="1" dirty="0"/>
              <a:t> the </a:t>
            </a:r>
            <a:r>
              <a:rPr lang="en-US" sz="6000" b="1" dirty="0">
                <a:solidFill>
                  <a:schemeClr val="accent5"/>
                </a:solidFill>
              </a:rPr>
              <a:t>main features</a:t>
            </a:r>
            <a:r>
              <a:rPr lang="en-US" sz="6000" b="1" dirty="0"/>
              <a:t>, and </a:t>
            </a:r>
            <a:r>
              <a:rPr lang="en-US" sz="6000" b="1" dirty="0">
                <a:solidFill>
                  <a:schemeClr val="accent5"/>
                </a:solidFill>
              </a:rPr>
              <a:t>make comparisons”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BrandonGrotesque-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819" y="10755158"/>
            <a:ext cx="10494818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1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Trend (1-2 trend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nổi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bật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Câu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2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: Order (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loại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cao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nhất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/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thấp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  <a:r>
              <a:rPr kumimoji="0" lang="en-US" sz="4000" b="0" i="0" u="none" strike="noStrike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nhất</a:t>
            </a:r>
            <a:r>
              <a:rPr kumimoji="0" lang="en-US" sz="40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chemeClr val="tx1"/>
                </a:solidFill>
              </a:rPr>
              <a:t>: overview </a:t>
            </a:r>
            <a:r>
              <a:rPr lang="en-US" dirty="0" err="1" smtClean="0">
                <a:solidFill>
                  <a:schemeClr val="tx1"/>
                </a:solidFill>
              </a:rPr>
              <a:t>nên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report data</a:t>
            </a:r>
            <a:endParaRPr kumimoji="0" lang="en-US" sz="4000" b="0" i="0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BrandonGrotesque-Regular"/>
              <a:ea typeface="BrandonGrotesque-Regular"/>
              <a:cs typeface="BrandonGrotesque-Regular"/>
              <a:sym typeface="BrandonGrotesque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95890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1881</Words>
  <Application>Microsoft Office PowerPoint</Application>
  <PresentationFormat>Custom</PresentationFormat>
  <Paragraphs>176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BrandonGrotesque-Bold</vt:lpstr>
      <vt:lpstr>BrandonGrotesque-Medium</vt:lpstr>
      <vt:lpstr>BrandonGrotesque-Regular</vt:lpstr>
      <vt:lpstr>Calibri</vt:lpstr>
      <vt:lpstr>Garamond</vt:lpstr>
      <vt:lpstr>Helvetica Light</vt:lpstr>
      <vt:lpstr>Helvetica Neue</vt:lpstr>
      <vt:lpstr>White</vt:lpstr>
      <vt:lpstr>PowerPoint Presentation</vt:lpstr>
      <vt:lpstr>GRAPH WRITING</vt:lpstr>
      <vt:lpstr>PowerPoint Presentation</vt:lpstr>
      <vt:lpstr>PowerPoint Presentation</vt:lpstr>
      <vt:lpstr>PowerPoint Presentation</vt:lpstr>
      <vt:lpstr>Paraphrase practice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Hoang Anh</cp:lastModifiedBy>
  <cp:revision>144</cp:revision>
  <cp:lastPrinted>2020-05-20T10:32:43Z</cp:lastPrinted>
  <dcterms:modified xsi:type="dcterms:W3CDTF">2020-10-10T03:59:12Z</dcterms:modified>
</cp:coreProperties>
</file>