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19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5pPr>
    <a:lvl6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6pPr>
    <a:lvl7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7pPr>
    <a:lvl8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8pPr>
    <a:lvl9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an Nguyen" initials="TN" lastIdx="1" clrIdx="0">
    <p:extLst/>
  </p:cmAuthor>
  <p:cmAuthor id="2" name="Tuan Nguyen" initials="TN [2]" lastIdx="1" clrIdx="1">
    <p:extLst/>
  </p:cmAuthor>
  <p:cmAuthor id="3" name="Tuan Nguyen" initials="TN [3]" lastIdx="1" clrIdx="2">
    <p:extLst/>
  </p:cmAuthor>
  <p:cmAuthor id="4" name="Tuan Nguyen" initials="TN [4]" lastIdx="1" clrIdx="3">
    <p:extLst/>
  </p:cmAuthor>
  <p:cmAuthor id="5" name="Tuan Nguyen" initials="TN [5]" lastIdx="1" clrIdx="4">
    <p:extLst/>
  </p:cmAuthor>
  <p:cmAuthor id="6" name="Tuan Nguyen" initials="TN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81"/>
    <p:restoredTop sz="90637" autoAdjust="0"/>
  </p:normalViewPr>
  <p:slideViewPr>
    <p:cSldViewPr snapToGrid="0" snapToObjects="1">
      <p:cViewPr varScale="1">
        <p:scale>
          <a:sx n="31" d="100"/>
          <a:sy n="31" d="100"/>
        </p:scale>
        <p:origin x="216" y="64"/>
      </p:cViewPr>
      <p:guideLst>
        <p:guide orient="horz" pos="4320"/>
        <p:guide pos="76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364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6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solidFill>
                  <a:srgbClr val="FFFF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D FOR THOUGH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.tif" descr="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1788965"/>
            <a:ext cx="17526000" cy="1188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3962400" y="-404807"/>
            <a:ext cx="16459200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xfrm>
            <a:off x="3445272" y="4291146"/>
            <a:ext cx="17493456" cy="10443766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040600" y="1274190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68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1675" y="12747625"/>
            <a:ext cx="5070475" cy="65405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476871" y="184149"/>
            <a:ext cx="21430258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 sz="9100"/>
            </a:lvl1pPr>
          </a:lstStyle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4400" y="1262125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2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825500"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9pPr>
    </p:titleStyle>
    <p:bodyStyle>
      <a:lvl1pPr marL="73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1pPr>
      <a:lvl2pPr marL="136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2pPr>
      <a:lvl3pPr marL="200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3pPr>
      <a:lvl4pPr marL="263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4pPr>
      <a:lvl5pPr marL="327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5pPr>
      <a:lvl6pPr marL="390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6pPr>
      <a:lvl7pPr marL="454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7pPr>
      <a:lvl8pPr marL="517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8pPr>
      <a:lvl9pPr marL="581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16409953_10210411368633255_7828165_o.png" descr="16409953_10210411368633255_7828165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7694" y="-308659"/>
            <a:ext cx="13716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he"/>
          <p:cNvSpPr txBox="1"/>
          <p:nvPr/>
        </p:nvSpPr>
        <p:spPr>
          <a:xfrm>
            <a:off x="10309150" y="4501502"/>
            <a:ext cx="2550745" cy="27178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4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BrandonGrotesque-Bold"/>
                <a:ea typeface="BrandonGrotesque-Bold"/>
                <a:cs typeface="BrandonGrotesque-Bold"/>
                <a:sym typeface="BrandonGrotesque-Bold"/>
              </a:defRPr>
            </a:lvl1pPr>
          </a:lstStyle>
          <a:p>
            <a:r>
              <a:rPr dirty="0"/>
              <a:t>the</a:t>
            </a:r>
          </a:p>
        </p:txBody>
      </p:sp>
      <p:sp>
        <p:nvSpPr>
          <p:cNvPr id="113" name="workshop"/>
          <p:cNvSpPr txBox="1"/>
          <p:nvPr/>
        </p:nvSpPr>
        <p:spPr>
          <a:xfrm>
            <a:off x="10328072" y="6486069"/>
            <a:ext cx="7192874" cy="2781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8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BrandonGrotesque-Bold"/>
                <a:ea typeface="BrandonGrotesque-Bold"/>
                <a:cs typeface="BrandonGrotesque-Bold"/>
                <a:sym typeface="BrandonGrotesque-Bold"/>
              </a:defRPr>
            </a:lvl1pPr>
          </a:lstStyle>
          <a:p>
            <a:r>
              <a:rPr dirty="0"/>
              <a:t>workshop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473" y="-144629"/>
            <a:ext cx="10522526" cy="856210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36884" y="239318"/>
            <a:ext cx="12263390" cy="1949252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Question</a:t>
            </a:r>
            <a:r>
              <a:rPr lang="en-US" dirty="0"/>
              <a:t>: The graph below shows the number of enquiries received by the </a:t>
            </a:r>
            <a:r>
              <a:rPr lang="en-US" dirty="0" smtClean="0"/>
              <a:t>Tourist Information Office</a:t>
            </a:r>
          </a:p>
          <a:p>
            <a:pPr algn="l"/>
            <a:r>
              <a:rPr lang="en-US" dirty="0" smtClean="0"/>
              <a:t>in </a:t>
            </a:r>
            <a:r>
              <a:rPr lang="en-US" dirty="0"/>
              <a:t>one city over a six-month period in 2011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884" y="2557901"/>
            <a:ext cx="13524589" cy="10443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dirty="0" smtClean="0">
                <a:solidFill>
                  <a:srgbClr val="FF0000"/>
                </a:solidFill>
              </a:rPr>
              <a:t>Notes:</a:t>
            </a:r>
          </a:p>
          <a:p>
            <a:pPr marL="914400" indent="-914400" algn="ctr">
              <a:buAutoNum type="arabicPeriod"/>
            </a:pPr>
            <a:r>
              <a:rPr lang="en-US" sz="4800" dirty="0" smtClean="0">
                <a:solidFill>
                  <a:srgbClr val="FF0000"/>
                </a:solidFill>
              </a:rPr>
              <a:t>Measurements:</a:t>
            </a:r>
            <a:endParaRPr lang="en-US" sz="4800" dirty="0">
              <a:solidFill>
                <a:srgbClr val="FF0000"/>
              </a:solidFill>
            </a:endParaRPr>
          </a:p>
          <a:p>
            <a:pPr algn="l"/>
            <a:r>
              <a:rPr lang="en-US" sz="4800" dirty="0"/>
              <a:t>the number of / the quantity </a:t>
            </a:r>
            <a:r>
              <a:rPr lang="en-US" sz="4800" dirty="0" smtClean="0"/>
              <a:t>of question</a:t>
            </a:r>
            <a:r>
              <a:rPr lang="en-US" sz="4800" u="sng" dirty="0" smtClean="0">
                <a:solidFill>
                  <a:srgbClr val="FF0000"/>
                </a:solidFill>
              </a:rPr>
              <a:t>s</a:t>
            </a:r>
            <a:r>
              <a:rPr lang="en-US" sz="4800" dirty="0" smtClean="0"/>
              <a:t> was</a:t>
            </a:r>
          </a:p>
          <a:p>
            <a:pPr algn="l"/>
            <a:r>
              <a:rPr lang="en-US" sz="4800" dirty="0" smtClean="0"/>
              <a:t>… questions were sent to…/visitors sent …</a:t>
            </a:r>
          </a:p>
          <a:p>
            <a:pPr algn="l"/>
            <a:r>
              <a:rPr lang="en-US" sz="4800" dirty="0" smtClean="0"/>
              <a:t>(last resource) the number/data/figure for …</a:t>
            </a:r>
            <a:endParaRPr lang="en-US" sz="4800" dirty="0"/>
          </a:p>
          <a:p>
            <a:pPr algn="l"/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F0000"/>
                </a:solidFill>
              </a:rPr>
              <a:t>no</a:t>
            </a:r>
            <a:r>
              <a:rPr lang="en-US" sz="4800" dirty="0" smtClean="0"/>
              <a:t>) the amount/percentage/rate of</a:t>
            </a:r>
          </a:p>
          <a:p>
            <a:pPr algn="l"/>
            <a:endParaRPr lang="en-US" sz="4800" dirty="0" smtClean="0"/>
          </a:p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2. Approach: </a:t>
            </a:r>
            <a:r>
              <a:rPr lang="en-US" sz="4800" dirty="0" smtClean="0"/>
              <a:t>group details in body paragraphs</a:t>
            </a:r>
            <a:endParaRPr lang="en-US" sz="4800" dirty="0"/>
          </a:p>
          <a:p>
            <a:pPr algn="l"/>
            <a:r>
              <a:rPr lang="en-US" sz="4800" dirty="0" smtClean="0"/>
              <a:t>[B1]: in person &amp; telephones</a:t>
            </a:r>
          </a:p>
          <a:p>
            <a:pPr algn="l"/>
            <a:r>
              <a:rPr lang="en-US" sz="4800" dirty="0" err="1" smtClean="0"/>
              <a:t>Câu</a:t>
            </a:r>
            <a:r>
              <a:rPr lang="en-US" sz="4800" dirty="0" smtClean="0"/>
              <a:t> 1 &amp; 2: Static sentence (January) &amp; compare </a:t>
            </a:r>
          </a:p>
          <a:p>
            <a:pPr algn="l"/>
            <a:r>
              <a:rPr lang="en-US" sz="4800" dirty="0" err="1" smtClean="0"/>
              <a:t>Câu</a:t>
            </a:r>
            <a:r>
              <a:rPr lang="en-US" sz="4800" dirty="0" smtClean="0"/>
              <a:t> 3 &amp; 4: Trend </a:t>
            </a:r>
            <a:r>
              <a:rPr lang="en-US" sz="4800" dirty="0" smtClean="0"/>
              <a:t>– </a:t>
            </a:r>
            <a:r>
              <a:rPr lang="en-US" sz="4800" dirty="0" err="1" smtClean="0"/>
              <a:t>từng</a:t>
            </a:r>
            <a:r>
              <a:rPr lang="en-US" sz="4800" dirty="0" smtClean="0"/>
              <a:t> </a:t>
            </a:r>
            <a:r>
              <a:rPr lang="en-US" sz="4800" dirty="0" err="1" smtClean="0"/>
              <a:t>loại</a:t>
            </a:r>
            <a:r>
              <a:rPr lang="en-US" sz="4800" dirty="0" smtClean="0"/>
              <a:t>***  </a:t>
            </a:r>
            <a:endParaRPr lang="en-US" sz="4800" dirty="0"/>
          </a:p>
          <a:p>
            <a:pPr algn="l"/>
            <a:endParaRPr lang="en-US" sz="4800" dirty="0" smtClean="0"/>
          </a:p>
          <a:p>
            <a:pPr algn="l"/>
            <a:r>
              <a:rPr lang="en-US" sz="4800" dirty="0" smtClean="0"/>
              <a:t>[B2]: </a:t>
            </a:r>
            <a:r>
              <a:rPr lang="en-US" sz="4800" dirty="0" smtClean="0"/>
              <a:t>letter/</a:t>
            </a:r>
            <a:r>
              <a:rPr lang="en-US" sz="4800" dirty="0" err="1" smtClean="0"/>
              <a:t>emai</a:t>
            </a:r>
            <a:endParaRPr lang="en-US" sz="4800" dirty="0" smtClean="0"/>
          </a:p>
          <a:p>
            <a:pPr algn="l"/>
            <a:r>
              <a:rPr lang="en-US" sz="4800" dirty="0" err="1" smtClean="0"/>
              <a:t>Câu</a:t>
            </a:r>
            <a:r>
              <a:rPr lang="en-US" sz="4800" dirty="0" smtClean="0"/>
              <a:t> </a:t>
            </a:r>
            <a:r>
              <a:rPr lang="en-US" sz="4800" dirty="0" smtClean="0"/>
              <a:t>1&amp;2</a:t>
            </a:r>
            <a:r>
              <a:rPr lang="en-US" sz="4800" dirty="0" smtClean="0"/>
              <a:t>: </a:t>
            </a:r>
            <a:r>
              <a:rPr lang="en-US" sz="4800" dirty="0" smtClean="0"/>
              <a:t>Trend+ cohesive devices***</a:t>
            </a:r>
            <a:endParaRPr lang="en-US" sz="4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630940" y="8365761"/>
            <a:ext cx="10753060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3. Paraphrase: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aseline="0" dirty="0" smtClean="0"/>
              <a:t>In</a:t>
            </a:r>
            <a:r>
              <a:rPr lang="en-US" sz="4800" dirty="0" smtClean="0"/>
              <a:t> person</a:t>
            </a:r>
          </a:p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Direct (face-to-face) communication | … meetings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4800" dirty="0" smtClean="0"/>
              <a:t>Letter/email</a:t>
            </a:r>
            <a:endParaRPr kumimoji="0" lang="en-US" sz="4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BrandonGrotesque-Regular"/>
            </a:endParaRPr>
          </a:p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lang="en-US" sz="4800" dirty="0" smtClean="0"/>
              <a:t> Mailing | Mailed (written) questions/ enquiries/ queries. 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BrandonGrotesque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96184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141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BrandonGrotesque-Bold</vt:lpstr>
      <vt:lpstr>BrandonGrotesque-Medium</vt:lpstr>
      <vt:lpstr>BrandonGrotesque-Regular</vt:lpstr>
      <vt:lpstr>Garamond</vt:lpstr>
      <vt:lpstr>Helvetica Light</vt:lpstr>
      <vt:lpstr>Helvetica Neue</vt:lpstr>
      <vt:lpstr>Symbol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Hoang Anh</cp:lastModifiedBy>
  <cp:revision>117</cp:revision>
  <cp:lastPrinted>2020-06-18T10:00:49Z</cp:lastPrinted>
  <dcterms:modified xsi:type="dcterms:W3CDTF">2020-10-08T14:33:14Z</dcterms:modified>
</cp:coreProperties>
</file>