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95" r:id="rId3"/>
    <p:sldId id="305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1pPr>
    <a:lvl2pPr marL="0" marR="0" indent="4572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2pPr>
    <a:lvl3pPr marL="0" marR="0" indent="9144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3pPr>
    <a:lvl4pPr marL="0" marR="0" indent="13716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4pPr>
    <a:lvl5pPr marL="0" marR="0" indent="18288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5pPr>
    <a:lvl6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6pPr>
    <a:lvl7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7pPr>
    <a:lvl8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8pPr>
    <a:lvl9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Hoang Anh" initials="HA" lastIdx="2" clrIdx="6">
    <p:extLst>
      <p:ext uri="{19B8F6BF-5375-455C-9EA6-DF929625EA0E}">
        <p15:presenceInfo xmlns:p15="http://schemas.microsoft.com/office/powerpoint/2012/main" userId="Hoang Anh" providerId="None"/>
      </p:ext>
    </p:extLst>
  </p:cmAuthor>
  <p:cmAuthor id="1" name="Tuan Nguyen" initials="TN" lastIdx="1" clrIdx="0">
    <p:extLst/>
  </p:cmAuthor>
  <p:cmAuthor id="2" name="Tuan Nguyen" initials="TN [2]" lastIdx="1" clrIdx="1">
    <p:extLst/>
  </p:cmAuthor>
  <p:cmAuthor id="3" name="Tuan Nguyen" initials="TN [3]" lastIdx="1" clrIdx="2">
    <p:extLst/>
  </p:cmAuthor>
  <p:cmAuthor id="4" name="Tuan Nguyen" initials="TN [4]" lastIdx="1" clrIdx="3">
    <p:extLst/>
  </p:cmAuthor>
  <p:cmAuthor id="5" name="Tuan Nguyen" initials="TN [5]" lastIdx="1" clrIdx="4">
    <p:extLst/>
  </p:cmAuthor>
  <p:cmAuthor id="6" name="Tuan Nguyen" initials="TN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DEC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781"/>
    <p:restoredTop sz="92248"/>
  </p:normalViewPr>
  <p:slideViewPr>
    <p:cSldViewPr snapToGrid="0" snapToObjects="1">
      <p:cViewPr varScale="1">
        <p:scale>
          <a:sx n="32" d="100"/>
          <a:sy n="32" d="100"/>
        </p:scale>
        <p:origin x="108" y="4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23642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Percent</a:t>
            </a:r>
            <a:r>
              <a:rPr lang="en-US" baseline="0" dirty="0" smtClean="0"/>
              <a:t> vs percentage: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? The … 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4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36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86275" y="12732463"/>
            <a:ext cx="5070475" cy="6540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1946323" y="184149"/>
            <a:ext cx="20491353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xfrm>
            <a:off x="2319485" y="2938736"/>
            <a:ext cx="19745030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69883" y="12606098"/>
            <a:ext cx="4267201" cy="906781"/>
          </a:xfrm>
          <a:prstGeom prst="rect">
            <a:avLst/>
          </a:prstGeom>
        </p:spPr>
        <p:txBody>
          <a:bodyPr wrap="square" lIns="91439" tIns="91439" rIns="91439" bIns="91439" anchor="ctr"/>
          <a:lstStyle>
            <a:lvl1pPr algn="r" defTabSz="914400">
              <a:defRPr sz="4000">
                <a:solidFill>
                  <a:srgbClr val="FFFFFF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D FOR THOUGH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.tif" descr="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1788965"/>
            <a:ext cx="17526000" cy="11887201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3962400" y="-404807"/>
            <a:ext cx="16459200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xfrm>
            <a:off x="3445272" y="4291146"/>
            <a:ext cx="17493456" cy="10443766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040600" y="12741909"/>
            <a:ext cx="4267200" cy="9067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4000"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68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86275" y="12732463"/>
            <a:ext cx="5070475" cy="654051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1946323" y="184149"/>
            <a:ext cx="20491353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/>
          <a:p>
            <a:r>
              <a:t>Title Text</a:t>
            </a:r>
          </a:p>
        </p:txBody>
      </p:sp>
      <p:sp>
        <p:nvSpPr>
          <p:cNvPr id="70" name="Body Level One…"/>
          <p:cNvSpPr txBox="1">
            <a:spLocks noGrp="1"/>
          </p:cNvSpPr>
          <p:nvPr>
            <p:ph type="body" idx="1"/>
          </p:nvPr>
        </p:nvSpPr>
        <p:spPr>
          <a:xfrm>
            <a:off x="2319485" y="2938736"/>
            <a:ext cx="19745030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>
            <a:lvl1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69883" y="12606098"/>
            <a:ext cx="4267201" cy="906781"/>
          </a:xfrm>
          <a:prstGeom prst="rect">
            <a:avLst/>
          </a:prstGeom>
        </p:spPr>
        <p:txBody>
          <a:bodyPr wrap="square" lIns="91439" tIns="91439" rIns="91439" bIns="91439" anchor="ctr"/>
          <a:lstStyle>
            <a:lvl1pPr algn="r" defTabSz="914400">
              <a:defRPr sz="4000"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hite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1675" y="12747625"/>
            <a:ext cx="5070475" cy="654050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1476871" y="184149"/>
            <a:ext cx="21430258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 sz="9100"/>
            </a:lvl1pPr>
          </a:lstStyle>
          <a:p>
            <a:r>
              <a:t>Title Text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idx="1"/>
          </p:nvPr>
        </p:nvSpPr>
        <p:spPr>
          <a:xfrm>
            <a:off x="1570707" y="3227170"/>
            <a:ext cx="21242586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>
            <a:lvl1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64400" y="12621259"/>
            <a:ext cx="4267200" cy="9067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4000"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2" name="image.jpeg" descr="image.jpeg"/>
          <p:cNvPicPr>
            <a:picLocks noChangeAspect="1"/>
          </p:cNvPicPr>
          <p:nvPr/>
        </p:nvPicPr>
        <p:blipFill>
          <a:blip r:embed="rId3">
            <a:extLst/>
          </a:blip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825500"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9pPr>
    </p:titleStyle>
    <p:bodyStyle>
      <a:lvl1pPr marL="73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1pPr>
      <a:lvl2pPr marL="136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2pPr>
      <a:lvl3pPr marL="200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3pPr>
      <a:lvl4pPr marL="263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4pPr>
      <a:lvl5pPr marL="327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5pPr>
      <a:lvl6pPr marL="390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6pPr>
      <a:lvl7pPr marL="454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7pPr>
      <a:lvl8pPr marL="517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8pPr>
      <a:lvl9pPr marL="581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16409953_10210411368633255_7828165_o.png" descr="16409953_10210411368633255_7828165_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87694" y="-308659"/>
            <a:ext cx="13716001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he"/>
          <p:cNvSpPr txBox="1"/>
          <p:nvPr/>
        </p:nvSpPr>
        <p:spPr>
          <a:xfrm>
            <a:off x="10309150" y="4501502"/>
            <a:ext cx="2550745" cy="27178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40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latin typeface="BrandonGrotesque-Bold"/>
                <a:ea typeface="BrandonGrotesque-Bold"/>
                <a:cs typeface="BrandonGrotesque-Bold"/>
                <a:sym typeface="BrandonGrotesque-Bold"/>
              </a:defRPr>
            </a:lvl1pPr>
          </a:lstStyle>
          <a:p>
            <a:r>
              <a:rPr dirty="0"/>
              <a:t>the</a:t>
            </a:r>
          </a:p>
        </p:txBody>
      </p:sp>
      <p:sp>
        <p:nvSpPr>
          <p:cNvPr id="113" name="workshop"/>
          <p:cNvSpPr txBox="1"/>
          <p:nvPr/>
        </p:nvSpPr>
        <p:spPr>
          <a:xfrm>
            <a:off x="10328072" y="6486069"/>
            <a:ext cx="7192874" cy="27813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80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latin typeface="BrandonGrotesque-Bold"/>
                <a:ea typeface="BrandonGrotesque-Bold"/>
                <a:cs typeface="BrandonGrotesque-Bold"/>
                <a:sym typeface="BrandonGrotesque-Bold"/>
              </a:defRPr>
            </a:lvl1pPr>
          </a:lstStyle>
          <a:p>
            <a:r>
              <a:rPr dirty="0"/>
              <a:t>workshop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HREE VITAL STRUCTURES"/>
          <p:cNvSpPr txBox="1">
            <a:spLocks noGrp="1"/>
          </p:cNvSpPr>
          <p:nvPr>
            <p:ph type="title"/>
          </p:nvPr>
        </p:nvSpPr>
        <p:spPr>
          <a:xfrm>
            <a:off x="30480" y="0"/>
            <a:ext cx="24353520" cy="197427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PIE CHART </a:t>
            </a:r>
            <a:r>
              <a:rPr lang="en-US" dirty="0" smtClean="0">
                <a:solidFill>
                  <a:srgbClr val="FFFF00"/>
                </a:solidFill>
              </a:rPr>
              <a:t>ESSENTIAL </a:t>
            </a:r>
            <a:r>
              <a:rPr lang="en-US" dirty="0">
                <a:solidFill>
                  <a:srgbClr val="FFFF00"/>
                </a:solidFill>
              </a:rPr>
              <a:t>LANGUAGE 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28" name="There + be + adj + N + in + N…"/>
          <p:cNvSpPr txBox="1">
            <a:spLocks noGrp="1"/>
          </p:cNvSpPr>
          <p:nvPr>
            <p:ph type="body" idx="1"/>
          </p:nvPr>
        </p:nvSpPr>
        <p:spPr>
          <a:xfrm>
            <a:off x="30480" y="1579419"/>
            <a:ext cx="24170640" cy="10778237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accent3">
                  <a:satOff val="18648"/>
                  <a:lumOff val="5971"/>
                </a:schemeClr>
              </a:buClr>
              <a:defRPr>
                <a:solidFill>
                  <a:srgbClr val="FF2600"/>
                </a:solidFill>
              </a:defRPr>
            </a:pPr>
            <a:r>
              <a:rPr lang="en-US" sz="5400" dirty="0" err="1" smtClean="0">
                <a:solidFill>
                  <a:srgbClr val="FFFF00"/>
                </a:solidFill>
              </a:rPr>
              <a:t>Đơn</a:t>
            </a:r>
            <a:r>
              <a:rPr lang="en-US" sz="5400" dirty="0" smtClean="0">
                <a:solidFill>
                  <a:srgbClr val="FFFF00"/>
                </a:solidFill>
              </a:rPr>
              <a:t> </a:t>
            </a:r>
            <a:r>
              <a:rPr lang="en-US" sz="5400" dirty="0" err="1" smtClean="0">
                <a:solidFill>
                  <a:srgbClr val="FFFF00"/>
                </a:solidFill>
              </a:rPr>
              <a:t>vị</a:t>
            </a:r>
            <a:r>
              <a:rPr lang="en-US" sz="5400" dirty="0" smtClean="0">
                <a:solidFill>
                  <a:srgbClr val="FFFF00"/>
                </a:solidFill>
              </a:rPr>
              <a:t>: the proportion | percentage | rate of ….</a:t>
            </a:r>
          </a:p>
          <a:p>
            <a:pPr marL="0" indent="0">
              <a:buClr>
                <a:schemeClr val="accent3">
                  <a:satOff val="18648"/>
                  <a:lumOff val="5971"/>
                </a:schemeClr>
              </a:buClr>
              <a:buNone/>
              <a:defRPr>
                <a:solidFill>
                  <a:srgbClr val="FF2600"/>
                </a:solidFill>
              </a:defRPr>
            </a:pPr>
            <a:r>
              <a:rPr lang="en-US" sz="5400" dirty="0" err="1" smtClean="0">
                <a:solidFill>
                  <a:schemeClr val="bg1"/>
                </a:solidFill>
              </a:rPr>
              <a:t>e.g</a:t>
            </a:r>
            <a:r>
              <a:rPr lang="en-US" sz="5400" dirty="0" smtClean="0">
                <a:solidFill>
                  <a:schemeClr val="bg1"/>
                </a:solidFill>
              </a:rPr>
              <a:t>: (practice)</a:t>
            </a:r>
          </a:p>
          <a:p>
            <a:pPr marL="0" indent="0">
              <a:buClr>
                <a:schemeClr val="accent3">
                  <a:satOff val="18648"/>
                  <a:lumOff val="5971"/>
                </a:schemeClr>
              </a:buClr>
              <a:buNone/>
              <a:defRPr>
                <a:solidFill>
                  <a:srgbClr val="FF2600"/>
                </a:solidFill>
              </a:defRPr>
            </a:pPr>
            <a:r>
              <a:rPr lang="en-US" sz="5400" dirty="0" smtClean="0">
                <a:solidFill>
                  <a:schemeClr val="bg1"/>
                </a:solidFill>
              </a:rPr>
              <a:t>In 1995, </a:t>
            </a:r>
            <a:r>
              <a:rPr lang="en-US" sz="5400" dirty="0" smtClean="0">
                <a:solidFill>
                  <a:srgbClr val="FFFF00"/>
                </a:solidFill>
              </a:rPr>
              <a:t>the percentage of</a:t>
            </a:r>
            <a:r>
              <a:rPr lang="en-US" sz="5400" dirty="0" smtClean="0">
                <a:solidFill>
                  <a:schemeClr val="bg1"/>
                </a:solidFill>
              </a:rPr>
              <a:t> coal was/stood at 29.8</a:t>
            </a:r>
            <a:r>
              <a:rPr lang="en-US" sz="5400" dirty="0" smtClean="0">
                <a:solidFill>
                  <a:srgbClr val="FFFF00"/>
                </a:solidFill>
              </a:rPr>
              <a:t>% (percent)</a:t>
            </a:r>
            <a:r>
              <a:rPr lang="en-US" sz="5400" dirty="0" smtClean="0">
                <a:solidFill>
                  <a:schemeClr val="bg1"/>
                </a:solidFill>
              </a:rPr>
              <a:t>.</a:t>
            </a:r>
            <a:endParaRPr lang="en-US" sz="5400" dirty="0">
              <a:solidFill>
                <a:srgbClr val="FFFF00"/>
              </a:solidFill>
            </a:endParaRPr>
          </a:p>
          <a:p>
            <a:pPr marL="0" indent="0">
              <a:buClr>
                <a:schemeClr val="accent3">
                  <a:satOff val="18648"/>
                  <a:lumOff val="5971"/>
                </a:schemeClr>
              </a:buClr>
              <a:buNone/>
              <a:defRPr>
                <a:solidFill>
                  <a:srgbClr val="FF2600"/>
                </a:solidFill>
              </a:defRPr>
            </a:pPr>
            <a:r>
              <a:rPr lang="en-US" sz="5400" dirty="0" smtClean="0">
                <a:solidFill>
                  <a:srgbClr val="FF0000"/>
                </a:solidFill>
              </a:rPr>
              <a:t>***percentage vs percent</a:t>
            </a:r>
          </a:p>
          <a:p>
            <a:pPr>
              <a:buClr>
                <a:schemeClr val="accent3">
                  <a:satOff val="18648"/>
                  <a:lumOff val="5971"/>
                </a:schemeClr>
              </a:buClr>
              <a:defRPr>
                <a:solidFill>
                  <a:srgbClr val="FF2600"/>
                </a:solidFill>
              </a:defRPr>
            </a:pPr>
            <a:r>
              <a:rPr lang="en-US" sz="5400" dirty="0" err="1" smtClean="0">
                <a:solidFill>
                  <a:srgbClr val="FFFF00"/>
                </a:solidFill>
              </a:rPr>
              <a:t>Chiếm</a:t>
            </a:r>
            <a:r>
              <a:rPr lang="en-US" sz="5400" dirty="0">
                <a:solidFill>
                  <a:srgbClr val="FFFF00"/>
                </a:solidFill>
              </a:rPr>
              <a:t>: </a:t>
            </a:r>
            <a:r>
              <a:rPr lang="en-US" sz="5400" dirty="0" smtClean="0">
                <a:solidFill>
                  <a:schemeClr val="bg1"/>
                </a:solidFill>
              </a:rPr>
              <a:t>[</a:t>
            </a:r>
            <a:r>
              <a:rPr lang="en-US" sz="5400" dirty="0" smtClean="0">
                <a:solidFill>
                  <a:srgbClr val="00B050"/>
                </a:solidFill>
              </a:rPr>
              <a:t>type</a:t>
            </a:r>
            <a:r>
              <a:rPr lang="en-US" sz="5400" dirty="0" smtClean="0">
                <a:solidFill>
                  <a:schemeClr val="bg1"/>
                </a:solidFill>
              </a:rPr>
              <a:t>] </a:t>
            </a:r>
            <a:r>
              <a:rPr lang="en-US" sz="5400" dirty="0">
                <a:solidFill>
                  <a:srgbClr val="FFFF00"/>
                </a:solidFill>
              </a:rPr>
              <a:t>account </a:t>
            </a:r>
            <a:r>
              <a:rPr lang="en-US" sz="5400" dirty="0" smtClean="0">
                <a:solidFill>
                  <a:srgbClr val="FFFF00"/>
                </a:solidFill>
              </a:rPr>
              <a:t>for</a:t>
            </a:r>
            <a:r>
              <a:rPr lang="en-US" sz="5400" dirty="0" smtClean="0">
                <a:solidFill>
                  <a:srgbClr val="00B050"/>
                </a:solidFill>
              </a:rPr>
              <a:t> </a:t>
            </a:r>
            <a:r>
              <a:rPr lang="en-US" sz="5400" dirty="0" smtClean="0">
                <a:solidFill>
                  <a:schemeClr val="bg1"/>
                </a:solidFill>
              </a:rPr>
              <a:t>+ …% + of [</a:t>
            </a:r>
            <a:r>
              <a:rPr lang="en-US" sz="5400" dirty="0" smtClean="0">
                <a:solidFill>
                  <a:srgbClr val="00B050"/>
                </a:solidFill>
              </a:rPr>
              <a:t>the total</a:t>
            </a:r>
            <a:r>
              <a:rPr lang="en-US" sz="5400" dirty="0" smtClean="0">
                <a:solidFill>
                  <a:schemeClr val="bg1"/>
                </a:solidFill>
              </a:rPr>
              <a:t>]</a:t>
            </a:r>
          </a:p>
          <a:p>
            <a:pPr marL="0" indent="0">
              <a:buClr>
                <a:schemeClr val="accent3">
                  <a:satOff val="18648"/>
                  <a:lumOff val="5971"/>
                </a:schemeClr>
              </a:buClr>
              <a:buNone/>
              <a:defRPr>
                <a:solidFill>
                  <a:srgbClr val="FF2600"/>
                </a:solidFill>
              </a:defRPr>
            </a:pPr>
            <a:r>
              <a:rPr lang="en-US" sz="5400" dirty="0">
                <a:solidFill>
                  <a:schemeClr val="bg1"/>
                </a:solidFill>
              </a:rPr>
              <a:t>	</a:t>
            </a: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dirty="0" smtClean="0">
                <a:solidFill>
                  <a:srgbClr val="FFFF00"/>
                </a:solidFill>
              </a:rPr>
              <a:t>take up/make up/occupy/constitute/represent</a:t>
            </a:r>
          </a:p>
          <a:p>
            <a:pPr marL="0" indent="0">
              <a:buClr>
                <a:schemeClr val="accent3">
                  <a:satOff val="18648"/>
                  <a:lumOff val="5971"/>
                </a:schemeClr>
              </a:buClr>
              <a:buNone/>
              <a:defRPr>
                <a:solidFill>
                  <a:srgbClr val="FF2600"/>
                </a:solidFill>
              </a:defRPr>
            </a:pPr>
            <a:r>
              <a:rPr lang="en-US" sz="5400" dirty="0" err="1" smtClean="0">
                <a:solidFill>
                  <a:schemeClr val="bg1"/>
                </a:solidFill>
              </a:rPr>
              <a:t>e.g</a:t>
            </a:r>
            <a:r>
              <a:rPr lang="en-US" sz="5400" dirty="0" smtClean="0">
                <a:solidFill>
                  <a:schemeClr val="bg1"/>
                </a:solidFill>
              </a:rPr>
              <a:t>: In 1995, </a:t>
            </a:r>
            <a:r>
              <a:rPr lang="en-US" sz="5400" dirty="0" smtClean="0">
                <a:solidFill>
                  <a:srgbClr val="00B050"/>
                </a:solidFill>
              </a:rPr>
              <a:t>coal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dirty="0" smtClean="0">
                <a:solidFill>
                  <a:srgbClr val="FFFF00"/>
                </a:solidFill>
              </a:rPr>
              <a:t>made up </a:t>
            </a:r>
            <a:r>
              <a:rPr lang="en-US" sz="5400" dirty="0" smtClean="0">
                <a:solidFill>
                  <a:schemeClr val="bg1"/>
                </a:solidFill>
              </a:rPr>
              <a:t>29.8% of </a:t>
            </a:r>
            <a:r>
              <a:rPr lang="en-US" sz="5400" dirty="0" smtClean="0">
                <a:solidFill>
                  <a:srgbClr val="00B050"/>
                </a:solidFill>
              </a:rPr>
              <a:t>the total </a:t>
            </a:r>
            <a:r>
              <a:rPr lang="en-US" sz="5400" dirty="0">
                <a:solidFill>
                  <a:schemeClr val="bg1"/>
                </a:solidFill>
              </a:rPr>
              <a:t>/ </a:t>
            </a:r>
            <a:r>
              <a:rPr lang="en-US" sz="5400" dirty="0" smtClean="0">
                <a:solidFill>
                  <a:srgbClr val="00B050"/>
                </a:solidFill>
              </a:rPr>
              <a:t>the total amount of energy produced</a:t>
            </a:r>
            <a:r>
              <a:rPr lang="en-US" sz="5400" dirty="0" smtClean="0">
                <a:solidFill>
                  <a:schemeClr val="bg1"/>
                </a:solidFill>
              </a:rPr>
              <a:t> / </a:t>
            </a:r>
            <a:r>
              <a:rPr lang="en-US" sz="5400" dirty="0" smtClean="0">
                <a:solidFill>
                  <a:srgbClr val="00B050"/>
                </a:solidFill>
              </a:rPr>
              <a:t>the total energy production </a:t>
            </a:r>
            <a:r>
              <a:rPr lang="en-US" sz="5400" dirty="0" smtClean="0">
                <a:solidFill>
                  <a:srgbClr val="FF33CC"/>
                </a:solidFill>
              </a:rPr>
              <a:t>[read the question &amp; charts’ title]</a:t>
            </a:r>
            <a:r>
              <a:rPr lang="en-US" sz="5400" dirty="0" smtClean="0">
                <a:solidFill>
                  <a:schemeClr val="bg1"/>
                </a:solidFill>
              </a:rPr>
              <a:t>.</a:t>
            </a:r>
            <a:endParaRPr lang="en-US" sz="5400" dirty="0">
              <a:solidFill>
                <a:schemeClr val="bg1"/>
              </a:solidFill>
            </a:endParaRPr>
          </a:p>
          <a:p>
            <a:pPr marL="0" indent="0">
              <a:buClr>
                <a:schemeClr val="accent3">
                  <a:satOff val="18648"/>
                  <a:lumOff val="5971"/>
                </a:schemeClr>
              </a:buClr>
              <a:buNone/>
              <a:defRPr>
                <a:solidFill>
                  <a:srgbClr val="FF2600"/>
                </a:solidFill>
              </a:defRPr>
            </a:pPr>
            <a:r>
              <a:rPr lang="en-US" sz="5400" dirty="0" smtClean="0">
                <a:solidFill>
                  <a:srgbClr val="FF0000"/>
                </a:solidFill>
              </a:rPr>
              <a:t>***</a:t>
            </a:r>
            <a:r>
              <a:rPr lang="en-US" sz="5400" dirty="0" err="1" smtClean="0">
                <a:solidFill>
                  <a:srgbClr val="FF0000"/>
                </a:solidFill>
              </a:rPr>
              <a:t>Phân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</a:rPr>
              <a:t>số</a:t>
            </a:r>
            <a:r>
              <a:rPr lang="en-US" sz="5400" dirty="0" smtClean="0">
                <a:solidFill>
                  <a:srgbClr val="FF0000"/>
                </a:solidFill>
              </a:rPr>
              <a:t> (</a:t>
            </a:r>
            <a:r>
              <a:rPr lang="en-US" sz="5400" dirty="0" err="1" smtClean="0">
                <a:solidFill>
                  <a:srgbClr val="FF0000"/>
                </a:solidFill>
              </a:rPr>
              <a:t>thay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</a:rPr>
              <a:t>cho</a:t>
            </a:r>
            <a:r>
              <a:rPr lang="en-US" sz="5400" dirty="0" smtClean="0">
                <a:solidFill>
                  <a:srgbClr val="FF0000"/>
                </a:solidFill>
              </a:rPr>
              <a:t> %):</a:t>
            </a:r>
            <a:r>
              <a:rPr lang="en-US" sz="5400" dirty="0" smtClean="0">
                <a:solidFill>
                  <a:srgbClr val="FFE02B"/>
                </a:solidFill>
              </a:rPr>
              <a:t> </a:t>
            </a:r>
          </a:p>
          <a:p>
            <a:pPr marL="0" indent="0">
              <a:buClr>
                <a:schemeClr val="accent3">
                  <a:satOff val="18648"/>
                  <a:lumOff val="5971"/>
                </a:schemeClr>
              </a:buClr>
              <a:buNone/>
              <a:defRPr>
                <a:solidFill>
                  <a:srgbClr val="FF2600"/>
                </a:solidFill>
              </a:defRPr>
            </a:pPr>
            <a:r>
              <a:rPr lang="en-US" sz="5400" dirty="0" smtClean="0">
                <a:solidFill>
                  <a:schemeClr val="bg1"/>
                </a:solidFill>
              </a:rPr>
              <a:t>50% - ½: </a:t>
            </a:r>
            <a:r>
              <a:rPr lang="en-US" sz="5400" dirty="0">
                <a:solidFill>
                  <a:schemeClr val="bg1"/>
                </a:solidFill>
              </a:rPr>
              <a:t>a half; </a:t>
            </a:r>
            <a:r>
              <a:rPr lang="en-US" sz="5400" dirty="0" smtClean="0">
                <a:solidFill>
                  <a:schemeClr val="bg1"/>
                </a:solidFill>
              </a:rPr>
              <a:t>25% - ¼: </a:t>
            </a:r>
            <a:r>
              <a:rPr lang="en-US" sz="5400" dirty="0">
                <a:solidFill>
                  <a:schemeClr val="bg1"/>
                </a:solidFill>
              </a:rPr>
              <a:t>a quarter </a:t>
            </a:r>
            <a:endParaRPr lang="en-US" sz="5400" dirty="0" smtClean="0">
              <a:solidFill>
                <a:schemeClr val="bg1"/>
              </a:solidFill>
            </a:endParaRPr>
          </a:p>
          <a:p>
            <a:pPr>
              <a:buClr>
                <a:schemeClr val="accent3">
                  <a:satOff val="18648"/>
                  <a:lumOff val="5971"/>
                </a:schemeClr>
              </a:buClr>
              <a:buFont typeface="Symbol" panose="05050102010706020507" pitchFamily="18" charset="2"/>
              <a:buChar char="Þ"/>
              <a:defRPr>
                <a:solidFill>
                  <a:srgbClr val="FF2600"/>
                </a:solidFill>
              </a:defRPr>
            </a:pPr>
            <a:r>
              <a:rPr lang="en-US" sz="5400" dirty="0" err="1" smtClean="0">
                <a:solidFill>
                  <a:srgbClr val="FF0000"/>
                </a:solidFill>
              </a:rPr>
              <a:t>tử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</a:rPr>
              <a:t>số</a:t>
            </a:r>
            <a:r>
              <a:rPr lang="en-US" sz="5400" dirty="0" smtClean="0">
                <a:solidFill>
                  <a:schemeClr val="bg1"/>
                </a:solidFill>
              </a:rPr>
              <a:t>: </a:t>
            </a:r>
            <a:r>
              <a:rPr lang="en-US" sz="5400" dirty="0" err="1" smtClean="0">
                <a:solidFill>
                  <a:schemeClr val="bg1"/>
                </a:solidFill>
              </a:rPr>
              <a:t>số</a:t>
            </a:r>
            <a:r>
              <a:rPr lang="en-US" sz="5400" dirty="0" smtClean="0">
                <a:solidFill>
                  <a:schemeClr val="bg1"/>
                </a:solidFill>
              </a:rPr>
              <a:t> (one, two, three) / </a:t>
            </a:r>
            <a:r>
              <a:rPr lang="en-US" sz="5400" dirty="0" err="1" smtClean="0">
                <a:solidFill>
                  <a:srgbClr val="FF0000"/>
                </a:solidFill>
              </a:rPr>
              <a:t>mẫu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</a:rPr>
              <a:t>số</a:t>
            </a:r>
            <a:r>
              <a:rPr lang="en-US" sz="5400" dirty="0" smtClean="0">
                <a:solidFill>
                  <a:schemeClr val="bg1"/>
                </a:solidFill>
              </a:rPr>
              <a:t>: </a:t>
            </a:r>
            <a:r>
              <a:rPr lang="en-US" sz="5400" dirty="0" err="1" smtClean="0">
                <a:solidFill>
                  <a:schemeClr val="bg1"/>
                </a:solidFill>
              </a:rPr>
              <a:t>số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dirty="0" err="1" smtClean="0">
                <a:solidFill>
                  <a:schemeClr val="bg1"/>
                </a:solidFill>
              </a:rPr>
              <a:t>thứ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dirty="0" err="1" smtClean="0">
                <a:solidFill>
                  <a:schemeClr val="bg1"/>
                </a:solidFill>
              </a:rPr>
              <a:t>tự</a:t>
            </a:r>
            <a:r>
              <a:rPr lang="en-US" sz="5400" dirty="0" smtClean="0">
                <a:solidFill>
                  <a:schemeClr val="bg1"/>
                </a:solidFill>
              </a:rPr>
              <a:t> (third, fourth, </a:t>
            </a:r>
            <a:r>
              <a:rPr lang="en-US" sz="5400" dirty="0" err="1" smtClean="0">
                <a:solidFill>
                  <a:schemeClr val="bg1"/>
                </a:solidFill>
              </a:rPr>
              <a:t>etc</a:t>
            </a:r>
            <a:r>
              <a:rPr lang="en-US" sz="5400" dirty="0" smtClean="0">
                <a:solidFill>
                  <a:schemeClr val="bg1"/>
                </a:solidFill>
              </a:rPr>
              <a:t>)</a:t>
            </a:r>
          </a:p>
          <a:p>
            <a:pPr marL="0" indent="0" algn="ctr">
              <a:buClr>
                <a:schemeClr val="accent3">
                  <a:satOff val="18648"/>
                  <a:lumOff val="5971"/>
                </a:schemeClr>
              </a:buClr>
              <a:buNone/>
              <a:defRPr>
                <a:solidFill>
                  <a:srgbClr val="FF2600"/>
                </a:solidFill>
              </a:defRPr>
            </a:pPr>
            <a:r>
              <a:rPr lang="en-US" sz="5400" dirty="0" smtClean="0">
                <a:solidFill>
                  <a:schemeClr val="bg1"/>
                </a:solidFill>
              </a:rPr>
              <a:t>Practice: 1/3; 1/5; 2/3; 3/4; 5/6; 4/8</a:t>
            </a:r>
            <a:endParaRPr lang="en-US" sz="5400" dirty="0">
              <a:solidFill>
                <a:schemeClr val="bg1"/>
              </a:solidFill>
            </a:endParaRPr>
          </a:p>
          <a:p>
            <a:pPr marL="0" indent="0">
              <a:buClr>
                <a:schemeClr val="accent3">
                  <a:satOff val="18648"/>
                  <a:lumOff val="5971"/>
                </a:schemeClr>
              </a:buClr>
              <a:buNone/>
              <a:defRPr>
                <a:solidFill>
                  <a:srgbClr val="FF2600"/>
                </a:solidFill>
              </a:defRPr>
            </a:pPr>
            <a:r>
              <a:rPr lang="en-US" sz="5400" dirty="0" smtClean="0">
                <a:solidFill>
                  <a:srgbClr val="FFE02B"/>
                </a:solidFill>
              </a:rPr>
              <a:t> </a:t>
            </a:r>
            <a:endParaRPr lang="en-US" sz="5400" dirty="0">
              <a:solidFill>
                <a:srgbClr val="FFE02B"/>
              </a:solidFill>
            </a:endParaRPr>
          </a:p>
          <a:p>
            <a:pPr marL="0" indent="0">
              <a:buClr>
                <a:schemeClr val="accent3">
                  <a:satOff val="18648"/>
                  <a:lumOff val="5971"/>
                </a:schemeClr>
              </a:buClr>
              <a:buNone/>
              <a:defRPr>
                <a:solidFill>
                  <a:srgbClr val="FF2600"/>
                </a:solidFill>
              </a:defRPr>
            </a:pPr>
            <a:r>
              <a:rPr lang="en-US" sz="5400" dirty="0">
                <a:solidFill>
                  <a:srgbClr val="FFE02B"/>
                </a:solidFill>
              </a:rPr>
              <a:t>   </a:t>
            </a:r>
          </a:p>
        </p:txBody>
      </p:sp>
      <p:sp>
        <p:nvSpPr>
          <p:cNvPr id="2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71969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HREE VITAL STRUCTURES"/>
          <p:cNvSpPr txBox="1">
            <a:spLocks noGrp="1"/>
          </p:cNvSpPr>
          <p:nvPr>
            <p:ph type="title"/>
          </p:nvPr>
        </p:nvSpPr>
        <p:spPr>
          <a:xfrm>
            <a:off x="30480" y="-318052"/>
            <a:ext cx="24353520" cy="1967948"/>
          </a:xfrm>
          <a:prstGeom prst="rect">
            <a:avLst/>
          </a:prstGeom>
        </p:spPr>
        <p:txBody>
          <a:bodyPr/>
          <a:lstStyle/>
          <a:p>
            <a:r>
              <a:rPr lang="en-US" sz="9600" dirty="0" smtClean="0">
                <a:solidFill>
                  <a:srgbClr val="FFFF00"/>
                </a:solidFill>
              </a:rPr>
              <a:t>MORE NATURAL EXPRESSIONs</a:t>
            </a:r>
            <a:endParaRPr sz="9600" dirty="0">
              <a:solidFill>
                <a:srgbClr val="FFFF00"/>
              </a:solidFill>
            </a:endParaRPr>
          </a:p>
        </p:txBody>
      </p:sp>
      <p:sp>
        <p:nvSpPr>
          <p:cNvPr id="2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30480" y="1521572"/>
            <a:ext cx="24376232" cy="10905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randonGrotesque-Bold"/>
              </a:rPr>
              <a:t>Spending</a:t>
            </a:r>
            <a:endParaRPr lang="en-US" sz="5400" dirty="0">
              <a:solidFill>
                <a:schemeClr val="accent2">
                  <a:lumMod val="60000"/>
                  <a:lumOff val="40000"/>
                </a:schemeClr>
              </a:solidFill>
              <a:latin typeface="BrandonGrotesque-Bold"/>
            </a:endParaRPr>
          </a:p>
          <a:p>
            <a:pPr algn="l"/>
            <a:r>
              <a:rPr lang="en-US" sz="5400" dirty="0">
                <a:solidFill>
                  <a:srgbClr val="FF0000"/>
                </a:solidFill>
              </a:rPr>
              <a:t>The defense department </a:t>
            </a:r>
            <a:r>
              <a:rPr lang="en-US" sz="5400" dirty="0">
                <a:solidFill>
                  <a:schemeClr val="bg1"/>
                </a:solidFill>
              </a:rPr>
              <a:t>comprised 19,5% of the </a:t>
            </a:r>
            <a:r>
              <a:rPr lang="en-US" sz="5400" dirty="0">
                <a:solidFill>
                  <a:srgbClr val="FF0000"/>
                </a:solidFill>
              </a:rPr>
              <a:t>US government’s budget</a:t>
            </a:r>
            <a:r>
              <a:rPr lang="en-US" sz="5400" dirty="0">
                <a:solidFill>
                  <a:schemeClr val="bg1"/>
                </a:solidFill>
                <a:latin typeface="BrandonGrotesque-Bold"/>
              </a:rPr>
              <a:t>.</a:t>
            </a:r>
          </a:p>
          <a:p>
            <a:pPr algn="l"/>
            <a:r>
              <a:rPr lang="en-US" sz="5400" dirty="0" smtClean="0">
                <a:solidFill>
                  <a:schemeClr val="bg1"/>
                </a:solidFill>
                <a:latin typeface="BrandonGrotesque-Bold"/>
              </a:rPr>
              <a:t>= </a:t>
            </a:r>
            <a:r>
              <a:rPr lang="en-US" sz="5400" dirty="0">
                <a:solidFill>
                  <a:schemeClr val="bg1"/>
                </a:solidFill>
                <a:latin typeface="BrandonGrotesque-Bold"/>
              </a:rPr>
              <a:t>The US government </a:t>
            </a:r>
            <a:r>
              <a:rPr lang="en-US" sz="5400" dirty="0" smtClean="0">
                <a:solidFill>
                  <a:srgbClr val="FFFF00"/>
                </a:solidFill>
                <a:latin typeface="BrandonGrotesque-Bold"/>
              </a:rPr>
              <a:t>spent</a:t>
            </a:r>
            <a:r>
              <a:rPr lang="en-US" sz="5400" dirty="0" smtClean="0">
                <a:solidFill>
                  <a:schemeClr val="bg1"/>
                </a:solidFill>
                <a:latin typeface="BrandonGrotesque-Bold"/>
              </a:rPr>
              <a:t> </a:t>
            </a:r>
            <a:r>
              <a:rPr lang="en-US" sz="5400" dirty="0">
                <a:solidFill>
                  <a:schemeClr val="bg1"/>
                </a:solidFill>
                <a:latin typeface="BrandonGrotesque-Bold"/>
              </a:rPr>
              <a:t>19,5</a:t>
            </a:r>
            <a:r>
              <a:rPr lang="en-US" sz="5400" dirty="0" smtClean="0">
                <a:solidFill>
                  <a:schemeClr val="bg1"/>
                </a:solidFill>
                <a:latin typeface="BrandonGrotesque-Bold"/>
              </a:rPr>
              <a:t>% of its budget </a:t>
            </a:r>
            <a:r>
              <a:rPr lang="en-US" sz="5400" dirty="0">
                <a:solidFill>
                  <a:srgbClr val="FFFF00"/>
                </a:solidFill>
                <a:latin typeface="BrandonGrotesque-Bold"/>
              </a:rPr>
              <a:t>on</a:t>
            </a:r>
            <a:r>
              <a:rPr lang="en-US" sz="5400" dirty="0">
                <a:solidFill>
                  <a:schemeClr val="bg1"/>
                </a:solidFill>
                <a:latin typeface="BrandonGrotesque-Bold"/>
              </a:rPr>
              <a:t> the defense department</a:t>
            </a:r>
            <a:r>
              <a:rPr lang="en-US" sz="5400" dirty="0" smtClean="0">
                <a:solidFill>
                  <a:schemeClr val="bg1"/>
                </a:solidFill>
                <a:latin typeface="BrandonGrotesque-Bold"/>
              </a:rPr>
              <a:t>. (</a:t>
            </a:r>
            <a:r>
              <a:rPr lang="en-US" sz="5400" dirty="0" smtClean="0">
                <a:solidFill>
                  <a:srgbClr val="FF33CC"/>
                </a:solidFill>
                <a:latin typeface="BrandonGrotesque-Bold"/>
              </a:rPr>
              <a:t>spend money on</a:t>
            </a:r>
            <a:r>
              <a:rPr lang="en-US" sz="5400" dirty="0" smtClean="0">
                <a:solidFill>
                  <a:schemeClr val="bg1"/>
                </a:solidFill>
                <a:latin typeface="BrandonGrotesque-Bold"/>
              </a:rPr>
              <a:t>)</a:t>
            </a:r>
          </a:p>
          <a:p>
            <a:pPr algn="l"/>
            <a:r>
              <a:rPr lang="en-US" sz="5400" dirty="0">
                <a:solidFill>
                  <a:schemeClr val="bg1"/>
                </a:solidFill>
                <a:latin typeface="BrandonGrotesque-Bold"/>
              </a:rPr>
              <a:t>= 19,5% of the US government’s budget </a:t>
            </a:r>
            <a:r>
              <a:rPr lang="en-US" sz="5400" dirty="0">
                <a:solidFill>
                  <a:srgbClr val="FFFF00"/>
                </a:solidFill>
                <a:latin typeface="BrandonGrotesque-Bold"/>
              </a:rPr>
              <a:t>was spent on </a:t>
            </a:r>
            <a:r>
              <a:rPr lang="en-US" sz="5400" dirty="0">
                <a:solidFill>
                  <a:schemeClr val="bg1"/>
                </a:solidFill>
                <a:latin typeface="BrandonGrotesque-Bold"/>
              </a:rPr>
              <a:t>the defense department. (</a:t>
            </a:r>
            <a:r>
              <a:rPr lang="en-US" sz="5400" dirty="0">
                <a:solidFill>
                  <a:srgbClr val="FF33CC"/>
                </a:solidFill>
                <a:latin typeface="BrandonGrotesque-Bold"/>
              </a:rPr>
              <a:t>Passive</a:t>
            </a:r>
            <a:r>
              <a:rPr lang="en-US" sz="5400" dirty="0">
                <a:solidFill>
                  <a:schemeClr val="bg1"/>
                </a:solidFill>
                <a:latin typeface="BrandonGrotesque-Bold"/>
              </a:rPr>
              <a:t>)</a:t>
            </a:r>
          </a:p>
          <a:p>
            <a:pPr algn="ctr"/>
            <a:r>
              <a:rPr lang="en-US" sz="5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Energy</a:t>
            </a:r>
            <a:endParaRPr lang="en-US" sz="5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5400" dirty="0" smtClean="0">
                <a:solidFill>
                  <a:srgbClr val="FF0000"/>
                </a:solidFill>
                <a:latin typeface="BrandonGrotesque-Bold"/>
              </a:rPr>
              <a:t>Coal</a:t>
            </a:r>
            <a:r>
              <a:rPr lang="en-US" sz="5400" dirty="0" smtClean="0">
                <a:solidFill>
                  <a:schemeClr val="bg1"/>
                </a:solidFill>
                <a:latin typeface="BrandonGrotesque-Bold"/>
              </a:rPr>
              <a:t> occupied </a:t>
            </a:r>
            <a:r>
              <a:rPr lang="en-US" sz="5400" dirty="0">
                <a:solidFill>
                  <a:schemeClr val="bg1"/>
                </a:solidFill>
                <a:latin typeface="BrandonGrotesque-Bold"/>
              </a:rPr>
              <a:t>29.80% of all </a:t>
            </a:r>
            <a:r>
              <a:rPr lang="en-US" sz="5400" dirty="0" smtClean="0">
                <a:solidFill>
                  <a:srgbClr val="FF0000"/>
                </a:solidFill>
                <a:latin typeface="BrandonGrotesque-Bold"/>
              </a:rPr>
              <a:t>energy production</a:t>
            </a:r>
            <a:r>
              <a:rPr lang="en-US" sz="5400" dirty="0" smtClean="0">
                <a:solidFill>
                  <a:schemeClr val="bg1"/>
                </a:solidFill>
                <a:latin typeface="BrandonGrotesque-Bold"/>
              </a:rPr>
              <a:t> </a:t>
            </a:r>
            <a:r>
              <a:rPr lang="en-US" sz="5400" dirty="0">
                <a:solidFill>
                  <a:schemeClr val="bg1"/>
                </a:solidFill>
                <a:latin typeface="BrandonGrotesque-Bold"/>
              </a:rPr>
              <a:t>in Scotland</a:t>
            </a:r>
            <a:r>
              <a:rPr lang="en-US" sz="5400" dirty="0" smtClean="0">
                <a:solidFill>
                  <a:schemeClr val="bg1"/>
                </a:solidFill>
                <a:latin typeface="BrandonGrotesque-Bold"/>
              </a:rPr>
              <a:t>.</a:t>
            </a:r>
          </a:p>
          <a:p>
            <a:pPr algn="l"/>
            <a:r>
              <a:rPr lang="en-US" sz="5400" dirty="0" smtClean="0">
                <a:solidFill>
                  <a:schemeClr val="bg1"/>
                </a:solidFill>
                <a:latin typeface="BrandonGrotesque-Bold"/>
              </a:rPr>
              <a:t>= Coal </a:t>
            </a:r>
            <a:r>
              <a:rPr lang="en-US" sz="5400" dirty="0" err="1" smtClean="0">
                <a:solidFill>
                  <a:srgbClr val="FFFF00"/>
                </a:solidFill>
                <a:latin typeface="BrandonGrotesque-Bold"/>
              </a:rPr>
              <a:t>produced</a:t>
            </a:r>
            <a:r>
              <a:rPr lang="en-US" sz="5400" dirty="0" err="1" smtClean="0">
                <a:solidFill>
                  <a:schemeClr val="bg1"/>
                </a:solidFill>
                <a:latin typeface="BrandonGrotesque-Bold"/>
              </a:rPr>
              <a:t>|</a:t>
            </a:r>
            <a:r>
              <a:rPr lang="en-US" sz="5400" dirty="0" err="1" smtClean="0">
                <a:solidFill>
                  <a:srgbClr val="FFFF00"/>
                </a:solidFill>
                <a:latin typeface="BrandonGrotesque-Bold"/>
              </a:rPr>
              <a:t>generated</a:t>
            </a:r>
            <a:r>
              <a:rPr lang="en-US" sz="5400" dirty="0" err="1" smtClean="0">
                <a:solidFill>
                  <a:schemeClr val="bg1"/>
                </a:solidFill>
                <a:latin typeface="BrandonGrotesque-Bold"/>
              </a:rPr>
              <a:t>|</a:t>
            </a:r>
            <a:r>
              <a:rPr lang="en-US" sz="5400" dirty="0" err="1" smtClean="0">
                <a:solidFill>
                  <a:srgbClr val="FFFF00"/>
                </a:solidFill>
                <a:latin typeface="BrandonGrotesque-Bold"/>
              </a:rPr>
              <a:t>yielded</a:t>
            </a:r>
            <a:r>
              <a:rPr lang="en-US" sz="5400" dirty="0" smtClean="0">
                <a:solidFill>
                  <a:srgbClr val="FFFF00"/>
                </a:solidFill>
                <a:latin typeface="BrandonGrotesque-Bold"/>
              </a:rPr>
              <a:t> </a:t>
            </a:r>
            <a:r>
              <a:rPr lang="en-US" sz="5400" dirty="0">
                <a:solidFill>
                  <a:schemeClr val="bg1"/>
                </a:solidFill>
                <a:latin typeface="BrandonGrotesque-Bold"/>
              </a:rPr>
              <a:t>29.80% of all </a:t>
            </a:r>
            <a:r>
              <a:rPr lang="en-US" sz="5400" dirty="0" smtClean="0">
                <a:solidFill>
                  <a:schemeClr val="bg1"/>
                </a:solidFill>
                <a:latin typeface="BrandonGrotesque-Bold"/>
              </a:rPr>
              <a:t>energy production in Scotland.</a:t>
            </a:r>
          </a:p>
          <a:p>
            <a:pPr algn="l"/>
            <a:r>
              <a:rPr lang="en-US" sz="5400" dirty="0">
                <a:solidFill>
                  <a:schemeClr val="bg1"/>
                </a:solidFill>
                <a:latin typeface="BrandonGrotesque-Bold"/>
              </a:rPr>
              <a:t>= 29.80% of all energy production in </a:t>
            </a:r>
            <a:r>
              <a:rPr lang="en-US" sz="5400" dirty="0" smtClean="0">
                <a:solidFill>
                  <a:schemeClr val="bg1"/>
                </a:solidFill>
                <a:latin typeface="BrandonGrotesque-Bold"/>
              </a:rPr>
              <a:t>Scotland </a:t>
            </a:r>
            <a:r>
              <a:rPr lang="en-US" sz="5400" dirty="0" smtClean="0">
                <a:solidFill>
                  <a:srgbClr val="FFFF00"/>
                </a:solidFill>
                <a:latin typeface="BrandonGrotesque-Bold"/>
              </a:rPr>
              <a:t>was generated by </a:t>
            </a:r>
            <a:r>
              <a:rPr lang="en-US" sz="5400" dirty="0" smtClean="0">
                <a:solidFill>
                  <a:schemeClr val="bg1"/>
                </a:solidFill>
                <a:latin typeface="BrandonGrotesque-Bold"/>
              </a:rPr>
              <a:t>coal.</a:t>
            </a:r>
          </a:p>
          <a:p>
            <a:pPr algn="ctr"/>
            <a:r>
              <a:rPr lang="en-US" sz="5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randonGrotesque-Bold"/>
              </a:rPr>
              <a:t>Reasons for migration</a:t>
            </a:r>
          </a:p>
          <a:p>
            <a:pPr algn="l"/>
            <a:r>
              <a:rPr lang="en-US" sz="5400" dirty="0" smtClean="0">
                <a:solidFill>
                  <a:srgbClr val="FF0000"/>
                </a:solidFill>
                <a:latin typeface="BrandonGrotesque-Bold"/>
              </a:rPr>
              <a:t>Looking for work </a:t>
            </a:r>
            <a:r>
              <a:rPr lang="en-US" sz="5400" dirty="0" smtClean="0">
                <a:solidFill>
                  <a:schemeClr val="bg1"/>
                </a:solidFill>
                <a:latin typeface="BrandonGrotesque-Bold"/>
              </a:rPr>
              <a:t>accounted for 22% of </a:t>
            </a:r>
            <a:r>
              <a:rPr lang="en-US" sz="5400" dirty="0" smtClean="0">
                <a:solidFill>
                  <a:srgbClr val="FF0000"/>
                </a:solidFill>
                <a:latin typeface="BrandonGrotesque-Bold"/>
              </a:rPr>
              <a:t>the total reasons for migration</a:t>
            </a:r>
            <a:r>
              <a:rPr lang="en-US" sz="5400" dirty="0" smtClean="0">
                <a:solidFill>
                  <a:schemeClr val="bg1"/>
                </a:solidFill>
                <a:latin typeface="BrandonGrotesque-Bold"/>
              </a:rPr>
              <a:t> to the UK</a:t>
            </a:r>
          </a:p>
          <a:p>
            <a:pPr algn="l"/>
            <a:r>
              <a:rPr lang="en-US" sz="5400" dirty="0" smtClean="0">
                <a:solidFill>
                  <a:schemeClr val="bg1"/>
                </a:solidFill>
                <a:latin typeface="BrandonGrotesque-Bold"/>
              </a:rPr>
              <a:t>= Looking for work </a:t>
            </a:r>
            <a:r>
              <a:rPr lang="en-US" sz="5400" dirty="0" smtClean="0">
                <a:solidFill>
                  <a:srgbClr val="FFFF00"/>
                </a:solidFill>
                <a:latin typeface="BrandonGrotesque-Bold"/>
              </a:rPr>
              <a:t>was the reason for </a:t>
            </a:r>
            <a:r>
              <a:rPr lang="en-US" sz="5400" dirty="0" smtClean="0">
                <a:solidFill>
                  <a:schemeClr val="bg1"/>
                </a:solidFill>
                <a:latin typeface="BrandonGrotesque-Bold"/>
              </a:rPr>
              <a:t>22% of all migration to the UK </a:t>
            </a:r>
          </a:p>
        </p:txBody>
      </p:sp>
    </p:spTree>
    <p:extLst>
      <p:ext uri="{BB962C8B-B14F-4D97-AF65-F5344CB8AC3E}">
        <p14:creationId xmlns:p14="http://schemas.microsoft.com/office/powerpoint/2010/main" val="7704093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aramond"/>
        <a:ea typeface="Garamond"/>
        <a:cs typeface="Garamond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BrandonGrotesque-Regular"/>
            <a:ea typeface="BrandonGrotesque-Regular"/>
            <a:cs typeface="BrandonGrotesque-Regular"/>
            <a:sym typeface="BrandonGrotesque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aramond"/>
        <a:ea typeface="Garamond"/>
        <a:cs typeface="Garamond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BrandonGrotesque-Regular"/>
            <a:ea typeface="BrandonGrotesque-Regular"/>
            <a:cs typeface="BrandonGrotesque-Regular"/>
            <a:sym typeface="BrandonGrotesque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2829</TotalTime>
  <Words>198</Words>
  <Application>Microsoft Office PowerPoint</Application>
  <PresentationFormat>Custom</PresentationFormat>
  <Paragraphs>31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BrandonGrotesque-Bold</vt:lpstr>
      <vt:lpstr>BrandonGrotesque-Medium</vt:lpstr>
      <vt:lpstr>BrandonGrotesque-Regular</vt:lpstr>
      <vt:lpstr>Garamond</vt:lpstr>
      <vt:lpstr>Helvetica Light</vt:lpstr>
      <vt:lpstr>Helvetica Neue</vt:lpstr>
      <vt:lpstr>Symbol</vt:lpstr>
      <vt:lpstr>White</vt:lpstr>
      <vt:lpstr>PowerPoint Presentation</vt:lpstr>
      <vt:lpstr>PIE CHART ESSENTIAL LANGUAGE </vt:lpstr>
      <vt:lpstr>MORE NATURAL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Hoang Anh</cp:lastModifiedBy>
  <cp:revision>121</cp:revision>
  <dcterms:modified xsi:type="dcterms:W3CDTF">2020-10-11T09:11:59Z</dcterms:modified>
</cp:coreProperties>
</file>