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0"/>
  </p:notesMasterIdLst>
  <p:sldIdLst>
    <p:sldId id="268" r:id="rId2"/>
    <p:sldId id="263" r:id="rId3"/>
    <p:sldId id="276" r:id="rId4"/>
    <p:sldId id="265" r:id="rId5"/>
    <p:sldId id="267" r:id="rId6"/>
    <p:sldId id="269" r:id="rId7"/>
    <p:sldId id="270" r:id="rId8"/>
    <p:sldId id="271" r:id="rId9"/>
  </p:sldIdLst>
  <p:sldSz cx="24384000" cy="13716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aramond" panose="02020404030301010803" pitchFamily="18" charset="0"/>
      <p:regular r:id="rId15"/>
      <p:bold r:id="rId16"/>
      <p:italic r:id="rId17"/>
    </p:embeddedFont>
    <p:embeddedFont>
      <p:font typeface="Helvetica Neue Light" panose="020B0604020202020204" charset="0"/>
      <p:regular r:id="rId18"/>
      <p:bold r:id="rId19"/>
      <p:italic r:id="rId20"/>
      <p:boldItalic r:id="rId21"/>
    </p:embeddedFont>
    <p:embeddedFont>
      <p:font typeface="Helvetica Neue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2" d="100"/>
          <a:sy n="32" d="100"/>
        </p:scale>
        <p:origin x="724" y="5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74428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6766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4848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sample –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| clutch</a:t>
            </a:r>
            <a:endParaRPr lang="en-US" dirty="0"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2284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sample –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endParaRPr lang="en-US" dirty="0"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9132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Crisp = fresh morning</a:t>
            </a:r>
            <a:r>
              <a:rPr lang="en-US" baseline="0" dirty="0" smtClean="0"/>
              <a:t> air</a:t>
            </a:r>
            <a:endParaRPr lang="en-US" dirty="0"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041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Which</a:t>
            </a:r>
            <a:r>
              <a:rPr lang="en-US" baseline="0" dirty="0" smtClean="0"/>
              <a:t> is a catalyst for metabolic processes / digestive processes / prevents cancer</a:t>
            </a:r>
            <a:endParaRPr lang="en-US" dirty="0"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1522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Taste, smell, texture,</a:t>
            </a:r>
            <a:r>
              <a:rPr lang="en-US" baseline="0" dirty="0" smtClean="0"/>
              <a:t> look, nutrition (nourishing dish – rich in – protein/</a:t>
            </a:r>
            <a:r>
              <a:rPr lang="en-US" baseline="0" dirty="0" err="1" smtClean="0"/>
              <a:t>fibre</a:t>
            </a:r>
            <a:r>
              <a:rPr lang="en-US" baseline="0" dirty="0" smtClean="0"/>
              <a:t>/carb)</a:t>
            </a:r>
            <a:endParaRPr lang="en-US" dirty="0"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7985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5436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 2" type="tx">
  <p:cSld name="TITLE_AND_BODY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946323" y="184148"/>
            <a:ext cx="20491353" cy="30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Garamond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2319484" y="2751340"/>
            <a:ext cx="19745029" cy="1051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 3">
  <p:cSld name="Default 3">
    <p:bg>
      <p:bgPr>
        <a:solidFill>
          <a:srgbClr val="000000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 descr="Shape 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9000" y="1788965"/>
            <a:ext cx="17526000" cy="118872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962400" y="-404808"/>
            <a:ext cx="16459200" cy="30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Garamond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445271" y="4291145"/>
            <a:ext cx="17493457" cy="1044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23547198" y="12826434"/>
            <a:ext cx="760602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 4">
  <p:cSld name="Default 4">
    <p:bg>
      <p:bgPr>
        <a:solidFill>
          <a:srgbClr val="0000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 descr="Shape 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1675" y="12747625"/>
            <a:ext cx="5070475" cy="6540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476870" y="184148"/>
            <a:ext cx="21430259" cy="30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100"/>
              <a:buFont typeface="Garamond"/>
              <a:buNone/>
              <a:defRPr sz="9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570707" y="3227170"/>
            <a:ext cx="21242586" cy="1051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23470998" y="12705784"/>
            <a:ext cx="760602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 5">
  <p:cSld name="Default 5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 descr="Shape 75"/>
          <p:cNvPicPr preferRelativeResize="0"/>
          <p:nvPr/>
        </p:nvPicPr>
        <p:blipFill rotWithShape="1">
          <a:blip r:embed="rId2">
            <a:alphaModFix/>
          </a:blip>
          <a:srcRect r="14131" b="3217"/>
          <a:stretch/>
        </p:blipFill>
        <p:spPr>
          <a:xfrm>
            <a:off x="16297275" y="2530474"/>
            <a:ext cx="5038725" cy="1118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6" descr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6275" y="12732463"/>
            <a:ext cx="5070475" cy="65405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383505" y="184148"/>
            <a:ext cx="20491354" cy="30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1756666" y="3200400"/>
            <a:ext cx="1974502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23445598" y="12690622"/>
            <a:ext cx="760602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ck">
  <p:cSld name="Black">
    <p:bg>
      <p:bgPr>
        <a:solidFill>
          <a:srgbClr val="000000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 descr="Shape 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6275" y="12732463"/>
            <a:ext cx="5070475" cy="65405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1946323" y="184148"/>
            <a:ext cx="20491353" cy="30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Garamond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2319484" y="2938735"/>
            <a:ext cx="19745029" cy="1051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Center">
  <p:cSld name="Title - Center"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Vertical">
  <p:cSld name="Photo - Vertical">
    <p:bg>
      <p:bgPr>
        <a:solidFill>
          <a:srgbClr val="FFFFF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>
            <a:spLocks noGrp="1"/>
          </p:cNvSpPr>
          <p:nvPr>
            <p:ph type="pic" idx="2"/>
          </p:nvPr>
        </p:nvSpPr>
        <p:spPr>
          <a:xfrm>
            <a:off x="13165980" y="1104900"/>
            <a:ext cx="9525002" cy="115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 Light"/>
              <a:buNone/>
              <a:defRPr sz="8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Top">
  <p:cSld name="Title - Top"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Bullets &amp; Photo">
  <p:cSld name="Title, Bullets &amp; Photo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>
            <a:spLocks noGrp="1"/>
          </p:cNvSpPr>
          <p:nvPr>
            <p:ph type="pic" idx="2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51435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 Light"/>
              <a:buChar char="•"/>
              <a:defRPr sz="45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51435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 Light"/>
              <a:buChar char="•"/>
              <a:defRPr sz="45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lvl="2" indent="-51435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 Light"/>
              <a:buChar char="•"/>
              <a:defRPr sz="45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lvl="3" indent="-51435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 Light"/>
              <a:buChar char="•"/>
              <a:defRPr sz="45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lvl="4" indent="-51435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 Light"/>
              <a:buChar char="•"/>
              <a:defRPr sz="45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3 Up">
  <p:cSld name="Photo - 3 Up"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>
            <a:spLocks noGrp="1"/>
          </p:cNvSpPr>
          <p:nvPr>
            <p:ph type="pic" idx="2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>
            <a:spLocks noGrp="1"/>
          </p:cNvSpPr>
          <p:nvPr>
            <p:ph type="pic" idx="3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>
            <a:spLocks noGrp="1"/>
          </p:cNvSpPr>
          <p:nvPr>
            <p:ph type="pic" idx="4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None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469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469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469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469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">
  <p:cSld name="Photo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32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Shape 1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343400" y="10061575"/>
            <a:ext cx="6623050" cy="17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219200" y="449643"/>
            <a:ext cx="21945600" cy="248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219200" y="2934906"/>
            <a:ext cx="21945600" cy="958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5639167" y="12443475"/>
            <a:ext cx="515234" cy="53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946323" y="184149"/>
            <a:ext cx="20491353" cy="1797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Garamond"/>
              <a:buNone/>
            </a:pPr>
            <a:r>
              <a:rPr lang="vi-VN" dirty="0">
                <a:solidFill>
                  <a:srgbClr val="FFFF00"/>
                </a:solidFill>
              </a:rPr>
              <a:t>SPEAKING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 smtClean="0">
                <a:solidFill>
                  <a:srgbClr val="FFFF00"/>
                </a:solidFill>
              </a:rPr>
              <a:t>LIKES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712304" y="2198961"/>
            <a:ext cx="23012400" cy="3649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732692" indent="-732692">
              <a:spcBef>
                <a:spcPts val="0"/>
              </a:spcBef>
              <a:buSzPts val="4500"/>
            </a:pPr>
            <a:r>
              <a:rPr lang="en-US" sz="7200" dirty="0"/>
              <a:t>What do you like about your studies / job</a:t>
            </a:r>
            <a:r>
              <a:rPr lang="en-US" sz="7200" dirty="0" smtClean="0"/>
              <a:t>?</a:t>
            </a:r>
          </a:p>
          <a:p>
            <a:pPr marL="732692" lvl="0" indent="-73269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Char char="•"/>
            </a:pPr>
            <a:r>
              <a:rPr lang="vi-VN" sz="7200" dirty="0" smtClean="0"/>
              <a:t>What </a:t>
            </a:r>
            <a:r>
              <a:rPr lang="vi-VN" sz="7200" dirty="0"/>
              <a:t>do you like about your hometown</a:t>
            </a:r>
            <a:r>
              <a:rPr lang="vi-VN" sz="7200" dirty="0" smtClean="0"/>
              <a:t>?</a:t>
            </a:r>
            <a:endParaRPr lang="en-US" sz="7200" dirty="0" smtClean="0"/>
          </a:p>
          <a:p>
            <a:pPr marL="732692" indent="-732692">
              <a:buSzPts val="4500"/>
            </a:pPr>
            <a:r>
              <a:rPr lang="en-US" sz="7200" dirty="0"/>
              <a:t>What food do you like</a:t>
            </a:r>
            <a:r>
              <a:rPr lang="en-US" sz="7200" dirty="0" smtClean="0"/>
              <a:t>?</a:t>
            </a:r>
            <a:endParaRPr lang="en-US" sz="7200" dirty="0"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19969883" y="12606098"/>
            <a:ext cx="4267201" cy="906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fld id="{00000000-1234-1234-1234-123412341234}" type="slidenum">
              <a:rPr lang="vi-VN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6504" y="6019800"/>
            <a:ext cx="24384000" cy="1240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FFFF00"/>
                </a:solidFill>
              </a:rPr>
              <a:t>Answer &amp; paraphrase:</a:t>
            </a:r>
          </a:p>
          <a:p>
            <a:pPr marL="1143000" lvl="0" indent="-1143000"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rgbClr val="F8F8F8"/>
                </a:solidFill>
              </a:rPr>
              <a:t>I </a:t>
            </a:r>
            <a:r>
              <a:rPr lang="en-US" sz="8000" dirty="0" smtClean="0">
                <a:solidFill>
                  <a:srgbClr val="00B050"/>
                </a:solidFill>
              </a:rPr>
              <a:t>Love / adore / enjoy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rgbClr val="F8F8F8"/>
                </a:solidFill>
              </a:rPr>
              <a:t>I </a:t>
            </a:r>
            <a:r>
              <a:rPr lang="en-US" sz="8000" dirty="0" smtClean="0">
                <a:solidFill>
                  <a:srgbClr val="00B050"/>
                </a:solidFill>
              </a:rPr>
              <a:t>am </a:t>
            </a:r>
            <a:r>
              <a:rPr lang="en-US" sz="8000" dirty="0">
                <a:solidFill>
                  <a:srgbClr val="00B050"/>
                </a:solidFill>
              </a:rPr>
              <a:t>interested </a:t>
            </a:r>
            <a:r>
              <a:rPr lang="en-US" sz="8000" dirty="0" smtClean="0">
                <a:solidFill>
                  <a:srgbClr val="00B050"/>
                </a:solidFill>
              </a:rPr>
              <a:t>in / into / fond of / keen on / passionate about / obsessed with / fanatical about</a:t>
            </a:r>
            <a:r>
              <a:rPr lang="en-US" sz="8000" dirty="0" smtClean="0">
                <a:solidFill>
                  <a:srgbClr val="F8F8F8"/>
                </a:solidFill>
              </a:rPr>
              <a:t>.</a:t>
            </a:r>
          </a:p>
          <a:p>
            <a:pPr marL="1143000" lvl="0" indent="-1143000"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rgbClr val="F8F8F8"/>
                </a:solidFill>
              </a:rPr>
              <a:t>I </a:t>
            </a:r>
            <a:r>
              <a:rPr lang="en-US" sz="8000" dirty="0" smtClean="0">
                <a:solidFill>
                  <a:srgbClr val="00B050"/>
                </a:solidFill>
              </a:rPr>
              <a:t>am </a:t>
            </a:r>
            <a:r>
              <a:rPr lang="en-US" sz="8000" dirty="0">
                <a:solidFill>
                  <a:srgbClr val="00B050"/>
                </a:solidFill>
              </a:rPr>
              <a:t>a huge fan </a:t>
            </a:r>
            <a:r>
              <a:rPr lang="en-US" sz="8000" dirty="0" smtClean="0">
                <a:solidFill>
                  <a:srgbClr val="00B050"/>
                </a:solidFill>
              </a:rPr>
              <a:t>of</a:t>
            </a:r>
          </a:p>
          <a:p>
            <a:pPr marL="1143000" lvl="0" indent="-1143000"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rgbClr val="F8F8F8"/>
                </a:solidFill>
              </a:rPr>
              <a:t>I </a:t>
            </a:r>
            <a:r>
              <a:rPr lang="en-US" sz="8000" dirty="0" smtClean="0">
                <a:solidFill>
                  <a:srgbClr val="00B050"/>
                </a:solidFill>
              </a:rPr>
              <a:t>have a thing for </a:t>
            </a:r>
            <a:r>
              <a:rPr lang="en-US" sz="8000" dirty="0" smtClean="0">
                <a:solidFill>
                  <a:srgbClr val="F8F8F8"/>
                </a:solidFill>
              </a:rPr>
              <a:t>/ </a:t>
            </a:r>
            <a:r>
              <a:rPr lang="en-US" sz="8000" dirty="0" err="1" smtClean="0">
                <a:solidFill>
                  <a:srgbClr val="F8F8F8"/>
                </a:solidFill>
              </a:rPr>
              <a:t>sth</a:t>
            </a:r>
            <a:r>
              <a:rPr lang="en-US" sz="8000" dirty="0" smtClean="0">
                <a:solidFill>
                  <a:srgbClr val="F8F8F8"/>
                </a:solidFill>
              </a:rPr>
              <a:t> </a:t>
            </a:r>
            <a:r>
              <a:rPr lang="en-US" sz="8000" dirty="0" smtClean="0">
                <a:solidFill>
                  <a:srgbClr val="00B050"/>
                </a:solidFill>
              </a:rPr>
              <a:t>is right up my alley</a:t>
            </a:r>
            <a:r>
              <a:rPr lang="en-US" sz="8000" dirty="0" smtClean="0">
                <a:solidFill>
                  <a:srgbClr val="F8F8F8"/>
                </a:solidFill>
              </a:rPr>
              <a:t>.</a:t>
            </a:r>
            <a:endParaRPr lang="en-US" sz="8000" dirty="0">
              <a:solidFill>
                <a:srgbClr val="F8F8F8"/>
              </a:solidFill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dirty="0">
              <a:solidFill>
                <a:srgbClr val="F8F8F8"/>
              </a:solidFill>
            </a:endParaRPr>
          </a:p>
          <a:p>
            <a:pPr marL="1143000" lvl="0" indent="-1143000">
              <a:buFont typeface="Arial" panose="020B0604020202020204" pitchFamily="34" charset="0"/>
              <a:buChar char="•"/>
            </a:pPr>
            <a:endParaRPr lang="en-US" sz="8000" dirty="0">
              <a:solidFill>
                <a:srgbClr val="F8F8F8"/>
              </a:solidFill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dirty="0" smtClean="0">
              <a:solidFill>
                <a:srgbClr val="F8F8F8"/>
              </a:solidFill>
            </a:endParaRPr>
          </a:p>
          <a:p>
            <a:endParaRPr lang="en-US" sz="8000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83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0" y="2209800"/>
            <a:ext cx="24384000" cy="9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1143000" lvl="0" indent="-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en-US" sz="7200" dirty="0" smtClean="0">
                <a:solidFill>
                  <a:srgbClr val="FFC000"/>
                </a:solidFill>
              </a:rPr>
              <a:t>What do you </a:t>
            </a:r>
            <a:r>
              <a:rPr lang="en-US" sz="7200" u="sng" dirty="0" smtClean="0">
                <a:solidFill>
                  <a:srgbClr val="FFC000"/>
                </a:solidFill>
              </a:rPr>
              <a:t>like</a:t>
            </a:r>
            <a:r>
              <a:rPr lang="en-US" sz="7200" dirty="0" smtClean="0">
                <a:solidFill>
                  <a:srgbClr val="FFC000"/>
                </a:solidFill>
              </a:rPr>
              <a:t> about your work/study? (2)</a:t>
            </a:r>
          </a:p>
          <a:p>
            <a:pPr marL="1143000" lvl="0" indent="-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endParaRPr lang="en-US" sz="7200" dirty="0" smtClean="0">
              <a:solidFill>
                <a:srgbClr val="FFC000"/>
              </a:solidFill>
            </a:endParaRPr>
          </a:p>
          <a:p>
            <a:pPr marL="857250" indent="-857250" algn="just">
              <a:spcBef>
                <a:spcPts val="0"/>
              </a:spcBef>
            </a:pPr>
            <a:r>
              <a:rPr lang="en-US" dirty="0" smtClean="0">
                <a:solidFill>
                  <a:srgbClr val="F8F8F8"/>
                </a:solidFill>
              </a:rPr>
              <a:t>(Sample 1 – study) </a:t>
            </a:r>
            <a:endParaRPr lang="en-US" dirty="0">
              <a:solidFill>
                <a:srgbClr val="F8F8F8"/>
              </a:solidFill>
            </a:endParaRPr>
          </a:p>
          <a:p>
            <a:pPr marL="0" lvl="1" indent="0" algn="just"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Answer (paraphrase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endParaRPr lang="en-US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/>
              <a:t>What </a:t>
            </a:r>
            <a:r>
              <a:rPr lang="en-US" dirty="0" smtClean="0">
                <a:solidFill>
                  <a:srgbClr val="00B050"/>
                </a:solidFill>
              </a:rPr>
              <a:t>I love </a:t>
            </a:r>
            <a:r>
              <a:rPr lang="en-US" dirty="0" smtClean="0">
                <a:solidFill>
                  <a:srgbClr val="F8F8F8"/>
                </a:solidFill>
              </a:rPr>
              <a:t>about my study is </a:t>
            </a:r>
            <a:r>
              <a:rPr lang="en-US" dirty="0" smtClean="0">
                <a:solidFill>
                  <a:srgbClr val="FFFF00"/>
                </a:solidFill>
              </a:rPr>
              <a:t>my math teacher </a:t>
            </a:r>
            <a:r>
              <a:rPr lang="en-US" dirty="0" err="1" smtClean="0">
                <a:solidFill>
                  <a:srgbClr val="FFFF00"/>
                </a:solidFill>
              </a:rPr>
              <a:t>Mr</a:t>
            </a:r>
            <a:r>
              <a:rPr lang="en-US" dirty="0" smtClean="0">
                <a:solidFill>
                  <a:srgbClr val="FFFF00"/>
                </a:solidFill>
              </a:rPr>
              <a:t> Long</a:t>
            </a:r>
            <a:r>
              <a:rPr lang="en-US" dirty="0" smtClean="0">
                <a:solidFill>
                  <a:srgbClr val="F8F8F8"/>
                </a:solidFill>
              </a:rPr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solidFill>
                  <a:srgbClr val="F8F8F8"/>
                </a:solidFill>
              </a:rPr>
              <a:t>(</a:t>
            </a:r>
            <a:r>
              <a:rPr lang="en-US" dirty="0" smtClean="0">
                <a:solidFill>
                  <a:srgbClr val="FFFF00"/>
                </a:solidFill>
              </a:rPr>
              <a:t>why – characteristics</a:t>
            </a:r>
            <a:r>
              <a:rPr lang="en-US" dirty="0" smtClean="0">
                <a:solidFill>
                  <a:srgbClr val="F8F8F8"/>
                </a:solidFill>
              </a:rPr>
              <a:t>)</a:t>
            </a:r>
            <a:endParaRPr lang="en-US" dirty="0">
              <a:solidFill>
                <a:srgbClr val="F8F8F8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solidFill>
                  <a:srgbClr val="F8F8F8"/>
                </a:solidFill>
              </a:rPr>
              <a:t>because he’s super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8F8F8"/>
                </a:solidFill>
              </a:rPr>
              <a:t>knowledgeable.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solidFill>
                  <a:srgbClr val="F8F8F8"/>
                </a:solidFill>
              </a:rPr>
              <a:t>(</a:t>
            </a:r>
            <a:r>
              <a:rPr lang="en-US" dirty="0" smtClean="0">
                <a:solidFill>
                  <a:srgbClr val="FFFF00"/>
                </a:solidFill>
              </a:rPr>
              <a:t>example – back it up</a:t>
            </a:r>
            <a:r>
              <a:rPr lang="en-US" dirty="0" smtClean="0">
                <a:solidFill>
                  <a:srgbClr val="F8F8F8"/>
                </a:solidFill>
              </a:rPr>
              <a:t>) </a:t>
            </a:r>
            <a:endParaRPr lang="en-US" dirty="0">
              <a:solidFill>
                <a:srgbClr val="F8F8F8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solidFill>
                  <a:srgbClr val="F8F8F8"/>
                </a:solidFill>
              </a:rPr>
              <a:t>In fact, he </a:t>
            </a:r>
            <a:r>
              <a:rPr lang="en-US" dirty="0" smtClean="0">
                <a:solidFill>
                  <a:srgbClr val="00B050"/>
                </a:solidFill>
              </a:rPr>
              <a:t>holds a</a:t>
            </a:r>
            <a:r>
              <a:rPr lang="en-US" dirty="0" smtClean="0">
                <a:solidFill>
                  <a:srgbClr val="F8F8F8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PhD</a:t>
            </a:r>
            <a:r>
              <a:rPr lang="en-US" dirty="0" smtClean="0">
                <a:solidFill>
                  <a:srgbClr val="F8F8F8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Degree</a:t>
            </a:r>
            <a:r>
              <a:rPr lang="en-US" dirty="0" smtClean="0">
                <a:solidFill>
                  <a:srgbClr val="F8F8F8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with High Distinction at Harvard University </a:t>
            </a:r>
            <a:r>
              <a:rPr lang="en-US" dirty="0" smtClean="0">
                <a:solidFill>
                  <a:srgbClr val="F8F8F8"/>
                </a:solidFill>
              </a:rPr>
              <a:t>in advanced mathematics.</a:t>
            </a:r>
            <a:endParaRPr lang="en-US" dirty="0">
              <a:solidFill>
                <a:srgbClr val="F8F8F8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solidFill>
                  <a:srgbClr val="F8F8F8"/>
                </a:solidFill>
              </a:rPr>
              <a:t>(</a:t>
            </a:r>
            <a:r>
              <a:rPr lang="en-US" dirty="0" smtClean="0">
                <a:solidFill>
                  <a:srgbClr val="FFFF00"/>
                </a:solidFill>
              </a:rPr>
              <a:t>more details – optional</a:t>
            </a:r>
            <a:r>
              <a:rPr lang="en-US" dirty="0" smtClean="0">
                <a:solidFill>
                  <a:srgbClr val="F8F8F8"/>
                </a:solidFill>
              </a:rPr>
              <a:t>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solidFill>
                  <a:srgbClr val="F8F8F8"/>
                </a:solidFill>
              </a:rPr>
              <a:t>As well, he’s the most </a:t>
            </a:r>
            <a:r>
              <a:rPr lang="en-US" dirty="0" smtClean="0">
                <a:solidFill>
                  <a:srgbClr val="00B050"/>
                </a:solidFill>
              </a:rPr>
              <a:t>diligent</a:t>
            </a:r>
            <a:r>
              <a:rPr lang="en-US" dirty="0" smtClean="0">
                <a:solidFill>
                  <a:srgbClr val="F8F8F8"/>
                </a:solidFill>
              </a:rPr>
              <a:t> teacher I’ve ever known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u="sng" dirty="0" smtClean="0">
                <a:solidFill>
                  <a:srgbClr val="F8F8F8"/>
                </a:solidFill>
              </a:rPr>
              <a:t>who</a:t>
            </a:r>
            <a:r>
              <a:rPr lang="en-US" dirty="0" smtClean="0">
                <a:solidFill>
                  <a:srgbClr val="F8F8F8"/>
                </a:solidFill>
              </a:rPr>
              <a:t> stays at school </a:t>
            </a:r>
            <a:r>
              <a:rPr lang="en-US" dirty="0" smtClean="0">
                <a:solidFill>
                  <a:srgbClr val="FFFF00"/>
                </a:solidFill>
              </a:rPr>
              <a:t>10 hours a day</a:t>
            </a:r>
            <a:r>
              <a:rPr lang="en-US" dirty="0" smtClean="0">
                <a:solidFill>
                  <a:srgbClr val="F8F8F8"/>
                </a:solidFill>
              </a:rPr>
              <a:t> preparing lessons and marking students’ tests.</a:t>
            </a:r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4294967295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fld id="{00000000-1234-1234-1234-123412341234}" type="slidenum"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97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-1" y="2667000"/>
            <a:ext cx="24384001" cy="9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7200" dirty="0">
                <a:solidFill>
                  <a:srgbClr val="FFC000"/>
                </a:solidFill>
              </a:rPr>
              <a:t>1</a:t>
            </a:r>
            <a:r>
              <a:rPr lang="en-US" sz="7200" dirty="0" smtClean="0">
                <a:solidFill>
                  <a:srgbClr val="FFC000"/>
                </a:solidFill>
              </a:rPr>
              <a:t>. What do you like about your work/study? (2)</a:t>
            </a:r>
          </a:p>
          <a:p>
            <a:pPr marL="1092200" lvl="1" indent="-635000">
              <a:spcBef>
                <a:spcPts val="0"/>
              </a:spcBef>
            </a:pPr>
            <a:r>
              <a:rPr lang="en-US" dirty="0">
                <a:solidFill>
                  <a:srgbClr val="FFFF00"/>
                </a:solidFill>
              </a:rPr>
              <a:t>Answer (paraphrase)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The best </a:t>
            </a:r>
            <a:r>
              <a:rPr lang="en-US" dirty="0" smtClean="0"/>
              <a:t>… </a:t>
            </a:r>
            <a:r>
              <a:rPr lang="en-US" dirty="0"/>
              <a:t>about my job/study is that …</a:t>
            </a:r>
          </a:p>
          <a:p>
            <a:pPr marL="1314450" lvl="1" indent="-857250">
              <a:spcBef>
                <a:spcPts val="0"/>
              </a:spcBef>
              <a:buFont typeface="Symbol" panose="05050102010706020507" pitchFamily="18" charset="2"/>
              <a:buChar char="Þ"/>
            </a:pPr>
            <a:r>
              <a:rPr lang="en-US" dirty="0">
                <a:solidFill>
                  <a:srgbClr val="00B050"/>
                </a:solidFill>
              </a:rPr>
              <a:t>Avoid ambiguous nouns</a:t>
            </a:r>
            <a:r>
              <a:rPr lang="en-US" dirty="0"/>
              <a:t>: thing, stuff</a:t>
            </a:r>
          </a:p>
          <a:p>
            <a:pPr marL="1314450" lvl="1" indent="-857250">
              <a:spcBef>
                <a:spcPts val="0"/>
              </a:spcBef>
              <a:buFont typeface="Symbol" panose="05050102010706020507" pitchFamily="18" charset="2"/>
              <a:buChar char="Þ"/>
            </a:pPr>
            <a:r>
              <a:rPr lang="en-US" dirty="0">
                <a:solidFill>
                  <a:srgbClr val="00B050"/>
                </a:solidFill>
              </a:rPr>
              <a:t>Be specific </a:t>
            </a:r>
            <a:r>
              <a:rPr lang="en-US" dirty="0"/>
              <a:t>– use: “</a:t>
            </a:r>
            <a:r>
              <a:rPr lang="en-US" dirty="0" smtClean="0"/>
              <a:t>part/area/component/aspect/facet </a:t>
            </a:r>
            <a:r>
              <a:rPr lang="en-US" dirty="0"/>
              <a:t>/ˈ</a:t>
            </a:r>
            <a:r>
              <a:rPr lang="en-US" dirty="0" err="1"/>
              <a:t>fæsɪt</a:t>
            </a:r>
            <a:r>
              <a:rPr lang="en-US" dirty="0"/>
              <a:t>/</a:t>
            </a:r>
            <a:r>
              <a:rPr lang="en-US" dirty="0" smtClean="0"/>
              <a:t>”</a:t>
            </a:r>
            <a:endParaRPr lang="en-US" dirty="0">
              <a:solidFill>
                <a:srgbClr val="FFFF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endParaRPr lang="en-US" sz="7200" dirty="0">
              <a:solidFill>
                <a:srgbClr val="FFC000"/>
              </a:solidFill>
            </a:endParaRPr>
          </a:p>
          <a:p>
            <a:pPr marL="857250" indent="-857250" algn="just">
              <a:spcBef>
                <a:spcPts val="0"/>
              </a:spcBef>
            </a:pPr>
            <a:r>
              <a:rPr lang="en-US" dirty="0" smtClean="0">
                <a:solidFill>
                  <a:srgbClr val="F8F8F8"/>
                </a:solidFill>
              </a:rPr>
              <a:t>(Sample 2 - work)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/>
              <a:t>The </a:t>
            </a:r>
            <a:r>
              <a:rPr lang="en-US" dirty="0">
                <a:solidFill>
                  <a:srgbClr val="00B050"/>
                </a:solidFill>
              </a:rPr>
              <a:t>best aspect</a:t>
            </a:r>
            <a:r>
              <a:rPr lang="en-US" dirty="0"/>
              <a:t> </a:t>
            </a:r>
            <a:r>
              <a:rPr lang="en-US" dirty="0" smtClean="0">
                <a:solidFill>
                  <a:srgbClr val="00B050"/>
                </a:solidFill>
              </a:rPr>
              <a:t>when it comes to </a:t>
            </a:r>
            <a:r>
              <a:rPr lang="en-US" dirty="0"/>
              <a:t>my job is that I’d get to </a:t>
            </a:r>
            <a:r>
              <a:rPr lang="en-US" dirty="0">
                <a:solidFill>
                  <a:srgbClr val="00B050"/>
                </a:solidFill>
              </a:rPr>
              <a:t>earn a lucrative income</a:t>
            </a:r>
            <a:r>
              <a:rPr lang="en-US" dirty="0"/>
              <a:t> </a:t>
            </a:r>
            <a:endParaRPr lang="en-US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solidFill>
                  <a:srgbClr val="F8F8F8"/>
                </a:solidFill>
              </a:rPr>
              <a:t>(</a:t>
            </a:r>
            <a:r>
              <a:rPr lang="en-US" dirty="0" smtClean="0">
                <a:solidFill>
                  <a:srgbClr val="FFFF00"/>
                </a:solidFill>
              </a:rPr>
              <a:t>why?</a:t>
            </a:r>
            <a:r>
              <a:rPr lang="en-US" dirty="0" smtClean="0">
                <a:solidFill>
                  <a:srgbClr val="F8F8F8"/>
                </a:solidFill>
              </a:rPr>
              <a:t>)</a:t>
            </a:r>
            <a:endParaRPr lang="en-US" dirty="0">
              <a:solidFill>
                <a:srgbClr val="F8F8F8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which</a:t>
            </a:r>
            <a:r>
              <a:rPr lang="en-US" dirty="0" smtClean="0"/>
              <a:t> </a:t>
            </a:r>
            <a:r>
              <a:rPr lang="en-US" dirty="0"/>
              <a:t>allows me </a:t>
            </a:r>
            <a:r>
              <a:rPr lang="en-US" dirty="0" smtClean="0"/>
              <a:t>to purchase luxury </a:t>
            </a:r>
            <a:r>
              <a:rPr lang="en-US" dirty="0"/>
              <a:t>items at the end of the month</a:t>
            </a:r>
            <a:r>
              <a:rPr lang="en-US" dirty="0" smtClean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FF00"/>
                </a:solidFill>
              </a:rPr>
              <a:t>example</a:t>
            </a:r>
            <a:r>
              <a:rPr lang="en-US" dirty="0" smtClean="0">
                <a:solidFill>
                  <a:srgbClr val="F8F8F8"/>
                </a:solidFill>
              </a:rPr>
              <a:t>)</a:t>
            </a:r>
            <a:endParaRPr lang="en-US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Just </a:t>
            </a:r>
            <a:r>
              <a:rPr lang="en-US" dirty="0">
                <a:solidFill>
                  <a:srgbClr val="FFFF00"/>
                </a:solidFill>
              </a:rPr>
              <a:t>last week</a:t>
            </a:r>
            <a:r>
              <a:rPr lang="en-US" dirty="0"/>
              <a:t> I ordered and </a:t>
            </a:r>
            <a:r>
              <a:rPr lang="en-US" dirty="0">
                <a:solidFill>
                  <a:srgbClr val="00B050"/>
                </a:solidFill>
              </a:rPr>
              <a:t>had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a </a:t>
            </a:r>
            <a:r>
              <a:rPr lang="en-US" dirty="0" smtClean="0">
                <a:solidFill>
                  <a:srgbClr val="FFFF00"/>
                </a:solidFill>
              </a:rPr>
              <a:t>pair </a:t>
            </a:r>
            <a:r>
              <a:rPr lang="en-US" dirty="0">
                <a:solidFill>
                  <a:srgbClr val="FFFF00"/>
                </a:solidFill>
              </a:rPr>
              <a:t>of Nike Sneakers/a bottle of Dior cologne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delivered</a:t>
            </a:r>
            <a:r>
              <a:rPr lang="en-US" dirty="0"/>
              <a:t> to my </a:t>
            </a:r>
            <a:r>
              <a:rPr lang="en-US" dirty="0" smtClean="0"/>
              <a:t>doorsteps </a:t>
            </a:r>
            <a:r>
              <a:rPr lang="en-US" dirty="0"/>
              <a:t>all the way from </a:t>
            </a:r>
            <a:r>
              <a:rPr lang="en-US" dirty="0" smtClean="0"/>
              <a:t>California.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dirty="0" smtClean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4294967295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fld id="{00000000-1234-1234-1234-123412341234}" type="slidenum"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720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24384000" cy="1051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7200" dirty="0">
                <a:solidFill>
                  <a:srgbClr val="FFC000"/>
                </a:solidFill>
              </a:rPr>
              <a:t>2</a:t>
            </a:r>
            <a:r>
              <a:rPr lang="en-US" sz="7200" dirty="0" smtClean="0">
                <a:solidFill>
                  <a:srgbClr val="FFC000"/>
                </a:solidFill>
              </a:rPr>
              <a:t>. What do you </a:t>
            </a:r>
            <a:r>
              <a:rPr lang="en-US" sz="7200" u="sng" dirty="0" smtClean="0">
                <a:solidFill>
                  <a:srgbClr val="FFC000"/>
                </a:solidFill>
              </a:rPr>
              <a:t>like</a:t>
            </a:r>
            <a:r>
              <a:rPr lang="en-US" sz="7200" dirty="0" smtClean="0">
                <a:solidFill>
                  <a:srgbClr val="FFC000"/>
                </a:solidFill>
              </a:rPr>
              <a:t> about your hometown? (2)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endParaRPr lang="en-US" sz="7200" dirty="0" smtClean="0">
              <a:solidFill>
                <a:srgbClr val="FFC000"/>
              </a:solidFill>
            </a:endParaRPr>
          </a:p>
          <a:p>
            <a:pPr marL="1092200" lvl="1" indent="-635000">
              <a:spcBef>
                <a:spcPts val="0"/>
              </a:spcBef>
            </a:pPr>
            <a:r>
              <a:rPr lang="en-US" dirty="0">
                <a:solidFill>
                  <a:srgbClr val="FFFF00"/>
                </a:solidFill>
              </a:rPr>
              <a:t>Answer (</a:t>
            </a:r>
            <a:r>
              <a:rPr lang="en-US" dirty="0" smtClean="0">
                <a:solidFill>
                  <a:srgbClr val="FFFF00"/>
                </a:solidFill>
              </a:rPr>
              <a:t>paraphrase)</a:t>
            </a:r>
          </a:p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/>
              <a:t>love mostly everything about my hometown</a:t>
            </a:r>
            <a:r>
              <a:rPr lang="en-US" dirty="0">
                <a:solidFill>
                  <a:srgbClr val="00B050"/>
                </a:solidFill>
              </a:rPr>
              <a:t>, especially </a:t>
            </a:r>
            <a:r>
              <a:rPr lang="en-US" dirty="0"/>
              <a:t>its </a:t>
            </a:r>
            <a:r>
              <a:rPr lang="en-US" dirty="0">
                <a:solidFill>
                  <a:srgbClr val="00B050"/>
                </a:solidFill>
              </a:rPr>
              <a:t>bustling atmosphere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FF00"/>
                </a:solidFill>
              </a:rPr>
              <a:t>give more details - what is it reflected through?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dirty="0">
                <a:solidFill>
                  <a:srgbClr val="00B050"/>
                </a:solidFill>
              </a:rPr>
              <a:t>tons of </a:t>
            </a:r>
            <a:r>
              <a:rPr lang="en-US" dirty="0"/>
              <a:t>restaurants, bars and pubs where I can </a:t>
            </a:r>
            <a:r>
              <a:rPr lang="en-US" dirty="0" smtClean="0"/>
              <a:t>chill out </a:t>
            </a:r>
            <a:r>
              <a:rPr lang="en-US" dirty="0" smtClean="0">
                <a:solidFill>
                  <a:srgbClr val="FFFF00"/>
                </a:solidFill>
              </a:rPr>
              <a:t>listening </a:t>
            </a:r>
            <a:r>
              <a:rPr lang="en-US" dirty="0">
                <a:solidFill>
                  <a:srgbClr val="FFFF00"/>
                </a:solidFill>
              </a:rPr>
              <a:t>to music or </a:t>
            </a:r>
            <a:r>
              <a:rPr lang="en-US" dirty="0" smtClean="0">
                <a:solidFill>
                  <a:srgbClr val="FFFF00"/>
                </a:solidFill>
              </a:rPr>
              <a:t>socializing with people </a:t>
            </a:r>
            <a:r>
              <a:rPr lang="en-US" dirty="0">
                <a:solidFill>
                  <a:srgbClr val="FFFF00"/>
                </a:solidFill>
              </a:rPr>
              <a:t>over a glass of cocktail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FF00"/>
                </a:solidFill>
              </a:rPr>
              <a:t>what other aspects interest you?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dirty="0"/>
              <a:t>well, I find the architecture in places like the </a:t>
            </a:r>
            <a:r>
              <a:rPr lang="en-US" dirty="0">
                <a:solidFill>
                  <a:srgbClr val="FFFF00"/>
                </a:solidFill>
              </a:rPr>
              <a:t>old quarter or </a:t>
            </a:r>
            <a:r>
              <a:rPr lang="en-US" dirty="0" err="1">
                <a:solidFill>
                  <a:srgbClr val="FFFF00"/>
                </a:solidFill>
              </a:rPr>
              <a:t>Phung</a:t>
            </a:r>
            <a:r>
              <a:rPr lang="en-US" dirty="0">
                <a:solidFill>
                  <a:srgbClr val="FFFF00"/>
                </a:solidFill>
              </a:rPr>
              <a:t> Hung mural streets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distinctive and visually appealing</a:t>
            </a:r>
            <a:r>
              <a:rPr lang="en-US" dirty="0" smtClean="0"/>
              <a:t>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4294967295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fld id="{00000000-1234-1234-1234-123412341234}" type="slidenum"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011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0" y="2209800"/>
            <a:ext cx="24384000" cy="9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7200" dirty="0">
                <a:solidFill>
                  <a:srgbClr val="FFC000"/>
                </a:solidFill>
              </a:rPr>
              <a:t>2</a:t>
            </a:r>
            <a:r>
              <a:rPr lang="en-US" sz="7200" dirty="0" smtClean="0">
                <a:solidFill>
                  <a:srgbClr val="FFC000"/>
                </a:solidFill>
              </a:rPr>
              <a:t>. What do you like about your hometown? (2)</a:t>
            </a:r>
            <a:endParaRPr lang="en-US" sz="7200" dirty="0">
              <a:solidFill>
                <a:srgbClr val="FFC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dirty="0" smtClean="0"/>
          </a:p>
          <a:p>
            <a:pPr marL="857250" indent="-857250" algn="just">
              <a:spcBef>
                <a:spcPts val="0"/>
              </a:spcBef>
            </a:pPr>
            <a:r>
              <a:rPr lang="en-US" dirty="0" smtClean="0">
                <a:solidFill>
                  <a:srgbClr val="F8F8F8"/>
                </a:solidFill>
              </a:rPr>
              <a:t>(Sample 2 – rural)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Answer (paraphrase)</a:t>
            </a:r>
            <a:endParaRPr lang="en-US" dirty="0">
              <a:solidFill>
                <a:srgbClr val="FFFF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/>
              <a:t>I </a:t>
            </a:r>
            <a:r>
              <a:rPr lang="en-US" dirty="0"/>
              <a:t>guess </a:t>
            </a:r>
            <a:r>
              <a:rPr lang="en-US" u="sng" dirty="0"/>
              <a:t>I’m into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the tranquility</a:t>
            </a:r>
            <a:r>
              <a:rPr lang="en-US" dirty="0"/>
              <a:t> of </a:t>
            </a:r>
            <a:r>
              <a:rPr lang="en-US" dirty="0">
                <a:solidFill>
                  <a:srgbClr val="FFFF00"/>
                </a:solidFill>
              </a:rPr>
              <a:t>my hometown </a:t>
            </a:r>
            <a:r>
              <a:rPr lang="en-US" dirty="0" err="1">
                <a:solidFill>
                  <a:srgbClr val="FFFF00"/>
                </a:solidFill>
              </a:rPr>
              <a:t>Phu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Tho</a:t>
            </a:r>
            <a:r>
              <a:rPr lang="en-US" dirty="0">
                <a:solidFill>
                  <a:srgbClr val="F8F8F8"/>
                </a:solidFill>
              </a:rPr>
              <a:t>.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solidFill>
                  <a:srgbClr val="F8F8F8"/>
                </a:solidFill>
              </a:rPr>
              <a:t>(explain - </a:t>
            </a:r>
            <a:r>
              <a:rPr lang="en-US" dirty="0" smtClean="0">
                <a:solidFill>
                  <a:srgbClr val="FFFF00"/>
                </a:solidFill>
              </a:rPr>
              <a:t>why</a:t>
            </a:r>
            <a:r>
              <a:rPr lang="en-US" dirty="0" smtClean="0">
                <a:solidFill>
                  <a:srgbClr val="F8F8F8"/>
                </a:solidFill>
              </a:rPr>
              <a:t>)</a:t>
            </a:r>
            <a:endParaRPr lang="en-US" dirty="0">
              <a:solidFill>
                <a:srgbClr val="F8F8F8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/>
              <a:t>because </a:t>
            </a:r>
            <a:r>
              <a:rPr lang="en-US" dirty="0"/>
              <a:t>it </a:t>
            </a:r>
            <a:r>
              <a:rPr lang="en-US" dirty="0" smtClean="0"/>
              <a:t>gives </a:t>
            </a:r>
            <a:r>
              <a:rPr lang="en-US" dirty="0"/>
              <a:t>me this </a:t>
            </a:r>
            <a:r>
              <a:rPr lang="en-US" dirty="0">
                <a:solidFill>
                  <a:srgbClr val="00B050"/>
                </a:solidFill>
              </a:rPr>
              <a:t>calming inner </a:t>
            </a:r>
            <a:r>
              <a:rPr lang="en-US" dirty="0" smtClean="0">
                <a:solidFill>
                  <a:srgbClr val="00B050"/>
                </a:solidFill>
              </a:rPr>
              <a:t>feeling</a:t>
            </a:r>
            <a:r>
              <a:rPr lang="en-US" dirty="0" smtClean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solidFill>
                  <a:srgbClr val="F8F8F8"/>
                </a:solidFill>
              </a:rPr>
              <a:t>(</a:t>
            </a:r>
            <a:r>
              <a:rPr lang="en-US" dirty="0" smtClean="0">
                <a:solidFill>
                  <a:srgbClr val="FFFF00"/>
                </a:solidFill>
              </a:rPr>
              <a:t>example</a:t>
            </a:r>
            <a:r>
              <a:rPr lang="en-US" dirty="0" smtClean="0">
                <a:solidFill>
                  <a:srgbClr val="F8F8F8"/>
                </a:solidFill>
              </a:rPr>
              <a:t>)</a:t>
            </a:r>
            <a:endParaRPr lang="en-US" dirty="0">
              <a:solidFill>
                <a:srgbClr val="F8F8F8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In </a:t>
            </a:r>
            <a:r>
              <a:rPr lang="en-US" dirty="0">
                <a:solidFill>
                  <a:srgbClr val="FFFF00"/>
                </a:solidFill>
              </a:rPr>
              <a:t>fact, just yesterday</a:t>
            </a:r>
            <a:r>
              <a:rPr lang="en-US" dirty="0"/>
              <a:t> I </a:t>
            </a:r>
            <a:r>
              <a:rPr lang="en-US" dirty="0" smtClean="0"/>
              <a:t>wandered </a:t>
            </a:r>
            <a:r>
              <a:rPr lang="en-US" dirty="0"/>
              <a:t>around my </a:t>
            </a:r>
            <a:r>
              <a:rPr lang="en-US" dirty="0" smtClean="0">
                <a:solidFill>
                  <a:srgbClr val="00B050"/>
                </a:solidFill>
              </a:rPr>
              <a:t>neighborhood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FFFF00"/>
                </a:solidFill>
              </a:rPr>
              <a:t>relieve stresses before this exam</a:t>
            </a:r>
            <a:r>
              <a:rPr lang="en-US" dirty="0" smtClean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dirty="0">
              <a:solidFill>
                <a:srgbClr val="F8F8F8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solidFill>
                  <a:srgbClr val="F8F8F8"/>
                </a:solidFill>
              </a:rPr>
              <a:t>Another </a:t>
            </a:r>
            <a:r>
              <a:rPr lang="en-US" dirty="0" smtClean="0">
                <a:solidFill>
                  <a:srgbClr val="00B050"/>
                </a:solidFill>
              </a:rPr>
              <a:t>enticing feature </a:t>
            </a:r>
            <a:r>
              <a:rPr lang="en-US" dirty="0" smtClean="0">
                <a:solidFill>
                  <a:srgbClr val="F8F8F8"/>
                </a:solidFill>
              </a:rPr>
              <a:t>about my town is that it has a </a:t>
            </a:r>
            <a:r>
              <a:rPr lang="en-US" dirty="0" smtClean="0">
                <a:solidFill>
                  <a:srgbClr val="00B050"/>
                </a:solidFill>
              </a:rPr>
              <a:t>pristine environment</a:t>
            </a:r>
            <a:r>
              <a:rPr lang="en-US" dirty="0" smtClean="0">
                <a:solidFill>
                  <a:srgbClr val="F8F8F8"/>
                </a:solidFill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solidFill>
                  <a:srgbClr val="F8F8F8"/>
                </a:solidFill>
              </a:rPr>
              <a:t>The water is pure, and the </a:t>
            </a:r>
            <a:r>
              <a:rPr lang="en-US" dirty="0" smtClean="0">
                <a:solidFill>
                  <a:srgbClr val="00B050"/>
                </a:solidFill>
              </a:rPr>
              <a:t>crisp (fresh) morning air </a:t>
            </a:r>
            <a:r>
              <a:rPr lang="en-US" dirty="0" smtClean="0">
                <a:solidFill>
                  <a:srgbClr val="F8F8F8"/>
                </a:solidFill>
              </a:rPr>
              <a:t>always gives </a:t>
            </a:r>
            <a:r>
              <a:rPr lang="en-US" dirty="0" smtClean="0">
                <a:solidFill>
                  <a:srgbClr val="00B050"/>
                </a:solidFill>
              </a:rPr>
              <a:t>me a boost of energy </a:t>
            </a:r>
            <a:r>
              <a:rPr lang="en-US" dirty="0" smtClean="0">
                <a:solidFill>
                  <a:srgbClr val="F8F8F8"/>
                </a:solidFill>
              </a:rPr>
              <a:t>to study effectively.</a:t>
            </a:r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4294967295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fld id="{00000000-1234-1234-1234-123412341234}" type="slidenum"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754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0" y="1981200"/>
            <a:ext cx="24384000" cy="1051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7200" dirty="0">
                <a:solidFill>
                  <a:srgbClr val="FFC000"/>
                </a:solidFill>
              </a:rPr>
              <a:t>3</a:t>
            </a:r>
            <a:r>
              <a:rPr lang="en-US" sz="7200" dirty="0" smtClean="0">
                <a:solidFill>
                  <a:srgbClr val="FFC000"/>
                </a:solidFill>
              </a:rPr>
              <a:t>. What food do you </a:t>
            </a:r>
            <a:r>
              <a:rPr lang="en-US" sz="7200" u="sng" dirty="0" smtClean="0">
                <a:solidFill>
                  <a:srgbClr val="FFC000"/>
                </a:solidFill>
              </a:rPr>
              <a:t>like</a:t>
            </a:r>
            <a:r>
              <a:rPr lang="en-US" sz="7200" dirty="0" smtClean="0">
                <a:solidFill>
                  <a:srgbClr val="FFC000"/>
                </a:solidFill>
              </a:rPr>
              <a:t>?</a:t>
            </a:r>
          </a:p>
          <a:p>
            <a:pPr marL="1092200" lvl="1" indent="-635000">
              <a:spcBef>
                <a:spcPts val="0"/>
              </a:spcBef>
            </a:pPr>
            <a:r>
              <a:rPr lang="en-US" dirty="0">
                <a:solidFill>
                  <a:srgbClr val="FFFF00"/>
                </a:solidFill>
              </a:rPr>
              <a:t>Answer (</a:t>
            </a:r>
            <a:r>
              <a:rPr lang="en-US" dirty="0" smtClean="0">
                <a:solidFill>
                  <a:srgbClr val="FFFF00"/>
                </a:solidFill>
              </a:rPr>
              <a:t>paraphrase) &amp; describe the ingredients if the food isn’t in English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>
              <a:solidFill>
                <a:srgbClr val="F8F8F8"/>
              </a:solidFill>
            </a:endParaRPr>
          </a:p>
          <a:p>
            <a:pPr marL="1314450" lvl="1" indent="-857250">
              <a:spcBef>
                <a:spcPts val="0"/>
              </a:spcBef>
            </a:pPr>
            <a:r>
              <a:rPr lang="en-US" dirty="0" smtClean="0">
                <a:solidFill>
                  <a:srgbClr val="FFFF00"/>
                </a:solidFill>
              </a:rPr>
              <a:t>Explain (</a:t>
            </a:r>
            <a:r>
              <a:rPr lang="en-US" dirty="0">
                <a:solidFill>
                  <a:srgbClr val="FF0000"/>
                </a:solidFill>
              </a:rPr>
              <a:t>Why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&amp; example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What words come to minds when thinking about “food”?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Look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8F8F8"/>
                </a:solidFill>
              </a:rPr>
              <a:t>ingredients).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Taste</a:t>
            </a:r>
            <a:r>
              <a:rPr lang="en-US" dirty="0" smtClean="0"/>
              <a:t> -&gt; flavorful | smoky | meaty | fresh | savory | sour, etc.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Texture</a:t>
            </a:r>
            <a:r>
              <a:rPr lang="en-US" dirty="0" smtClean="0"/>
              <a:t> -&gt; chewy | sticky | crispy | tough | tender | crunchy.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Nutrition</a:t>
            </a:r>
            <a:r>
              <a:rPr lang="en-US" dirty="0" smtClean="0"/>
              <a:t> -&gt; nourishing (nutritious), rich in vitamins, fiber, carb,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Where &amp; how often do you eat it? </a:t>
            </a:r>
            <a:r>
              <a:rPr lang="en-US" dirty="0" smtClean="0">
                <a:solidFill>
                  <a:srgbClr val="F8F8F8"/>
                </a:solidFill>
              </a:rPr>
              <a:t>-&gt; food stand (cart) | joint | restaurant | street food stall.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4294967295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fld id="{00000000-1234-1234-1234-123412341234}" type="slidenum"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673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0" y="2057400"/>
            <a:ext cx="24384000" cy="9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7200" dirty="0" smtClean="0">
                <a:solidFill>
                  <a:srgbClr val="FFC000"/>
                </a:solidFill>
              </a:rPr>
              <a:t>3. What food do you like?</a:t>
            </a:r>
            <a:endParaRPr lang="en-US" sz="7200" dirty="0">
              <a:solidFill>
                <a:srgbClr val="FFC000"/>
              </a:solidFill>
            </a:endParaRPr>
          </a:p>
          <a:p>
            <a:pPr marL="857250" indent="-857250" algn="just">
              <a:lnSpc>
                <a:spcPct val="75000"/>
              </a:lnSpc>
              <a:spcBef>
                <a:spcPts val="0"/>
              </a:spcBef>
            </a:pPr>
            <a:endParaRPr lang="en-US" dirty="0" smtClean="0">
              <a:solidFill>
                <a:srgbClr val="F8F8F8"/>
              </a:solidFill>
            </a:endParaRPr>
          </a:p>
          <a:p>
            <a:pPr algn="just"/>
            <a:r>
              <a:rPr lang="en-US" dirty="0"/>
              <a:t>Answer: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I’d </a:t>
            </a:r>
            <a:r>
              <a:rPr lang="en-US" dirty="0"/>
              <a:t>say I </a:t>
            </a:r>
            <a:r>
              <a:rPr lang="en-US" dirty="0">
                <a:solidFill>
                  <a:srgbClr val="00B050"/>
                </a:solidFill>
              </a:rPr>
              <a:t>crave</a:t>
            </a:r>
            <a:r>
              <a:rPr lang="en-US" dirty="0"/>
              <a:t> Pho, </a:t>
            </a:r>
            <a:r>
              <a:rPr lang="en-US" dirty="0">
                <a:solidFill>
                  <a:srgbClr val="00B050"/>
                </a:solidFill>
              </a:rPr>
              <a:t>which is</a:t>
            </a:r>
            <a:r>
              <a:rPr lang="en-US" dirty="0"/>
              <a:t> the Vietnamese white rice </a:t>
            </a:r>
            <a:r>
              <a:rPr lang="en-US" dirty="0" smtClean="0"/>
              <a:t>noodles </a:t>
            </a:r>
            <a:r>
              <a:rPr lang="en-US" dirty="0">
                <a:solidFill>
                  <a:srgbClr val="00B050"/>
                </a:solidFill>
              </a:rPr>
              <a:t>served</a:t>
            </a:r>
            <a:r>
              <a:rPr lang="en-US" dirty="0"/>
              <a:t> with </a:t>
            </a:r>
            <a:r>
              <a:rPr lang="en-US" dirty="0">
                <a:solidFill>
                  <a:srgbClr val="FFFF00"/>
                </a:solidFill>
              </a:rPr>
              <a:t>beef, broths and fresh </a:t>
            </a:r>
            <a:r>
              <a:rPr lang="en-US" dirty="0" smtClean="0">
                <a:solidFill>
                  <a:srgbClr val="FFFF00"/>
                </a:solidFill>
              </a:rPr>
              <a:t>herbs</a:t>
            </a:r>
            <a:r>
              <a:rPr lang="en-US" dirty="0" smtClean="0">
                <a:solidFill>
                  <a:srgbClr val="F8F8F8"/>
                </a:solidFill>
              </a:rPr>
              <a:t>.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>
                <a:solidFill>
                  <a:srgbClr val="F8F8F8"/>
                </a:solidFill>
              </a:rPr>
              <a:t>(explain – </a:t>
            </a:r>
            <a:r>
              <a:rPr lang="en-US" dirty="0" smtClean="0">
                <a:solidFill>
                  <a:srgbClr val="FFFF00"/>
                </a:solidFill>
              </a:rPr>
              <a:t>why</a:t>
            </a:r>
            <a:r>
              <a:rPr lang="en-US" dirty="0" smtClean="0">
                <a:solidFill>
                  <a:srgbClr val="F8F8F8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00B050"/>
                </a:solidFill>
              </a:rPr>
              <a:t>because</a:t>
            </a:r>
            <a:r>
              <a:rPr lang="en-US" dirty="0" smtClean="0"/>
              <a:t> </a:t>
            </a:r>
            <a:r>
              <a:rPr lang="en-US" dirty="0"/>
              <a:t>it </a:t>
            </a:r>
            <a:r>
              <a:rPr lang="en-US" dirty="0" smtClean="0"/>
              <a:t>is a </a:t>
            </a:r>
            <a:r>
              <a:rPr lang="en-US" dirty="0" smtClean="0">
                <a:solidFill>
                  <a:srgbClr val="00B050"/>
                </a:solidFill>
              </a:rPr>
              <a:t>light dish</a:t>
            </a:r>
            <a:r>
              <a:rPr lang="en-US" dirty="0" smtClean="0"/>
              <a:t> with </a:t>
            </a:r>
            <a:r>
              <a:rPr lang="en-US" dirty="0">
                <a:solidFill>
                  <a:srgbClr val="00B050"/>
                </a:solidFill>
              </a:rPr>
              <a:t>a myriad of textures</a:t>
            </a:r>
            <a:r>
              <a:rPr lang="en-US" dirty="0"/>
              <a:t>, </a:t>
            </a:r>
            <a:r>
              <a:rPr lang="en-US" dirty="0" smtClean="0"/>
              <a:t>like </a:t>
            </a:r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chewiness of noodles, the tenderness of beef and the freshness of </a:t>
            </a:r>
            <a:r>
              <a:rPr lang="en-US" dirty="0" smtClean="0">
                <a:solidFill>
                  <a:srgbClr val="00B050"/>
                </a:solidFill>
              </a:rPr>
              <a:t>herbs</a:t>
            </a:r>
            <a:r>
              <a:rPr lang="en-US" dirty="0" smtClean="0"/>
              <a:t>!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8F8F8"/>
                </a:solidFill>
              </a:rPr>
              <a:t>(</a:t>
            </a:r>
            <a:r>
              <a:rPr lang="en-US" dirty="0" smtClean="0">
                <a:solidFill>
                  <a:srgbClr val="FFFF00"/>
                </a:solidFill>
              </a:rPr>
              <a:t>example</a:t>
            </a:r>
            <a:r>
              <a:rPr lang="en-US" dirty="0" smtClean="0">
                <a:solidFill>
                  <a:srgbClr val="F8F8F8"/>
                </a:solidFill>
              </a:rPr>
              <a:t>)</a:t>
            </a:r>
            <a:endParaRPr lang="en-US" dirty="0">
              <a:solidFill>
                <a:srgbClr val="F8F8F8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B050"/>
                </a:solidFill>
              </a:rPr>
              <a:t>Having </a:t>
            </a:r>
            <a:r>
              <a:rPr lang="en-US" dirty="0">
                <a:solidFill>
                  <a:srgbClr val="00B050"/>
                </a:solidFill>
              </a:rPr>
              <a:t>been</a:t>
            </a:r>
            <a:r>
              <a:rPr lang="en-US" dirty="0"/>
              <a:t> a huge fan of Pho for many years, I have learnt a few pro-tips that can </a:t>
            </a:r>
            <a:r>
              <a:rPr lang="en-US" dirty="0">
                <a:solidFill>
                  <a:srgbClr val="00B050"/>
                </a:solidFill>
              </a:rPr>
              <a:t>enhance the flavor </a:t>
            </a:r>
            <a:r>
              <a:rPr lang="en-US" dirty="0"/>
              <a:t>of this dish, such as </a:t>
            </a:r>
            <a:r>
              <a:rPr lang="en-US" dirty="0">
                <a:solidFill>
                  <a:srgbClr val="FFFF00"/>
                </a:solidFill>
              </a:rPr>
              <a:t>adding a teaspoon of vinegar</a:t>
            </a:r>
            <a:r>
              <a:rPr lang="en-US" dirty="0"/>
              <a:t> or dipping </a:t>
            </a:r>
            <a:r>
              <a:rPr lang="en-US" dirty="0">
                <a:solidFill>
                  <a:srgbClr val="FFFF00"/>
                </a:solidFill>
              </a:rPr>
              <a:t>Quay, the fried dough sticks, into the broth</a:t>
            </a:r>
            <a:r>
              <a:rPr lang="en-US" dirty="0"/>
              <a:t>.  </a:t>
            </a:r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4294967295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fld id="{00000000-1234-1234-1234-123412341234}" type="slidenum"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363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946323" y="184149"/>
            <a:ext cx="20491353" cy="1797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Garamond"/>
              <a:buNone/>
            </a:pPr>
            <a:r>
              <a:rPr lang="vi-VN" dirty="0">
                <a:solidFill>
                  <a:srgbClr val="FFFF00"/>
                </a:solidFill>
              </a:rPr>
              <a:t>SPEAKING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 smtClean="0">
                <a:solidFill>
                  <a:srgbClr val="FFFF00"/>
                </a:solidFill>
              </a:rPr>
              <a:t>DISLIKES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712304" y="2198961"/>
            <a:ext cx="23012400" cy="3649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732692" indent="-732692">
              <a:spcBef>
                <a:spcPts val="0"/>
              </a:spcBef>
              <a:buSzPts val="4500"/>
            </a:pPr>
            <a:r>
              <a:rPr lang="en-US" sz="7200" dirty="0"/>
              <a:t>What </a:t>
            </a:r>
            <a:r>
              <a:rPr lang="en-US" sz="7200" dirty="0" smtClean="0"/>
              <a:t>don’t </a:t>
            </a:r>
            <a:r>
              <a:rPr lang="en-US" sz="7200" dirty="0"/>
              <a:t>you like about your studies / job</a:t>
            </a:r>
            <a:r>
              <a:rPr lang="en-US" sz="7200" dirty="0" smtClean="0"/>
              <a:t>?</a:t>
            </a:r>
          </a:p>
          <a:p>
            <a:pPr marL="732692" lvl="0" indent="-73269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Char char="•"/>
            </a:pPr>
            <a:r>
              <a:rPr lang="en-US" sz="7200" dirty="0" smtClean="0"/>
              <a:t>Is there</a:t>
            </a:r>
            <a:r>
              <a:rPr lang="vi-VN" sz="7200" dirty="0" smtClean="0"/>
              <a:t> a</a:t>
            </a:r>
            <a:r>
              <a:rPr lang="en-US" sz="7200" dirty="0" err="1" smtClean="0"/>
              <a:t>ny</a:t>
            </a:r>
            <a:r>
              <a:rPr lang="en-US" sz="7200" dirty="0" smtClean="0"/>
              <a:t> food you dislike</a:t>
            </a:r>
            <a:r>
              <a:rPr lang="vi-VN" sz="7200" dirty="0" smtClean="0"/>
              <a:t>?</a:t>
            </a:r>
            <a:endParaRPr lang="en-US" sz="7200" dirty="0" smtClean="0"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19969883" y="12606098"/>
            <a:ext cx="4267201" cy="906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fld id="{00000000-1234-1234-1234-123412341234}" type="slidenum">
              <a:rPr lang="vi-VN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6504" y="6019800"/>
            <a:ext cx="24384000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FFFF00"/>
                </a:solidFill>
              </a:rPr>
              <a:t>Answer &amp; paraphrase:</a:t>
            </a:r>
          </a:p>
          <a:p>
            <a:pPr marL="1143000" lvl="0" indent="-1143000"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rgbClr val="F8F8F8"/>
                </a:solidFill>
              </a:rPr>
              <a:t>I </a:t>
            </a:r>
            <a:r>
              <a:rPr lang="en-US" sz="8000" dirty="0" smtClean="0">
                <a:solidFill>
                  <a:srgbClr val="00B050"/>
                </a:solidFill>
              </a:rPr>
              <a:t>dislike / cannot stand / loathe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rgbClr val="F8F8F8"/>
                </a:solidFill>
              </a:rPr>
              <a:t>I </a:t>
            </a:r>
            <a:r>
              <a:rPr lang="en-US" sz="8000" dirty="0" smtClean="0">
                <a:solidFill>
                  <a:srgbClr val="00B050"/>
                </a:solidFill>
              </a:rPr>
              <a:t>am NOT into / fond of / keen on</a:t>
            </a:r>
            <a:r>
              <a:rPr lang="en-US" sz="8000" dirty="0" smtClean="0">
                <a:solidFill>
                  <a:srgbClr val="F8F8F8"/>
                </a:solidFill>
              </a:rPr>
              <a:t>.</a:t>
            </a:r>
          </a:p>
          <a:p>
            <a:pPr marL="1143000" lvl="0" indent="-1143000"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rgbClr val="F8F8F8"/>
                </a:solidFill>
              </a:rPr>
              <a:t>I </a:t>
            </a:r>
            <a:r>
              <a:rPr lang="en-US" sz="8000" dirty="0" smtClean="0">
                <a:solidFill>
                  <a:srgbClr val="00B050"/>
                </a:solidFill>
              </a:rPr>
              <a:t>am not a fan of</a:t>
            </a:r>
          </a:p>
          <a:p>
            <a:pPr marL="1143000" lvl="0" indent="-1143000">
              <a:buFont typeface="Arial" panose="020B0604020202020204" pitchFamily="34" charset="0"/>
              <a:buChar char="•"/>
            </a:pPr>
            <a:r>
              <a:rPr lang="en-US" sz="8000" dirty="0" err="1" smtClean="0">
                <a:solidFill>
                  <a:srgbClr val="F8F8F8"/>
                </a:solidFill>
              </a:rPr>
              <a:t>sth</a:t>
            </a:r>
            <a:r>
              <a:rPr lang="en-US" sz="8000" dirty="0" smtClean="0">
                <a:solidFill>
                  <a:srgbClr val="F8F8F8"/>
                </a:solidFill>
              </a:rPr>
              <a:t> </a:t>
            </a:r>
            <a:r>
              <a:rPr lang="en-US" sz="8000" dirty="0" smtClean="0">
                <a:solidFill>
                  <a:srgbClr val="00B050"/>
                </a:solidFill>
              </a:rPr>
              <a:t>is not my cup of tea</a:t>
            </a:r>
            <a:r>
              <a:rPr lang="en-US" sz="8000" dirty="0" smtClean="0">
                <a:solidFill>
                  <a:srgbClr val="F8F8F8"/>
                </a:solidFill>
              </a:rPr>
              <a:t>.</a:t>
            </a:r>
            <a:endParaRPr lang="en-US" sz="8000" dirty="0">
              <a:solidFill>
                <a:srgbClr val="F8F8F8"/>
              </a:solidFill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dirty="0">
              <a:solidFill>
                <a:srgbClr val="F8F8F8"/>
              </a:solidFill>
            </a:endParaRPr>
          </a:p>
          <a:p>
            <a:pPr marL="1143000" lvl="0" indent="-1143000">
              <a:buFont typeface="Arial" panose="020B0604020202020204" pitchFamily="34" charset="0"/>
              <a:buChar char="•"/>
            </a:pPr>
            <a:endParaRPr lang="en-US" sz="8000" dirty="0">
              <a:solidFill>
                <a:srgbClr val="F8F8F8"/>
              </a:solidFill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dirty="0" smtClean="0">
              <a:solidFill>
                <a:srgbClr val="F8F8F8"/>
              </a:solidFill>
            </a:endParaRPr>
          </a:p>
          <a:p>
            <a:endParaRPr lang="en-US" sz="8000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94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D32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848</Words>
  <Application>Microsoft Office PowerPoint</Application>
  <PresentationFormat>Custom</PresentationFormat>
  <Paragraphs>97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Symbol</vt:lpstr>
      <vt:lpstr>Calibri</vt:lpstr>
      <vt:lpstr>Garamond</vt:lpstr>
      <vt:lpstr>Helvetica Neue Light</vt:lpstr>
      <vt:lpstr>Helvetica Neue</vt:lpstr>
      <vt:lpstr>White</vt:lpstr>
      <vt:lpstr>SPEAKING: LIKES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SPEAKING: DISLIKES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SPEAKING PART 1: Q1</dc:title>
  <cp:lastModifiedBy>Hoang Anh</cp:lastModifiedBy>
  <cp:revision>112</cp:revision>
  <dcterms:modified xsi:type="dcterms:W3CDTF">2020-10-15T14:21:00Z</dcterms:modified>
</cp:coreProperties>
</file>