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95" r:id="rId3"/>
    <p:sldId id="305" r:id="rId4"/>
    <p:sldId id="307" r:id="rId5"/>
    <p:sldId id="306" r:id="rId6"/>
    <p:sldId id="308" r:id="rId7"/>
    <p:sldId id="309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BrandonGrotesque-Regular"/>
        <a:ea typeface="BrandonGrotesque-Regular"/>
        <a:cs typeface="BrandonGrotesque-Regular"/>
        <a:sym typeface="BrandonGrotesque-Regular"/>
      </a:defRPr>
    </a:lvl1pPr>
    <a:lvl2pPr marL="0" marR="0" indent="457200" algn="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BrandonGrotesque-Regular"/>
        <a:ea typeface="BrandonGrotesque-Regular"/>
        <a:cs typeface="BrandonGrotesque-Regular"/>
        <a:sym typeface="BrandonGrotesque-Regular"/>
      </a:defRPr>
    </a:lvl2pPr>
    <a:lvl3pPr marL="0" marR="0" indent="914400" algn="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BrandonGrotesque-Regular"/>
        <a:ea typeface="BrandonGrotesque-Regular"/>
        <a:cs typeface="BrandonGrotesque-Regular"/>
        <a:sym typeface="BrandonGrotesque-Regular"/>
      </a:defRPr>
    </a:lvl3pPr>
    <a:lvl4pPr marL="0" marR="0" indent="1371600" algn="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BrandonGrotesque-Regular"/>
        <a:ea typeface="BrandonGrotesque-Regular"/>
        <a:cs typeface="BrandonGrotesque-Regular"/>
        <a:sym typeface="BrandonGrotesque-Regular"/>
      </a:defRPr>
    </a:lvl4pPr>
    <a:lvl5pPr marL="0" marR="0" indent="1828800" algn="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BrandonGrotesque-Regular"/>
        <a:ea typeface="BrandonGrotesque-Regular"/>
        <a:cs typeface="BrandonGrotesque-Regular"/>
        <a:sym typeface="BrandonGrotesque-Regular"/>
      </a:defRPr>
    </a:lvl5pPr>
    <a:lvl6pPr marL="0" marR="0" indent="0" algn="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BrandonGrotesque-Regular"/>
        <a:ea typeface="BrandonGrotesque-Regular"/>
        <a:cs typeface="BrandonGrotesque-Regular"/>
        <a:sym typeface="BrandonGrotesque-Regular"/>
      </a:defRPr>
    </a:lvl6pPr>
    <a:lvl7pPr marL="0" marR="0" indent="0" algn="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BrandonGrotesque-Regular"/>
        <a:ea typeface="BrandonGrotesque-Regular"/>
        <a:cs typeface="BrandonGrotesque-Regular"/>
        <a:sym typeface="BrandonGrotesque-Regular"/>
      </a:defRPr>
    </a:lvl7pPr>
    <a:lvl8pPr marL="0" marR="0" indent="0" algn="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BrandonGrotesque-Regular"/>
        <a:ea typeface="BrandonGrotesque-Regular"/>
        <a:cs typeface="BrandonGrotesque-Regular"/>
        <a:sym typeface="BrandonGrotesque-Regular"/>
      </a:defRPr>
    </a:lvl8pPr>
    <a:lvl9pPr marL="0" marR="0" indent="0" algn="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BrandonGrotesque-Regular"/>
        <a:ea typeface="BrandonGrotesque-Regular"/>
        <a:cs typeface="BrandonGrotesque-Regular"/>
        <a:sym typeface="BrandonGrotesque-Regular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Hoang Anh" initials="HA" lastIdx="2" clrIdx="6">
    <p:extLst>
      <p:ext uri="{19B8F6BF-5375-455C-9EA6-DF929625EA0E}">
        <p15:presenceInfo xmlns:p15="http://schemas.microsoft.com/office/powerpoint/2012/main" userId="Hoang Anh" providerId="None"/>
      </p:ext>
    </p:extLst>
  </p:cmAuthor>
  <p:cmAuthor id="1" name="Tuan Nguyen" initials="TN" lastIdx="1" clrIdx="0">
    <p:extLst/>
  </p:cmAuthor>
  <p:cmAuthor id="2" name="Tuan Nguyen" initials="TN [2]" lastIdx="1" clrIdx="1">
    <p:extLst/>
  </p:cmAuthor>
  <p:cmAuthor id="3" name="Tuan Nguyen" initials="TN [3]" lastIdx="1" clrIdx="2">
    <p:extLst/>
  </p:cmAuthor>
  <p:cmAuthor id="4" name="Tuan Nguyen" initials="TN [4]" lastIdx="1" clrIdx="3">
    <p:extLst/>
  </p:cmAuthor>
  <p:cmAuthor id="5" name="Tuan Nguyen" initials="TN [5]" lastIdx="1" clrIdx="4">
    <p:extLst/>
  </p:cmAuthor>
  <p:cmAuthor id="6" name="Tuan Nguyen" initials="TN [6]" lastIdx="1" clrIdx="5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  <a:srgbClr val="DEC1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781"/>
    <p:restoredTop sz="92248"/>
  </p:normalViewPr>
  <p:slideViewPr>
    <p:cSldViewPr snapToGrid="0" snapToObjects="1">
      <p:cViewPr varScale="1">
        <p:scale>
          <a:sx n="32" d="100"/>
          <a:sy n="32" d="100"/>
        </p:scale>
        <p:origin x="108" y="44"/>
      </p:cViewPr>
      <p:guideLst>
        <p:guide orient="horz" pos="4320"/>
        <p:guide pos="76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9" name="Shape 10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9236422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Percent</a:t>
            </a:r>
            <a:r>
              <a:rPr lang="en-US" baseline="0" dirty="0" smtClean="0"/>
              <a:t> vs percentage: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trước</a:t>
            </a:r>
            <a:r>
              <a:rPr lang="en-US" baseline="0" dirty="0" smtClean="0"/>
              <a:t>? The … of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649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Trend </a:t>
            </a:r>
            <a:r>
              <a:rPr lang="en-US" dirty="0" err="1" smtClean="0"/>
              <a:t>tăng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đổi</a:t>
            </a:r>
            <a:r>
              <a:rPr lang="en-US" baseline="0" dirty="0" smtClean="0"/>
              <a:t> order -&gt;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trend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394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Cho </a:t>
            </a:r>
            <a:r>
              <a:rPr lang="en-US" dirty="0" err="1" smtClean="0"/>
              <a:t>viết</a:t>
            </a:r>
            <a:r>
              <a:rPr lang="en-US" baseline="0" dirty="0" smtClean="0"/>
              <a:t> – </a:t>
            </a:r>
            <a:r>
              <a:rPr lang="en-US" baseline="0" dirty="0" err="1" smtClean="0"/>
              <a:t>chữa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3827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 </a:t>
            </a:r>
            <a:r>
              <a:rPr lang="en-US" dirty="0" err="1" smtClean="0"/>
              <a:t>loại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 =&gt; except for/with the exception of; </a:t>
            </a:r>
            <a:r>
              <a:rPr lang="en-US" baseline="0" dirty="0" err="1" smtClean="0"/>
              <a:t>gộp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&amp;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nếu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slightly </a:t>
            </a:r>
            <a:r>
              <a:rPr lang="en-US" baseline="0" dirty="0" err="1" smtClean="0"/>
              <a:t>giống</a:t>
            </a:r>
            <a:r>
              <a:rPr lang="en-US" baseline="0" dirty="0" smtClean="0"/>
              <a:t> significantly </a:t>
            </a:r>
            <a:r>
              <a:rPr lang="en-US" baseline="0" dirty="0" err="1" smtClean="0"/>
              <a:t>về</a:t>
            </a:r>
            <a:r>
              <a:rPr lang="en-US" baseline="0" smtClean="0"/>
              <a:t> change)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380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image.jpeg" descr="image.jpeg"/>
          <p:cNvPicPr>
            <a:picLocks noChangeAspect="1"/>
          </p:cNvPicPr>
          <p:nvPr/>
        </p:nvPicPr>
        <p:blipFill>
          <a:blip r:embed="rId2">
            <a:extLst/>
          </a:blip>
          <a:srcRect t="133" r="332" b="10"/>
          <a:stretch>
            <a:fillRect/>
          </a:stretch>
        </p:blipFill>
        <p:spPr>
          <a:xfrm>
            <a:off x="11876190" y="12436195"/>
            <a:ext cx="631723" cy="1246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644" y="0"/>
                </a:moveTo>
                <a:cubicBezTo>
                  <a:pt x="15323" y="14"/>
                  <a:pt x="15137" y="31"/>
                  <a:pt x="15087" y="62"/>
                </a:cubicBezTo>
                <a:cubicBezTo>
                  <a:pt x="15005" y="112"/>
                  <a:pt x="14705" y="175"/>
                  <a:pt x="14423" y="199"/>
                </a:cubicBezTo>
                <a:cubicBezTo>
                  <a:pt x="13223" y="302"/>
                  <a:pt x="11705" y="796"/>
                  <a:pt x="11044" y="1293"/>
                </a:cubicBezTo>
                <a:cubicBezTo>
                  <a:pt x="10828" y="1455"/>
                  <a:pt x="10651" y="1600"/>
                  <a:pt x="10651" y="1616"/>
                </a:cubicBezTo>
                <a:cubicBezTo>
                  <a:pt x="10651" y="1632"/>
                  <a:pt x="10523" y="1785"/>
                  <a:pt x="10366" y="1953"/>
                </a:cubicBezTo>
                <a:cubicBezTo>
                  <a:pt x="10119" y="2217"/>
                  <a:pt x="10080" y="2357"/>
                  <a:pt x="10081" y="3026"/>
                </a:cubicBezTo>
                <a:cubicBezTo>
                  <a:pt x="10082" y="3733"/>
                  <a:pt x="10108" y="3829"/>
                  <a:pt x="10420" y="4154"/>
                </a:cubicBezTo>
                <a:cubicBezTo>
                  <a:pt x="10832" y="4581"/>
                  <a:pt x="11790" y="5205"/>
                  <a:pt x="12211" y="5323"/>
                </a:cubicBezTo>
                <a:cubicBezTo>
                  <a:pt x="12379" y="5370"/>
                  <a:pt x="12761" y="5482"/>
                  <a:pt x="13066" y="5570"/>
                </a:cubicBezTo>
                <a:cubicBezTo>
                  <a:pt x="13371" y="5658"/>
                  <a:pt x="14030" y="5778"/>
                  <a:pt x="14518" y="5838"/>
                </a:cubicBezTo>
                <a:cubicBezTo>
                  <a:pt x="15005" y="5899"/>
                  <a:pt x="15603" y="5937"/>
                  <a:pt x="15847" y="5921"/>
                </a:cubicBezTo>
                <a:cubicBezTo>
                  <a:pt x="16091" y="5905"/>
                  <a:pt x="16367" y="5890"/>
                  <a:pt x="16471" y="5887"/>
                </a:cubicBezTo>
                <a:cubicBezTo>
                  <a:pt x="17115" y="5867"/>
                  <a:pt x="18842" y="5494"/>
                  <a:pt x="19049" y="5330"/>
                </a:cubicBezTo>
                <a:cubicBezTo>
                  <a:pt x="19105" y="5285"/>
                  <a:pt x="19200" y="5247"/>
                  <a:pt x="19266" y="5247"/>
                </a:cubicBezTo>
                <a:cubicBezTo>
                  <a:pt x="19416" y="5247"/>
                  <a:pt x="19708" y="5106"/>
                  <a:pt x="20257" y="4752"/>
                </a:cubicBezTo>
                <a:cubicBezTo>
                  <a:pt x="20697" y="4468"/>
                  <a:pt x="21117" y="3979"/>
                  <a:pt x="21288" y="3555"/>
                </a:cubicBezTo>
                <a:cubicBezTo>
                  <a:pt x="21343" y="3420"/>
                  <a:pt x="21454" y="3279"/>
                  <a:pt x="21532" y="3239"/>
                </a:cubicBezTo>
                <a:cubicBezTo>
                  <a:pt x="21562" y="3224"/>
                  <a:pt x="21580" y="3144"/>
                  <a:pt x="21600" y="3033"/>
                </a:cubicBezTo>
                <a:cubicBezTo>
                  <a:pt x="21590" y="2807"/>
                  <a:pt x="21585" y="2555"/>
                  <a:pt x="21573" y="2551"/>
                </a:cubicBezTo>
                <a:cubicBezTo>
                  <a:pt x="21519" y="2534"/>
                  <a:pt x="21478" y="2466"/>
                  <a:pt x="21478" y="2400"/>
                </a:cubicBezTo>
                <a:cubicBezTo>
                  <a:pt x="21478" y="2334"/>
                  <a:pt x="21424" y="2266"/>
                  <a:pt x="21369" y="2249"/>
                </a:cubicBezTo>
                <a:cubicBezTo>
                  <a:pt x="21315" y="2232"/>
                  <a:pt x="21275" y="2172"/>
                  <a:pt x="21274" y="2111"/>
                </a:cubicBezTo>
                <a:cubicBezTo>
                  <a:pt x="21274" y="2051"/>
                  <a:pt x="21192" y="1932"/>
                  <a:pt x="21084" y="1850"/>
                </a:cubicBezTo>
                <a:cubicBezTo>
                  <a:pt x="20977" y="1767"/>
                  <a:pt x="20881" y="1670"/>
                  <a:pt x="20881" y="1637"/>
                </a:cubicBezTo>
                <a:cubicBezTo>
                  <a:pt x="20879" y="1503"/>
                  <a:pt x="19942" y="906"/>
                  <a:pt x="19402" y="695"/>
                </a:cubicBezTo>
                <a:cubicBezTo>
                  <a:pt x="19085" y="571"/>
                  <a:pt x="18801" y="474"/>
                  <a:pt x="18764" y="474"/>
                </a:cubicBezTo>
                <a:cubicBezTo>
                  <a:pt x="18727" y="474"/>
                  <a:pt x="18508" y="410"/>
                  <a:pt x="18276" y="330"/>
                </a:cubicBezTo>
                <a:cubicBezTo>
                  <a:pt x="18028" y="245"/>
                  <a:pt x="17655" y="171"/>
                  <a:pt x="17367" y="151"/>
                </a:cubicBezTo>
                <a:cubicBezTo>
                  <a:pt x="17097" y="132"/>
                  <a:pt x="16756" y="80"/>
                  <a:pt x="16607" y="41"/>
                </a:cubicBezTo>
                <a:cubicBezTo>
                  <a:pt x="16530" y="21"/>
                  <a:pt x="16177" y="10"/>
                  <a:pt x="15644" y="0"/>
                </a:cubicBezTo>
                <a:close/>
                <a:moveTo>
                  <a:pt x="8276" y="5385"/>
                </a:moveTo>
                <a:cubicBezTo>
                  <a:pt x="8257" y="5370"/>
                  <a:pt x="8141" y="5401"/>
                  <a:pt x="8019" y="5453"/>
                </a:cubicBezTo>
                <a:cubicBezTo>
                  <a:pt x="7754" y="5567"/>
                  <a:pt x="6314" y="5890"/>
                  <a:pt x="6065" y="5893"/>
                </a:cubicBezTo>
                <a:cubicBezTo>
                  <a:pt x="5969" y="5895"/>
                  <a:pt x="5580" y="5956"/>
                  <a:pt x="5196" y="6024"/>
                </a:cubicBezTo>
                <a:cubicBezTo>
                  <a:pt x="4813" y="6093"/>
                  <a:pt x="4320" y="6147"/>
                  <a:pt x="4097" y="6148"/>
                </a:cubicBezTo>
                <a:cubicBezTo>
                  <a:pt x="3875" y="6149"/>
                  <a:pt x="3659" y="6180"/>
                  <a:pt x="3623" y="6210"/>
                </a:cubicBezTo>
                <a:cubicBezTo>
                  <a:pt x="3586" y="6240"/>
                  <a:pt x="3140" y="6282"/>
                  <a:pt x="2632" y="6306"/>
                </a:cubicBezTo>
                <a:cubicBezTo>
                  <a:pt x="2125" y="6330"/>
                  <a:pt x="1496" y="6367"/>
                  <a:pt x="1235" y="6389"/>
                </a:cubicBezTo>
                <a:lnTo>
                  <a:pt x="760" y="6423"/>
                </a:lnTo>
                <a:lnTo>
                  <a:pt x="760" y="6856"/>
                </a:lnTo>
                <a:lnTo>
                  <a:pt x="760" y="7289"/>
                </a:lnTo>
                <a:lnTo>
                  <a:pt x="1764" y="7303"/>
                </a:lnTo>
                <a:cubicBezTo>
                  <a:pt x="2650" y="7317"/>
                  <a:pt x="3242" y="7354"/>
                  <a:pt x="4464" y="7482"/>
                </a:cubicBezTo>
                <a:cubicBezTo>
                  <a:pt x="4653" y="7502"/>
                  <a:pt x="4872" y="7556"/>
                  <a:pt x="4952" y="7606"/>
                </a:cubicBezTo>
                <a:cubicBezTo>
                  <a:pt x="5033" y="7655"/>
                  <a:pt x="5185" y="7695"/>
                  <a:pt x="5278" y="7695"/>
                </a:cubicBezTo>
                <a:cubicBezTo>
                  <a:pt x="5370" y="7695"/>
                  <a:pt x="5592" y="7772"/>
                  <a:pt x="5780" y="7860"/>
                </a:cubicBezTo>
                <a:cubicBezTo>
                  <a:pt x="5968" y="7949"/>
                  <a:pt x="6173" y="8018"/>
                  <a:pt x="6228" y="8018"/>
                </a:cubicBezTo>
                <a:cubicBezTo>
                  <a:pt x="6282" y="8018"/>
                  <a:pt x="6426" y="8116"/>
                  <a:pt x="6553" y="8232"/>
                </a:cubicBezTo>
                <a:cubicBezTo>
                  <a:pt x="6771" y="8429"/>
                  <a:pt x="6791" y="8745"/>
                  <a:pt x="6825" y="13719"/>
                </a:cubicBezTo>
                <a:cubicBezTo>
                  <a:pt x="6859" y="18900"/>
                  <a:pt x="6845" y="19008"/>
                  <a:pt x="6594" y="19296"/>
                </a:cubicBezTo>
                <a:cubicBezTo>
                  <a:pt x="6474" y="19435"/>
                  <a:pt x="6314" y="19557"/>
                  <a:pt x="6119" y="19668"/>
                </a:cubicBezTo>
                <a:cubicBezTo>
                  <a:pt x="6119" y="19668"/>
                  <a:pt x="6106" y="19667"/>
                  <a:pt x="6106" y="19668"/>
                </a:cubicBezTo>
                <a:cubicBezTo>
                  <a:pt x="6106" y="19714"/>
                  <a:pt x="6038" y="19762"/>
                  <a:pt x="5943" y="19778"/>
                </a:cubicBezTo>
                <a:cubicBezTo>
                  <a:pt x="5927" y="19780"/>
                  <a:pt x="5859" y="19800"/>
                  <a:pt x="5834" y="19805"/>
                </a:cubicBezTo>
                <a:cubicBezTo>
                  <a:pt x="4942" y="20186"/>
                  <a:pt x="3447" y="20367"/>
                  <a:pt x="1167" y="20383"/>
                </a:cubicBezTo>
                <a:lnTo>
                  <a:pt x="54" y="20390"/>
                </a:lnTo>
                <a:lnTo>
                  <a:pt x="27" y="20816"/>
                </a:lnTo>
                <a:lnTo>
                  <a:pt x="0" y="21407"/>
                </a:lnTo>
                <a:lnTo>
                  <a:pt x="0" y="21600"/>
                </a:lnTo>
                <a:lnTo>
                  <a:pt x="10841" y="21600"/>
                </a:lnTo>
                <a:lnTo>
                  <a:pt x="20515" y="21600"/>
                </a:lnTo>
                <a:lnTo>
                  <a:pt x="20569" y="21263"/>
                </a:lnTo>
                <a:cubicBezTo>
                  <a:pt x="20603" y="21077"/>
                  <a:pt x="20679" y="20804"/>
                  <a:pt x="20745" y="20658"/>
                </a:cubicBezTo>
                <a:lnTo>
                  <a:pt x="20867" y="20397"/>
                </a:lnTo>
                <a:lnTo>
                  <a:pt x="19334" y="20362"/>
                </a:lnTo>
                <a:cubicBezTo>
                  <a:pt x="16618" y="20303"/>
                  <a:pt x="15507" y="20078"/>
                  <a:pt x="14830" y="19454"/>
                </a:cubicBezTo>
                <a:cubicBezTo>
                  <a:pt x="14562" y="19208"/>
                  <a:pt x="14566" y="19202"/>
                  <a:pt x="14572" y="13272"/>
                </a:cubicBezTo>
                <a:lnTo>
                  <a:pt x="14572" y="7338"/>
                </a:lnTo>
                <a:lnTo>
                  <a:pt x="13663" y="7269"/>
                </a:lnTo>
                <a:cubicBezTo>
                  <a:pt x="12791" y="7205"/>
                  <a:pt x="12079" y="7102"/>
                  <a:pt x="11655" y="6980"/>
                </a:cubicBezTo>
                <a:cubicBezTo>
                  <a:pt x="11550" y="6950"/>
                  <a:pt x="11294" y="6884"/>
                  <a:pt x="11085" y="6836"/>
                </a:cubicBezTo>
                <a:cubicBezTo>
                  <a:pt x="10562" y="6713"/>
                  <a:pt x="9132" y="6034"/>
                  <a:pt x="8683" y="5694"/>
                </a:cubicBezTo>
                <a:cubicBezTo>
                  <a:pt x="8480" y="5540"/>
                  <a:pt x="8296" y="5399"/>
                  <a:pt x="8276" y="5385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36" name="image.pdf" descr="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486275" y="12732463"/>
            <a:ext cx="5070475" cy="654051"/>
          </a:xfrm>
          <a:prstGeom prst="rect">
            <a:avLst/>
          </a:prstGeom>
          <a:ln w="12700">
            <a:miter lim="400000"/>
          </a:ln>
        </p:spPr>
      </p:pic>
      <p:sp>
        <p:nvSpPr>
          <p:cNvPr id="37" name="Title Text"/>
          <p:cNvSpPr txBox="1">
            <a:spLocks noGrp="1"/>
          </p:cNvSpPr>
          <p:nvPr>
            <p:ph type="title"/>
          </p:nvPr>
        </p:nvSpPr>
        <p:spPr>
          <a:xfrm>
            <a:off x="1946323" y="184149"/>
            <a:ext cx="20491353" cy="3016251"/>
          </a:xfrm>
          <a:prstGeom prst="rect">
            <a:avLst/>
          </a:prstGeom>
        </p:spPr>
        <p:txBody>
          <a:bodyPr lIns="91439" tIns="91439" rIns="91439" bIns="91439">
            <a:no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38" name="Body Level One…"/>
          <p:cNvSpPr txBox="1">
            <a:spLocks noGrp="1"/>
          </p:cNvSpPr>
          <p:nvPr>
            <p:ph type="body" idx="1"/>
          </p:nvPr>
        </p:nvSpPr>
        <p:spPr>
          <a:xfrm>
            <a:off x="2319485" y="2938736"/>
            <a:ext cx="19745030" cy="10515601"/>
          </a:xfrm>
          <a:prstGeom prst="rect">
            <a:avLst/>
          </a:prstGeom>
        </p:spPr>
        <p:txBody>
          <a:bodyPr lIns="91439" tIns="91439" rIns="91439" bIns="91439" anchor="t">
            <a:no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9969883" y="12606098"/>
            <a:ext cx="4267201" cy="906781"/>
          </a:xfrm>
          <a:prstGeom prst="rect">
            <a:avLst/>
          </a:prstGeom>
        </p:spPr>
        <p:txBody>
          <a:bodyPr wrap="square" lIns="91439" tIns="91439" rIns="91439" bIns="91439" anchor="ctr"/>
          <a:lstStyle>
            <a:lvl1pPr algn="r" defTabSz="914400">
              <a:defRPr sz="4000">
                <a:solidFill>
                  <a:srgbClr val="FFFFFF"/>
                </a:solidFill>
                <a:latin typeface="BrandonGrotesque-Regular"/>
                <a:ea typeface="BrandonGrotesque-Regular"/>
                <a:cs typeface="BrandonGrotesque-Regular"/>
                <a:sym typeface="BrandonGrotesque-Regular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OD FOR THOUGHT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image.tif" descr="image.t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29000" y="1788965"/>
            <a:ext cx="17526000" cy="11887201"/>
          </a:xfrm>
          <a:prstGeom prst="rect">
            <a:avLst/>
          </a:prstGeom>
          <a:ln w="12700">
            <a:miter lim="400000"/>
          </a:ln>
        </p:spPr>
      </p:pic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xfrm>
            <a:off x="3962400" y="-404807"/>
            <a:ext cx="16459200" cy="3016251"/>
          </a:xfrm>
          <a:prstGeom prst="rect">
            <a:avLst/>
          </a:prstGeom>
        </p:spPr>
        <p:txBody>
          <a:bodyPr lIns="91439" tIns="91439" rIns="91439" bIns="91439">
            <a:no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idx="1"/>
          </p:nvPr>
        </p:nvSpPr>
        <p:spPr>
          <a:xfrm>
            <a:off x="3445272" y="4291146"/>
            <a:ext cx="17493456" cy="10443766"/>
          </a:xfrm>
          <a:prstGeom prst="rect">
            <a:avLst/>
          </a:prstGeom>
        </p:spPr>
        <p:txBody>
          <a:bodyPr lIns="91439" tIns="91439" rIns="91439" bIns="91439" anchor="t">
            <a:no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0040600" y="12741909"/>
            <a:ext cx="4267200" cy="906781"/>
          </a:xfrm>
          <a:prstGeom prst="rect">
            <a:avLst/>
          </a:prstGeom>
        </p:spPr>
        <p:txBody>
          <a:bodyPr lIns="91439" tIns="91439" rIns="91439" bIns="91439" anchor="ctr"/>
          <a:lstStyle>
            <a:lvl1pPr algn="r" defTabSz="914400">
              <a:defRPr sz="4000">
                <a:latin typeface="BrandonGrotesque-Regular"/>
                <a:ea typeface="BrandonGrotesque-Regular"/>
                <a:cs typeface="BrandonGrotesque-Regular"/>
                <a:sym typeface="BrandonGrotesque-Regular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.jpeg" descr="image.jpeg"/>
          <p:cNvPicPr>
            <a:picLocks noChangeAspect="1"/>
          </p:cNvPicPr>
          <p:nvPr/>
        </p:nvPicPr>
        <p:blipFill>
          <a:blip r:embed="rId2">
            <a:extLst/>
          </a:blip>
          <a:srcRect t="133" r="332" b="10"/>
          <a:stretch>
            <a:fillRect/>
          </a:stretch>
        </p:blipFill>
        <p:spPr>
          <a:xfrm>
            <a:off x="11876190" y="12436195"/>
            <a:ext cx="631723" cy="1246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644" y="0"/>
                </a:moveTo>
                <a:cubicBezTo>
                  <a:pt x="15323" y="14"/>
                  <a:pt x="15137" y="31"/>
                  <a:pt x="15087" y="62"/>
                </a:cubicBezTo>
                <a:cubicBezTo>
                  <a:pt x="15005" y="112"/>
                  <a:pt x="14705" y="175"/>
                  <a:pt x="14423" y="199"/>
                </a:cubicBezTo>
                <a:cubicBezTo>
                  <a:pt x="13223" y="302"/>
                  <a:pt x="11705" y="796"/>
                  <a:pt x="11044" y="1293"/>
                </a:cubicBezTo>
                <a:cubicBezTo>
                  <a:pt x="10828" y="1455"/>
                  <a:pt x="10651" y="1600"/>
                  <a:pt x="10651" y="1616"/>
                </a:cubicBezTo>
                <a:cubicBezTo>
                  <a:pt x="10651" y="1632"/>
                  <a:pt x="10523" y="1785"/>
                  <a:pt x="10366" y="1953"/>
                </a:cubicBezTo>
                <a:cubicBezTo>
                  <a:pt x="10119" y="2217"/>
                  <a:pt x="10080" y="2357"/>
                  <a:pt x="10081" y="3026"/>
                </a:cubicBezTo>
                <a:cubicBezTo>
                  <a:pt x="10082" y="3733"/>
                  <a:pt x="10108" y="3829"/>
                  <a:pt x="10420" y="4154"/>
                </a:cubicBezTo>
                <a:cubicBezTo>
                  <a:pt x="10832" y="4581"/>
                  <a:pt x="11790" y="5205"/>
                  <a:pt x="12211" y="5323"/>
                </a:cubicBezTo>
                <a:cubicBezTo>
                  <a:pt x="12379" y="5370"/>
                  <a:pt x="12761" y="5482"/>
                  <a:pt x="13066" y="5570"/>
                </a:cubicBezTo>
                <a:cubicBezTo>
                  <a:pt x="13371" y="5658"/>
                  <a:pt x="14030" y="5778"/>
                  <a:pt x="14518" y="5838"/>
                </a:cubicBezTo>
                <a:cubicBezTo>
                  <a:pt x="15005" y="5899"/>
                  <a:pt x="15603" y="5937"/>
                  <a:pt x="15847" y="5921"/>
                </a:cubicBezTo>
                <a:cubicBezTo>
                  <a:pt x="16091" y="5905"/>
                  <a:pt x="16367" y="5890"/>
                  <a:pt x="16471" y="5887"/>
                </a:cubicBezTo>
                <a:cubicBezTo>
                  <a:pt x="17115" y="5867"/>
                  <a:pt x="18842" y="5494"/>
                  <a:pt x="19049" y="5330"/>
                </a:cubicBezTo>
                <a:cubicBezTo>
                  <a:pt x="19105" y="5285"/>
                  <a:pt x="19200" y="5247"/>
                  <a:pt x="19266" y="5247"/>
                </a:cubicBezTo>
                <a:cubicBezTo>
                  <a:pt x="19416" y="5247"/>
                  <a:pt x="19708" y="5106"/>
                  <a:pt x="20257" y="4752"/>
                </a:cubicBezTo>
                <a:cubicBezTo>
                  <a:pt x="20697" y="4468"/>
                  <a:pt x="21117" y="3979"/>
                  <a:pt x="21288" y="3555"/>
                </a:cubicBezTo>
                <a:cubicBezTo>
                  <a:pt x="21343" y="3420"/>
                  <a:pt x="21454" y="3279"/>
                  <a:pt x="21532" y="3239"/>
                </a:cubicBezTo>
                <a:cubicBezTo>
                  <a:pt x="21562" y="3224"/>
                  <a:pt x="21580" y="3144"/>
                  <a:pt x="21600" y="3033"/>
                </a:cubicBezTo>
                <a:cubicBezTo>
                  <a:pt x="21590" y="2807"/>
                  <a:pt x="21585" y="2555"/>
                  <a:pt x="21573" y="2551"/>
                </a:cubicBezTo>
                <a:cubicBezTo>
                  <a:pt x="21519" y="2534"/>
                  <a:pt x="21478" y="2466"/>
                  <a:pt x="21478" y="2400"/>
                </a:cubicBezTo>
                <a:cubicBezTo>
                  <a:pt x="21478" y="2334"/>
                  <a:pt x="21424" y="2266"/>
                  <a:pt x="21369" y="2249"/>
                </a:cubicBezTo>
                <a:cubicBezTo>
                  <a:pt x="21315" y="2232"/>
                  <a:pt x="21275" y="2172"/>
                  <a:pt x="21274" y="2111"/>
                </a:cubicBezTo>
                <a:cubicBezTo>
                  <a:pt x="21274" y="2051"/>
                  <a:pt x="21192" y="1932"/>
                  <a:pt x="21084" y="1850"/>
                </a:cubicBezTo>
                <a:cubicBezTo>
                  <a:pt x="20977" y="1767"/>
                  <a:pt x="20881" y="1670"/>
                  <a:pt x="20881" y="1637"/>
                </a:cubicBezTo>
                <a:cubicBezTo>
                  <a:pt x="20879" y="1503"/>
                  <a:pt x="19942" y="906"/>
                  <a:pt x="19402" y="695"/>
                </a:cubicBezTo>
                <a:cubicBezTo>
                  <a:pt x="19085" y="571"/>
                  <a:pt x="18801" y="474"/>
                  <a:pt x="18764" y="474"/>
                </a:cubicBezTo>
                <a:cubicBezTo>
                  <a:pt x="18727" y="474"/>
                  <a:pt x="18508" y="410"/>
                  <a:pt x="18276" y="330"/>
                </a:cubicBezTo>
                <a:cubicBezTo>
                  <a:pt x="18028" y="245"/>
                  <a:pt x="17655" y="171"/>
                  <a:pt x="17367" y="151"/>
                </a:cubicBezTo>
                <a:cubicBezTo>
                  <a:pt x="17097" y="132"/>
                  <a:pt x="16756" y="80"/>
                  <a:pt x="16607" y="41"/>
                </a:cubicBezTo>
                <a:cubicBezTo>
                  <a:pt x="16530" y="21"/>
                  <a:pt x="16177" y="10"/>
                  <a:pt x="15644" y="0"/>
                </a:cubicBezTo>
                <a:close/>
                <a:moveTo>
                  <a:pt x="8276" y="5385"/>
                </a:moveTo>
                <a:cubicBezTo>
                  <a:pt x="8257" y="5370"/>
                  <a:pt x="8141" y="5401"/>
                  <a:pt x="8019" y="5453"/>
                </a:cubicBezTo>
                <a:cubicBezTo>
                  <a:pt x="7754" y="5567"/>
                  <a:pt x="6314" y="5890"/>
                  <a:pt x="6065" y="5893"/>
                </a:cubicBezTo>
                <a:cubicBezTo>
                  <a:pt x="5969" y="5895"/>
                  <a:pt x="5580" y="5956"/>
                  <a:pt x="5196" y="6024"/>
                </a:cubicBezTo>
                <a:cubicBezTo>
                  <a:pt x="4813" y="6093"/>
                  <a:pt x="4320" y="6147"/>
                  <a:pt x="4097" y="6148"/>
                </a:cubicBezTo>
                <a:cubicBezTo>
                  <a:pt x="3875" y="6149"/>
                  <a:pt x="3659" y="6180"/>
                  <a:pt x="3623" y="6210"/>
                </a:cubicBezTo>
                <a:cubicBezTo>
                  <a:pt x="3586" y="6240"/>
                  <a:pt x="3140" y="6282"/>
                  <a:pt x="2632" y="6306"/>
                </a:cubicBezTo>
                <a:cubicBezTo>
                  <a:pt x="2125" y="6330"/>
                  <a:pt x="1496" y="6367"/>
                  <a:pt x="1235" y="6389"/>
                </a:cubicBezTo>
                <a:lnTo>
                  <a:pt x="760" y="6423"/>
                </a:lnTo>
                <a:lnTo>
                  <a:pt x="760" y="6856"/>
                </a:lnTo>
                <a:lnTo>
                  <a:pt x="760" y="7289"/>
                </a:lnTo>
                <a:lnTo>
                  <a:pt x="1764" y="7303"/>
                </a:lnTo>
                <a:cubicBezTo>
                  <a:pt x="2650" y="7317"/>
                  <a:pt x="3242" y="7354"/>
                  <a:pt x="4464" y="7482"/>
                </a:cubicBezTo>
                <a:cubicBezTo>
                  <a:pt x="4653" y="7502"/>
                  <a:pt x="4872" y="7556"/>
                  <a:pt x="4952" y="7606"/>
                </a:cubicBezTo>
                <a:cubicBezTo>
                  <a:pt x="5033" y="7655"/>
                  <a:pt x="5185" y="7695"/>
                  <a:pt x="5278" y="7695"/>
                </a:cubicBezTo>
                <a:cubicBezTo>
                  <a:pt x="5370" y="7695"/>
                  <a:pt x="5592" y="7772"/>
                  <a:pt x="5780" y="7860"/>
                </a:cubicBezTo>
                <a:cubicBezTo>
                  <a:pt x="5968" y="7949"/>
                  <a:pt x="6173" y="8018"/>
                  <a:pt x="6228" y="8018"/>
                </a:cubicBezTo>
                <a:cubicBezTo>
                  <a:pt x="6282" y="8018"/>
                  <a:pt x="6426" y="8116"/>
                  <a:pt x="6553" y="8232"/>
                </a:cubicBezTo>
                <a:cubicBezTo>
                  <a:pt x="6771" y="8429"/>
                  <a:pt x="6791" y="8745"/>
                  <a:pt x="6825" y="13719"/>
                </a:cubicBezTo>
                <a:cubicBezTo>
                  <a:pt x="6859" y="18900"/>
                  <a:pt x="6845" y="19008"/>
                  <a:pt x="6594" y="19296"/>
                </a:cubicBezTo>
                <a:cubicBezTo>
                  <a:pt x="6474" y="19435"/>
                  <a:pt x="6314" y="19557"/>
                  <a:pt x="6119" y="19668"/>
                </a:cubicBezTo>
                <a:cubicBezTo>
                  <a:pt x="6119" y="19668"/>
                  <a:pt x="6106" y="19667"/>
                  <a:pt x="6106" y="19668"/>
                </a:cubicBezTo>
                <a:cubicBezTo>
                  <a:pt x="6106" y="19714"/>
                  <a:pt x="6038" y="19762"/>
                  <a:pt x="5943" y="19778"/>
                </a:cubicBezTo>
                <a:cubicBezTo>
                  <a:pt x="5927" y="19780"/>
                  <a:pt x="5859" y="19800"/>
                  <a:pt x="5834" y="19805"/>
                </a:cubicBezTo>
                <a:cubicBezTo>
                  <a:pt x="4942" y="20186"/>
                  <a:pt x="3447" y="20367"/>
                  <a:pt x="1167" y="20383"/>
                </a:cubicBezTo>
                <a:lnTo>
                  <a:pt x="54" y="20390"/>
                </a:lnTo>
                <a:lnTo>
                  <a:pt x="27" y="20816"/>
                </a:lnTo>
                <a:lnTo>
                  <a:pt x="0" y="21407"/>
                </a:lnTo>
                <a:lnTo>
                  <a:pt x="0" y="21600"/>
                </a:lnTo>
                <a:lnTo>
                  <a:pt x="10841" y="21600"/>
                </a:lnTo>
                <a:lnTo>
                  <a:pt x="20515" y="21600"/>
                </a:lnTo>
                <a:lnTo>
                  <a:pt x="20569" y="21263"/>
                </a:lnTo>
                <a:cubicBezTo>
                  <a:pt x="20603" y="21077"/>
                  <a:pt x="20679" y="20804"/>
                  <a:pt x="20745" y="20658"/>
                </a:cubicBezTo>
                <a:lnTo>
                  <a:pt x="20867" y="20397"/>
                </a:lnTo>
                <a:lnTo>
                  <a:pt x="19334" y="20362"/>
                </a:lnTo>
                <a:cubicBezTo>
                  <a:pt x="16618" y="20303"/>
                  <a:pt x="15507" y="20078"/>
                  <a:pt x="14830" y="19454"/>
                </a:cubicBezTo>
                <a:cubicBezTo>
                  <a:pt x="14562" y="19208"/>
                  <a:pt x="14566" y="19202"/>
                  <a:pt x="14572" y="13272"/>
                </a:cubicBezTo>
                <a:lnTo>
                  <a:pt x="14572" y="7338"/>
                </a:lnTo>
                <a:lnTo>
                  <a:pt x="13663" y="7269"/>
                </a:lnTo>
                <a:cubicBezTo>
                  <a:pt x="12791" y="7205"/>
                  <a:pt x="12079" y="7102"/>
                  <a:pt x="11655" y="6980"/>
                </a:cubicBezTo>
                <a:cubicBezTo>
                  <a:pt x="11550" y="6950"/>
                  <a:pt x="11294" y="6884"/>
                  <a:pt x="11085" y="6836"/>
                </a:cubicBezTo>
                <a:cubicBezTo>
                  <a:pt x="10562" y="6713"/>
                  <a:pt x="9132" y="6034"/>
                  <a:pt x="8683" y="5694"/>
                </a:cubicBezTo>
                <a:cubicBezTo>
                  <a:pt x="8480" y="5540"/>
                  <a:pt x="8296" y="5399"/>
                  <a:pt x="8276" y="5385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68" name="image.pdf" descr="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486275" y="12732463"/>
            <a:ext cx="5070475" cy="654051"/>
          </a:xfrm>
          <a:prstGeom prst="rect">
            <a:avLst/>
          </a:prstGeom>
          <a:ln w="12700">
            <a:miter lim="400000"/>
          </a:ln>
        </p:spPr>
      </p:pic>
      <p:sp>
        <p:nvSpPr>
          <p:cNvPr id="69" name="Title Text"/>
          <p:cNvSpPr txBox="1">
            <a:spLocks noGrp="1"/>
          </p:cNvSpPr>
          <p:nvPr>
            <p:ph type="title"/>
          </p:nvPr>
        </p:nvSpPr>
        <p:spPr>
          <a:xfrm>
            <a:off x="1946323" y="184149"/>
            <a:ext cx="20491353" cy="3016251"/>
          </a:xfrm>
          <a:prstGeom prst="rect">
            <a:avLst/>
          </a:prstGeom>
        </p:spPr>
        <p:txBody>
          <a:bodyPr lIns="91439" tIns="91439" rIns="91439" bIns="91439">
            <a:noAutofit/>
          </a:bodyPr>
          <a:lstStyle/>
          <a:p>
            <a:r>
              <a:t>Title Text</a:t>
            </a:r>
          </a:p>
        </p:txBody>
      </p:sp>
      <p:sp>
        <p:nvSpPr>
          <p:cNvPr id="70" name="Body Level One…"/>
          <p:cNvSpPr txBox="1">
            <a:spLocks noGrp="1"/>
          </p:cNvSpPr>
          <p:nvPr>
            <p:ph type="body" idx="1"/>
          </p:nvPr>
        </p:nvSpPr>
        <p:spPr>
          <a:xfrm>
            <a:off x="2319485" y="2938736"/>
            <a:ext cx="19745030" cy="10515601"/>
          </a:xfrm>
          <a:prstGeom prst="rect">
            <a:avLst/>
          </a:prstGeom>
        </p:spPr>
        <p:txBody>
          <a:bodyPr lIns="91439" tIns="91439" rIns="91439" bIns="91439" anchor="t">
            <a:noAutofit/>
          </a:bodyPr>
          <a:lstStyle>
            <a:lvl1pPr>
              <a:defRPr>
                <a:latin typeface="BrandonGrotesque-Medium"/>
                <a:ea typeface="BrandonGrotesque-Medium"/>
                <a:cs typeface="BrandonGrotesque-Medium"/>
                <a:sym typeface="BrandonGrotesque-Medium"/>
              </a:defRPr>
            </a:lvl1pPr>
            <a:lvl2pPr>
              <a:defRPr>
                <a:latin typeface="BrandonGrotesque-Medium"/>
                <a:ea typeface="BrandonGrotesque-Medium"/>
                <a:cs typeface="BrandonGrotesque-Medium"/>
                <a:sym typeface="BrandonGrotesque-Medium"/>
              </a:defRPr>
            </a:lvl2pPr>
            <a:lvl3pPr>
              <a:defRPr>
                <a:latin typeface="BrandonGrotesque-Medium"/>
                <a:ea typeface="BrandonGrotesque-Medium"/>
                <a:cs typeface="BrandonGrotesque-Medium"/>
                <a:sym typeface="BrandonGrotesque-Medium"/>
              </a:defRPr>
            </a:lvl3pPr>
            <a:lvl4pPr>
              <a:defRPr>
                <a:latin typeface="BrandonGrotesque-Medium"/>
                <a:ea typeface="BrandonGrotesque-Medium"/>
                <a:cs typeface="BrandonGrotesque-Medium"/>
                <a:sym typeface="BrandonGrotesque-Medium"/>
              </a:defRPr>
            </a:lvl4pPr>
            <a:lvl5pPr>
              <a:defRPr>
                <a:latin typeface="BrandonGrotesque-Medium"/>
                <a:ea typeface="BrandonGrotesque-Medium"/>
                <a:cs typeface="BrandonGrotesque-Medium"/>
                <a:sym typeface="BrandonGrotesque-Medium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9969883" y="12606098"/>
            <a:ext cx="4267201" cy="906781"/>
          </a:xfrm>
          <a:prstGeom prst="rect">
            <a:avLst/>
          </a:prstGeom>
        </p:spPr>
        <p:txBody>
          <a:bodyPr wrap="square" lIns="91439" tIns="91439" rIns="91439" bIns="91439" anchor="ctr"/>
          <a:lstStyle>
            <a:lvl1pPr algn="r" defTabSz="914400">
              <a:defRPr sz="4000">
                <a:latin typeface="BrandonGrotesque-Regular"/>
                <a:ea typeface="BrandonGrotesque-Regular"/>
                <a:cs typeface="BrandonGrotesque-Regular"/>
                <a:sym typeface="BrandonGrotesque-Regular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White with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image.pdf" descr="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11675" y="12747625"/>
            <a:ext cx="5070475" cy="654050"/>
          </a:xfrm>
          <a:prstGeom prst="rect">
            <a:avLst/>
          </a:prstGeom>
          <a:ln w="12700">
            <a:miter lim="400000"/>
          </a:ln>
        </p:spPr>
      </p:pic>
      <p:sp>
        <p:nvSpPr>
          <p:cNvPr id="79" name="Title Text"/>
          <p:cNvSpPr txBox="1">
            <a:spLocks noGrp="1"/>
          </p:cNvSpPr>
          <p:nvPr>
            <p:ph type="title"/>
          </p:nvPr>
        </p:nvSpPr>
        <p:spPr>
          <a:xfrm>
            <a:off x="1476871" y="184149"/>
            <a:ext cx="21430258" cy="3016251"/>
          </a:xfrm>
          <a:prstGeom prst="rect">
            <a:avLst/>
          </a:prstGeom>
        </p:spPr>
        <p:txBody>
          <a:bodyPr lIns="91439" tIns="91439" rIns="91439" bIns="91439">
            <a:noAutofit/>
          </a:bodyPr>
          <a:lstStyle>
            <a:lvl1pPr>
              <a:defRPr sz="9100"/>
            </a:lvl1pPr>
          </a:lstStyle>
          <a:p>
            <a:r>
              <a:t>Title Text</a:t>
            </a:r>
          </a:p>
        </p:txBody>
      </p:sp>
      <p:sp>
        <p:nvSpPr>
          <p:cNvPr id="80" name="Body Level One…"/>
          <p:cNvSpPr txBox="1">
            <a:spLocks noGrp="1"/>
          </p:cNvSpPr>
          <p:nvPr>
            <p:ph type="body" idx="1"/>
          </p:nvPr>
        </p:nvSpPr>
        <p:spPr>
          <a:xfrm>
            <a:off x="1570707" y="3227170"/>
            <a:ext cx="21242586" cy="10515601"/>
          </a:xfrm>
          <a:prstGeom prst="rect">
            <a:avLst/>
          </a:prstGeom>
        </p:spPr>
        <p:txBody>
          <a:bodyPr lIns="91439" tIns="91439" rIns="91439" bIns="91439" anchor="t">
            <a:noAutofit/>
          </a:bodyPr>
          <a:lstStyle>
            <a:lvl1pPr>
              <a:defRPr>
                <a:latin typeface="BrandonGrotesque-Medium"/>
                <a:ea typeface="BrandonGrotesque-Medium"/>
                <a:cs typeface="BrandonGrotesque-Medium"/>
                <a:sym typeface="BrandonGrotesque-Medium"/>
              </a:defRPr>
            </a:lvl1pPr>
            <a:lvl2pPr>
              <a:defRPr>
                <a:latin typeface="BrandonGrotesque-Medium"/>
                <a:ea typeface="BrandonGrotesque-Medium"/>
                <a:cs typeface="BrandonGrotesque-Medium"/>
                <a:sym typeface="BrandonGrotesque-Medium"/>
              </a:defRPr>
            </a:lvl2pPr>
            <a:lvl3pPr>
              <a:defRPr>
                <a:latin typeface="BrandonGrotesque-Medium"/>
                <a:ea typeface="BrandonGrotesque-Medium"/>
                <a:cs typeface="BrandonGrotesque-Medium"/>
                <a:sym typeface="BrandonGrotesque-Medium"/>
              </a:defRPr>
            </a:lvl3pPr>
            <a:lvl4pPr>
              <a:defRPr>
                <a:latin typeface="BrandonGrotesque-Medium"/>
                <a:ea typeface="BrandonGrotesque-Medium"/>
                <a:cs typeface="BrandonGrotesque-Medium"/>
                <a:sym typeface="BrandonGrotesque-Medium"/>
              </a:defRPr>
            </a:lvl4pPr>
            <a:lvl5pPr>
              <a:defRPr>
                <a:latin typeface="BrandonGrotesque-Medium"/>
                <a:ea typeface="BrandonGrotesque-Medium"/>
                <a:cs typeface="BrandonGrotesque-Medium"/>
                <a:sym typeface="BrandonGrotesque-Medium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9964400" y="12621259"/>
            <a:ext cx="4267200" cy="906781"/>
          </a:xfrm>
          <a:prstGeom prst="rect">
            <a:avLst/>
          </a:prstGeom>
        </p:spPr>
        <p:txBody>
          <a:bodyPr lIns="91439" tIns="91439" rIns="91439" bIns="91439" anchor="ctr"/>
          <a:lstStyle>
            <a:lvl1pPr algn="r" defTabSz="914400">
              <a:defRPr sz="4000">
                <a:latin typeface="BrandonGrotesque-Regular"/>
                <a:ea typeface="BrandonGrotesque-Regular"/>
                <a:cs typeface="BrandonGrotesque-Regular"/>
                <a:sym typeface="BrandonGrotesque-Regular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82" name="image.jpeg" descr="image.jpeg"/>
          <p:cNvPicPr>
            <a:picLocks noChangeAspect="1"/>
          </p:cNvPicPr>
          <p:nvPr/>
        </p:nvPicPr>
        <p:blipFill>
          <a:blip r:embed="rId3">
            <a:extLst/>
          </a:blip>
          <a:srcRect t="133" r="332" b="10"/>
          <a:stretch>
            <a:fillRect/>
          </a:stretch>
        </p:blipFill>
        <p:spPr>
          <a:xfrm>
            <a:off x="11876190" y="12436195"/>
            <a:ext cx="631723" cy="1246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644" y="0"/>
                </a:moveTo>
                <a:cubicBezTo>
                  <a:pt x="15323" y="14"/>
                  <a:pt x="15137" y="31"/>
                  <a:pt x="15087" y="62"/>
                </a:cubicBezTo>
                <a:cubicBezTo>
                  <a:pt x="15005" y="112"/>
                  <a:pt x="14705" y="175"/>
                  <a:pt x="14423" y="199"/>
                </a:cubicBezTo>
                <a:cubicBezTo>
                  <a:pt x="13223" y="302"/>
                  <a:pt x="11705" y="796"/>
                  <a:pt x="11044" y="1293"/>
                </a:cubicBezTo>
                <a:cubicBezTo>
                  <a:pt x="10828" y="1455"/>
                  <a:pt x="10651" y="1600"/>
                  <a:pt x="10651" y="1616"/>
                </a:cubicBezTo>
                <a:cubicBezTo>
                  <a:pt x="10651" y="1632"/>
                  <a:pt x="10523" y="1785"/>
                  <a:pt x="10366" y="1953"/>
                </a:cubicBezTo>
                <a:cubicBezTo>
                  <a:pt x="10119" y="2217"/>
                  <a:pt x="10080" y="2357"/>
                  <a:pt x="10081" y="3026"/>
                </a:cubicBezTo>
                <a:cubicBezTo>
                  <a:pt x="10082" y="3733"/>
                  <a:pt x="10108" y="3829"/>
                  <a:pt x="10420" y="4154"/>
                </a:cubicBezTo>
                <a:cubicBezTo>
                  <a:pt x="10832" y="4581"/>
                  <a:pt x="11790" y="5205"/>
                  <a:pt x="12211" y="5323"/>
                </a:cubicBezTo>
                <a:cubicBezTo>
                  <a:pt x="12379" y="5370"/>
                  <a:pt x="12761" y="5482"/>
                  <a:pt x="13066" y="5570"/>
                </a:cubicBezTo>
                <a:cubicBezTo>
                  <a:pt x="13371" y="5658"/>
                  <a:pt x="14030" y="5778"/>
                  <a:pt x="14518" y="5838"/>
                </a:cubicBezTo>
                <a:cubicBezTo>
                  <a:pt x="15005" y="5899"/>
                  <a:pt x="15603" y="5937"/>
                  <a:pt x="15847" y="5921"/>
                </a:cubicBezTo>
                <a:cubicBezTo>
                  <a:pt x="16091" y="5905"/>
                  <a:pt x="16367" y="5890"/>
                  <a:pt x="16471" y="5887"/>
                </a:cubicBezTo>
                <a:cubicBezTo>
                  <a:pt x="17115" y="5867"/>
                  <a:pt x="18842" y="5494"/>
                  <a:pt x="19049" y="5330"/>
                </a:cubicBezTo>
                <a:cubicBezTo>
                  <a:pt x="19105" y="5285"/>
                  <a:pt x="19200" y="5247"/>
                  <a:pt x="19266" y="5247"/>
                </a:cubicBezTo>
                <a:cubicBezTo>
                  <a:pt x="19416" y="5247"/>
                  <a:pt x="19708" y="5106"/>
                  <a:pt x="20257" y="4752"/>
                </a:cubicBezTo>
                <a:cubicBezTo>
                  <a:pt x="20697" y="4468"/>
                  <a:pt x="21117" y="3979"/>
                  <a:pt x="21288" y="3555"/>
                </a:cubicBezTo>
                <a:cubicBezTo>
                  <a:pt x="21343" y="3420"/>
                  <a:pt x="21454" y="3279"/>
                  <a:pt x="21532" y="3239"/>
                </a:cubicBezTo>
                <a:cubicBezTo>
                  <a:pt x="21562" y="3224"/>
                  <a:pt x="21580" y="3144"/>
                  <a:pt x="21600" y="3033"/>
                </a:cubicBezTo>
                <a:cubicBezTo>
                  <a:pt x="21590" y="2807"/>
                  <a:pt x="21585" y="2555"/>
                  <a:pt x="21573" y="2551"/>
                </a:cubicBezTo>
                <a:cubicBezTo>
                  <a:pt x="21519" y="2534"/>
                  <a:pt x="21478" y="2466"/>
                  <a:pt x="21478" y="2400"/>
                </a:cubicBezTo>
                <a:cubicBezTo>
                  <a:pt x="21478" y="2334"/>
                  <a:pt x="21424" y="2266"/>
                  <a:pt x="21369" y="2249"/>
                </a:cubicBezTo>
                <a:cubicBezTo>
                  <a:pt x="21315" y="2232"/>
                  <a:pt x="21275" y="2172"/>
                  <a:pt x="21274" y="2111"/>
                </a:cubicBezTo>
                <a:cubicBezTo>
                  <a:pt x="21274" y="2051"/>
                  <a:pt x="21192" y="1932"/>
                  <a:pt x="21084" y="1850"/>
                </a:cubicBezTo>
                <a:cubicBezTo>
                  <a:pt x="20977" y="1767"/>
                  <a:pt x="20881" y="1670"/>
                  <a:pt x="20881" y="1637"/>
                </a:cubicBezTo>
                <a:cubicBezTo>
                  <a:pt x="20879" y="1503"/>
                  <a:pt x="19942" y="906"/>
                  <a:pt x="19402" y="695"/>
                </a:cubicBezTo>
                <a:cubicBezTo>
                  <a:pt x="19085" y="571"/>
                  <a:pt x="18801" y="474"/>
                  <a:pt x="18764" y="474"/>
                </a:cubicBezTo>
                <a:cubicBezTo>
                  <a:pt x="18727" y="474"/>
                  <a:pt x="18508" y="410"/>
                  <a:pt x="18276" y="330"/>
                </a:cubicBezTo>
                <a:cubicBezTo>
                  <a:pt x="18028" y="245"/>
                  <a:pt x="17655" y="171"/>
                  <a:pt x="17367" y="151"/>
                </a:cubicBezTo>
                <a:cubicBezTo>
                  <a:pt x="17097" y="132"/>
                  <a:pt x="16756" y="80"/>
                  <a:pt x="16607" y="41"/>
                </a:cubicBezTo>
                <a:cubicBezTo>
                  <a:pt x="16530" y="21"/>
                  <a:pt x="16177" y="10"/>
                  <a:pt x="15644" y="0"/>
                </a:cubicBezTo>
                <a:close/>
                <a:moveTo>
                  <a:pt x="8276" y="5385"/>
                </a:moveTo>
                <a:cubicBezTo>
                  <a:pt x="8257" y="5370"/>
                  <a:pt x="8141" y="5401"/>
                  <a:pt x="8019" y="5453"/>
                </a:cubicBezTo>
                <a:cubicBezTo>
                  <a:pt x="7754" y="5567"/>
                  <a:pt x="6314" y="5890"/>
                  <a:pt x="6065" y="5893"/>
                </a:cubicBezTo>
                <a:cubicBezTo>
                  <a:pt x="5969" y="5895"/>
                  <a:pt x="5580" y="5956"/>
                  <a:pt x="5196" y="6024"/>
                </a:cubicBezTo>
                <a:cubicBezTo>
                  <a:pt x="4813" y="6093"/>
                  <a:pt x="4320" y="6147"/>
                  <a:pt x="4097" y="6148"/>
                </a:cubicBezTo>
                <a:cubicBezTo>
                  <a:pt x="3875" y="6149"/>
                  <a:pt x="3659" y="6180"/>
                  <a:pt x="3623" y="6210"/>
                </a:cubicBezTo>
                <a:cubicBezTo>
                  <a:pt x="3586" y="6240"/>
                  <a:pt x="3140" y="6282"/>
                  <a:pt x="2632" y="6306"/>
                </a:cubicBezTo>
                <a:cubicBezTo>
                  <a:pt x="2125" y="6330"/>
                  <a:pt x="1496" y="6367"/>
                  <a:pt x="1235" y="6389"/>
                </a:cubicBezTo>
                <a:lnTo>
                  <a:pt x="760" y="6423"/>
                </a:lnTo>
                <a:lnTo>
                  <a:pt x="760" y="6856"/>
                </a:lnTo>
                <a:lnTo>
                  <a:pt x="760" y="7289"/>
                </a:lnTo>
                <a:lnTo>
                  <a:pt x="1764" y="7303"/>
                </a:lnTo>
                <a:cubicBezTo>
                  <a:pt x="2650" y="7317"/>
                  <a:pt x="3242" y="7354"/>
                  <a:pt x="4464" y="7482"/>
                </a:cubicBezTo>
                <a:cubicBezTo>
                  <a:pt x="4653" y="7502"/>
                  <a:pt x="4872" y="7556"/>
                  <a:pt x="4952" y="7606"/>
                </a:cubicBezTo>
                <a:cubicBezTo>
                  <a:pt x="5033" y="7655"/>
                  <a:pt x="5185" y="7695"/>
                  <a:pt x="5278" y="7695"/>
                </a:cubicBezTo>
                <a:cubicBezTo>
                  <a:pt x="5370" y="7695"/>
                  <a:pt x="5592" y="7772"/>
                  <a:pt x="5780" y="7860"/>
                </a:cubicBezTo>
                <a:cubicBezTo>
                  <a:pt x="5968" y="7949"/>
                  <a:pt x="6173" y="8018"/>
                  <a:pt x="6228" y="8018"/>
                </a:cubicBezTo>
                <a:cubicBezTo>
                  <a:pt x="6282" y="8018"/>
                  <a:pt x="6426" y="8116"/>
                  <a:pt x="6553" y="8232"/>
                </a:cubicBezTo>
                <a:cubicBezTo>
                  <a:pt x="6771" y="8429"/>
                  <a:pt x="6791" y="8745"/>
                  <a:pt x="6825" y="13719"/>
                </a:cubicBezTo>
                <a:cubicBezTo>
                  <a:pt x="6859" y="18900"/>
                  <a:pt x="6845" y="19008"/>
                  <a:pt x="6594" y="19296"/>
                </a:cubicBezTo>
                <a:cubicBezTo>
                  <a:pt x="6474" y="19435"/>
                  <a:pt x="6314" y="19557"/>
                  <a:pt x="6119" y="19668"/>
                </a:cubicBezTo>
                <a:cubicBezTo>
                  <a:pt x="6119" y="19668"/>
                  <a:pt x="6106" y="19667"/>
                  <a:pt x="6106" y="19668"/>
                </a:cubicBezTo>
                <a:cubicBezTo>
                  <a:pt x="6106" y="19714"/>
                  <a:pt x="6038" y="19762"/>
                  <a:pt x="5943" y="19778"/>
                </a:cubicBezTo>
                <a:cubicBezTo>
                  <a:pt x="5927" y="19780"/>
                  <a:pt x="5859" y="19800"/>
                  <a:pt x="5834" y="19805"/>
                </a:cubicBezTo>
                <a:cubicBezTo>
                  <a:pt x="4942" y="20186"/>
                  <a:pt x="3447" y="20367"/>
                  <a:pt x="1167" y="20383"/>
                </a:cubicBezTo>
                <a:lnTo>
                  <a:pt x="54" y="20390"/>
                </a:lnTo>
                <a:lnTo>
                  <a:pt x="27" y="20816"/>
                </a:lnTo>
                <a:lnTo>
                  <a:pt x="0" y="21407"/>
                </a:lnTo>
                <a:lnTo>
                  <a:pt x="0" y="21600"/>
                </a:lnTo>
                <a:lnTo>
                  <a:pt x="10841" y="21600"/>
                </a:lnTo>
                <a:lnTo>
                  <a:pt x="20515" y="21600"/>
                </a:lnTo>
                <a:lnTo>
                  <a:pt x="20569" y="21263"/>
                </a:lnTo>
                <a:cubicBezTo>
                  <a:pt x="20603" y="21077"/>
                  <a:pt x="20679" y="20804"/>
                  <a:pt x="20745" y="20658"/>
                </a:cubicBezTo>
                <a:lnTo>
                  <a:pt x="20867" y="20397"/>
                </a:lnTo>
                <a:lnTo>
                  <a:pt x="19334" y="20362"/>
                </a:lnTo>
                <a:cubicBezTo>
                  <a:pt x="16618" y="20303"/>
                  <a:pt x="15507" y="20078"/>
                  <a:pt x="14830" y="19454"/>
                </a:cubicBezTo>
                <a:cubicBezTo>
                  <a:pt x="14562" y="19208"/>
                  <a:pt x="14566" y="19202"/>
                  <a:pt x="14572" y="13272"/>
                </a:cubicBezTo>
                <a:lnTo>
                  <a:pt x="14572" y="7338"/>
                </a:lnTo>
                <a:lnTo>
                  <a:pt x="13663" y="7269"/>
                </a:lnTo>
                <a:cubicBezTo>
                  <a:pt x="12791" y="7205"/>
                  <a:pt x="12079" y="7102"/>
                  <a:pt x="11655" y="6980"/>
                </a:cubicBezTo>
                <a:cubicBezTo>
                  <a:pt x="11550" y="6950"/>
                  <a:pt x="11294" y="6884"/>
                  <a:pt x="11085" y="6836"/>
                </a:cubicBezTo>
                <a:cubicBezTo>
                  <a:pt x="10562" y="6713"/>
                  <a:pt x="9132" y="6034"/>
                  <a:pt x="8683" y="5694"/>
                </a:cubicBezTo>
                <a:cubicBezTo>
                  <a:pt x="8480" y="5540"/>
                  <a:pt x="8296" y="5399"/>
                  <a:pt x="8276" y="5385"/>
                </a:cubicBez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BrandonGrotesque-Medium"/>
                <a:ea typeface="BrandonGrotesque-Medium"/>
                <a:cs typeface="BrandonGrotesque-Medium"/>
                <a:sym typeface="BrandonGrotesque-Medium"/>
              </a:defRPr>
            </a:lvl1pPr>
            <a:lvl2pPr>
              <a:defRPr>
                <a:latin typeface="BrandonGrotesque-Medium"/>
                <a:ea typeface="BrandonGrotesque-Medium"/>
                <a:cs typeface="BrandonGrotesque-Medium"/>
                <a:sym typeface="BrandonGrotesque-Medium"/>
              </a:defRPr>
            </a:lvl2pPr>
            <a:lvl3pPr>
              <a:defRPr>
                <a:latin typeface="BrandonGrotesque-Medium"/>
                <a:ea typeface="BrandonGrotesque-Medium"/>
                <a:cs typeface="BrandonGrotesque-Medium"/>
                <a:sym typeface="BrandonGrotesque-Medium"/>
              </a:defRPr>
            </a:lvl3pPr>
            <a:lvl4pPr>
              <a:defRPr>
                <a:latin typeface="BrandonGrotesque-Medium"/>
                <a:ea typeface="BrandonGrotesque-Medium"/>
                <a:cs typeface="BrandonGrotesque-Medium"/>
                <a:sym typeface="BrandonGrotesque-Medium"/>
              </a:defRPr>
            </a:lvl4pPr>
            <a:lvl5pPr>
              <a:defRPr>
                <a:latin typeface="BrandonGrotesque-Medium"/>
                <a:ea typeface="BrandonGrotesque-Medium"/>
                <a:cs typeface="BrandonGrotesque-Medium"/>
                <a:sym typeface="BrandonGrotesque-Medium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ctr" defTabSz="825500">
              <a:defRPr sz="24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5" r:id="rId5"/>
    <p:sldLayoutId id="2147483656" r:id="rId6"/>
    <p:sldLayoutId id="2147483657" r:id="rId7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Garamond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Garamond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Garamond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Garamond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Garamond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Garamond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Garamond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Garamond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Garamond"/>
        </a:defRPr>
      </a:lvl9pPr>
    </p:titleStyle>
    <p:bodyStyle>
      <a:lvl1pPr marL="732692" marR="0" indent="-732692" algn="l" defTabSz="8255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6000" b="0" i="0" u="none" strike="noStrike" cap="none" spc="0" baseline="0">
          <a:ln>
            <a:noFill/>
          </a:ln>
          <a:solidFill>
            <a:srgbClr val="FFFFFF"/>
          </a:solidFill>
          <a:uFillTx/>
          <a:latin typeface="BrandonGrotesque-Regular"/>
          <a:ea typeface="BrandonGrotesque-Regular"/>
          <a:cs typeface="BrandonGrotesque-Regular"/>
          <a:sym typeface="BrandonGrotesque-Regular"/>
        </a:defRPr>
      </a:lvl1pPr>
      <a:lvl2pPr marL="1367692" marR="0" indent="-732692" algn="l" defTabSz="8255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6000" b="0" i="0" u="none" strike="noStrike" cap="none" spc="0" baseline="0">
          <a:ln>
            <a:noFill/>
          </a:ln>
          <a:solidFill>
            <a:srgbClr val="FFFFFF"/>
          </a:solidFill>
          <a:uFillTx/>
          <a:latin typeface="BrandonGrotesque-Regular"/>
          <a:ea typeface="BrandonGrotesque-Regular"/>
          <a:cs typeface="BrandonGrotesque-Regular"/>
          <a:sym typeface="BrandonGrotesque-Regular"/>
        </a:defRPr>
      </a:lvl2pPr>
      <a:lvl3pPr marL="2002692" marR="0" indent="-732692" algn="l" defTabSz="8255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6000" b="0" i="0" u="none" strike="noStrike" cap="none" spc="0" baseline="0">
          <a:ln>
            <a:noFill/>
          </a:ln>
          <a:solidFill>
            <a:srgbClr val="FFFFFF"/>
          </a:solidFill>
          <a:uFillTx/>
          <a:latin typeface="BrandonGrotesque-Regular"/>
          <a:ea typeface="BrandonGrotesque-Regular"/>
          <a:cs typeface="BrandonGrotesque-Regular"/>
          <a:sym typeface="BrandonGrotesque-Regular"/>
        </a:defRPr>
      </a:lvl3pPr>
      <a:lvl4pPr marL="2637692" marR="0" indent="-732692" algn="l" defTabSz="8255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6000" b="0" i="0" u="none" strike="noStrike" cap="none" spc="0" baseline="0">
          <a:ln>
            <a:noFill/>
          </a:ln>
          <a:solidFill>
            <a:srgbClr val="FFFFFF"/>
          </a:solidFill>
          <a:uFillTx/>
          <a:latin typeface="BrandonGrotesque-Regular"/>
          <a:ea typeface="BrandonGrotesque-Regular"/>
          <a:cs typeface="BrandonGrotesque-Regular"/>
          <a:sym typeface="BrandonGrotesque-Regular"/>
        </a:defRPr>
      </a:lvl4pPr>
      <a:lvl5pPr marL="3272692" marR="0" indent="-732692" algn="l" defTabSz="8255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6000" b="0" i="0" u="none" strike="noStrike" cap="none" spc="0" baseline="0">
          <a:ln>
            <a:noFill/>
          </a:ln>
          <a:solidFill>
            <a:srgbClr val="FFFFFF"/>
          </a:solidFill>
          <a:uFillTx/>
          <a:latin typeface="BrandonGrotesque-Regular"/>
          <a:ea typeface="BrandonGrotesque-Regular"/>
          <a:cs typeface="BrandonGrotesque-Regular"/>
          <a:sym typeface="BrandonGrotesque-Regular"/>
        </a:defRPr>
      </a:lvl5pPr>
      <a:lvl6pPr marL="3907692" marR="0" indent="-732692" algn="l" defTabSz="8255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6000" b="0" i="0" u="none" strike="noStrike" cap="none" spc="0" baseline="0">
          <a:ln>
            <a:noFill/>
          </a:ln>
          <a:solidFill>
            <a:srgbClr val="FFFFFF"/>
          </a:solidFill>
          <a:uFillTx/>
          <a:latin typeface="BrandonGrotesque-Regular"/>
          <a:ea typeface="BrandonGrotesque-Regular"/>
          <a:cs typeface="BrandonGrotesque-Regular"/>
          <a:sym typeface="BrandonGrotesque-Regular"/>
        </a:defRPr>
      </a:lvl6pPr>
      <a:lvl7pPr marL="4542692" marR="0" indent="-732692" algn="l" defTabSz="8255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6000" b="0" i="0" u="none" strike="noStrike" cap="none" spc="0" baseline="0">
          <a:ln>
            <a:noFill/>
          </a:ln>
          <a:solidFill>
            <a:srgbClr val="FFFFFF"/>
          </a:solidFill>
          <a:uFillTx/>
          <a:latin typeface="BrandonGrotesque-Regular"/>
          <a:ea typeface="BrandonGrotesque-Regular"/>
          <a:cs typeface="BrandonGrotesque-Regular"/>
          <a:sym typeface="BrandonGrotesque-Regular"/>
        </a:defRPr>
      </a:lvl7pPr>
      <a:lvl8pPr marL="5177692" marR="0" indent="-732692" algn="l" defTabSz="8255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6000" b="0" i="0" u="none" strike="noStrike" cap="none" spc="0" baseline="0">
          <a:ln>
            <a:noFill/>
          </a:ln>
          <a:solidFill>
            <a:srgbClr val="FFFFFF"/>
          </a:solidFill>
          <a:uFillTx/>
          <a:latin typeface="BrandonGrotesque-Regular"/>
          <a:ea typeface="BrandonGrotesque-Regular"/>
          <a:cs typeface="BrandonGrotesque-Regular"/>
          <a:sym typeface="BrandonGrotesque-Regular"/>
        </a:defRPr>
      </a:lvl8pPr>
      <a:lvl9pPr marL="5812692" marR="0" indent="-732692" algn="l" defTabSz="8255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6000" b="0" i="0" u="none" strike="noStrike" cap="none" spc="0" baseline="0">
          <a:ln>
            <a:noFill/>
          </a:ln>
          <a:solidFill>
            <a:srgbClr val="FFFFFF"/>
          </a:solidFill>
          <a:uFillTx/>
          <a:latin typeface="BrandonGrotesque-Regular"/>
          <a:ea typeface="BrandonGrotesque-Regular"/>
          <a:cs typeface="BrandonGrotesque-Regular"/>
          <a:sym typeface="BrandonGrotesque-Regular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16409953_10210411368633255_7828165_o.png" descr="16409953_10210411368633255_7828165_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87694" y="-308659"/>
            <a:ext cx="13716001" cy="13716001"/>
          </a:xfrm>
          <a:prstGeom prst="rect">
            <a:avLst/>
          </a:prstGeom>
          <a:ln w="12700">
            <a:miter lim="400000"/>
          </a:ln>
        </p:spPr>
      </p:pic>
      <p:sp>
        <p:nvSpPr>
          <p:cNvPr id="112" name="the"/>
          <p:cNvSpPr txBox="1"/>
          <p:nvPr/>
        </p:nvSpPr>
        <p:spPr>
          <a:xfrm>
            <a:off x="10309150" y="4501502"/>
            <a:ext cx="2550745" cy="271780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4400">
                <a:solidFill>
                  <a:schemeClr val="accent2">
                    <a:hueOff val="-2473793"/>
                    <a:satOff val="-50209"/>
                    <a:lumOff val="23543"/>
                  </a:schemeClr>
                </a:solidFill>
                <a:latin typeface="BrandonGrotesque-Bold"/>
                <a:ea typeface="BrandonGrotesque-Bold"/>
                <a:cs typeface="BrandonGrotesque-Bold"/>
                <a:sym typeface="BrandonGrotesque-Bold"/>
              </a:defRPr>
            </a:lvl1pPr>
          </a:lstStyle>
          <a:p>
            <a:r>
              <a:rPr dirty="0"/>
              <a:t>the</a:t>
            </a:r>
          </a:p>
        </p:txBody>
      </p:sp>
      <p:sp>
        <p:nvSpPr>
          <p:cNvPr id="113" name="workshop"/>
          <p:cNvSpPr txBox="1"/>
          <p:nvPr/>
        </p:nvSpPr>
        <p:spPr>
          <a:xfrm>
            <a:off x="10328072" y="6486069"/>
            <a:ext cx="7192874" cy="278130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800">
                <a:solidFill>
                  <a:schemeClr val="accent2">
                    <a:hueOff val="-2473793"/>
                    <a:satOff val="-50209"/>
                    <a:lumOff val="23543"/>
                  </a:schemeClr>
                </a:solidFill>
                <a:latin typeface="BrandonGrotesque-Bold"/>
                <a:ea typeface="BrandonGrotesque-Bold"/>
                <a:cs typeface="BrandonGrotesque-Bold"/>
                <a:sym typeface="BrandonGrotesque-Bold"/>
              </a:defRPr>
            </a:lvl1pPr>
          </a:lstStyle>
          <a:p>
            <a:r>
              <a:rPr dirty="0"/>
              <a:t>workshop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HREE VITAL STRUCTURES"/>
          <p:cNvSpPr txBox="1">
            <a:spLocks noGrp="1"/>
          </p:cNvSpPr>
          <p:nvPr>
            <p:ph type="title"/>
          </p:nvPr>
        </p:nvSpPr>
        <p:spPr>
          <a:xfrm>
            <a:off x="30480" y="0"/>
            <a:ext cx="24353520" cy="1974273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PIE CHART </a:t>
            </a:r>
            <a:r>
              <a:rPr lang="en-US" dirty="0" smtClean="0">
                <a:solidFill>
                  <a:srgbClr val="FFFF00"/>
                </a:solidFill>
              </a:rPr>
              <a:t>ESSENTIAL </a:t>
            </a:r>
            <a:r>
              <a:rPr lang="en-US" dirty="0">
                <a:solidFill>
                  <a:srgbClr val="FFFF00"/>
                </a:solidFill>
              </a:rPr>
              <a:t>LANGUAGE </a:t>
            </a:r>
            <a:endParaRPr dirty="0">
              <a:solidFill>
                <a:srgbClr val="FFFF00"/>
              </a:solidFill>
            </a:endParaRPr>
          </a:p>
        </p:txBody>
      </p:sp>
      <p:sp>
        <p:nvSpPr>
          <p:cNvPr id="228" name="There + be + adj + N + in + N…"/>
          <p:cNvSpPr txBox="1">
            <a:spLocks noGrp="1"/>
          </p:cNvSpPr>
          <p:nvPr>
            <p:ph type="body" idx="1"/>
          </p:nvPr>
        </p:nvSpPr>
        <p:spPr>
          <a:xfrm>
            <a:off x="30480" y="1579419"/>
            <a:ext cx="24170640" cy="10778237"/>
          </a:xfrm>
          <a:prstGeom prst="rect">
            <a:avLst/>
          </a:prstGeom>
        </p:spPr>
        <p:txBody>
          <a:bodyPr/>
          <a:lstStyle/>
          <a:p>
            <a:pPr>
              <a:buClr>
                <a:schemeClr val="accent3">
                  <a:satOff val="18648"/>
                  <a:lumOff val="5971"/>
                </a:schemeClr>
              </a:buClr>
              <a:defRPr>
                <a:solidFill>
                  <a:srgbClr val="FF2600"/>
                </a:solidFill>
              </a:defRPr>
            </a:pPr>
            <a:r>
              <a:rPr lang="en-US" sz="5400" dirty="0" err="1" smtClean="0">
                <a:solidFill>
                  <a:srgbClr val="FFFF00"/>
                </a:solidFill>
              </a:rPr>
              <a:t>Đơn</a:t>
            </a:r>
            <a:r>
              <a:rPr lang="en-US" sz="5400" dirty="0" smtClean="0">
                <a:solidFill>
                  <a:srgbClr val="FFFF00"/>
                </a:solidFill>
              </a:rPr>
              <a:t> </a:t>
            </a:r>
            <a:r>
              <a:rPr lang="en-US" sz="5400" dirty="0" err="1" smtClean="0">
                <a:solidFill>
                  <a:srgbClr val="FFFF00"/>
                </a:solidFill>
              </a:rPr>
              <a:t>vị</a:t>
            </a:r>
            <a:r>
              <a:rPr lang="en-US" sz="5400" dirty="0" smtClean="0">
                <a:solidFill>
                  <a:srgbClr val="FFFF00"/>
                </a:solidFill>
              </a:rPr>
              <a:t>: the proportion | percentage | rate of ….</a:t>
            </a:r>
          </a:p>
          <a:p>
            <a:pPr marL="0" indent="0">
              <a:buClr>
                <a:schemeClr val="accent3">
                  <a:satOff val="18648"/>
                  <a:lumOff val="5971"/>
                </a:schemeClr>
              </a:buClr>
              <a:buNone/>
              <a:defRPr>
                <a:solidFill>
                  <a:srgbClr val="FF2600"/>
                </a:solidFill>
              </a:defRPr>
            </a:pPr>
            <a:r>
              <a:rPr lang="en-US" sz="5400" dirty="0" err="1" smtClean="0">
                <a:solidFill>
                  <a:schemeClr val="bg1"/>
                </a:solidFill>
              </a:rPr>
              <a:t>e.g</a:t>
            </a:r>
            <a:r>
              <a:rPr lang="en-US" sz="5400" dirty="0" smtClean="0">
                <a:solidFill>
                  <a:schemeClr val="bg1"/>
                </a:solidFill>
              </a:rPr>
              <a:t>: (practice)</a:t>
            </a:r>
          </a:p>
          <a:p>
            <a:pPr marL="0" indent="0">
              <a:buClr>
                <a:schemeClr val="accent3">
                  <a:satOff val="18648"/>
                  <a:lumOff val="5971"/>
                </a:schemeClr>
              </a:buClr>
              <a:buNone/>
              <a:defRPr>
                <a:solidFill>
                  <a:srgbClr val="FF2600"/>
                </a:solidFill>
              </a:defRPr>
            </a:pPr>
            <a:r>
              <a:rPr lang="en-US" sz="5400" dirty="0" smtClean="0">
                <a:solidFill>
                  <a:schemeClr val="bg1"/>
                </a:solidFill>
              </a:rPr>
              <a:t>In 1995, </a:t>
            </a:r>
            <a:r>
              <a:rPr lang="en-US" sz="5400" dirty="0" smtClean="0">
                <a:solidFill>
                  <a:srgbClr val="FFFF00"/>
                </a:solidFill>
              </a:rPr>
              <a:t>the percentage of</a:t>
            </a:r>
            <a:r>
              <a:rPr lang="en-US" sz="5400" dirty="0" smtClean="0">
                <a:solidFill>
                  <a:schemeClr val="bg1"/>
                </a:solidFill>
              </a:rPr>
              <a:t> coal was/stood at 29.8</a:t>
            </a:r>
            <a:r>
              <a:rPr lang="en-US" sz="5400" dirty="0" smtClean="0">
                <a:solidFill>
                  <a:srgbClr val="FFFF00"/>
                </a:solidFill>
              </a:rPr>
              <a:t>% (percent)</a:t>
            </a:r>
            <a:r>
              <a:rPr lang="en-US" sz="5400" dirty="0" smtClean="0">
                <a:solidFill>
                  <a:schemeClr val="bg1"/>
                </a:solidFill>
              </a:rPr>
              <a:t>.</a:t>
            </a:r>
            <a:endParaRPr lang="en-US" sz="5400" dirty="0">
              <a:solidFill>
                <a:srgbClr val="FFFF00"/>
              </a:solidFill>
            </a:endParaRPr>
          </a:p>
          <a:p>
            <a:pPr marL="0" indent="0">
              <a:buClr>
                <a:schemeClr val="accent3">
                  <a:satOff val="18648"/>
                  <a:lumOff val="5971"/>
                </a:schemeClr>
              </a:buClr>
              <a:buNone/>
              <a:defRPr>
                <a:solidFill>
                  <a:srgbClr val="FF2600"/>
                </a:solidFill>
              </a:defRPr>
            </a:pPr>
            <a:r>
              <a:rPr lang="en-US" sz="5400" dirty="0" smtClean="0">
                <a:solidFill>
                  <a:srgbClr val="FF0000"/>
                </a:solidFill>
              </a:rPr>
              <a:t>***percentage vs percent</a:t>
            </a:r>
          </a:p>
          <a:p>
            <a:pPr>
              <a:buClr>
                <a:schemeClr val="accent3">
                  <a:satOff val="18648"/>
                  <a:lumOff val="5971"/>
                </a:schemeClr>
              </a:buClr>
              <a:defRPr>
                <a:solidFill>
                  <a:srgbClr val="FF2600"/>
                </a:solidFill>
              </a:defRPr>
            </a:pPr>
            <a:r>
              <a:rPr lang="en-US" sz="5400" dirty="0" err="1" smtClean="0">
                <a:solidFill>
                  <a:srgbClr val="FFFF00"/>
                </a:solidFill>
              </a:rPr>
              <a:t>Chiếm</a:t>
            </a:r>
            <a:r>
              <a:rPr lang="en-US" sz="5400" dirty="0">
                <a:solidFill>
                  <a:srgbClr val="FFFF00"/>
                </a:solidFill>
              </a:rPr>
              <a:t>: </a:t>
            </a:r>
            <a:r>
              <a:rPr lang="en-US" sz="5400" dirty="0" smtClean="0">
                <a:solidFill>
                  <a:schemeClr val="bg1"/>
                </a:solidFill>
              </a:rPr>
              <a:t>[</a:t>
            </a:r>
            <a:r>
              <a:rPr lang="en-US" sz="5400" dirty="0" smtClean="0">
                <a:solidFill>
                  <a:srgbClr val="00B050"/>
                </a:solidFill>
              </a:rPr>
              <a:t>type</a:t>
            </a:r>
            <a:r>
              <a:rPr lang="en-US" sz="5400" dirty="0" smtClean="0">
                <a:solidFill>
                  <a:schemeClr val="bg1"/>
                </a:solidFill>
              </a:rPr>
              <a:t>] </a:t>
            </a:r>
            <a:r>
              <a:rPr lang="en-US" sz="5400" dirty="0">
                <a:solidFill>
                  <a:srgbClr val="FFFF00"/>
                </a:solidFill>
              </a:rPr>
              <a:t>account </a:t>
            </a:r>
            <a:r>
              <a:rPr lang="en-US" sz="5400" dirty="0" smtClean="0">
                <a:solidFill>
                  <a:srgbClr val="FFFF00"/>
                </a:solidFill>
              </a:rPr>
              <a:t>for</a:t>
            </a:r>
            <a:r>
              <a:rPr lang="en-US" sz="5400" dirty="0" smtClean="0">
                <a:solidFill>
                  <a:srgbClr val="00B050"/>
                </a:solidFill>
              </a:rPr>
              <a:t> </a:t>
            </a:r>
            <a:r>
              <a:rPr lang="en-US" sz="5400" dirty="0" smtClean="0">
                <a:solidFill>
                  <a:schemeClr val="bg1"/>
                </a:solidFill>
              </a:rPr>
              <a:t>+ …% + of [</a:t>
            </a:r>
            <a:r>
              <a:rPr lang="en-US" sz="5400" dirty="0" smtClean="0">
                <a:solidFill>
                  <a:srgbClr val="00B050"/>
                </a:solidFill>
              </a:rPr>
              <a:t>the total</a:t>
            </a:r>
            <a:r>
              <a:rPr lang="en-US" sz="5400" dirty="0" smtClean="0">
                <a:solidFill>
                  <a:schemeClr val="bg1"/>
                </a:solidFill>
              </a:rPr>
              <a:t>]</a:t>
            </a:r>
          </a:p>
          <a:p>
            <a:pPr marL="0" indent="0">
              <a:buClr>
                <a:schemeClr val="accent3">
                  <a:satOff val="18648"/>
                  <a:lumOff val="5971"/>
                </a:schemeClr>
              </a:buClr>
              <a:buNone/>
              <a:defRPr>
                <a:solidFill>
                  <a:srgbClr val="FF2600"/>
                </a:solidFill>
              </a:defRPr>
            </a:pPr>
            <a:r>
              <a:rPr lang="en-US" sz="5400" dirty="0">
                <a:solidFill>
                  <a:schemeClr val="bg1"/>
                </a:solidFill>
              </a:rPr>
              <a:t>	</a:t>
            </a:r>
            <a:r>
              <a:rPr lang="en-US" sz="5400" dirty="0" smtClean="0">
                <a:solidFill>
                  <a:schemeClr val="bg1"/>
                </a:solidFill>
              </a:rPr>
              <a:t>		</a:t>
            </a:r>
            <a:r>
              <a:rPr lang="en-US" sz="5400" dirty="0" smtClean="0">
                <a:solidFill>
                  <a:srgbClr val="FFFF00"/>
                </a:solidFill>
              </a:rPr>
              <a:t>take up/make up/occupy/constitute/represent</a:t>
            </a:r>
          </a:p>
          <a:p>
            <a:pPr marL="0" indent="0">
              <a:buClr>
                <a:schemeClr val="accent3">
                  <a:satOff val="18648"/>
                  <a:lumOff val="5971"/>
                </a:schemeClr>
              </a:buClr>
              <a:buNone/>
              <a:defRPr>
                <a:solidFill>
                  <a:srgbClr val="FF2600"/>
                </a:solidFill>
              </a:defRPr>
            </a:pPr>
            <a:r>
              <a:rPr lang="en-US" sz="5400" dirty="0" err="1" smtClean="0">
                <a:solidFill>
                  <a:schemeClr val="bg1"/>
                </a:solidFill>
              </a:rPr>
              <a:t>e.g</a:t>
            </a:r>
            <a:r>
              <a:rPr lang="en-US" sz="5400" dirty="0" smtClean="0">
                <a:solidFill>
                  <a:schemeClr val="bg1"/>
                </a:solidFill>
              </a:rPr>
              <a:t>: In 1995, </a:t>
            </a:r>
            <a:r>
              <a:rPr lang="en-US" sz="5400" dirty="0" smtClean="0">
                <a:solidFill>
                  <a:srgbClr val="00B050"/>
                </a:solidFill>
              </a:rPr>
              <a:t>coal</a:t>
            </a:r>
            <a:r>
              <a:rPr lang="en-US" sz="5400" dirty="0" smtClean="0">
                <a:solidFill>
                  <a:schemeClr val="bg1"/>
                </a:solidFill>
              </a:rPr>
              <a:t> </a:t>
            </a:r>
            <a:r>
              <a:rPr lang="en-US" sz="5400" dirty="0" smtClean="0">
                <a:solidFill>
                  <a:srgbClr val="FFFF00"/>
                </a:solidFill>
              </a:rPr>
              <a:t>made up </a:t>
            </a:r>
            <a:r>
              <a:rPr lang="en-US" sz="5400" dirty="0" smtClean="0">
                <a:solidFill>
                  <a:schemeClr val="bg1"/>
                </a:solidFill>
              </a:rPr>
              <a:t>29.8% of </a:t>
            </a:r>
            <a:r>
              <a:rPr lang="en-US" sz="5400" dirty="0" smtClean="0">
                <a:solidFill>
                  <a:srgbClr val="00B050"/>
                </a:solidFill>
              </a:rPr>
              <a:t>the total </a:t>
            </a:r>
            <a:r>
              <a:rPr lang="en-US" sz="5400" dirty="0">
                <a:solidFill>
                  <a:schemeClr val="bg1"/>
                </a:solidFill>
              </a:rPr>
              <a:t>/ </a:t>
            </a:r>
            <a:r>
              <a:rPr lang="en-US" sz="5400" dirty="0" smtClean="0">
                <a:solidFill>
                  <a:srgbClr val="00B050"/>
                </a:solidFill>
              </a:rPr>
              <a:t>the total amount of energy produced</a:t>
            </a:r>
            <a:r>
              <a:rPr lang="en-US" sz="5400" dirty="0" smtClean="0">
                <a:solidFill>
                  <a:schemeClr val="bg1"/>
                </a:solidFill>
              </a:rPr>
              <a:t> / </a:t>
            </a:r>
            <a:r>
              <a:rPr lang="en-US" sz="5400" dirty="0" smtClean="0">
                <a:solidFill>
                  <a:srgbClr val="00B050"/>
                </a:solidFill>
              </a:rPr>
              <a:t>the total energy production </a:t>
            </a:r>
            <a:r>
              <a:rPr lang="en-US" sz="5400" dirty="0" smtClean="0">
                <a:solidFill>
                  <a:srgbClr val="FF33CC"/>
                </a:solidFill>
              </a:rPr>
              <a:t>[read the question &amp; charts’ title]</a:t>
            </a:r>
            <a:r>
              <a:rPr lang="en-US" sz="5400" dirty="0" smtClean="0">
                <a:solidFill>
                  <a:schemeClr val="bg1"/>
                </a:solidFill>
              </a:rPr>
              <a:t>.</a:t>
            </a:r>
            <a:endParaRPr lang="en-US" sz="5400" dirty="0">
              <a:solidFill>
                <a:schemeClr val="bg1"/>
              </a:solidFill>
            </a:endParaRPr>
          </a:p>
          <a:p>
            <a:pPr marL="0" indent="0">
              <a:buClr>
                <a:schemeClr val="accent3">
                  <a:satOff val="18648"/>
                  <a:lumOff val="5971"/>
                </a:schemeClr>
              </a:buClr>
              <a:buNone/>
              <a:defRPr>
                <a:solidFill>
                  <a:srgbClr val="FF2600"/>
                </a:solidFill>
              </a:defRPr>
            </a:pPr>
            <a:r>
              <a:rPr lang="en-US" sz="5400" dirty="0" smtClean="0">
                <a:solidFill>
                  <a:srgbClr val="FF0000"/>
                </a:solidFill>
              </a:rPr>
              <a:t>***</a:t>
            </a:r>
            <a:r>
              <a:rPr lang="en-US" sz="5400" dirty="0" err="1" smtClean="0">
                <a:solidFill>
                  <a:srgbClr val="FF0000"/>
                </a:solidFill>
              </a:rPr>
              <a:t>Phân</a:t>
            </a:r>
            <a:r>
              <a:rPr lang="en-US" sz="5400" dirty="0" smtClean="0">
                <a:solidFill>
                  <a:srgbClr val="FF0000"/>
                </a:solidFill>
              </a:rPr>
              <a:t> </a:t>
            </a:r>
            <a:r>
              <a:rPr lang="en-US" sz="5400" dirty="0" err="1" smtClean="0">
                <a:solidFill>
                  <a:srgbClr val="FF0000"/>
                </a:solidFill>
              </a:rPr>
              <a:t>số</a:t>
            </a:r>
            <a:r>
              <a:rPr lang="en-US" sz="5400" dirty="0" smtClean="0">
                <a:solidFill>
                  <a:srgbClr val="FF0000"/>
                </a:solidFill>
              </a:rPr>
              <a:t> (</a:t>
            </a:r>
            <a:r>
              <a:rPr lang="en-US" sz="5400" dirty="0" err="1" smtClean="0">
                <a:solidFill>
                  <a:srgbClr val="FF0000"/>
                </a:solidFill>
              </a:rPr>
              <a:t>thay</a:t>
            </a:r>
            <a:r>
              <a:rPr lang="en-US" sz="5400" dirty="0" smtClean="0">
                <a:solidFill>
                  <a:srgbClr val="FF0000"/>
                </a:solidFill>
              </a:rPr>
              <a:t> </a:t>
            </a:r>
            <a:r>
              <a:rPr lang="en-US" sz="5400" dirty="0" err="1" smtClean="0">
                <a:solidFill>
                  <a:srgbClr val="FF0000"/>
                </a:solidFill>
              </a:rPr>
              <a:t>cho</a:t>
            </a:r>
            <a:r>
              <a:rPr lang="en-US" sz="5400" dirty="0" smtClean="0">
                <a:solidFill>
                  <a:srgbClr val="FF0000"/>
                </a:solidFill>
              </a:rPr>
              <a:t> %):</a:t>
            </a:r>
            <a:r>
              <a:rPr lang="en-US" sz="5400" dirty="0" smtClean="0">
                <a:solidFill>
                  <a:srgbClr val="FFE02B"/>
                </a:solidFill>
              </a:rPr>
              <a:t> </a:t>
            </a:r>
          </a:p>
          <a:p>
            <a:pPr marL="0" indent="0">
              <a:buClr>
                <a:schemeClr val="accent3">
                  <a:satOff val="18648"/>
                  <a:lumOff val="5971"/>
                </a:schemeClr>
              </a:buClr>
              <a:buNone/>
              <a:defRPr>
                <a:solidFill>
                  <a:srgbClr val="FF2600"/>
                </a:solidFill>
              </a:defRPr>
            </a:pPr>
            <a:r>
              <a:rPr lang="en-US" sz="5400" dirty="0" smtClean="0">
                <a:solidFill>
                  <a:schemeClr val="bg1"/>
                </a:solidFill>
              </a:rPr>
              <a:t>50% - ½: </a:t>
            </a:r>
            <a:r>
              <a:rPr lang="en-US" sz="5400" dirty="0">
                <a:solidFill>
                  <a:schemeClr val="bg1"/>
                </a:solidFill>
              </a:rPr>
              <a:t>a half; </a:t>
            </a:r>
            <a:r>
              <a:rPr lang="en-US" sz="5400" dirty="0" smtClean="0">
                <a:solidFill>
                  <a:schemeClr val="bg1"/>
                </a:solidFill>
              </a:rPr>
              <a:t>25% - ¼: </a:t>
            </a:r>
            <a:r>
              <a:rPr lang="en-US" sz="5400" dirty="0">
                <a:solidFill>
                  <a:schemeClr val="bg1"/>
                </a:solidFill>
              </a:rPr>
              <a:t>a quarter </a:t>
            </a:r>
            <a:endParaRPr lang="en-US" sz="5400" dirty="0" smtClean="0">
              <a:solidFill>
                <a:schemeClr val="bg1"/>
              </a:solidFill>
            </a:endParaRPr>
          </a:p>
          <a:p>
            <a:pPr>
              <a:buClr>
                <a:schemeClr val="accent3">
                  <a:satOff val="18648"/>
                  <a:lumOff val="5971"/>
                </a:schemeClr>
              </a:buClr>
              <a:buFont typeface="Symbol" panose="05050102010706020507" pitchFamily="18" charset="2"/>
              <a:buChar char="Þ"/>
              <a:defRPr>
                <a:solidFill>
                  <a:srgbClr val="FF2600"/>
                </a:solidFill>
              </a:defRPr>
            </a:pPr>
            <a:r>
              <a:rPr lang="en-US" sz="5400" dirty="0" err="1" smtClean="0">
                <a:solidFill>
                  <a:srgbClr val="FF0000"/>
                </a:solidFill>
              </a:rPr>
              <a:t>tử</a:t>
            </a:r>
            <a:r>
              <a:rPr lang="en-US" sz="5400" dirty="0" smtClean="0">
                <a:solidFill>
                  <a:srgbClr val="FF0000"/>
                </a:solidFill>
              </a:rPr>
              <a:t> </a:t>
            </a:r>
            <a:r>
              <a:rPr lang="en-US" sz="5400" dirty="0" err="1" smtClean="0">
                <a:solidFill>
                  <a:srgbClr val="FF0000"/>
                </a:solidFill>
              </a:rPr>
              <a:t>số</a:t>
            </a:r>
            <a:r>
              <a:rPr lang="en-US" sz="5400" dirty="0" smtClean="0">
                <a:solidFill>
                  <a:schemeClr val="bg1"/>
                </a:solidFill>
              </a:rPr>
              <a:t>: </a:t>
            </a:r>
            <a:r>
              <a:rPr lang="en-US" sz="5400" dirty="0" err="1" smtClean="0">
                <a:solidFill>
                  <a:schemeClr val="bg1"/>
                </a:solidFill>
              </a:rPr>
              <a:t>số</a:t>
            </a:r>
            <a:r>
              <a:rPr lang="en-US" sz="5400" dirty="0" smtClean="0">
                <a:solidFill>
                  <a:schemeClr val="bg1"/>
                </a:solidFill>
              </a:rPr>
              <a:t> (one, two, three) / </a:t>
            </a:r>
            <a:r>
              <a:rPr lang="en-US" sz="5400" dirty="0" err="1" smtClean="0">
                <a:solidFill>
                  <a:srgbClr val="FF0000"/>
                </a:solidFill>
              </a:rPr>
              <a:t>mẫu</a:t>
            </a:r>
            <a:r>
              <a:rPr lang="en-US" sz="5400" dirty="0" smtClean="0">
                <a:solidFill>
                  <a:srgbClr val="FF0000"/>
                </a:solidFill>
              </a:rPr>
              <a:t> </a:t>
            </a:r>
            <a:r>
              <a:rPr lang="en-US" sz="5400" dirty="0" err="1" smtClean="0">
                <a:solidFill>
                  <a:srgbClr val="FF0000"/>
                </a:solidFill>
              </a:rPr>
              <a:t>số</a:t>
            </a:r>
            <a:r>
              <a:rPr lang="en-US" sz="5400" dirty="0" smtClean="0">
                <a:solidFill>
                  <a:schemeClr val="bg1"/>
                </a:solidFill>
              </a:rPr>
              <a:t>: </a:t>
            </a:r>
            <a:r>
              <a:rPr lang="en-US" sz="5400" dirty="0" err="1" smtClean="0">
                <a:solidFill>
                  <a:schemeClr val="bg1"/>
                </a:solidFill>
              </a:rPr>
              <a:t>số</a:t>
            </a:r>
            <a:r>
              <a:rPr lang="en-US" sz="5400" dirty="0" smtClean="0">
                <a:solidFill>
                  <a:schemeClr val="bg1"/>
                </a:solidFill>
              </a:rPr>
              <a:t> </a:t>
            </a:r>
            <a:r>
              <a:rPr lang="en-US" sz="5400" dirty="0" err="1" smtClean="0">
                <a:solidFill>
                  <a:schemeClr val="bg1"/>
                </a:solidFill>
              </a:rPr>
              <a:t>thứ</a:t>
            </a:r>
            <a:r>
              <a:rPr lang="en-US" sz="5400" dirty="0" smtClean="0">
                <a:solidFill>
                  <a:schemeClr val="bg1"/>
                </a:solidFill>
              </a:rPr>
              <a:t> </a:t>
            </a:r>
            <a:r>
              <a:rPr lang="en-US" sz="5400" dirty="0" err="1" smtClean="0">
                <a:solidFill>
                  <a:schemeClr val="bg1"/>
                </a:solidFill>
              </a:rPr>
              <a:t>tự</a:t>
            </a:r>
            <a:r>
              <a:rPr lang="en-US" sz="5400" dirty="0" smtClean="0">
                <a:solidFill>
                  <a:schemeClr val="bg1"/>
                </a:solidFill>
              </a:rPr>
              <a:t> (third, fourth, </a:t>
            </a:r>
            <a:r>
              <a:rPr lang="en-US" sz="5400" dirty="0" err="1" smtClean="0">
                <a:solidFill>
                  <a:schemeClr val="bg1"/>
                </a:solidFill>
              </a:rPr>
              <a:t>etc</a:t>
            </a:r>
            <a:r>
              <a:rPr lang="en-US" sz="5400" dirty="0" smtClean="0">
                <a:solidFill>
                  <a:schemeClr val="bg1"/>
                </a:solidFill>
              </a:rPr>
              <a:t>)</a:t>
            </a:r>
          </a:p>
          <a:p>
            <a:pPr marL="0" indent="0" algn="ctr">
              <a:buClr>
                <a:schemeClr val="accent3">
                  <a:satOff val="18648"/>
                  <a:lumOff val="5971"/>
                </a:schemeClr>
              </a:buClr>
              <a:buNone/>
              <a:defRPr>
                <a:solidFill>
                  <a:srgbClr val="FF2600"/>
                </a:solidFill>
              </a:defRPr>
            </a:pPr>
            <a:r>
              <a:rPr lang="en-US" sz="5400" dirty="0" smtClean="0">
                <a:solidFill>
                  <a:schemeClr val="bg1"/>
                </a:solidFill>
              </a:rPr>
              <a:t>Practice: 1/3; 1/5; 2/3; 3/4; 5/6; 4/8</a:t>
            </a:r>
            <a:endParaRPr lang="en-US" sz="5400" dirty="0">
              <a:solidFill>
                <a:schemeClr val="bg1"/>
              </a:solidFill>
            </a:endParaRPr>
          </a:p>
          <a:p>
            <a:pPr marL="0" indent="0">
              <a:buClr>
                <a:schemeClr val="accent3">
                  <a:satOff val="18648"/>
                  <a:lumOff val="5971"/>
                </a:schemeClr>
              </a:buClr>
              <a:buNone/>
              <a:defRPr>
                <a:solidFill>
                  <a:srgbClr val="FF2600"/>
                </a:solidFill>
              </a:defRPr>
            </a:pPr>
            <a:r>
              <a:rPr lang="en-US" sz="5400" dirty="0" smtClean="0">
                <a:solidFill>
                  <a:srgbClr val="FFE02B"/>
                </a:solidFill>
              </a:rPr>
              <a:t> </a:t>
            </a:r>
            <a:endParaRPr lang="en-US" sz="5400" dirty="0">
              <a:solidFill>
                <a:srgbClr val="FFE02B"/>
              </a:solidFill>
            </a:endParaRPr>
          </a:p>
          <a:p>
            <a:pPr marL="0" indent="0">
              <a:buClr>
                <a:schemeClr val="accent3">
                  <a:satOff val="18648"/>
                  <a:lumOff val="5971"/>
                </a:schemeClr>
              </a:buClr>
              <a:buNone/>
              <a:defRPr>
                <a:solidFill>
                  <a:srgbClr val="FF2600"/>
                </a:solidFill>
              </a:defRPr>
            </a:pPr>
            <a:r>
              <a:rPr lang="en-US" sz="5400" dirty="0">
                <a:solidFill>
                  <a:srgbClr val="FFE02B"/>
                </a:solidFill>
              </a:rPr>
              <a:t>   </a:t>
            </a:r>
          </a:p>
        </p:txBody>
      </p:sp>
      <p:sp>
        <p:nvSpPr>
          <p:cNvPr id="22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719690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HREE VITAL STRUCTURES"/>
          <p:cNvSpPr txBox="1">
            <a:spLocks noGrp="1"/>
          </p:cNvSpPr>
          <p:nvPr>
            <p:ph type="title"/>
          </p:nvPr>
        </p:nvSpPr>
        <p:spPr>
          <a:xfrm>
            <a:off x="30480" y="-318052"/>
            <a:ext cx="24353520" cy="1967948"/>
          </a:xfrm>
          <a:prstGeom prst="rect">
            <a:avLst/>
          </a:prstGeom>
        </p:spPr>
        <p:txBody>
          <a:bodyPr/>
          <a:lstStyle/>
          <a:p>
            <a:r>
              <a:rPr lang="en-US" sz="9600" dirty="0" smtClean="0">
                <a:solidFill>
                  <a:srgbClr val="FFFF00"/>
                </a:solidFill>
              </a:rPr>
              <a:t>MORE NATURAL EXPRESSIONs</a:t>
            </a:r>
            <a:endParaRPr sz="9600" dirty="0">
              <a:solidFill>
                <a:srgbClr val="FFFF00"/>
              </a:solidFill>
            </a:endParaRPr>
          </a:p>
        </p:txBody>
      </p:sp>
      <p:sp>
        <p:nvSpPr>
          <p:cNvPr id="22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 dirty="0"/>
          </a:p>
        </p:txBody>
      </p:sp>
      <p:sp>
        <p:nvSpPr>
          <p:cNvPr id="9" name="TextBox 8"/>
          <p:cNvSpPr txBox="1"/>
          <p:nvPr/>
        </p:nvSpPr>
        <p:spPr>
          <a:xfrm>
            <a:off x="30480" y="1521572"/>
            <a:ext cx="24376232" cy="109055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BrandonGrotesque-Bold"/>
              </a:rPr>
              <a:t>Spending</a:t>
            </a:r>
            <a:endParaRPr lang="en-US" sz="5400" dirty="0">
              <a:solidFill>
                <a:schemeClr val="accent2">
                  <a:lumMod val="60000"/>
                  <a:lumOff val="40000"/>
                </a:schemeClr>
              </a:solidFill>
              <a:latin typeface="BrandonGrotesque-Bold"/>
            </a:endParaRPr>
          </a:p>
          <a:p>
            <a:pPr algn="l"/>
            <a:r>
              <a:rPr lang="en-US" sz="5400" dirty="0">
                <a:solidFill>
                  <a:srgbClr val="FF0000"/>
                </a:solidFill>
              </a:rPr>
              <a:t>The defense department </a:t>
            </a:r>
            <a:r>
              <a:rPr lang="en-US" sz="5400" dirty="0">
                <a:solidFill>
                  <a:schemeClr val="bg1"/>
                </a:solidFill>
              </a:rPr>
              <a:t>comprised 19,5% of the </a:t>
            </a:r>
            <a:r>
              <a:rPr lang="en-US" sz="5400" dirty="0">
                <a:solidFill>
                  <a:srgbClr val="FF0000"/>
                </a:solidFill>
              </a:rPr>
              <a:t>US government’s budget</a:t>
            </a:r>
            <a:r>
              <a:rPr lang="en-US" sz="5400" dirty="0">
                <a:solidFill>
                  <a:schemeClr val="bg1"/>
                </a:solidFill>
                <a:latin typeface="BrandonGrotesque-Bold"/>
              </a:rPr>
              <a:t>.</a:t>
            </a:r>
          </a:p>
          <a:p>
            <a:pPr algn="l"/>
            <a:r>
              <a:rPr lang="en-US" sz="5400" dirty="0" smtClean="0">
                <a:solidFill>
                  <a:schemeClr val="bg1"/>
                </a:solidFill>
                <a:latin typeface="BrandonGrotesque-Bold"/>
              </a:rPr>
              <a:t>= </a:t>
            </a:r>
            <a:r>
              <a:rPr lang="en-US" sz="5400" dirty="0">
                <a:solidFill>
                  <a:schemeClr val="bg1"/>
                </a:solidFill>
                <a:latin typeface="BrandonGrotesque-Bold"/>
              </a:rPr>
              <a:t>The US government </a:t>
            </a:r>
            <a:r>
              <a:rPr lang="en-US" sz="5400" dirty="0" smtClean="0">
                <a:solidFill>
                  <a:srgbClr val="FFFF00"/>
                </a:solidFill>
                <a:latin typeface="BrandonGrotesque-Bold"/>
              </a:rPr>
              <a:t>spent</a:t>
            </a:r>
            <a:r>
              <a:rPr lang="en-US" sz="5400" dirty="0" smtClean="0">
                <a:solidFill>
                  <a:schemeClr val="bg1"/>
                </a:solidFill>
                <a:latin typeface="BrandonGrotesque-Bold"/>
              </a:rPr>
              <a:t> </a:t>
            </a:r>
            <a:r>
              <a:rPr lang="en-US" sz="5400" dirty="0">
                <a:solidFill>
                  <a:schemeClr val="bg1"/>
                </a:solidFill>
                <a:latin typeface="BrandonGrotesque-Bold"/>
              </a:rPr>
              <a:t>19,5</a:t>
            </a:r>
            <a:r>
              <a:rPr lang="en-US" sz="5400" dirty="0" smtClean="0">
                <a:solidFill>
                  <a:schemeClr val="bg1"/>
                </a:solidFill>
                <a:latin typeface="BrandonGrotesque-Bold"/>
              </a:rPr>
              <a:t>% of its budget </a:t>
            </a:r>
            <a:r>
              <a:rPr lang="en-US" sz="5400" dirty="0">
                <a:solidFill>
                  <a:srgbClr val="FFFF00"/>
                </a:solidFill>
                <a:latin typeface="BrandonGrotesque-Bold"/>
              </a:rPr>
              <a:t>on</a:t>
            </a:r>
            <a:r>
              <a:rPr lang="en-US" sz="5400" dirty="0">
                <a:solidFill>
                  <a:schemeClr val="bg1"/>
                </a:solidFill>
                <a:latin typeface="BrandonGrotesque-Bold"/>
              </a:rPr>
              <a:t> the defense department</a:t>
            </a:r>
            <a:r>
              <a:rPr lang="en-US" sz="5400" dirty="0" smtClean="0">
                <a:solidFill>
                  <a:schemeClr val="bg1"/>
                </a:solidFill>
                <a:latin typeface="BrandonGrotesque-Bold"/>
              </a:rPr>
              <a:t>. (</a:t>
            </a:r>
            <a:r>
              <a:rPr lang="en-US" sz="5400" dirty="0" smtClean="0">
                <a:solidFill>
                  <a:srgbClr val="FF33CC"/>
                </a:solidFill>
                <a:latin typeface="BrandonGrotesque-Bold"/>
              </a:rPr>
              <a:t>spend money on</a:t>
            </a:r>
            <a:r>
              <a:rPr lang="en-US" sz="5400" dirty="0" smtClean="0">
                <a:solidFill>
                  <a:schemeClr val="bg1"/>
                </a:solidFill>
                <a:latin typeface="BrandonGrotesque-Bold"/>
              </a:rPr>
              <a:t>)</a:t>
            </a:r>
          </a:p>
          <a:p>
            <a:pPr algn="l"/>
            <a:r>
              <a:rPr lang="en-US" sz="5400" dirty="0">
                <a:solidFill>
                  <a:schemeClr val="bg1"/>
                </a:solidFill>
                <a:latin typeface="BrandonGrotesque-Bold"/>
              </a:rPr>
              <a:t>= 19,5% of the US government’s budget </a:t>
            </a:r>
            <a:r>
              <a:rPr lang="en-US" sz="5400" dirty="0">
                <a:solidFill>
                  <a:srgbClr val="FFFF00"/>
                </a:solidFill>
                <a:latin typeface="BrandonGrotesque-Bold"/>
              </a:rPr>
              <a:t>was spent on </a:t>
            </a:r>
            <a:r>
              <a:rPr lang="en-US" sz="5400" dirty="0">
                <a:solidFill>
                  <a:schemeClr val="bg1"/>
                </a:solidFill>
                <a:latin typeface="BrandonGrotesque-Bold"/>
              </a:rPr>
              <a:t>the defense department. (</a:t>
            </a:r>
            <a:r>
              <a:rPr lang="en-US" sz="5400" dirty="0">
                <a:solidFill>
                  <a:srgbClr val="FF33CC"/>
                </a:solidFill>
                <a:latin typeface="BrandonGrotesque-Bold"/>
              </a:rPr>
              <a:t>Passive</a:t>
            </a:r>
            <a:r>
              <a:rPr lang="en-US" sz="5400" dirty="0">
                <a:solidFill>
                  <a:schemeClr val="bg1"/>
                </a:solidFill>
                <a:latin typeface="BrandonGrotesque-Bold"/>
              </a:rPr>
              <a:t>)</a:t>
            </a:r>
          </a:p>
          <a:p>
            <a:pPr algn="ctr"/>
            <a:r>
              <a:rPr lang="en-US" sz="5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Energy</a:t>
            </a:r>
            <a:endParaRPr lang="en-US" sz="5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l"/>
            <a:r>
              <a:rPr lang="en-US" sz="5400" dirty="0" smtClean="0">
                <a:solidFill>
                  <a:srgbClr val="FF0000"/>
                </a:solidFill>
                <a:latin typeface="BrandonGrotesque-Bold"/>
              </a:rPr>
              <a:t>Coal</a:t>
            </a:r>
            <a:r>
              <a:rPr lang="en-US" sz="5400" dirty="0" smtClean="0">
                <a:solidFill>
                  <a:schemeClr val="bg1"/>
                </a:solidFill>
                <a:latin typeface="BrandonGrotesque-Bold"/>
              </a:rPr>
              <a:t> occupied </a:t>
            </a:r>
            <a:r>
              <a:rPr lang="en-US" sz="5400" dirty="0">
                <a:solidFill>
                  <a:schemeClr val="bg1"/>
                </a:solidFill>
                <a:latin typeface="BrandonGrotesque-Bold"/>
              </a:rPr>
              <a:t>29.80% of all </a:t>
            </a:r>
            <a:r>
              <a:rPr lang="en-US" sz="5400" dirty="0" smtClean="0">
                <a:solidFill>
                  <a:srgbClr val="FF0000"/>
                </a:solidFill>
                <a:latin typeface="BrandonGrotesque-Bold"/>
              </a:rPr>
              <a:t>energy production</a:t>
            </a:r>
            <a:r>
              <a:rPr lang="en-US" sz="5400" dirty="0" smtClean="0">
                <a:solidFill>
                  <a:schemeClr val="bg1"/>
                </a:solidFill>
                <a:latin typeface="BrandonGrotesque-Bold"/>
              </a:rPr>
              <a:t> </a:t>
            </a:r>
            <a:r>
              <a:rPr lang="en-US" sz="5400" dirty="0">
                <a:solidFill>
                  <a:schemeClr val="bg1"/>
                </a:solidFill>
                <a:latin typeface="BrandonGrotesque-Bold"/>
              </a:rPr>
              <a:t>in Scotland</a:t>
            </a:r>
            <a:r>
              <a:rPr lang="en-US" sz="5400" dirty="0" smtClean="0">
                <a:solidFill>
                  <a:schemeClr val="bg1"/>
                </a:solidFill>
                <a:latin typeface="BrandonGrotesque-Bold"/>
              </a:rPr>
              <a:t>.</a:t>
            </a:r>
          </a:p>
          <a:p>
            <a:pPr algn="l"/>
            <a:r>
              <a:rPr lang="en-US" sz="5400" dirty="0" smtClean="0">
                <a:solidFill>
                  <a:schemeClr val="bg1"/>
                </a:solidFill>
                <a:latin typeface="BrandonGrotesque-Bold"/>
              </a:rPr>
              <a:t>= Coal </a:t>
            </a:r>
            <a:r>
              <a:rPr lang="en-US" sz="5400" dirty="0" err="1" smtClean="0">
                <a:solidFill>
                  <a:srgbClr val="FFFF00"/>
                </a:solidFill>
                <a:latin typeface="BrandonGrotesque-Bold"/>
              </a:rPr>
              <a:t>produced</a:t>
            </a:r>
            <a:r>
              <a:rPr lang="en-US" sz="5400" dirty="0" err="1" smtClean="0">
                <a:solidFill>
                  <a:schemeClr val="bg1"/>
                </a:solidFill>
                <a:latin typeface="BrandonGrotesque-Bold"/>
              </a:rPr>
              <a:t>|</a:t>
            </a:r>
            <a:r>
              <a:rPr lang="en-US" sz="5400" dirty="0" err="1" smtClean="0">
                <a:solidFill>
                  <a:srgbClr val="FFFF00"/>
                </a:solidFill>
                <a:latin typeface="BrandonGrotesque-Bold"/>
              </a:rPr>
              <a:t>generated</a:t>
            </a:r>
            <a:r>
              <a:rPr lang="en-US" sz="5400" dirty="0" err="1" smtClean="0">
                <a:solidFill>
                  <a:schemeClr val="bg1"/>
                </a:solidFill>
                <a:latin typeface="BrandonGrotesque-Bold"/>
              </a:rPr>
              <a:t>|</a:t>
            </a:r>
            <a:r>
              <a:rPr lang="en-US" sz="5400" dirty="0" err="1" smtClean="0">
                <a:solidFill>
                  <a:srgbClr val="FFFF00"/>
                </a:solidFill>
                <a:latin typeface="BrandonGrotesque-Bold"/>
              </a:rPr>
              <a:t>yielded</a:t>
            </a:r>
            <a:r>
              <a:rPr lang="en-US" sz="5400" dirty="0" smtClean="0">
                <a:solidFill>
                  <a:srgbClr val="FFFF00"/>
                </a:solidFill>
                <a:latin typeface="BrandonGrotesque-Bold"/>
              </a:rPr>
              <a:t> </a:t>
            </a:r>
            <a:r>
              <a:rPr lang="en-US" sz="5400" dirty="0">
                <a:solidFill>
                  <a:schemeClr val="bg1"/>
                </a:solidFill>
                <a:latin typeface="BrandonGrotesque-Bold"/>
              </a:rPr>
              <a:t>29.80% of all </a:t>
            </a:r>
            <a:r>
              <a:rPr lang="en-US" sz="5400" dirty="0" smtClean="0">
                <a:solidFill>
                  <a:schemeClr val="bg1"/>
                </a:solidFill>
                <a:latin typeface="BrandonGrotesque-Bold"/>
              </a:rPr>
              <a:t>energy production in Scotland.</a:t>
            </a:r>
          </a:p>
          <a:p>
            <a:pPr algn="l"/>
            <a:r>
              <a:rPr lang="en-US" sz="5400" dirty="0">
                <a:solidFill>
                  <a:schemeClr val="bg1"/>
                </a:solidFill>
                <a:latin typeface="BrandonGrotesque-Bold"/>
              </a:rPr>
              <a:t>= 29.80% of all energy production in </a:t>
            </a:r>
            <a:r>
              <a:rPr lang="en-US" sz="5400" dirty="0" smtClean="0">
                <a:solidFill>
                  <a:schemeClr val="bg1"/>
                </a:solidFill>
                <a:latin typeface="BrandonGrotesque-Bold"/>
              </a:rPr>
              <a:t>Scotland </a:t>
            </a:r>
            <a:r>
              <a:rPr lang="en-US" sz="5400" dirty="0" smtClean="0">
                <a:solidFill>
                  <a:srgbClr val="FFFF00"/>
                </a:solidFill>
                <a:latin typeface="BrandonGrotesque-Bold"/>
              </a:rPr>
              <a:t>was generated by </a:t>
            </a:r>
            <a:r>
              <a:rPr lang="en-US" sz="5400" dirty="0" smtClean="0">
                <a:solidFill>
                  <a:schemeClr val="bg1"/>
                </a:solidFill>
                <a:latin typeface="BrandonGrotesque-Bold"/>
              </a:rPr>
              <a:t>coal.</a:t>
            </a:r>
          </a:p>
          <a:p>
            <a:pPr algn="ctr"/>
            <a:r>
              <a:rPr lang="en-US" sz="5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BrandonGrotesque-Bold"/>
              </a:rPr>
              <a:t>Reasons for migration</a:t>
            </a:r>
          </a:p>
          <a:p>
            <a:pPr algn="l"/>
            <a:r>
              <a:rPr lang="en-US" sz="5400" dirty="0" smtClean="0">
                <a:solidFill>
                  <a:srgbClr val="FF0000"/>
                </a:solidFill>
                <a:latin typeface="BrandonGrotesque-Bold"/>
              </a:rPr>
              <a:t>Looking for work </a:t>
            </a:r>
            <a:r>
              <a:rPr lang="en-US" sz="5400" dirty="0" smtClean="0">
                <a:solidFill>
                  <a:schemeClr val="bg1"/>
                </a:solidFill>
                <a:latin typeface="BrandonGrotesque-Bold"/>
              </a:rPr>
              <a:t>accounted for 22% of </a:t>
            </a:r>
            <a:r>
              <a:rPr lang="en-US" sz="5400" dirty="0" smtClean="0">
                <a:solidFill>
                  <a:srgbClr val="FF0000"/>
                </a:solidFill>
                <a:latin typeface="BrandonGrotesque-Bold"/>
              </a:rPr>
              <a:t>the total reasons for migration</a:t>
            </a:r>
            <a:r>
              <a:rPr lang="en-US" sz="5400" dirty="0" smtClean="0">
                <a:solidFill>
                  <a:schemeClr val="bg1"/>
                </a:solidFill>
                <a:latin typeface="BrandonGrotesque-Bold"/>
              </a:rPr>
              <a:t> to the UK</a:t>
            </a:r>
          </a:p>
          <a:p>
            <a:pPr algn="l"/>
            <a:r>
              <a:rPr lang="en-US" sz="5400" dirty="0" smtClean="0">
                <a:solidFill>
                  <a:schemeClr val="bg1"/>
                </a:solidFill>
                <a:latin typeface="BrandonGrotesque-Bold"/>
              </a:rPr>
              <a:t>= Looking for work </a:t>
            </a:r>
            <a:r>
              <a:rPr lang="en-US" sz="5400" dirty="0" smtClean="0">
                <a:solidFill>
                  <a:srgbClr val="FFFF00"/>
                </a:solidFill>
                <a:latin typeface="BrandonGrotesque-Bold"/>
              </a:rPr>
              <a:t>was the reason for </a:t>
            </a:r>
            <a:r>
              <a:rPr lang="en-US" sz="5400" dirty="0" smtClean="0">
                <a:solidFill>
                  <a:schemeClr val="bg1"/>
                </a:solidFill>
                <a:latin typeface="BrandonGrotesque-Bold"/>
              </a:rPr>
              <a:t>22% of all migration to the UK </a:t>
            </a:r>
          </a:p>
        </p:txBody>
      </p:sp>
    </p:spTree>
    <p:extLst>
      <p:ext uri="{BB962C8B-B14F-4D97-AF65-F5344CB8AC3E}">
        <p14:creationId xmlns:p14="http://schemas.microsoft.com/office/powerpoint/2010/main" val="7704093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4052455" y="89607"/>
            <a:ext cx="17435945" cy="10259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FillTx/>
                <a:latin typeface="BrandonGrotesque-Regular"/>
                <a:ea typeface="BrandonGrotesque-Regular"/>
                <a:cs typeface="BrandonGrotesque-Regular"/>
                <a:sym typeface="BrandonGrotesque-Regular"/>
              </a:rPr>
              <a:t>DYNAMIC PIE CHARTs - </a:t>
            </a:r>
            <a:r>
              <a:rPr lang="en-US" sz="6000" dirty="0" smtClean="0">
                <a:solidFill>
                  <a:srgbClr val="FFC000"/>
                </a:solidFill>
              </a:rPr>
              <a:t>OVERVIEW</a:t>
            </a:r>
            <a:endParaRPr kumimoji="0" lang="en-US" sz="6000" b="0" i="0" u="none" strike="noStrike" cap="none" spc="0" normalizeH="0" baseline="0" dirty="0">
              <a:ln>
                <a:noFill/>
              </a:ln>
              <a:solidFill>
                <a:srgbClr val="FFC000"/>
              </a:solidFill>
              <a:effectLst/>
              <a:uFillTx/>
              <a:latin typeface="BrandonGrotesque-Regular"/>
              <a:ea typeface="BrandonGrotesque-Regular"/>
              <a:cs typeface="BrandonGrotesque-Regular"/>
              <a:sym typeface="BrandonGrotesque-Regular"/>
            </a:endParaRPr>
          </a:p>
        </p:txBody>
      </p:sp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36" y="1234797"/>
            <a:ext cx="14187115" cy="7127637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6" name="TextBox 5"/>
          <p:cNvSpPr txBox="1"/>
          <p:nvPr/>
        </p:nvSpPr>
        <p:spPr>
          <a:xfrm>
            <a:off x="125896" y="9043965"/>
            <a:ext cx="14108264" cy="37959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6000" dirty="0">
                <a:solidFill>
                  <a:srgbClr val="FFC000"/>
                </a:solidFill>
              </a:rPr>
              <a:t>1</a:t>
            </a:r>
            <a:r>
              <a:rPr lang="en-US" sz="6000" dirty="0" smtClean="0">
                <a:solidFill>
                  <a:srgbClr val="FFC000"/>
                </a:solidFill>
              </a:rPr>
              <a:t>.What </a:t>
            </a:r>
            <a:r>
              <a:rPr lang="en-US" sz="6000" dirty="0">
                <a:solidFill>
                  <a:srgbClr val="FFC000"/>
                </a:solidFill>
              </a:rPr>
              <a:t>tense should you use to describe these charts?</a:t>
            </a:r>
          </a:p>
          <a:p>
            <a:pPr algn="l"/>
            <a:r>
              <a:rPr lang="en-US" sz="6000" dirty="0">
                <a:solidFill>
                  <a:srgbClr val="FFC000"/>
                </a:solidFill>
              </a:rPr>
              <a:t>2</a:t>
            </a:r>
            <a:r>
              <a:rPr lang="en-US" sz="6000" dirty="0" smtClean="0">
                <a:solidFill>
                  <a:srgbClr val="FFC000"/>
                </a:solidFill>
              </a:rPr>
              <a:t>.Can </a:t>
            </a:r>
            <a:r>
              <a:rPr lang="en-US" sz="6000" dirty="0">
                <a:solidFill>
                  <a:srgbClr val="FFC000"/>
                </a:solidFill>
              </a:rPr>
              <a:t>you describe the “increases” and “decreases</a:t>
            </a:r>
            <a:r>
              <a:rPr lang="en-US" sz="6000" dirty="0" smtClean="0">
                <a:solidFill>
                  <a:srgbClr val="FFC000"/>
                </a:solidFill>
              </a:rPr>
              <a:t>”?</a:t>
            </a:r>
            <a:endParaRPr lang="en-US" sz="6000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234160" y="1254675"/>
            <a:ext cx="10149839" cy="1127488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kumimoji="0" lang="en-US" sz="6600" b="0" i="0" u="none" strike="noStrike" cap="none" spc="0" normalizeH="0" baseline="0" dirty="0" smtClean="0">
                <a:ln>
                  <a:noFill/>
                </a:ln>
                <a:solidFill>
                  <a:srgbClr val="FF33CC"/>
                </a:solidFill>
                <a:effectLst/>
                <a:uFillTx/>
                <a:sym typeface="BrandonGrotesque-Regular"/>
              </a:rPr>
              <a:t>Overview:</a:t>
            </a:r>
            <a:r>
              <a:rPr kumimoji="0" lang="en-US" sz="6600" b="0" i="0" u="none" strike="noStrike" cap="none" spc="0" normalizeH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BrandonGrotesque-Regular"/>
              </a:rPr>
              <a:t> </a:t>
            </a:r>
            <a:r>
              <a:rPr kumimoji="0" lang="en-US" sz="6600" b="0" i="0" u="none" strike="noStrike" cap="none" spc="0" normalizeH="0" dirty="0" smtClean="0">
                <a:ln>
                  <a:noFill/>
                </a:ln>
                <a:solidFill>
                  <a:srgbClr val="FFFF00"/>
                </a:solidFill>
                <a:effectLst/>
                <a:uFillTx/>
                <a:sym typeface="BrandonGrotesque-Regular"/>
              </a:rPr>
              <a:t>trend + order</a:t>
            </a:r>
          </a:p>
          <a:p>
            <a:pPr algn="l"/>
            <a:r>
              <a:rPr lang="en-US" sz="6600" dirty="0" smtClean="0">
                <a:solidFill>
                  <a:schemeClr val="bg1"/>
                </a:solidFill>
              </a:rPr>
              <a:t>Overall, nuclear </a:t>
            </a:r>
            <a:r>
              <a:rPr lang="en-US" sz="6600" dirty="0">
                <a:solidFill>
                  <a:schemeClr val="bg1"/>
                </a:solidFill>
              </a:rPr>
              <a:t>power </a:t>
            </a:r>
            <a:r>
              <a:rPr lang="en-US" sz="6600" dirty="0">
                <a:solidFill>
                  <a:srgbClr val="FFC000"/>
                </a:solidFill>
              </a:rPr>
              <a:t>output increased </a:t>
            </a:r>
            <a:r>
              <a:rPr lang="en-US" sz="6600" dirty="0" smtClean="0">
                <a:solidFill>
                  <a:srgbClr val="FFC000"/>
                </a:solidFill>
              </a:rPr>
              <a:t>significantly</a:t>
            </a:r>
            <a:r>
              <a:rPr lang="en-US" sz="6600" dirty="0" smtClean="0">
                <a:solidFill>
                  <a:schemeClr val="bg1"/>
                </a:solidFill>
              </a:rPr>
              <a:t>, </a:t>
            </a:r>
            <a:r>
              <a:rPr lang="en-US" sz="6600" dirty="0" smtClean="0">
                <a:solidFill>
                  <a:srgbClr val="00B050"/>
                </a:solidFill>
              </a:rPr>
              <a:t>while </a:t>
            </a:r>
            <a:r>
              <a:rPr lang="en-US" sz="6600" dirty="0" smtClean="0">
                <a:solidFill>
                  <a:srgbClr val="FFC000"/>
                </a:solidFill>
              </a:rPr>
              <a:t>that of hydro and geothermal energy</a:t>
            </a:r>
            <a:r>
              <a:rPr lang="en-US" sz="6600" dirty="0" smtClean="0">
                <a:solidFill>
                  <a:schemeClr val="bg1"/>
                </a:solidFill>
              </a:rPr>
              <a:t> </a:t>
            </a:r>
            <a:r>
              <a:rPr lang="en-US" sz="6600" dirty="0" smtClean="0">
                <a:solidFill>
                  <a:srgbClr val="FFC000"/>
                </a:solidFill>
              </a:rPr>
              <a:t>fluctuated </a:t>
            </a:r>
            <a:r>
              <a:rPr lang="en-US" sz="6600" dirty="0">
                <a:solidFill>
                  <a:schemeClr val="bg1"/>
                </a:solidFill>
              </a:rPr>
              <a:t>over the </a:t>
            </a:r>
            <a:r>
              <a:rPr lang="en-US" sz="6600" dirty="0" smtClean="0">
                <a:solidFill>
                  <a:schemeClr val="bg1"/>
                </a:solidFill>
              </a:rPr>
              <a:t>time frame</a:t>
            </a:r>
            <a:r>
              <a:rPr lang="en-US" sz="6600" dirty="0">
                <a:solidFill>
                  <a:schemeClr val="bg1"/>
                </a:solidFill>
              </a:rPr>
              <a:t>. </a:t>
            </a:r>
            <a:r>
              <a:rPr lang="en-US" sz="6600" dirty="0" smtClean="0">
                <a:solidFill>
                  <a:srgbClr val="00B050"/>
                </a:solidFill>
              </a:rPr>
              <a:t>In addition,</a:t>
            </a:r>
            <a:r>
              <a:rPr lang="en-US" sz="6600" dirty="0">
                <a:solidFill>
                  <a:schemeClr val="bg1"/>
                </a:solidFill>
              </a:rPr>
              <a:t> </a:t>
            </a:r>
            <a:r>
              <a:rPr lang="en-US" sz="6600" dirty="0" smtClean="0">
                <a:solidFill>
                  <a:schemeClr val="bg1"/>
                </a:solidFill>
              </a:rPr>
              <a:t>geothermal </a:t>
            </a:r>
            <a:r>
              <a:rPr lang="en-US" sz="6600" dirty="0">
                <a:solidFill>
                  <a:schemeClr val="bg1"/>
                </a:solidFill>
              </a:rPr>
              <a:t>power and hydro power </a:t>
            </a:r>
            <a:r>
              <a:rPr lang="en-US" sz="6600" dirty="0">
                <a:solidFill>
                  <a:srgbClr val="FFC000"/>
                </a:solidFill>
              </a:rPr>
              <a:t>were always </a:t>
            </a:r>
            <a:r>
              <a:rPr lang="en-US" sz="6600" dirty="0" smtClean="0">
                <a:solidFill>
                  <a:srgbClr val="FFC000"/>
                </a:solidFill>
              </a:rPr>
              <a:t>the two </a:t>
            </a:r>
            <a:r>
              <a:rPr lang="en-US" sz="6600" dirty="0">
                <a:solidFill>
                  <a:srgbClr val="FFC000"/>
                </a:solidFill>
              </a:rPr>
              <a:t>most </a:t>
            </a:r>
            <a:r>
              <a:rPr lang="en-US" sz="6600" dirty="0" smtClean="0">
                <a:solidFill>
                  <a:srgbClr val="FFC000"/>
                </a:solidFill>
              </a:rPr>
              <a:t>productive sources</a:t>
            </a:r>
            <a:r>
              <a:rPr lang="en-US" sz="6600" dirty="0" smtClean="0">
                <a:solidFill>
                  <a:schemeClr val="bg1"/>
                </a:solidFill>
              </a:rPr>
              <a:t>.</a:t>
            </a:r>
            <a:endParaRPr 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6674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5360" y="0"/>
            <a:ext cx="15788640" cy="137159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2214264"/>
            <a:ext cx="10393680" cy="10727113"/>
          </a:xfrm>
        </p:spPr>
        <p:txBody>
          <a:bodyPr/>
          <a:lstStyle/>
          <a:p>
            <a:pPr algn="just"/>
            <a:r>
              <a:rPr lang="en-US" dirty="0" err="1">
                <a:solidFill>
                  <a:srgbClr val="FFFF00"/>
                </a:solidFill>
              </a:rPr>
              <a:t>Câu</a:t>
            </a:r>
            <a:r>
              <a:rPr lang="en-US" dirty="0">
                <a:solidFill>
                  <a:srgbClr val="FFFF00"/>
                </a:solidFill>
              </a:rPr>
              <a:t> 1: </a:t>
            </a:r>
            <a:r>
              <a:rPr lang="en-US" dirty="0" smtClean="0">
                <a:solidFill>
                  <a:srgbClr val="FFFF00"/>
                </a:solidFill>
              </a:rPr>
              <a:t>trend.</a:t>
            </a:r>
          </a:p>
          <a:p>
            <a:pPr marL="0" indent="0" algn="just">
              <a:buNone/>
            </a:pPr>
            <a:r>
              <a:rPr lang="en-US" dirty="0" smtClean="0">
                <a:solidFill>
                  <a:schemeClr val="bg1"/>
                </a:solidFill>
              </a:rPr>
              <a:t>The percentage of petro decreased dramatically.</a:t>
            </a:r>
          </a:p>
          <a:p>
            <a:pPr marL="0" indent="0" algn="just">
              <a:buNone/>
            </a:pPr>
            <a:r>
              <a:rPr lang="en-US" dirty="0" smtClean="0">
                <a:solidFill>
                  <a:schemeClr val="bg1"/>
                </a:solidFill>
              </a:rPr>
              <a:t>Those of others increased.</a:t>
            </a:r>
          </a:p>
          <a:p>
            <a:pPr marL="0" indent="0" algn="just">
              <a:buNone/>
            </a:pPr>
            <a:r>
              <a:rPr lang="en-US" dirty="0" smtClean="0">
                <a:solidFill>
                  <a:srgbClr val="FFFF00"/>
                </a:solidFill>
              </a:rPr>
              <a:t>***1/2 </a:t>
            </a:r>
            <a:r>
              <a:rPr lang="en-US" dirty="0" err="1" smtClean="0">
                <a:solidFill>
                  <a:srgbClr val="FFFF00"/>
                </a:solidFill>
              </a:rPr>
              <a:t>loại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khác</a:t>
            </a:r>
            <a:r>
              <a:rPr lang="en-US" dirty="0" smtClean="0">
                <a:solidFill>
                  <a:srgbClr val="FFFF00"/>
                </a:solidFill>
              </a:rPr>
              <a:t> so </a:t>
            </a:r>
            <a:r>
              <a:rPr lang="en-US" dirty="0" err="1" smtClean="0">
                <a:solidFill>
                  <a:srgbClr val="FFFF00"/>
                </a:solidFill>
              </a:rPr>
              <a:t>với</a:t>
            </a:r>
            <a:r>
              <a:rPr lang="en-US" dirty="0" smtClean="0">
                <a:solidFill>
                  <a:srgbClr val="FFFF00"/>
                </a:solidFill>
              </a:rPr>
              <a:t> trend </a:t>
            </a:r>
            <a:r>
              <a:rPr lang="en-US" dirty="0" err="1" smtClean="0">
                <a:solidFill>
                  <a:srgbClr val="FFFF00"/>
                </a:solidFill>
              </a:rPr>
              <a:t>chung</a:t>
            </a:r>
            <a:r>
              <a:rPr lang="en-US" dirty="0" smtClean="0">
                <a:solidFill>
                  <a:srgbClr val="FFFF00"/>
                </a:solidFill>
              </a:rPr>
              <a:t> =&gt; </a:t>
            </a:r>
            <a:r>
              <a:rPr lang="en-US" dirty="0" err="1" smtClean="0">
                <a:solidFill>
                  <a:srgbClr val="FFFF00"/>
                </a:solidFill>
              </a:rPr>
              <a:t>trường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hợp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đặc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biệt</a:t>
            </a:r>
            <a:endParaRPr lang="en-US" dirty="0" smtClean="0">
              <a:solidFill>
                <a:srgbClr val="FFFF00"/>
              </a:solidFill>
            </a:endParaRPr>
          </a:p>
          <a:p>
            <a:pPr marL="0" indent="0" algn="just">
              <a:buNone/>
            </a:pPr>
            <a:r>
              <a:rPr lang="en-US" dirty="0" smtClean="0">
                <a:solidFill>
                  <a:schemeClr val="bg1"/>
                </a:solidFill>
              </a:rPr>
              <a:t>Except for/with the exception of …</a:t>
            </a:r>
            <a:endParaRPr lang="en-US" dirty="0">
              <a:solidFill>
                <a:schemeClr val="bg1"/>
              </a:solidFill>
            </a:endParaRPr>
          </a:p>
          <a:p>
            <a:pPr algn="just"/>
            <a:r>
              <a:rPr lang="en-US" dirty="0" err="1" smtClean="0">
                <a:solidFill>
                  <a:srgbClr val="FFFF00"/>
                </a:solidFill>
              </a:rPr>
              <a:t>Từ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câu</a:t>
            </a:r>
            <a:r>
              <a:rPr lang="en-US" dirty="0">
                <a:solidFill>
                  <a:srgbClr val="FFFF00"/>
                </a:solidFill>
              </a:rPr>
              <a:t> 2 : </a:t>
            </a:r>
            <a:r>
              <a:rPr lang="en-US" dirty="0" smtClean="0">
                <a:solidFill>
                  <a:srgbClr val="FFFF00"/>
                </a:solidFill>
              </a:rPr>
              <a:t>order.</a:t>
            </a:r>
          </a:p>
          <a:p>
            <a:pPr marL="0" indent="0" algn="just">
              <a:buNone/>
            </a:pPr>
            <a:r>
              <a:rPr lang="en-US" dirty="0" smtClean="0">
                <a:solidFill>
                  <a:schemeClr val="bg1"/>
                </a:solidFill>
              </a:rPr>
              <a:t>Gas &amp; Coal &amp; Petro output - highest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2880" y="265013"/>
            <a:ext cx="11094720" cy="19492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</a:rPr>
              <a:t>DYNAMIC – OVERVIEW OUTLINE</a:t>
            </a:r>
            <a:endParaRPr kumimoji="0" lang="en-US" sz="6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BrandonGrotesque-Regular"/>
              <a:ea typeface="BrandonGrotesque-Regular"/>
              <a:cs typeface="BrandonGrotesque-Regular"/>
              <a:sym typeface="BrandonGrotesque-Regular"/>
            </a:endParaRPr>
          </a:p>
        </p:txBody>
      </p:sp>
    </p:spTree>
    <p:extLst>
      <p:ext uri="{BB962C8B-B14F-4D97-AF65-F5344CB8AC3E}">
        <p14:creationId xmlns:p14="http://schemas.microsoft.com/office/powerpoint/2010/main" val="23023470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9360" y="0"/>
            <a:ext cx="14264640" cy="137159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243840"/>
            <a:ext cx="11767930" cy="12514658"/>
          </a:xfrm>
        </p:spPr>
        <p:txBody>
          <a:bodyPr/>
          <a:lstStyle/>
          <a:p>
            <a:pPr algn="just"/>
            <a:r>
              <a:rPr lang="en-US" dirty="0" err="1">
                <a:solidFill>
                  <a:srgbClr val="FFC000"/>
                </a:solidFill>
              </a:rPr>
              <a:t>Câu</a:t>
            </a:r>
            <a:r>
              <a:rPr lang="en-US" dirty="0">
                <a:solidFill>
                  <a:srgbClr val="FFC000"/>
                </a:solidFill>
              </a:rPr>
              <a:t> 1</a:t>
            </a:r>
            <a:r>
              <a:rPr lang="en-US" dirty="0" smtClean="0">
                <a:solidFill>
                  <a:srgbClr val="FFC000"/>
                </a:solidFill>
              </a:rPr>
              <a:t>: trend.</a:t>
            </a:r>
            <a:endParaRPr lang="en-US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dirty="0"/>
              <a:t>As can be seen from the graphs, </a:t>
            </a:r>
            <a:r>
              <a:rPr lang="en-US" dirty="0">
                <a:solidFill>
                  <a:srgbClr val="FFC000"/>
                </a:solidFill>
              </a:rPr>
              <a:t>with the exception of/except for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the amount of energy produced by </a:t>
            </a:r>
            <a:r>
              <a:rPr lang="en-US" b="1" dirty="0">
                <a:solidFill>
                  <a:srgbClr val="FFC000"/>
                </a:solidFill>
              </a:rPr>
              <a:t>the petro </a:t>
            </a:r>
            <a:r>
              <a:rPr lang="en-US" b="1" dirty="0" smtClean="0">
                <a:solidFill>
                  <a:srgbClr val="FFC000"/>
                </a:solidFill>
              </a:rPr>
              <a:t>industry</a:t>
            </a:r>
            <a:r>
              <a:rPr lang="en-US" dirty="0" smtClean="0"/>
              <a:t>, </a:t>
            </a:r>
            <a:r>
              <a:rPr lang="en-US" dirty="0">
                <a:solidFill>
                  <a:srgbClr val="0070C0"/>
                </a:solidFill>
              </a:rPr>
              <a:t>that made </a:t>
            </a:r>
            <a:r>
              <a:rPr lang="en-US">
                <a:solidFill>
                  <a:srgbClr val="0070C0"/>
                </a:solidFill>
              </a:rPr>
              <a:t>by </a:t>
            </a:r>
            <a:r>
              <a:rPr lang="en-US" smtClean="0"/>
              <a:t>all </a:t>
            </a:r>
            <a:r>
              <a:rPr lang="en-US" dirty="0"/>
              <a:t>sources increased slightly over the timeframe, </a:t>
            </a:r>
            <a:r>
              <a:rPr lang="en-US" dirty="0">
                <a:solidFill>
                  <a:srgbClr val="00B050"/>
                </a:solidFill>
              </a:rPr>
              <a:t>with nuclear and other power output going up at a greater </a:t>
            </a:r>
            <a:r>
              <a:rPr lang="en-US" dirty="0" smtClean="0">
                <a:solidFill>
                  <a:srgbClr val="00B050"/>
                </a:solidFill>
              </a:rPr>
              <a:t>extent/degree</a:t>
            </a:r>
            <a:r>
              <a:rPr lang="en-US" dirty="0" smtClean="0"/>
              <a:t>. (</a:t>
            </a:r>
            <a:r>
              <a:rPr lang="en-US" dirty="0" smtClean="0">
                <a:solidFill>
                  <a:srgbClr val="FFFF00"/>
                </a:solidFill>
              </a:rPr>
              <a:t>with + S + </a:t>
            </a:r>
            <a:r>
              <a:rPr lang="en-US" dirty="0" err="1" smtClean="0">
                <a:solidFill>
                  <a:srgbClr val="FFFF00"/>
                </a:solidFill>
              </a:rPr>
              <a:t>V_ing</a:t>
            </a:r>
            <a:r>
              <a:rPr lang="en-US" dirty="0" smtClean="0"/>
              <a:t>)</a:t>
            </a:r>
            <a:endParaRPr lang="en-US" dirty="0"/>
          </a:p>
          <a:p>
            <a:pPr algn="just"/>
            <a:r>
              <a:rPr lang="en-US" dirty="0" err="1" smtClean="0">
                <a:solidFill>
                  <a:srgbClr val="FFC000"/>
                </a:solidFill>
              </a:rPr>
              <a:t>Từ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câu</a:t>
            </a:r>
            <a:r>
              <a:rPr lang="en-US" dirty="0">
                <a:solidFill>
                  <a:srgbClr val="FFC000"/>
                </a:solidFill>
              </a:rPr>
              <a:t> 2: </a:t>
            </a:r>
            <a:r>
              <a:rPr lang="en-US" dirty="0" smtClean="0">
                <a:solidFill>
                  <a:srgbClr val="FFC000"/>
                </a:solidFill>
              </a:rPr>
              <a:t>order</a:t>
            </a:r>
            <a:endParaRPr lang="en-US" dirty="0">
              <a:solidFill>
                <a:srgbClr val="FFC000"/>
              </a:solidFill>
            </a:endParaRPr>
          </a:p>
          <a:p>
            <a:pPr marL="0" indent="0" algn="just">
              <a:buNone/>
            </a:pPr>
            <a:r>
              <a:rPr lang="vi-VN" dirty="0"/>
              <a:t>In addition, </a:t>
            </a:r>
            <a:r>
              <a:rPr lang="vi-VN" dirty="0">
                <a:solidFill>
                  <a:srgbClr val="00B050"/>
                </a:solidFill>
              </a:rPr>
              <a:t>the majority of</a:t>
            </a:r>
            <a:r>
              <a:rPr lang="vi-VN" dirty="0"/>
              <a:t> energy was produced using </a:t>
            </a:r>
            <a:r>
              <a:rPr lang="vi-VN" dirty="0" smtClean="0"/>
              <a:t>gas</a:t>
            </a:r>
            <a:r>
              <a:rPr lang="en-US" dirty="0" smtClean="0"/>
              <a:t>,</a:t>
            </a:r>
            <a:r>
              <a:rPr lang="vi-VN" dirty="0" smtClean="0"/>
              <a:t> </a:t>
            </a:r>
            <a:r>
              <a:rPr lang="vi-VN" dirty="0"/>
              <a:t>coal </a:t>
            </a:r>
            <a:r>
              <a:rPr lang="en-US" dirty="0" smtClean="0"/>
              <a:t>and petro </a:t>
            </a:r>
            <a:r>
              <a:rPr lang="vi-VN" dirty="0" smtClean="0"/>
              <a:t>power</a:t>
            </a:r>
            <a:r>
              <a:rPr lang="en-US" dirty="0" smtClean="0"/>
              <a:t>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34308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901" y="189396"/>
            <a:ext cx="9436524" cy="1247086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HOMEWORK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0901" y="1564690"/>
            <a:ext cx="9640957" cy="12023101"/>
          </a:xfrm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Write the introduction &amp; overview for the task (handout).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Question: </a:t>
            </a:r>
          </a:p>
          <a:p>
            <a:pPr marL="0" indent="0">
              <a:buNone/>
            </a:pPr>
            <a:r>
              <a:rPr lang="en-US" dirty="0"/>
              <a:t>“The three pie charts below show the changes in annual spending by a particular UK school in 1981, 1991 and 2001.”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7670" y="0"/>
            <a:ext cx="14229607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33200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aramond"/>
        <a:ea typeface="Garamond"/>
        <a:cs typeface="Garamond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BrandonGrotesque-Regular"/>
            <a:ea typeface="BrandonGrotesque-Regular"/>
            <a:cs typeface="BrandonGrotesque-Regular"/>
            <a:sym typeface="BrandonGrotesque-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aramond"/>
        <a:ea typeface="Garamond"/>
        <a:cs typeface="Garamond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BrandonGrotesque-Regular"/>
            <a:ea typeface="BrandonGrotesque-Regular"/>
            <a:cs typeface="BrandonGrotesque-Regular"/>
            <a:sym typeface="BrandonGrotesque-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2903</TotalTime>
  <Words>469</Words>
  <Application>Microsoft Office PowerPoint</Application>
  <PresentationFormat>Custom</PresentationFormat>
  <Paragraphs>58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BrandonGrotesque-Bold</vt:lpstr>
      <vt:lpstr>BrandonGrotesque-Medium</vt:lpstr>
      <vt:lpstr>BrandonGrotesque-Regular</vt:lpstr>
      <vt:lpstr>Garamond</vt:lpstr>
      <vt:lpstr>Helvetica Light</vt:lpstr>
      <vt:lpstr>Helvetica Neue</vt:lpstr>
      <vt:lpstr>Symbol</vt:lpstr>
      <vt:lpstr>White</vt:lpstr>
      <vt:lpstr>PowerPoint Presentation</vt:lpstr>
      <vt:lpstr>PIE CHART ESSENTIAL LANGUAGE </vt:lpstr>
      <vt:lpstr>MORE NATURAL EXPRESSIONs</vt:lpstr>
      <vt:lpstr>PowerPoint Presentation</vt:lpstr>
      <vt:lpstr>PowerPoint Presentation</vt:lpstr>
      <vt:lpstr>PowerPoint Presentation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Hoang Anh</cp:lastModifiedBy>
  <cp:revision>125</cp:revision>
  <dcterms:modified xsi:type="dcterms:W3CDTF">2020-10-15T14:19:14Z</dcterms:modified>
</cp:coreProperties>
</file>