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9" r:id="rId3"/>
    <p:sldId id="321" r:id="rId4"/>
    <p:sldId id="322" r:id="rId5"/>
    <p:sldId id="320" r:id="rId6"/>
    <p:sldId id="323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Nguyen" initials="TN" lastIdx="1" clrIdx="0">
    <p:extLst/>
  </p:cmAuthor>
  <p:cmAuthor id="2" name="Tuan Nguyen" initials="TN [2]" lastIdx="1" clrIdx="1">
    <p:extLst/>
  </p:cmAuthor>
  <p:cmAuthor id="3" name="Tuan Nguyen" initials="TN [3]" lastIdx="1" clrIdx="2">
    <p:extLst/>
  </p:cmAuthor>
  <p:cmAuthor id="4" name="Tuan Nguyen" initials="TN [4]" lastIdx="1" clrIdx="3">
    <p:extLst/>
  </p:cmAuthor>
  <p:cmAuthor id="5" name="Tuan Nguyen" initials="TN [5]" lastIdx="1" clrIdx="4">
    <p:extLst/>
  </p:cmAuthor>
  <p:cmAuthor id="6" name="Tuan Nguyen" initials="TN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DE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81"/>
    <p:restoredTop sz="93979" autoAdjust="0"/>
  </p:normalViewPr>
  <p:slideViewPr>
    <p:cSldViewPr snapToGrid="0" snapToObjects="1">
      <p:cViewPr varScale="1">
        <p:scale>
          <a:sx n="32" d="100"/>
          <a:sy n="32" d="100"/>
        </p:scale>
        <p:origin x="108" y="56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-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6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Then/time/afterwards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2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Preference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nunber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0600" y="1274190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694" y="-308659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he"/>
          <p:cNvSpPr txBox="1"/>
          <p:nvPr/>
        </p:nvSpPr>
        <p:spPr>
          <a:xfrm>
            <a:off x="10309150" y="4501502"/>
            <a:ext cx="2550745" cy="2717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the</a:t>
            </a:r>
          </a:p>
        </p:txBody>
      </p:sp>
      <p:sp>
        <p:nvSpPr>
          <p:cNvPr id="113" name="workshop"/>
          <p:cNvSpPr txBox="1"/>
          <p:nvPr/>
        </p:nvSpPr>
        <p:spPr>
          <a:xfrm>
            <a:off x="10328072" y="6486069"/>
            <a:ext cx="7192874" cy="2781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8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workshop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637"/>
            <a:ext cx="13524589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 smtClean="0">
                <a:solidFill>
                  <a:srgbClr val="FF0000"/>
                </a:solidFill>
              </a:rPr>
              <a:t>HOMEWORK REVISION.</a:t>
            </a:r>
          </a:p>
          <a:p>
            <a:pPr algn="l"/>
            <a:endParaRPr lang="en-US" sz="4800" dirty="0" smtClean="0">
              <a:solidFill>
                <a:srgbClr val="FF0000"/>
              </a:solidFill>
            </a:endParaRP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1. Approach</a:t>
            </a:r>
            <a:r>
              <a:rPr lang="en-US" sz="4800" dirty="0" smtClean="0">
                <a:solidFill>
                  <a:srgbClr val="FF0000"/>
                </a:solidFill>
              </a:rPr>
              <a:t>: </a:t>
            </a:r>
            <a:r>
              <a:rPr lang="en-US" sz="4800" dirty="0" smtClean="0"/>
              <a:t>group details in body </a:t>
            </a:r>
            <a:r>
              <a:rPr lang="en-US" sz="4800" dirty="0" smtClean="0"/>
              <a:t>paragraphs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[</a:t>
            </a:r>
            <a:r>
              <a:rPr lang="en-US" sz="4800" dirty="0" err="1" smtClean="0">
                <a:solidFill>
                  <a:schemeClr val="tx1"/>
                </a:solidFill>
              </a:rPr>
              <a:t>nhóm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trends </a:t>
            </a:r>
            <a:r>
              <a:rPr lang="en-US" sz="4800" dirty="0" err="1" smtClean="0">
                <a:solidFill>
                  <a:srgbClr val="FF0000"/>
                </a:solidFill>
              </a:rPr>
              <a:t>giống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nhau</a:t>
            </a:r>
            <a:r>
              <a:rPr lang="en-US" sz="4800" dirty="0" smtClean="0">
                <a:solidFill>
                  <a:srgbClr val="FF0000"/>
                </a:solidFill>
              </a:rPr>
              <a:t> &amp; </a:t>
            </a:r>
            <a:r>
              <a:rPr lang="en-US" sz="4800" dirty="0" err="1" smtClean="0">
                <a:solidFill>
                  <a:srgbClr val="FF0000"/>
                </a:solidFill>
              </a:rPr>
              <a:t>đan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vào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nhau</a:t>
            </a:r>
            <a:r>
              <a:rPr lang="en-US" sz="4800" dirty="0" smtClean="0"/>
              <a:t>]</a:t>
            </a:r>
          </a:p>
          <a:p>
            <a:pPr algn="ctr"/>
            <a:endParaRPr lang="en-US" sz="4800" dirty="0"/>
          </a:p>
          <a:p>
            <a:pPr algn="l"/>
            <a:r>
              <a:rPr lang="en-US" sz="4800" dirty="0" smtClean="0">
                <a:solidFill>
                  <a:srgbClr val="FF33CC"/>
                </a:solidFill>
              </a:rPr>
              <a:t>[B1]: in person &amp; telephones</a:t>
            </a:r>
          </a:p>
          <a:p>
            <a:pPr algn="l"/>
            <a:r>
              <a:rPr lang="en-US" sz="4800" dirty="0" err="1" smtClean="0"/>
              <a:t>Câu</a:t>
            </a:r>
            <a:r>
              <a:rPr lang="en-US" sz="4800" dirty="0" smtClean="0"/>
              <a:t> </a:t>
            </a:r>
            <a:r>
              <a:rPr lang="en-US" sz="4800" dirty="0" smtClean="0"/>
              <a:t>1: (start from the highest)</a:t>
            </a:r>
          </a:p>
          <a:p>
            <a:pPr algn="l"/>
            <a:r>
              <a:rPr lang="en-US" sz="4800" dirty="0" smtClean="0">
                <a:solidFill>
                  <a:srgbClr val="FF0000"/>
                </a:solidFill>
              </a:rPr>
              <a:t>In [1</a:t>
            </a:r>
            <a:r>
              <a:rPr lang="en-US" sz="4800" baseline="30000" dirty="0" smtClean="0">
                <a:solidFill>
                  <a:srgbClr val="FF0000"/>
                </a:solidFill>
              </a:rPr>
              <a:t>st</a:t>
            </a:r>
            <a:r>
              <a:rPr lang="en-US" sz="4800" dirty="0" smtClean="0">
                <a:solidFill>
                  <a:srgbClr val="FF0000"/>
                </a:solidFill>
              </a:rPr>
              <a:t> year], [the data for type] was/stood at …</a:t>
            </a:r>
          </a:p>
          <a:p>
            <a:pPr algn="l"/>
            <a:r>
              <a:rPr lang="en-US" sz="4800" dirty="0" smtClean="0"/>
              <a:t>In …, … questions were sent to … via telephone</a:t>
            </a:r>
          </a:p>
          <a:p>
            <a:pPr algn="l"/>
            <a:r>
              <a:rPr lang="en-US" sz="4800" dirty="0" smtClean="0"/>
              <a:t>In …, tourists made … enquiries to …</a:t>
            </a:r>
            <a:endParaRPr lang="en-US" sz="4800" dirty="0"/>
          </a:p>
          <a:p>
            <a:pPr algn="l"/>
            <a:r>
              <a:rPr lang="en-US" sz="4800" dirty="0" err="1" smtClean="0"/>
              <a:t>Câu</a:t>
            </a:r>
            <a:r>
              <a:rPr lang="en-US" sz="4800" dirty="0" smtClean="0"/>
              <a:t> </a:t>
            </a:r>
            <a:r>
              <a:rPr lang="en-US" sz="4800" dirty="0"/>
              <a:t>2</a:t>
            </a:r>
            <a:r>
              <a:rPr lang="en-US" sz="4800" dirty="0" smtClean="0"/>
              <a:t>: so </a:t>
            </a:r>
            <a:r>
              <a:rPr lang="en-US" sz="4800" dirty="0" err="1" smtClean="0"/>
              <a:t>sánh</a:t>
            </a:r>
            <a:r>
              <a:rPr lang="en-US" sz="4800" dirty="0" smtClean="0"/>
              <a:t> </a:t>
            </a:r>
            <a:r>
              <a:rPr lang="en-US" sz="4800" dirty="0" err="1" smtClean="0"/>
              <a:t>với</a:t>
            </a:r>
            <a:r>
              <a:rPr lang="en-US" sz="4800" dirty="0" smtClean="0"/>
              <a:t> </a:t>
            </a:r>
            <a:r>
              <a:rPr lang="en-US" sz="4800" dirty="0" err="1" smtClean="0"/>
              <a:t>loại</a:t>
            </a:r>
            <a:r>
              <a:rPr lang="en-US" sz="4800" dirty="0" smtClean="0"/>
              <a:t> </a:t>
            </a:r>
            <a:r>
              <a:rPr lang="en-US" sz="4800" dirty="0" err="1" smtClean="0"/>
              <a:t>cùng</a:t>
            </a:r>
            <a:r>
              <a:rPr lang="en-US" sz="4800" dirty="0" smtClean="0"/>
              <a:t> </a:t>
            </a:r>
            <a:r>
              <a:rPr lang="en-US" sz="4800" dirty="0" err="1" smtClean="0"/>
              <a:t>nhóm</a:t>
            </a:r>
            <a:r>
              <a:rPr lang="en-US" sz="4800" dirty="0" smtClean="0"/>
              <a:t> </a:t>
            </a:r>
            <a:r>
              <a:rPr lang="en-US" sz="4800" dirty="0" err="1" smtClean="0"/>
              <a:t>vào</a:t>
            </a:r>
            <a:r>
              <a:rPr lang="en-US" sz="4800" dirty="0" smtClean="0"/>
              <a:t> body  </a:t>
            </a:r>
            <a:endParaRPr lang="en-US" sz="4800" dirty="0"/>
          </a:p>
          <a:p>
            <a:pPr algn="l"/>
            <a:r>
              <a:rPr lang="en-US" sz="4800" dirty="0" smtClean="0">
                <a:solidFill>
                  <a:srgbClr val="FF0000"/>
                </a:solidFill>
              </a:rPr>
              <a:t>This figure was … higher than that for [in person]</a:t>
            </a:r>
          </a:p>
          <a:p>
            <a:pPr algn="l"/>
            <a:r>
              <a:rPr lang="en-US" sz="4800" dirty="0" err="1" smtClean="0">
                <a:solidFill>
                  <a:schemeClr val="tx1"/>
                </a:solidFill>
              </a:rPr>
              <a:t>Câu</a:t>
            </a:r>
            <a:r>
              <a:rPr lang="en-US" sz="4800" dirty="0" smtClean="0">
                <a:solidFill>
                  <a:schemeClr val="tx1"/>
                </a:solidFill>
              </a:rPr>
              <a:t> 3&amp;4: </a:t>
            </a:r>
            <a:r>
              <a:rPr lang="en-US" sz="4800" dirty="0" err="1" smtClean="0">
                <a:solidFill>
                  <a:schemeClr val="tx1"/>
                </a:solidFill>
              </a:rPr>
              <a:t>miêu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tả</a:t>
            </a:r>
            <a:r>
              <a:rPr lang="en-US" sz="4800" dirty="0" smtClean="0">
                <a:solidFill>
                  <a:schemeClr val="tx1"/>
                </a:solidFill>
              </a:rPr>
              <a:t> trend </a:t>
            </a:r>
            <a:r>
              <a:rPr lang="en-US" sz="4800" dirty="0" err="1" smtClean="0">
                <a:solidFill>
                  <a:schemeClr val="tx1"/>
                </a:solidFill>
              </a:rPr>
              <a:t>loại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cao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nhất</a:t>
            </a:r>
            <a:r>
              <a:rPr lang="en-US" sz="4800" dirty="0" smtClean="0">
                <a:solidFill>
                  <a:schemeClr val="tx1"/>
                </a:solidFill>
              </a:rPr>
              <a:t> =&gt; </a:t>
            </a:r>
            <a:r>
              <a:rPr lang="en-US" sz="4800" dirty="0" err="1" smtClean="0">
                <a:solidFill>
                  <a:schemeClr val="tx1"/>
                </a:solidFill>
              </a:rPr>
              <a:t>loại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kia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4800" dirty="0" smtClean="0">
                <a:solidFill>
                  <a:srgbClr val="FF0000"/>
                </a:solidFill>
              </a:rPr>
              <a:t>[the data for type] …</a:t>
            </a:r>
          </a:p>
          <a:p>
            <a:pPr algn="l"/>
            <a:r>
              <a:rPr lang="en-US" sz="4800" dirty="0" smtClean="0">
                <a:solidFill>
                  <a:schemeClr val="tx1"/>
                </a:solidFill>
              </a:rPr>
              <a:t>***</a:t>
            </a:r>
            <a:r>
              <a:rPr lang="en-US" sz="4800" dirty="0" err="1" smtClean="0">
                <a:solidFill>
                  <a:schemeClr val="tx1"/>
                </a:solidFill>
              </a:rPr>
              <a:t>mỗi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loại</a:t>
            </a:r>
            <a:r>
              <a:rPr lang="en-US" sz="4800" dirty="0" smtClean="0">
                <a:solidFill>
                  <a:schemeClr val="tx1"/>
                </a:solidFill>
              </a:rPr>
              <a:t> 1 </a:t>
            </a:r>
            <a:r>
              <a:rPr lang="en-US" sz="4800" dirty="0" err="1" smtClean="0">
                <a:solidFill>
                  <a:schemeClr val="tx1"/>
                </a:solidFill>
              </a:rPr>
              <a:t>câu</a:t>
            </a:r>
            <a:r>
              <a:rPr lang="en-US" sz="4800" dirty="0" smtClean="0">
                <a:solidFill>
                  <a:schemeClr val="tx1"/>
                </a:solidFill>
              </a:rPr>
              <a:t> trend</a:t>
            </a:r>
          </a:p>
          <a:p>
            <a:pPr algn="l"/>
            <a:r>
              <a:rPr lang="en-US" sz="4800" dirty="0" err="1" smtClean="0">
                <a:solidFill>
                  <a:schemeClr val="tx1"/>
                </a:solidFill>
              </a:rPr>
              <a:t>không</a:t>
            </a:r>
            <a:r>
              <a:rPr lang="en-US" sz="4800" dirty="0" smtClean="0">
                <a:solidFill>
                  <a:schemeClr val="tx1"/>
                </a:solidFill>
              </a:rPr>
              <a:t> chia bodies </a:t>
            </a:r>
            <a:r>
              <a:rPr lang="en-US" sz="4800" dirty="0" err="1" smtClean="0">
                <a:solidFill>
                  <a:schemeClr val="tx1"/>
                </a:solidFill>
              </a:rPr>
              <a:t>theo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năm</a:t>
            </a:r>
            <a:r>
              <a:rPr lang="en-US" sz="4800" dirty="0" smtClean="0">
                <a:solidFill>
                  <a:schemeClr val="tx1"/>
                </a:solidFill>
              </a:rPr>
              <a:t>,</a:t>
            </a:r>
            <a:r>
              <a:rPr lang="en-US" sz="4800" dirty="0" smtClean="0">
                <a:solidFill>
                  <a:schemeClr val="tx1"/>
                </a:solidFill>
              </a:rPr>
              <a:t> chia </a:t>
            </a:r>
            <a:r>
              <a:rPr lang="en-US" sz="4800" dirty="0" err="1" smtClean="0">
                <a:solidFill>
                  <a:schemeClr val="tx1"/>
                </a:solidFill>
              </a:rPr>
              <a:t>theo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loại</a:t>
            </a:r>
            <a:r>
              <a:rPr lang="en-US" sz="4800" dirty="0" smtClean="0">
                <a:solidFill>
                  <a:schemeClr val="tx1"/>
                </a:solidFill>
              </a:rPr>
              <a:t>/trend</a:t>
            </a:r>
            <a:endParaRPr lang="en-US" sz="4800" dirty="0" smtClean="0">
              <a:solidFill>
                <a:schemeClr val="tx1"/>
              </a:solidFill>
            </a:endParaRPr>
          </a:p>
          <a:p>
            <a:pPr algn="l"/>
            <a:r>
              <a:rPr lang="en-US" sz="4800" dirty="0" smtClean="0">
                <a:solidFill>
                  <a:srgbClr val="FF33CC"/>
                </a:solidFill>
              </a:rPr>
              <a:t>[B2]: letter/email</a:t>
            </a:r>
            <a:endParaRPr lang="en-US" sz="4800" dirty="0">
              <a:solidFill>
                <a:srgbClr val="FF33CC"/>
              </a:solidFill>
            </a:endParaRPr>
          </a:p>
          <a:p>
            <a:pPr algn="l"/>
            <a:r>
              <a:rPr lang="en-US" sz="4800" dirty="0" err="1" smtClean="0"/>
              <a:t>Câu</a:t>
            </a:r>
            <a:r>
              <a:rPr lang="en-US" sz="4800" dirty="0" smtClean="0"/>
              <a:t> </a:t>
            </a:r>
            <a:r>
              <a:rPr lang="en-US" sz="4800" dirty="0" smtClean="0"/>
              <a:t>1&amp;2: </a:t>
            </a:r>
            <a:r>
              <a:rPr lang="en-US" sz="4800" dirty="0" err="1" smtClean="0"/>
              <a:t>Từ</a:t>
            </a:r>
            <a:r>
              <a:rPr lang="en-US" sz="4800" dirty="0" smtClean="0"/>
              <a:t> </a:t>
            </a:r>
            <a:r>
              <a:rPr lang="en-US" sz="4800" dirty="0" err="1" smtClean="0"/>
              <a:t>nối</a:t>
            </a:r>
            <a:r>
              <a:rPr lang="en-US" sz="4800" dirty="0" smtClean="0"/>
              <a:t> &amp;</a:t>
            </a:r>
            <a:r>
              <a:rPr lang="en-US" sz="4800" dirty="0" smtClean="0"/>
              <a:t> Trend</a:t>
            </a:r>
            <a:endParaRPr lang="en-US" sz="4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062983" y="1604676"/>
            <a:ext cx="10321017" cy="9705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2. Subjects:</a:t>
            </a:r>
            <a:endParaRPr lang="en-US" sz="4800" dirty="0">
              <a:solidFill>
                <a:srgbClr val="FF0000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The </a:t>
            </a:r>
            <a:r>
              <a:rPr lang="en-US" sz="4800" dirty="0"/>
              <a:t>number of / the quantity of question</a:t>
            </a:r>
            <a:r>
              <a:rPr lang="en-US" sz="4800" u="sng" dirty="0">
                <a:solidFill>
                  <a:srgbClr val="FF0000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 smtClean="0"/>
              <a:t>sent via [type].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 smtClean="0"/>
              <a:t>The data/number for [type] </a:t>
            </a:r>
            <a:endParaRPr lang="en-US" sz="4800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dirty="0">
              <a:solidFill>
                <a:srgbClr val="FF000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3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. Paraphrase: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 </a:t>
            </a:r>
          </a:p>
          <a:p>
            <a:pPr marL="685800" marR="0" indent="-685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baseline="0" dirty="0" smtClean="0"/>
              <a:t>In</a:t>
            </a:r>
            <a:r>
              <a:rPr lang="en-US" sz="4800" dirty="0" smtClean="0"/>
              <a:t> person</a:t>
            </a: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Direct (face-to-face) communication | … meetings</a:t>
            </a:r>
          </a:p>
          <a:p>
            <a:pPr marL="685800" marR="0" indent="-685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800" dirty="0" smtClean="0"/>
              <a:t>Letter/email</a:t>
            </a:r>
            <a:endParaRPr kumimoji="0" lang="en-US" sz="4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</a:pPr>
            <a:r>
              <a:rPr lang="en-US" sz="4800" dirty="0" smtClean="0"/>
              <a:t> Mailing | Mailed (written) questions/ enquiries/ queries. 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49618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81" y="2354835"/>
            <a:ext cx="11591219" cy="8562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6884" y="405583"/>
            <a:ext cx="12263390" cy="194925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number of enquiries received by the </a:t>
            </a:r>
            <a:r>
              <a:rPr lang="en-US" dirty="0" smtClean="0"/>
              <a:t>Tourist Information Office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one city over a six-month period in 2011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84" y="2432799"/>
            <a:ext cx="12263390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5400" dirty="0"/>
              <a:t>In January, </a:t>
            </a:r>
            <a:r>
              <a:rPr lang="en-US" sz="5400" u="sng" dirty="0"/>
              <a:t>the majority of</a:t>
            </a:r>
            <a:r>
              <a:rPr lang="en-US" sz="5400" dirty="0"/>
              <a:t> questions were sent to the Office via telephones, at 900, </a:t>
            </a:r>
            <a:r>
              <a:rPr lang="en-US" sz="5400" u="sng" dirty="0"/>
              <a:t>almost doubling</a:t>
            </a:r>
            <a:r>
              <a:rPr lang="en-US" sz="5400" dirty="0"/>
              <a:t> </a:t>
            </a:r>
            <a:r>
              <a:rPr lang="en-US" sz="5400" u="sng" dirty="0"/>
              <a:t>those</a:t>
            </a:r>
            <a:r>
              <a:rPr lang="en-US" sz="5400" dirty="0"/>
              <a:t> sent </a:t>
            </a:r>
            <a:r>
              <a:rPr lang="en-US" sz="5400" dirty="0" smtClean="0"/>
              <a:t>in person. </a:t>
            </a:r>
            <a:r>
              <a:rPr lang="en-US" sz="5400" dirty="0">
                <a:solidFill>
                  <a:srgbClr val="0070C0"/>
                </a:solidFill>
              </a:rPr>
              <a:t>The total quantity of telephone queries</a:t>
            </a:r>
            <a:r>
              <a:rPr lang="en-US" sz="5400" dirty="0"/>
              <a:t> </a:t>
            </a:r>
            <a:r>
              <a:rPr lang="en-US" sz="5400" u="sng" dirty="0"/>
              <a:t>dipped to 800 before</a:t>
            </a:r>
            <a:r>
              <a:rPr lang="en-US" sz="5400" dirty="0"/>
              <a:t> climbing </a:t>
            </a:r>
            <a:r>
              <a:rPr lang="en-US" sz="5400" u="sng" dirty="0"/>
              <a:t>back/recovering</a:t>
            </a:r>
            <a:r>
              <a:rPr lang="en-US" sz="5400" dirty="0"/>
              <a:t> to 1000 in March</a:t>
            </a:r>
            <a:r>
              <a:rPr lang="en-US" sz="5400" u="sng" dirty="0">
                <a:solidFill>
                  <a:srgbClr val="FF0000"/>
                </a:solidFill>
              </a:rPr>
              <a:t>, at which point</a:t>
            </a:r>
            <a:r>
              <a:rPr lang="en-US" sz="5400" dirty="0"/>
              <a:t> it plateaued for one month</a:t>
            </a:r>
            <a:r>
              <a:rPr lang="en-US" sz="5400" dirty="0">
                <a:solidFill>
                  <a:srgbClr val="FF0000"/>
                </a:solidFill>
              </a:rPr>
              <a:t>, </a:t>
            </a:r>
            <a:r>
              <a:rPr lang="en-US" sz="5400" u="sng" dirty="0">
                <a:solidFill>
                  <a:srgbClr val="FF0000"/>
                </a:solidFill>
              </a:rPr>
              <a:t>and then</a:t>
            </a:r>
            <a:r>
              <a:rPr lang="en-US" sz="5400" dirty="0"/>
              <a:t> surged to 1600 in June. </a:t>
            </a:r>
            <a:r>
              <a:rPr lang="en-US" sz="5400" dirty="0" smtClean="0"/>
              <a:t>Likewise, </a:t>
            </a:r>
            <a:r>
              <a:rPr lang="en-US" sz="5400" dirty="0">
                <a:solidFill>
                  <a:srgbClr val="0070C0"/>
                </a:solidFill>
              </a:rPr>
              <a:t>the number of </a:t>
            </a:r>
            <a:r>
              <a:rPr lang="en-US" sz="5400" dirty="0" smtClean="0">
                <a:solidFill>
                  <a:srgbClr val="0070C0"/>
                </a:solidFill>
              </a:rPr>
              <a:t>direct </a:t>
            </a:r>
            <a:r>
              <a:rPr lang="en-US" sz="5400" dirty="0">
                <a:solidFill>
                  <a:srgbClr val="0070C0"/>
                </a:solidFill>
              </a:rPr>
              <a:t>questions</a:t>
            </a:r>
            <a:r>
              <a:rPr lang="en-US" sz="5400" dirty="0"/>
              <a:t> </a:t>
            </a:r>
            <a:r>
              <a:rPr lang="en-US" sz="5400" u="sng" dirty="0"/>
              <a:t>jumped by 5 times/quintupled </a:t>
            </a:r>
            <a:r>
              <a:rPr lang="en-US" sz="5400" dirty="0"/>
              <a:t>to approximately 2000 at the end of the period.</a:t>
            </a:r>
          </a:p>
        </p:txBody>
      </p:sp>
    </p:spTree>
    <p:extLst>
      <p:ext uri="{BB962C8B-B14F-4D97-AF65-F5344CB8AC3E}">
        <p14:creationId xmlns:p14="http://schemas.microsoft.com/office/powerpoint/2010/main" val="3236368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81" y="2354835"/>
            <a:ext cx="11591219" cy="8562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6884" y="405583"/>
            <a:ext cx="12263390" cy="194925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number of enquiries received by the </a:t>
            </a:r>
            <a:r>
              <a:rPr lang="en-US" dirty="0" smtClean="0"/>
              <a:t>Tourist Information Office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one city over a six-month period in 2011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84" y="3263797"/>
            <a:ext cx="12263390" cy="84125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dirty="0"/>
              <a:t>Quite an opposite </a:t>
            </a:r>
            <a:r>
              <a:rPr lang="en-US" sz="6000" dirty="0" smtClean="0"/>
              <a:t>pattern can </a:t>
            </a:r>
            <a:r>
              <a:rPr lang="en-US" sz="6000" dirty="0"/>
              <a:t>be observed in </a:t>
            </a:r>
            <a:r>
              <a:rPr lang="en-US" sz="6000" dirty="0">
                <a:solidFill>
                  <a:srgbClr val="0070C0"/>
                </a:solidFill>
              </a:rPr>
              <a:t>the data for written </a:t>
            </a:r>
            <a:r>
              <a:rPr lang="en-US" sz="6000" dirty="0" smtClean="0">
                <a:solidFill>
                  <a:srgbClr val="0070C0"/>
                </a:solidFill>
              </a:rPr>
              <a:t>enquiries</a:t>
            </a:r>
            <a:r>
              <a:rPr lang="en-US" sz="6000" dirty="0" smtClean="0"/>
              <a:t> (</a:t>
            </a:r>
            <a:r>
              <a:rPr lang="en-US" sz="6000" dirty="0" smtClean="0">
                <a:solidFill>
                  <a:srgbClr val="FF0000"/>
                </a:solidFill>
              </a:rPr>
              <a:t>On the other hand, there was a decrease in mailing preferences among tourists</a:t>
            </a:r>
            <a:r>
              <a:rPr lang="en-US" sz="6000" dirty="0" smtClean="0"/>
              <a:t>). </a:t>
            </a:r>
            <a:r>
              <a:rPr lang="en-US" sz="6000" u="sng" dirty="0"/>
              <a:t>After</a:t>
            </a:r>
            <a:r>
              <a:rPr lang="en-US" sz="6000" dirty="0"/>
              <a:t> stabilizing at around 700 during the first quarter, </a:t>
            </a:r>
            <a:r>
              <a:rPr lang="en-US" sz="6000" dirty="0">
                <a:solidFill>
                  <a:srgbClr val="0070C0"/>
                </a:solidFill>
              </a:rPr>
              <a:t>this figure</a:t>
            </a:r>
            <a:r>
              <a:rPr lang="en-US" sz="6000" dirty="0"/>
              <a:t> </a:t>
            </a:r>
            <a:r>
              <a:rPr lang="en-US" sz="6000" u="sng" dirty="0"/>
              <a:t>sank</a:t>
            </a:r>
            <a:r>
              <a:rPr lang="en-US" sz="6000" dirty="0"/>
              <a:t> to just above under 400 in May </a:t>
            </a:r>
            <a:r>
              <a:rPr lang="en-US" sz="6000" u="sng" dirty="0" smtClean="0">
                <a:solidFill>
                  <a:srgbClr val="FF0000"/>
                </a:solidFill>
              </a:rPr>
              <a:t>when</a:t>
            </a:r>
            <a:r>
              <a:rPr lang="en-US" sz="6000" dirty="0" smtClean="0"/>
              <a:t> </a:t>
            </a:r>
            <a:r>
              <a:rPr lang="en-US" sz="6000" dirty="0"/>
              <a:t>it remained static in the final month. </a:t>
            </a:r>
          </a:p>
        </p:txBody>
      </p:sp>
    </p:spTree>
    <p:extLst>
      <p:ext uri="{BB962C8B-B14F-4D97-AF65-F5344CB8AC3E}">
        <p14:creationId xmlns:p14="http://schemas.microsoft.com/office/powerpoint/2010/main" val="2147989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80" y="2354835"/>
            <a:ext cx="11591219" cy="856210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36884" y="405583"/>
            <a:ext cx="12263390" cy="194925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number of enquiries received by the </a:t>
            </a:r>
            <a:r>
              <a:rPr lang="en-US" dirty="0" smtClean="0"/>
              <a:t>Tourist Information Office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one city over a six-month period in 2011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200" y="3085230"/>
            <a:ext cx="1226339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The given line graph compares </a:t>
            </a:r>
            <a:r>
              <a:rPr lang="en-US" sz="4800" u="sng" dirty="0"/>
              <a:t>the number of questions sent to</a:t>
            </a:r>
            <a:r>
              <a:rPr lang="en-US" sz="4800" dirty="0"/>
              <a:t> the Tourist Information Office </a:t>
            </a:r>
            <a:r>
              <a:rPr lang="en-US" sz="4800" u="sng" dirty="0"/>
              <a:t>in a particular city</a:t>
            </a:r>
            <a:r>
              <a:rPr lang="en-US" sz="4800" dirty="0"/>
              <a:t> </a:t>
            </a:r>
            <a:r>
              <a:rPr lang="en-US" sz="4800" u="sng" dirty="0"/>
              <a:t>through three channels</a:t>
            </a:r>
            <a:r>
              <a:rPr lang="en-US" sz="4800" dirty="0"/>
              <a:t>, </a:t>
            </a:r>
            <a:r>
              <a:rPr lang="en-US" sz="4800" u="sng" dirty="0"/>
              <a:t>namely telephones, mailing and direct communication</a:t>
            </a:r>
            <a:r>
              <a:rPr lang="en-US" sz="4800" dirty="0"/>
              <a:t>, during </a:t>
            </a:r>
            <a:r>
              <a:rPr lang="en-US" sz="4800" u="sng" dirty="0"/>
              <a:t>the first half of 2011</a:t>
            </a:r>
            <a:r>
              <a:rPr lang="en-US" sz="48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884" y="8329006"/>
            <a:ext cx="12007516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As can be seen from the graph, while </a:t>
            </a:r>
            <a:r>
              <a:rPr lang="en-US" sz="4800" u="sng" dirty="0"/>
              <a:t>there was a downward trend</a:t>
            </a:r>
            <a:r>
              <a:rPr lang="en-US" sz="4800" dirty="0"/>
              <a:t> in </a:t>
            </a:r>
            <a:r>
              <a:rPr lang="en-US" sz="4800" u="sng" dirty="0"/>
              <a:t>the number of enquiries</a:t>
            </a:r>
            <a:r>
              <a:rPr lang="en-US" sz="4800" dirty="0"/>
              <a:t> </a:t>
            </a:r>
            <a:r>
              <a:rPr lang="en-US" sz="4800" dirty="0" smtClean="0"/>
              <a:t>mailed </a:t>
            </a:r>
            <a:r>
              <a:rPr lang="en-US" sz="4800" dirty="0"/>
              <a:t>to the Office, </a:t>
            </a:r>
            <a:r>
              <a:rPr lang="en-US" sz="4800" u="sng" dirty="0"/>
              <a:t>that of</a:t>
            </a:r>
            <a:r>
              <a:rPr lang="en-US" sz="4800" dirty="0"/>
              <a:t> face-to-face meetings and telephone calls </a:t>
            </a:r>
            <a:r>
              <a:rPr lang="en-US" sz="4800" u="sng" dirty="0"/>
              <a:t>registered a </a:t>
            </a:r>
            <a:r>
              <a:rPr lang="en-US" sz="4800" u="sng" dirty="0" smtClean="0"/>
              <a:t>noticeable increase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9894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80" y="-144629"/>
            <a:ext cx="11591219" cy="8562109"/>
          </a:xfrm>
          <a:prstGeom prst="rect">
            <a:avLst/>
          </a:prstGeom>
          <a:noFill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2792779" y="8216349"/>
            <a:ext cx="11591220" cy="483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9" tIns="91439" rIns="91439" bIns="91439" anchor="t">
            <a:noAutofit/>
          </a:bodyPr>
          <a:lstStyle>
            <a:lvl1pPr marL="73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  <a:lvl2pPr marL="136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2pPr>
            <a:lvl3pPr marL="200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3pPr>
            <a:lvl4pPr marL="263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4pPr>
            <a:lvl5pPr marL="327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5pPr>
            <a:lvl6pPr marL="390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6pPr>
            <a:lvl7pPr marL="454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7pPr>
            <a:lvl8pPr marL="517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8pPr>
            <a:lvl9pPr marL="581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Trend: </a:t>
            </a:r>
            <a:r>
              <a:rPr lang="en-US" dirty="0" smtClean="0">
                <a:solidFill>
                  <a:schemeClr val="tx1"/>
                </a:solidFill>
              </a:rPr>
              <a:t>the period witnessed a noticeable climb in the number of telephone calls and meetings, while that of letter/email fell.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884" y="405583"/>
            <a:ext cx="12263390" cy="194925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number of enquiries received by the </a:t>
            </a:r>
            <a:r>
              <a:rPr lang="en-US" dirty="0" smtClean="0"/>
              <a:t>Tourist Information Office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one city over a six-month period in 2011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84" y="3016175"/>
            <a:ext cx="12263390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The chart compares the number of </a:t>
            </a:r>
            <a:r>
              <a:rPr lang="en-US" sz="4800" b="1" dirty="0" smtClean="0"/>
              <a:t>enquires made to </a:t>
            </a:r>
            <a:r>
              <a:rPr lang="en-US" sz="4800" dirty="0" smtClean="0"/>
              <a:t>/</a:t>
            </a:r>
            <a:r>
              <a:rPr lang="en-US" sz="4800" b="1" dirty="0" smtClean="0"/>
              <a:t>questions </a:t>
            </a:r>
            <a:r>
              <a:rPr lang="en-US" sz="4800" b="1" dirty="0"/>
              <a:t>sent to </a:t>
            </a:r>
            <a:r>
              <a:rPr lang="en-US" sz="4800" dirty="0" smtClean="0"/>
              <a:t>a Tourist </a:t>
            </a:r>
            <a:r>
              <a:rPr lang="en-US" sz="4800" dirty="0"/>
              <a:t>Information </a:t>
            </a:r>
            <a:r>
              <a:rPr lang="en-US" sz="4800" dirty="0" smtClean="0"/>
              <a:t>Office in one city </a:t>
            </a:r>
            <a:r>
              <a:rPr lang="en-US" sz="4800" b="1" dirty="0"/>
              <a:t>by three channels</a:t>
            </a:r>
            <a:r>
              <a:rPr lang="en-US" sz="4800" dirty="0"/>
              <a:t>, </a:t>
            </a:r>
            <a:r>
              <a:rPr lang="en-US" sz="4800" b="1" dirty="0"/>
              <a:t>namely</a:t>
            </a:r>
            <a:r>
              <a:rPr lang="en-US" sz="4800" dirty="0"/>
              <a:t> telephone, letter/email and in person, in 2011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884" y="7104094"/>
            <a:ext cx="12007516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Overall, the </a:t>
            </a:r>
            <a:r>
              <a:rPr lang="en-US" sz="4800" dirty="0" smtClean="0"/>
              <a:t>figures for</a:t>
            </a:r>
            <a:r>
              <a:rPr lang="en-US" sz="4800" b="1" dirty="0" smtClean="0"/>
              <a:t> / number of questions via</a:t>
            </a:r>
            <a:r>
              <a:rPr lang="en-US" sz="4800" dirty="0" smtClean="0"/>
              <a:t> </a:t>
            </a:r>
            <a:r>
              <a:rPr lang="en-US" sz="4800" dirty="0"/>
              <a:t>telephone and </a:t>
            </a:r>
            <a:r>
              <a:rPr lang="en-US" sz="4800" b="1" dirty="0"/>
              <a:t>direct communication</a:t>
            </a:r>
            <a:r>
              <a:rPr lang="en-US" sz="4800" dirty="0"/>
              <a:t> rose substantially/soared, </a:t>
            </a:r>
            <a:r>
              <a:rPr lang="en-US" sz="4800" dirty="0" smtClean="0"/>
              <a:t>whereas there was a </a:t>
            </a:r>
            <a:r>
              <a:rPr lang="en-US" sz="4800" dirty="0"/>
              <a:t>gradual decline in </a:t>
            </a:r>
            <a:r>
              <a:rPr lang="en-US" sz="4800" dirty="0" smtClean="0"/>
              <a:t>that via letter/email / </a:t>
            </a:r>
            <a:r>
              <a:rPr lang="en-US" sz="4800" b="1" dirty="0" smtClean="0"/>
              <a:t>mailing </a:t>
            </a:r>
            <a:r>
              <a:rPr lang="en-US" sz="4800" b="1" dirty="0"/>
              <a:t>preference </a:t>
            </a:r>
            <a:r>
              <a:rPr lang="en-US" sz="4800" dirty="0"/>
              <a:t>over the timescale. </a:t>
            </a:r>
          </a:p>
        </p:txBody>
      </p:sp>
    </p:spTree>
    <p:extLst>
      <p:ext uri="{BB962C8B-B14F-4D97-AF65-F5344CB8AC3E}">
        <p14:creationId xmlns:p14="http://schemas.microsoft.com/office/powerpoint/2010/main" val="3394825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602</Words>
  <Application>Microsoft Office PowerPoint</Application>
  <PresentationFormat>Custom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BrandonGrotesque-Bold</vt:lpstr>
      <vt:lpstr>BrandonGrotesque-Medium</vt:lpstr>
      <vt:lpstr>BrandonGrotesque-Regular</vt:lpstr>
      <vt:lpstr>Garamond</vt:lpstr>
      <vt:lpstr>Helvetica Light</vt:lpstr>
      <vt:lpstr>Helvetica Neue</vt:lpstr>
      <vt:lpstr>Symbol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 Anh</cp:lastModifiedBy>
  <cp:revision>121</cp:revision>
  <cp:lastPrinted>2020-06-18T10:00:49Z</cp:lastPrinted>
  <dcterms:modified xsi:type="dcterms:W3CDTF">2020-10-16T16:00:55Z</dcterms:modified>
</cp:coreProperties>
</file>