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87" r:id="rId1"/>
  </p:sldMasterIdLst>
  <p:notesMasterIdLst>
    <p:notesMasterId r:id="rId25"/>
  </p:notesMasterIdLst>
  <p:sldIdLst>
    <p:sldId id="362" r:id="rId2"/>
    <p:sldId id="363" r:id="rId3"/>
    <p:sldId id="345" r:id="rId4"/>
    <p:sldId id="365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366" r:id="rId23"/>
    <p:sldId id="36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27"/>
    <a:srgbClr val="EE3131"/>
    <a:srgbClr val="825F00"/>
    <a:srgbClr val="FFC000"/>
    <a:srgbClr val="B1B1B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45D55-697E-470E-812B-10AB9DE328BA}">
  <a:tblStyle styleId="{75845D55-697E-470E-812B-10AB9DE32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6" autoAdjust="0"/>
    <p:restoredTop sz="94660"/>
  </p:normalViewPr>
  <p:slideViewPr>
    <p:cSldViewPr snapToGrid="0">
      <p:cViewPr>
        <p:scale>
          <a:sx n="66" d="100"/>
          <a:sy n="66" d="100"/>
        </p:scale>
        <p:origin x="35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75e30e62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75e30e62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75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BLANK_1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720000" y="1273211"/>
            <a:ext cx="77037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tamaran Thin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410600" y="491502"/>
            <a:ext cx="63228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90" name="Google Shape;90;p13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4C500-D75A-48FD-A3BF-BCC5D97E4E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C917C-7524-45E4-A451-91AECD069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/>
          <p:nvPr/>
        </p:nvSpPr>
        <p:spPr>
          <a:xfrm>
            <a:off x="-66675" y="2495550"/>
            <a:ext cx="9334500" cy="26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39"/>
          <p:cNvGrpSpPr/>
          <p:nvPr/>
        </p:nvGrpSpPr>
        <p:grpSpPr>
          <a:xfrm flipH="1"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74" name="Google Shape;374;p39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395568-0443-48FF-9485-ED598BDA5A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33746-7413-4EB4-95A2-F317A75B9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28125" y="63706"/>
            <a:ext cx="3478500" cy="30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28300" y="3934875"/>
            <a:ext cx="38040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2" name="Google Shape;12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05D90B-B24F-4228-9BCF-3C319201A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FBD91-899F-4442-9C1D-3ED57AB20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aheim"/>
              <a:buChar char="●"/>
              <a:defRPr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721F1E-D852-48B4-9DA3-6E2ADFA62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FAE9E-37B3-4437-8172-EC79969EB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4BBE832-F71B-4192-9BB0-03545A53FE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85" r:id="rId2"/>
    <p:sldLayoutId id="214748368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0633089-F911-4AB0-B12F-4D48BBE7D810}"/>
              </a:ext>
            </a:extLst>
          </p:cNvPr>
          <p:cNvSpPr txBox="1"/>
          <p:nvPr/>
        </p:nvSpPr>
        <p:spPr>
          <a:xfrm>
            <a:off x="1170435" y="230301"/>
            <a:ext cx="428046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TR</a:t>
            </a:r>
            <a:r>
              <a:rPr lang="vi-VN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Ư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ỜNG ĐẠI HỌC CÔNG NGHỆ THÔNG TIN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KHOA </a:t>
            </a:r>
            <a:r>
              <a:rPr lang="en-US" dirty="0" err="1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KHOA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 HỌC VÀ KĨ THUẬT THÔNG TIN</a:t>
            </a:r>
          </a:p>
          <a:p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MÔN HỌC THIẾT KẾ GIAO DIỆN NG</a:t>
            </a:r>
            <a:r>
              <a:rPr lang="vi-VN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Ư</a:t>
            </a:r>
            <a:r>
              <a:rPr lang="en-US" dirty="0">
                <a:solidFill>
                  <a:schemeClr val="tx1">
                    <a:lumMod val="10000"/>
                  </a:schemeClr>
                </a:solidFill>
                <a:latin typeface="+mn-lt"/>
                <a:cs typeface="Calibri" panose="020F0502020204030204" pitchFamily="34" charset="0"/>
              </a:rPr>
              <a:t>ỜI DÙNG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EFAEB8-F8C4-4575-8C97-E7C67C0C0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0" y="230302"/>
            <a:ext cx="914753" cy="738663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69726DFE-46CE-4816-B4AF-CC3195658F4F}"/>
              </a:ext>
            </a:extLst>
          </p:cNvPr>
          <p:cNvSpPr/>
          <p:nvPr/>
        </p:nvSpPr>
        <p:spPr>
          <a:xfrm>
            <a:off x="0" y="1524000"/>
            <a:ext cx="9144000" cy="1040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C18F98B-40EB-F67D-E15E-DB2DC54F786C}"/>
              </a:ext>
            </a:extLst>
          </p:cNvPr>
          <p:cNvSpPr/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782D9-379F-3CF4-F181-299DBB9943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1FDC8-1681-6089-FAEC-5242F4B0F4F2}"/>
              </a:ext>
            </a:extLst>
          </p:cNvPr>
          <p:cNvSpPr txBox="1"/>
          <p:nvPr/>
        </p:nvSpPr>
        <p:spPr>
          <a:xfrm>
            <a:off x="232630" y="1846658"/>
            <a:ext cx="67511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n w="1270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</a:rPr>
              <a:t>THIẾT KẾ WEBSITE</a:t>
            </a:r>
            <a:br>
              <a:rPr lang="en-US" sz="3600" b="1" dirty="0">
                <a:ln w="1270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</a:rPr>
            </a:br>
            <a:r>
              <a:rPr lang="en-US" sz="3600" b="1" dirty="0">
                <a:ln w="1270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</a:rPr>
              <a:t>BÁN SẢN PHẨM ĐIỆN TỬ</a:t>
            </a:r>
            <a:endParaRPr 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6ED94-C616-9FF4-D513-5FD4EB7E230E}"/>
              </a:ext>
            </a:extLst>
          </p:cNvPr>
          <p:cNvSpPr txBox="1"/>
          <p:nvPr/>
        </p:nvSpPr>
        <p:spPr>
          <a:xfrm>
            <a:off x="232630" y="3265567"/>
            <a:ext cx="45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GVHD: Th. VÕ TẤN KHOA</a:t>
            </a:r>
          </a:p>
        </p:txBody>
      </p:sp>
    </p:spTree>
    <p:extLst>
      <p:ext uri="{BB962C8B-B14F-4D97-AF65-F5344CB8AC3E}">
        <p14:creationId xmlns:p14="http://schemas.microsoft.com/office/powerpoint/2010/main" val="2565635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3" y="676656"/>
            <a:ext cx="1940206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Rút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kinh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nghiệm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BF794-BAF4-25BA-36C9-88D1DF2FD753}"/>
              </a:ext>
            </a:extLst>
          </p:cNvPr>
          <p:cNvSpPr/>
          <p:nvPr/>
        </p:nvSpPr>
        <p:spPr>
          <a:xfrm>
            <a:off x="200919" y="1227113"/>
            <a:ext cx="4166695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Gam </a:t>
            </a:r>
            <a:r>
              <a:rPr lang="en-US" sz="2000" dirty="0" err="1">
                <a:ea typeface="Times New Roman" panose="02020603050405020304" pitchFamily="18" charset="0"/>
              </a:rPr>
              <a:t>màu</a:t>
            </a:r>
            <a:r>
              <a:rPr lang="en-US" sz="2000" dirty="0"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a typeface="Times New Roman" panose="02020603050405020304" pitchFamily="18" charset="0"/>
              </a:rPr>
              <a:t>bố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cục</a:t>
            </a:r>
            <a:r>
              <a:rPr lang="en-US" sz="2000" dirty="0"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a typeface="Times New Roman" panose="02020603050405020304" pitchFamily="18" charset="0"/>
              </a:rPr>
              <a:t>kích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thước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phù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hợp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Logo </a:t>
            </a:r>
            <a:r>
              <a:rPr lang="en-US" sz="2000" dirty="0" err="1">
                <a:ea typeface="Times New Roman" panose="02020603050405020304" pitchFamily="18" charset="0"/>
              </a:rPr>
              <a:t>thương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hiệu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hài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hoà</a:t>
            </a:r>
            <a:r>
              <a:rPr lang="en-US" sz="2000" dirty="0"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a typeface="Times New Roman" panose="02020603050405020304" pitchFamily="18" charset="0"/>
              </a:rPr>
              <a:t>đặc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trưng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Font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hút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2B229-B62E-3954-BE86-70A9006700A9}"/>
              </a:ext>
            </a:extLst>
          </p:cNvPr>
          <p:cNvCxnSpPr>
            <a:cxnSpLocks/>
          </p:cNvCxnSpPr>
          <p:nvPr/>
        </p:nvCxnSpPr>
        <p:spPr>
          <a:xfrm>
            <a:off x="4572000" y="1102808"/>
            <a:ext cx="0" cy="3767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8FFCD-4B65-35DD-0F54-ABFB43828DB9}"/>
              </a:ext>
            </a:extLst>
          </p:cNvPr>
          <p:cNvSpPr/>
          <p:nvPr/>
        </p:nvSpPr>
        <p:spPr>
          <a:xfrm>
            <a:off x="4750440" y="1222017"/>
            <a:ext cx="4166694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Đ</a:t>
            </a:r>
            <a:r>
              <a:rPr lang="vi-VN" sz="2000" dirty="0">
                <a:ea typeface="Times New Roman" panose="02020603050405020304" pitchFamily="18" charset="0"/>
              </a:rPr>
              <a:t>ầy đủ các tính năng cơ bản, kết hợp với các tính năng mới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a typeface="Times New Roman" panose="02020603050405020304" pitchFamily="18" charset="0"/>
              </a:rPr>
              <a:t>Tích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hợp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tính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năng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yêu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thích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trên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giao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diện</a:t>
            </a:r>
            <a:endParaRPr lang="en-US" sz="20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băng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401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686513" cy="515100"/>
            <a:chOff x="-411480" y="146095"/>
            <a:chExt cx="3522761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786153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03. PHÂN TÍCH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2284153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Yêu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cầu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chức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năng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CE36C78-2CA6-AF49-2C14-8A34C81E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25" y="1699207"/>
            <a:ext cx="460446" cy="4604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586C807-58D3-F57D-8019-9FAFCCD4A717}"/>
              </a:ext>
            </a:extLst>
          </p:cNvPr>
          <p:cNvSpPr txBox="1"/>
          <p:nvPr/>
        </p:nvSpPr>
        <p:spPr>
          <a:xfrm>
            <a:off x="1567564" y="1606265"/>
            <a:ext cx="635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Lưu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trữ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</a:rPr>
              <a:t>: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Người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dùng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sản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phẩm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hình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ảnh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kích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thước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phương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thức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thanh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toán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đơn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hàng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giỏ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hàng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bài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viết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8FA5912-6AA7-ED6D-82A6-401DCB725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71" y="2526648"/>
            <a:ext cx="457200" cy="457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D126872-C9BE-C90E-C218-B692792DE0B9}"/>
              </a:ext>
            </a:extLst>
          </p:cNvPr>
          <p:cNvSpPr txBox="1"/>
          <p:nvPr/>
        </p:nvSpPr>
        <p:spPr>
          <a:xfrm>
            <a:off x="1567564" y="2571750"/>
            <a:ext cx="66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Tìm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kiếm: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Theo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tên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sản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phẩm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mã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sản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phẩm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loại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sản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phẩm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23D6C8-C547-6AF8-4CFB-15B24CCC6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671" y="3383957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8D29A9F-C1FE-069F-702D-85E786729E27}"/>
              </a:ext>
            </a:extLst>
          </p:cNvPr>
          <p:cNvSpPr txBox="1"/>
          <p:nvPr/>
        </p:nvSpPr>
        <p:spPr>
          <a:xfrm>
            <a:off x="1567564" y="3427891"/>
            <a:ext cx="66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Tính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</a:rPr>
              <a:t>toán: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Số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tiền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cần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thanh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toán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số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lược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đánh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giá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88083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686513" cy="515100"/>
            <a:chOff x="-411480" y="146095"/>
            <a:chExt cx="3522761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786153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03. PHÂN TÍCH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2670048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Yêu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cầu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phi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chức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năng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EB534C-52C7-196E-33CB-7B4784FCA5D5}"/>
              </a:ext>
            </a:extLst>
          </p:cNvPr>
          <p:cNvSpPr/>
          <p:nvPr/>
        </p:nvSpPr>
        <p:spPr>
          <a:xfrm>
            <a:off x="789079" y="1492701"/>
            <a:ext cx="8133309" cy="390818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Giao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thân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thiện</a:t>
            </a:r>
            <a:endParaRPr lang="en-US" sz="1800" dirty="0">
              <a:solidFill>
                <a:schemeClr val="tx1">
                  <a:lumMod val="10000"/>
                </a:schemeClr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endParaRPr lang="en-US" sz="1800" dirty="0">
              <a:solidFill>
                <a:schemeClr val="tx1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lí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ngắn</a:t>
            </a: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tốt</a:t>
            </a: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800"/>
              </a:spcAft>
            </a:pP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800"/>
              </a:spcAft>
            </a:pP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Dễ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duy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tì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nhật</a:t>
            </a: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sẵn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  <a:cs typeface="Times New Roman" panose="02020603050405020304" pitchFamily="18" charset="0"/>
              </a:rPr>
              <a:t>sàng</a:t>
            </a:r>
            <a:endParaRPr lang="en-US" sz="1800" dirty="0">
              <a:solidFill>
                <a:schemeClr val="tx1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Hệ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thống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chứa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phải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đủ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lớn</a:t>
            </a:r>
            <a:endParaRPr lang="en-US" sz="1800" dirty="0">
              <a:solidFill>
                <a:schemeClr val="tx1">
                  <a:lumMod val="10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Khả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năng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bảo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dưỡng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và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hỗ</a:t>
            </a:r>
            <a:r>
              <a:rPr lang="en-US" sz="1800" dirty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10000"/>
                  </a:schemeClr>
                </a:solidFill>
              </a:rPr>
              <a:t>trợ</a:t>
            </a:r>
            <a:endParaRPr lang="en-US" sz="18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04. THIẾT KẾ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222248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Hệ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thống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FA56F0-D91D-F1E8-F6F0-5CA170F1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09" y="1348789"/>
            <a:ext cx="6367381" cy="2666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584C99-EB6A-A301-72AD-2EA6D1580F5E}"/>
              </a:ext>
            </a:extLst>
          </p:cNvPr>
          <p:cNvSpPr txBox="1"/>
          <p:nvPr/>
        </p:nvSpPr>
        <p:spPr>
          <a:xfrm>
            <a:off x="3128432" y="4206444"/>
            <a:ext cx="288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use case </a:t>
            </a:r>
            <a:r>
              <a:rPr lang="en-US" i="1" dirty="0" err="1"/>
              <a:t>tổng</a:t>
            </a:r>
            <a:r>
              <a:rPr lang="en-US" i="1" dirty="0"/>
              <a:t> </a:t>
            </a:r>
            <a:r>
              <a:rPr lang="en-US" i="1" dirty="0" err="1"/>
              <a:t>quát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764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04. THIẾT KẾ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222248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Dữ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liệu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84C99-EB6A-A301-72AD-2EA6D1580F5E}"/>
              </a:ext>
            </a:extLst>
          </p:cNvPr>
          <p:cNvSpPr txBox="1"/>
          <p:nvPr/>
        </p:nvSpPr>
        <p:spPr>
          <a:xfrm>
            <a:off x="3128430" y="3741520"/>
            <a:ext cx="288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Bảng</a:t>
            </a:r>
            <a:r>
              <a:rPr lang="en-US" i="1" dirty="0"/>
              <a:t> </a:t>
            </a:r>
            <a:r>
              <a:rPr lang="en-US" i="1" dirty="0" err="1"/>
              <a:t>liệt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collection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36A8FB-52FC-6A7C-0931-715B45AF9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0449"/>
              </p:ext>
            </p:extLst>
          </p:nvPr>
        </p:nvGraphicFramePr>
        <p:xfrm>
          <a:off x="311147" y="1617839"/>
          <a:ext cx="8521701" cy="1950720"/>
        </p:xfrm>
        <a:graphic>
          <a:graphicData uri="http://schemas.openxmlformats.org/drawingml/2006/table">
            <a:tbl>
              <a:tblPr firstRow="1" firstCol="1" bandRow="1">
                <a:tableStyleId>{75845D55-697E-470E-812B-10AB9DE328BA}</a:tableStyleId>
              </a:tblPr>
              <a:tblGrid>
                <a:gridCol w="967317">
                  <a:extLst>
                    <a:ext uri="{9D8B030D-6E8A-4147-A177-3AD203B41FA5}">
                      <a16:colId xmlns:a16="http://schemas.microsoft.com/office/drawing/2014/main" val="3692000659"/>
                    </a:ext>
                  </a:extLst>
                </a:gridCol>
                <a:gridCol w="2836333">
                  <a:extLst>
                    <a:ext uri="{9D8B030D-6E8A-4147-A177-3AD203B41FA5}">
                      <a16:colId xmlns:a16="http://schemas.microsoft.com/office/drawing/2014/main" val="3997549441"/>
                    </a:ext>
                  </a:extLst>
                </a:gridCol>
                <a:gridCol w="4718051">
                  <a:extLst>
                    <a:ext uri="{9D8B030D-6E8A-4147-A177-3AD203B41FA5}">
                      <a16:colId xmlns:a16="http://schemas.microsoft.com/office/drawing/2014/main" val="3162026318"/>
                    </a:ext>
                  </a:extLst>
                </a:gridCol>
              </a:tblGrid>
              <a:tr h="388557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STT</a:t>
                      </a:r>
                      <a:endParaRPr lang="en-US" sz="1800" b="1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Tên </a:t>
                      </a:r>
                      <a:r>
                        <a:rPr lang="en-US" sz="1800" b="1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colllectiom</a:t>
                      </a:r>
                      <a:endParaRPr lang="en-US" sz="1800" b="1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Mô tả</a:t>
                      </a:r>
                      <a:endParaRPr lang="en-US" sz="1800" b="1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1464273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u</a:t>
                      </a:r>
                      <a:r>
                        <a:rPr lang="vi-VN" sz="1800" dirty="0" err="1">
                          <a:effectLst/>
                          <a:latin typeface="+mn-lt"/>
                        </a:rPr>
                        <a:t>ser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+mn-lt"/>
                        </a:rPr>
                        <a:t>Lưu trữ thông tin khách hàng.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5431483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products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  <a:latin typeface="+mn-lt"/>
                        </a:rPr>
                        <a:t>Lưu trữ thông tin về s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ản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phẩm</a:t>
                      </a:r>
                      <a:r>
                        <a:rPr lang="vi-VN" sz="1800" dirty="0">
                          <a:effectLst/>
                          <a:latin typeface="+mn-lt"/>
                        </a:rPr>
                        <a:t>.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39390630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indent="2286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Lưu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đặt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khách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13667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39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04. THIẾT KẾ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1" y="676656"/>
            <a:ext cx="1281515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Giao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diện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84C99-EB6A-A301-72AD-2EA6D1580F5E}"/>
              </a:ext>
            </a:extLst>
          </p:cNvPr>
          <p:cNvSpPr txBox="1"/>
          <p:nvPr/>
        </p:nvSpPr>
        <p:spPr>
          <a:xfrm>
            <a:off x="3145363" y="4006868"/>
            <a:ext cx="301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Sơ</a:t>
            </a:r>
            <a:r>
              <a:rPr lang="en-US" i="1" dirty="0"/>
              <a:t> </a:t>
            </a:r>
            <a:r>
              <a:rPr lang="en-US" i="1" dirty="0" err="1"/>
              <a:t>đồ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trang</a:t>
            </a:r>
            <a:r>
              <a:rPr lang="en-US" i="1" dirty="0"/>
              <a:t> </a:t>
            </a:r>
            <a:r>
              <a:rPr lang="en-US" i="1" dirty="0" err="1"/>
              <a:t>chính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website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D6F259-4D90-DD55-DF66-DAD78FB1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18" y="1484369"/>
            <a:ext cx="8827555" cy="23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5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04. THIẾT KẾ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1" y="676656"/>
            <a:ext cx="1281515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Giao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diện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C08AEF-AE7B-5DE4-FBF8-43685C1EAB35}"/>
              </a:ext>
            </a:extLst>
          </p:cNvPr>
          <p:cNvGrpSpPr/>
          <p:nvPr/>
        </p:nvGrpSpPr>
        <p:grpSpPr>
          <a:xfrm>
            <a:off x="2980267" y="1362842"/>
            <a:ext cx="3183466" cy="2031325"/>
            <a:chOff x="2980267" y="1362842"/>
            <a:chExt cx="3183466" cy="20313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940C36-B1EE-79D0-A8CE-4357DF8E5952}"/>
                </a:ext>
              </a:extLst>
            </p:cNvPr>
            <p:cNvSpPr txBox="1"/>
            <p:nvPr/>
          </p:nvSpPr>
          <p:spPr>
            <a:xfrm>
              <a:off x="2980267" y="1362842"/>
              <a:ext cx="3183466" cy="2031325"/>
            </a:xfrm>
            <a:prstGeom prst="rect">
              <a:avLst/>
            </a:prstGeom>
            <a:noFill/>
            <a:ln>
              <a:solidFill>
                <a:srgbClr val="00182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1" dirty="0" err="1">
                  <a:solidFill>
                    <a:schemeClr val="tx1">
                      <a:lumMod val="10000"/>
                    </a:schemeClr>
                  </a:solidFill>
                </a:rPr>
                <a:t>Màu</a:t>
              </a:r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10000"/>
                    </a:schemeClr>
                  </a:solidFill>
                </a:rPr>
                <a:t>chủ</a:t>
              </a:r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 </a:t>
              </a:r>
              <a:r>
                <a:rPr lang="en-US" sz="1800" b="1" dirty="0" err="1">
                  <a:solidFill>
                    <a:schemeClr val="tx1">
                      <a:lumMod val="10000"/>
                    </a:schemeClr>
                  </a:solidFill>
                </a:rPr>
                <a:t>đạo</a:t>
              </a:r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#ee3131: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#001827: </a:t>
              </a:r>
            </a:p>
            <a:p>
              <a:endParaRPr lang="en-US" sz="1800" b="1" dirty="0">
                <a:solidFill>
                  <a:schemeClr val="tx1">
                    <a:lumMod val="10000"/>
                  </a:schemeClr>
                </a:solidFill>
              </a:endParaRPr>
            </a:p>
            <a:p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Font </a:t>
              </a:r>
              <a:r>
                <a:rPr lang="en-US" sz="1800" b="1" dirty="0" err="1">
                  <a:solidFill>
                    <a:schemeClr val="tx1">
                      <a:lumMod val="10000"/>
                    </a:schemeClr>
                  </a:solidFill>
                </a:rPr>
                <a:t>chữ</a:t>
              </a:r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: </a:t>
              </a:r>
              <a:r>
                <a:rPr lang="en-US" sz="1800" dirty="0"/>
                <a:t>Poppins</a:t>
              </a:r>
            </a:p>
            <a:p>
              <a:endParaRPr lang="en-US" sz="1800" dirty="0"/>
            </a:p>
            <a:p>
              <a:r>
                <a:rPr lang="en-US" sz="1800" b="1" dirty="0">
                  <a:solidFill>
                    <a:schemeClr val="tx1">
                      <a:lumMod val="10000"/>
                    </a:schemeClr>
                  </a:solidFill>
                </a:rPr>
                <a:t>Logo: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5D3B13-5D0E-E1BD-5E8E-E247D08FC413}"/>
                </a:ext>
              </a:extLst>
            </p:cNvPr>
            <p:cNvSpPr/>
            <p:nvPr/>
          </p:nvSpPr>
          <p:spPr>
            <a:xfrm>
              <a:off x="4326466" y="1758481"/>
              <a:ext cx="491067" cy="155377"/>
            </a:xfrm>
            <a:prstGeom prst="rect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04D250-B731-D59B-CE51-A629F9AE4795}"/>
                </a:ext>
              </a:extLst>
            </p:cNvPr>
            <p:cNvSpPr/>
            <p:nvPr/>
          </p:nvSpPr>
          <p:spPr>
            <a:xfrm>
              <a:off x="4326466" y="2047209"/>
              <a:ext cx="491067" cy="155377"/>
            </a:xfrm>
            <a:prstGeom prst="rect">
              <a:avLst/>
            </a:prstGeom>
            <a:solidFill>
              <a:srgbClr val="0018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C0C352-99C8-24C2-20E1-FD9098A54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8068" y="3089941"/>
              <a:ext cx="2231329" cy="231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95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461329" cy="515100"/>
            <a:chOff x="-411480" y="146095"/>
            <a:chExt cx="3227482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8" y="146095"/>
              <a:ext cx="2490874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05. KẾT QUẢ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0F8FE-2D99-467B-FC9B-AFE8F5479F10}"/>
              </a:ext>
            </a:extLst>
          </p:cNvPr>
          <p:cNvSpPr txBox="1"/>
          <p:nvPr/>
        </p:nvSpPr>
        <p:spPr>
          <a:xfrm>
            <a:off x="1790299" y="2387084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/>
              <a:t>Phần</a:t>
            </a:r>
            <a:r>
              <a:rPr lang="en-US" sz="1800" i="1" dirty="0"/>
              <a:t> </a:t>
            </a:r>
            <a:r>
              <a:rPr lang="en-US" sz="1800" i="1" dirty="0" err="1"/>
              <a:t>kết</a:t>
            </a:r>
            <a:r>
              <a:rPr lang="en-US" sz="1800" i="1" dirty="0"/>
              <a:t> </a:t>
            </a:r>
            <a:r>
              <a:rPr lang="en-US" sz="1800" i="1" dirty="0" err="1"/>
              <a:t>quả</a:t>
            </a:r>
            <a:r>
              <a:rPr lang="en-US" sz="1800" i="1" dirty="0"/>
              <a:t> </a:t>
            </a:r>
            <a:r>
              <a:rPr lang="en-US" sz="1800" i="1" dirty="0" err="1"/>
              <a:t>sẽ</a:t>
            </a:r>
            <a:r>
              <a:rPr lang="en-US" sz="1800" i="1" dirty="0"/>
              <a:t> </a:t>
            </a:r>
            <a:r>
              <a:rPr lang="en-US" sz="1800" i="1" dirty="0" err="1"/>
              <a:t>được</a:t>
            </a:r>
            <a:r>
              <a:rPr lang="en-US" sz="1800" i="1" dirty="0"/>
              <a:t> </a:t>
            </a:r>
            <a:r>
              <a:rPr lang="en-US" sz="1800" i="1" dirty="0" err="1"/>
              <a:t>trình</a:t>
            </a:r>
            <a:r>
              <a:rPr lang="en-US" sz="1800" i="1" dirty="0"/>
              <a:t> </a:t>
            </a:r>
            <a:r>
              <a:rPr lang="en-US" sz="1800" i="1" dirty="0" err="1"/>
              <a:t>bài</a:t>
            </a:r>
            <a:r>
              <a:rPr lang="en-US" sz="1800" i="1" dirty="0"/>
              <a:t> </a:t>
            </a:r>
            <a:r>
              <a:rPr lang="en-US" sz="1800" i="1" dirty="0" err="1"/>
              <a:t>thông</a:t>
            </a:r>
            <a:r>
              <a:rPr lang="en-US" sz="1800" i="1" dirty="0"/>
              <a:t> qua demo </a:t>
            </a:r>
            <a:r>
              <a:rPr lang="en-US" sz="1800" i="1" dirty="0" err="1"/>
              <a:t>trưc</a:t>
            </a:r>
            <a:r>
              <a:rPr lang="en-US" sz="1800" i="1" dirty="0"/>
              <a:t> </a:t>
            </a:r>
            <a:r>
              <a:rPr lang="en-US" sz="1800" i="1" dirty="0" err="1"/>
              <a:t>tiếp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68553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596529" cy="515100"/>
            <a:chOff x="-411480" y="146095"/>
            <a:chExt cx="3404768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2668161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06. KẾT LUẬN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948147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Ưu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Nhược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điểm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2B229-B62E-3954-BE86-70A9006700A9}"/>
              </a:ext>
            </a:extLst>
          </p:cNvPr>
          <p:cNvCxnSpPr>
            <a:cxnSpLocks/>
          </p:cNvCxnSpPr>
          <p:nvPr/>
        </p:nvCxnSpPr>
        <p:spPr>
          <a:xfrm>
            <a:off x="4572000" y="1102808"/>
            <a:ext cx="0" cy="3767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E331952-4744-E3B1-304D-22E49F3C16DE}"/>
              </a:ext>
            </a:extLst>
          </p:cNvPr>
          <p:cNvSpPr/>
          <p:nvPr/>
        </p:nvSpPr>
        <p:spPr>
          <a:xfrm>
            <a:off x="220170" y="1203457"/>
            <a:ext cx="4166695" cy="3226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800"/>
              </a:spcAft>
            </a:pPr>
            <a:r>
              <a:rPr lang="en-US" sz="1800" b="1" dirty="0" err="1">
                <a:ea typeface="Times New Roman" panose="02020603050405020304" pitchFamily="18" charset="0"/>
              </a:rPr>
              <a:t>Ưu</a:t>
            </a:r>
            <a:r>
              <a:rPr lang="en-US" sz="1800" b="1" dirty="0"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a typeface="Times New Roman" panose="02020603050405020304" pitchFamily="18" charset="0"/>
              </a:rPr>
              <a:t>điểm</a:t>
            </a:r>
            <a:endParaRPr lang="en-US" sz="1800" b="1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a typeface="Times New Roman" panose="02020603050405020304" pitchFamily="18" charset="0"/>
              </a:rPr>
              <a:t>Giao </a:t>
            </a:r>
            <a:r>
              <a:rPr lang="en-US" sz="1800" dirty="0" err="1">
                <a:ea typeface="Times New Roman" panose="02020603050405020304" pitchFamily="18" charset="0"/>
              </a:rPr>
              <a:t>diện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thân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thiện</a:t>
            </a:r>
            <a:r>
              <a:rPr lang="en-US" sz="1800" dirty="0"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a typeface="Times New Roman" panose="02020603050405020304" pitchFamily="18" charset="0"/>
              </a:rPr>
              <a:t>ưa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nhìn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a typeface="Times New Roman" panose="02020603050405020304" pitchFamily="18" charset="0"/>
              </a:rPr>
              <a:t>Cài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đặt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các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tính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năng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cơ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bản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của</a:t>
            </a:r>
            <a:r>
              <a:rPr lang="en-US" sz="1800" dirty="0">
                <a:ea typeface="Times New Roman" panose="02020603050405020304" pitchFamily="18" charset="0"/>
              </a:rPr>
              <a:t> wed </a:t>
            </a:r>
            <a:r>
              <a:rPr lang="en-US" sz="1800" dirty="0" err="1">
                <a:ea typeface="Times New Roman" panose="02020603050405020304" pitchFamily="18" charset="0"/>
              </a:rPr>
              <a:t>bán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đồ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điện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tử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a typeface="Times New Roman" panose="02020603050405020304" pitchFamily="18" charset="0"/>
              </a:rPr>
              <a:t>Mã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nguồn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cấu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trúc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và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bảo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mật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tốt</a:t>
            </a:r>
            <a:endParaRPr lang="en-US" sz="1800" dirty="0"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8F9FB-0395-E38F-FA25-45EB11E39CD8}"/>
              </a:ext>
            </a:extLst>
          </p:cNvPr>
          <p:cNvSpPr/>
          <p:nvPr/>
        </p:nvSpPr>
        <p:spPr>
          <a:xfrm>
            <a:off x="4610435" y="1203457"/>
            <a:ext cx="4166694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800"/>
              </a:spcAft>
            </a:pP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Nhược</a:t>
            </a:r>
            <a:r>
              <a:rPr lang="en-US" sz="1800" b="1" dirty="0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>
                    <a:lumMod val="10000"/>
                  </a:schemeClr>
                </a:solidFill>
                <a:ea typeface="Times New Roman" panose="02020603050405020304" pitchFamily="18" charset="0"/>
              </a:rPr>
              <a:t>điểm</a:t>
            </a:r>
            <a:endParaRPr lang="en-US" sz="1800" b="1" dirty="0">
              <a:solidFill>
                <a:schemeClr val="tx1">
                  <a:lumMod val="10000"/>
                </a:schemeClr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a typeface="Times New Roman" panose="02020603050405020304" pitchFamily="18" charset="0"/>
              </a:rPr>
              <a:t>Chưa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triển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khai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kiểm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thử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sản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phẩm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a typeface="Times New Roman" panose="02020603050405020304" pitchFamily="18" charset="0"/>
              </a:rPr>
              <a:t>Tốc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độ</a:t>
            </a:r>
            <a:r>
              <a:rPr lang="en-US" sz="1800" dirty="0">
                <a:ea typeface="Times New Roman" panose="02020603050405020304" pitchFamily="18" charset="0"/>
              </a:rPr>
              <a:t> load </a:t>
            </a:r>
            <a:r>
              <a:rPr lang="en-US" sz="1800" dirty="0" err="1">
                <a:ea typeface="Times New Roman" panose="02020603050405020304" pitchFamily="18" charset="0"/>
              </a:rPr>
              <a:t>trang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còn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chậm</a:t>
            </a:r>
            <a:r>
              <a:rPr lang="en-US" sz="1800" dirty="0"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a typeface="Times New Roman" panose="02020603050405020304" pitchFamily="18" charset="0"/>
              </a:rPr>
              <a:t>chưa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tối</a:t>
            </a:r>
            <a:r>
              <a:rPr lang="en-US" sz="1800" dirty="0"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a typeface="Times New Roman" panose="02020603050405020304" pitchFamily="18" charset="0"/>
              </a:rPr>
              <a:t>ưu</a:t>
            </a:r>
            <a:endParaRPr lang="en-US" sz="18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cs typeface="Times New Roman" panose="02020603050405020304" pitchFamily="18" charset="0"/>
              </a:rPr>
              <a:t>Gặp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nhiều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khó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khăn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khi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tiếp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xúc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với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các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công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nghệ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mới</a:t>
            </a:r>
            <a:r>
              <a:rPr lang="en-US" sz="1800" dirty="0"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cs typeface="Times New Roman" panose="02020603050405020304" pitchFamily="18" charset="0"/>
              </a:rPr>
              <a:t>như</a:t>
            </a:r>
            <a:r>
              <a:rPr lang="en-US" sz="1800" dirty="0">
                <a:cs typeface="Times New Roman" panose="02020603050405020304" pitchFamily="18" charset="0"/>
              </a:rPr>
              <a:t> NodeJS, ReactJS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621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596529" cy="515100"/>
            <a:chOff x="-411480" y="146095"/>
            <a:chExt cx="3404768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2668161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06. KẾT LUẬN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2034777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Hướng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phát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triển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0B50F7-DD10-3127-F509-CF91D5F87AD9}"/>
              </a:ext>
            </a:extLst>
          </p:cNvPr>
          <p:cNvSpPr/>
          <p:nvPr/>
        </p:nvSpPr>
        <p:spPr>
          <a:xfrm>
            <a:off x="809740" y="1517354"/>
            <a:ext cx="7524520" cy="236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Thiết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kế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thêm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một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số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giao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va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̀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tính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năng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cho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website</a:t>
            </a: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thử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phẩm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sửa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lỗi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biện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âng cao tính bảo mật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website và đảm bảo bảo mật thông tin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tối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đa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người dùng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91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3CD6B5-6027-48A6-2331-636510A75C4E}"/>
              </a:ext>
            </a:extLst>
          </p:cNvPr>
          <p:cNvSpPr/>
          <p:nvPr/>
        </p:nvSpPr>
        <p:spPr>
          <a:xfrm>
            <a:off x="2444890" y="2297013"/>
            <a:ext cx="4990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1.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Nguyễn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Tấn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Đạt_MSSV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: 22540003</a:t>
            </a:r>
          </a:p>
          <a:p>
            <a:pPr lvl="2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2.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Huỳnh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Trung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Hiếu_MSSV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: 22540006</a:t>
            </a:r>
          </a:p>
          <a:p>
            <a:pPr lvl="6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3.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Nguyễn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Xuân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Thanh_MSSV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Calibri" panose="020F0502020204030204" pitchFamily="34" charset="0"/>
              </a:rPr>
              <a:t>: 22540020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B738C2F-32D4-24E3-C738-9865DD9FF48D}"/>
              </a:ext>
            </a:extLst>
          </p:cNvPr>
          <p:cNvSpPr/>
          <p:nvPr/>
        </p:nvSpPr>
        <p:spPr>
          <a:xfrm>
            <a:off x="1389008" y="1410261"/>
            <a:ext cx="1311722" cy="515100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NHÓM 2 </a:t>
            </a:r>
          </a:p>
        </p:txBody>
      </p:sp>
    </p:spTree>
    <p:extLst>
      <p:ext uri="{BB962C8B-B14F-4D97-AF65-F5344CB8AC3E}">
        <p14:creationId xmlns:p14="http://schemas.microsoft.com/office/powerpoint/2010/main" val="304712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2596529" cy="515100"/>
            <a:chOff x="-411480" y="146095"/>
            <a:chExt cx="3404768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2668161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06. KẾT LUẬN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38C24-6966-9574-B92E-2915B7E00C43}"/>
              </a:ext>
            </a:extLst>
          </p:cNvPr>
          <p:cNvSpPr/>
          <p:nvPr/>
        </p:nvSpPr>
        <p:spPr>
          <a:xfrm>
            <a:off x="348838" y="938257"/>
            <a:ext cx="8446324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Tích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luỹ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kiến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và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vận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kiến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về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HTML, CSS,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Javascript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các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cấu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ea typeface="Times New Roman" panose="02020603050405020304" pitchFamily="18" charset="0"/>
              </a:rPr>
              <a:t>trúc</a:t>
            </a:r>
            <a:r>
              <a:rPr lang="en-US" sz="2000" dirty="0">
                <a:latin typeface="+mj-lt"/>
                <a:ea typeface="Times New Roman" panose="02020603050405020304" pitchFamily="18" charset="0"/>
              </a:rPr>
              <a:t> Frontend, Backend,</a:t>
            </a: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ận dụng các công nghệ mới tiếp xúc như NodeJs, ReactJs, cách làm việc nhóm với github, quản lý dữ liệu trên MongoDB.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Trong thời gian tới, nhóm sẽ tiếp tục tìm hiểu, chỉnh sửa, và cải thiện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them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thiện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website trong tương lai</a:t>
            </a: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74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4030693" cy="515100"/>
            <a:chOff x="-411480" y="146095"/>
            <a:chExt cx="5285354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548747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06. TÀI LIỆU THAM KHẢO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D7D5E68-537E-579B-7A31-A555949766BF}"/>
              </a:ext>
            </a:extLst>
          </p:cNvPr>
          <p:cNvSpPr txBox="1">
            <a:spLocks/>
          </p:cNvSpPr>
          <p:nvPr/>
        </p:nvSpPr>
        <p:spPr>
          <a:xfrm>
            <a:off x="6859734" y="464950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4BBE832-F71B-4192-9BB0-03545A53FEB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637EB-B710-1F31-CB6A-CF897DE6A8AA}"/>
              </a:ext>
            </a:extLst>
          </p:cNvPr>
          <p:cNvSpPr txBox="1"/>
          <p:nvPr/>
        </p:nvSpPr>
        <p:spPr>
          <a:xfrm>
            <a:off x="910790" y="1340643"/>
            <a:ext cx="732241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[1]	I. </a:t>
            </a:r>
            <a:r>
              <a:rPr lang="vi-VN" dirty="0" err="1"/>
              <a:t>Tatomyr</a:t>
            </a:r>
            <a:r>
              <a:rPr lang="vi-VN" dirty="0"/>
              <a:t> và V. </a:t>
            </a:r>
            <a:r>
              <a:rPr lang="vi-VN" dirty="0" err="1"/>
              <a:t>Fedyshyn</a:t>
            </a:r>
            <a:r>
              <a:rPr lang="vi-VN" dirty="0"/>
              <a:t>, </a:t>
            </a:r>
            <a:r>
              <a:rPr lang="vi-VN" dirty="0" err="1"/>
              <a:t>Social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economic</a:t>
            </a:r>
            <a:r>
              <a:rPr lang="vi-VN" dirty="0"/>
              <a:t> </a:t>
            </a:r>
            <a:r>
              <a:rPr lang="vi-VN" dirty="0" err="1"/>
              <a:t>aspects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services</a:t>
            </a:r>
            <a:r>
              <a:rPr lang="vi-VN" dirty="0"/>
              <a:t> </a:t>
            </a:r>
            <a:r>
              <a:rPr lang="vi-VN" dirty="0" err="1"/>
              <a:t>market</a:t>
            </a:r>
            <a:r>
              <a:rPr lang="vi-VN" dirty="0"/>
              <a:t> </a:t>
            </a:r>
            <a:r>
              <a:rPr lang="vi-VN" dirty="0" err="1"/>
              <a:t>development</a:t>
            </a:r>
            <a:r>
              <a:rPr lang="vi-VN" dirty="0"/>
              <a:t>, 1st </a:t>
            </a:r>
            <a:r>
              <a:rPr lang="vi-VN" dirty="0" err="1"/>
              <a:t>a.b</a:t>
            </a:r>
            <a:r>
              <a:rPr lang="vi-VN" dirty="0"/>
              <a:t>. OKTAN PRINT </a:t>
            </a:r>
            <a:r>
              <a:rPr lang="vi-VN" dirty="0" err="1"/>
              <a:t>s.r.o</a:t>
            </a:r>
            <a:r>
              <a:rPr lang="vi-VN" dirty="0"/>
              <a:t>., 2021. doi: 10.46489/saeaois-04.</a:t>
            </a:r>
          </a:p>
          <a:p>
            <a:r>
              <a:rPr lang="vi-VN" dirty="0"/>
              <a:t>[2]	“</a:t>
            </a:r>
            <a:r>
              <a:rPr lang="vi-VN" dirty="0" err="1"/>
              <a:t>MongoDB</a:t>
            </a:r>
            <a:r>
              <a:rPr lang="vi-VN" dirty="0"/>
              <a:t> </a:t>
            </a:r>
            <a:r>
              <a:rPr lang="vi-VN" dirty="0" err="1"/>
              <a:t>Node</a:t>
            </a:r>
            <a:r>
              <a:rPr lang="vi-VN" dirty="0"/>
              <a:t> </a:t>
            </a:r>
            <a:r>
              <a:rPr lang="vi-VN" dirty="0" err="1"/>
              <a:t>Driver</a:t>
            </a:r>
            <a:r>
              <a:rPr lang="vi-VN" dirty="0"/>
              <a:t> - Node.js </a:t>
            </a:r>
            <a:r>
              <a:rPr lang="vi-VN" dirty="0" err="1"/>
              <a:t>Driver</a:t>
            </a:r>
            <a:r>
              <a:rPr lang="vi-VN" dirty="0"/>
              <a:t> v6.5”. Truy cập: 26 Tháng Tư 2024.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 </a:t>
            </a:r>
            <a:r>
              <a:rPr lang="vi-VN" dirty="0" err="1"/>
              <a:t>at</a:t>
            </a:r>
            <a:r>
              <a:rPr lang="vi-VN" dirty="0"/>
              <a:t>: https://www.mongodb.com/docs/drivers/node/current/</a:t>
            </a:r>
          </a:p>
          <a:p>
            <a:r>
              <a:rPr lang="vi-VN" dirty="0"/>
              <a:t>[3]	“</a:t>
            </a:r>
            <a:r>
              <a:rPr lang="vi-VN" dirty="0" err="1"/>
              <a:t>Getting</a:t>
            </a:r>
            <a:r>
              <a:rPr lang="vi-VN" dirty="0"/>
              <a:t> </a:t>
            </a:r>
            <a:r>
              <a:rPr lang="vi-VN" dirty="0" err="1"/>
              <a:t>Started</a:t>
            </a:r>
            <a:r>
              <a:rPr lang="vi-VN" dirty="0"/>
              <a:t> | </a:t>
            </a:r>
            <a:r>
              <a:rPr lang="vi-VN" dirty="0" err="1"/>
              <a:t>Redux</a:t>
            </a:r>
            <a:r>
              <a:rPr lang="vi-VN" dirty="0"/>
              <a:t> </a:t>
            </a:r>
            <a:r>
              <a:rPr lang="vi-VN" dirty="0" err="1"/>
              <a:t>Toolkit</a:t>
            </a:r>
            <a:r>
              <a:rPr lang="vi-VN" dirty="0"/>
              <a:t>”. Truy cập: 26 Tháng Tư 2024.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 </a:t>
            </a:r>
            <a:r>
              <a:rPr lang="vi-VN" dirty="0" err="1"/>
              <a:t>at</a:t>
            </a:r>
            <a:r>
              <a:rPr lang="vi-VN" dirty="0"/>
              <a:t>: https://redux-toolkit.js.org/introduction/getting-started</a:t>
            </a:r>
          </a:p>
          <a:p>
            <a:r>
              <a:rPr lang="vi-VN" dirty="0"/>
              <a:t>[4]	“</a:t>
            </a:r>
            <a:r>
              <a:rPr lang="vi-VN" dirty="0" err="1"/>
              <a:t>Quick</a:t>
            </a:r>
            <a:r>
              <a:rPr lang="vi-VN" dirty="0"/>
              <a:t> </a:t>
            </a:r>
            <a:r>
              <a:rPr lang="vi-VN" dirty="0" err="1"/>
              <a:t>Start</a:t>
            </a:r>
            <a:r>
              <a:rPr lang="vi-VN" dirty="0"/>
              <a:t> – </a:t>
            </a:r>
            <a:r>
              <a:rPr lang="vi-VN" dirty="0" err="1"/>
              <a:t>React</a:t>
            </a:r>
            <a:r>
              <a:rPr lang="vi-VN" dirty="0"/>
              <a:t>”. Truy cập: 26 Tháng Tư 2024.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 </a:t>
            </a:r>
            <a:r>
              <a:rPr lang="vi-VN" dirty="0" err="1"/>
              <a:t>at</a:t>
            </a:r>
            <a:r>
              <a:rPr lang="vi-VN" dirty="0"/>
              <a:t>: https://react.dev/learn</a:t>
            </a:r>
          </a:p>
          <a:p>
            <a:r>
              <a:rPr lang="vi-VN" dirty="0"/>
              <a:t>[5]	“Xây Dựng </a:t>
            </a:r>
            <a:r>
              <a:rPr lang="vi-VN" dirty="0" err="1"/>
              <a:t>Website</a:t>
            </a:r>
            <a:r>
              <a:rPr lang="vi-VN" dirty="0"/>
              <a:t> với </a:t>
            </a:r>
            <a:r>
              <a:rPr lang="vi-VN" dirty="0" err="1"/>
              <a:t>ReactJS</a:t>
            </a:r>
            <a:r>
              <a:rPr lang="vi-VN" dirty="0"/>
              <a:t> | </a:t>
            </a:r>
            <a:r>
              <a:rPr lang="vi-VN" dirty="0" err="1"/>
              <a:t>by</a:t>
            </a:r>
            <a:r>
              <a:rPr lang="vi-VN" dirty="0"/>
              <a:t> F8”. Truy cập: 26 Tháng Tư 2024.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 </a:t>
            </a:r>
            <a:r>
              <a:rPr lang="vi-VN" dirty="0" err="1"/>
              <a:t>at</a:t>
            </a:r>
            <a:r>
              <a:rPr lang="vi-VN" dirty="0"/>
              <a:t>: https://fullstack.edu.vn/courses/reactjs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5385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2" name="Hộp Văn bản 16">
            <a:extLst>
              <a:ext uri="{FF2B5EF4-FFF2-40B4-BE49-F238E27FC236}">
                <a16:creationId xmlns:a16="http://schemas.microsoft.com/office/drawing/2014/main" id="{B0987FE5-A91B-66A8-A61D-7E15EA1EA4F5}"/>
              </a:ext>
            </a:extLst>
          </p:cNvPr>
          <p:cNvSpPr txBox="1"/>
          <p:nvPr/>
        </p:nvSpPr>
        <p:spPr>
          <a:xfrm>
            <a:off x="2746571" y="1848475"/>
            <a:ext cx="3650857" cy="1446550"/>
          </a:xfrm>
          <a:prstGeom prst="rect">
            <a:avLst/>
          </a:prstGeom>
          <a:solidFill>
            <a:srgbClr val="EE313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8800" b="1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5215CE-5C52-4722-8E8A-EBFC68867AB2}"/>
              </a:ext>
            </a:extLst>
          </p:cNvPr>
          <p:cNvSpPr/>
          <p:nvPr/>
        </p:nvSpPr>
        <p:spPr>
          <a:xfrm>
            <a:off x="6215331" y="1929467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1B25F8-4A0D-E804-D7CF-663C8688A703}"/>
              </a:ext>
            </a:extLst>
          </p:cNvPr>
          <p:cNvSpPr/>
          <p:nvPr/>
        </p:nvSpPr>
        <p:spPr>
          <a:xfrm>
            <a:off x="2869522" y="1929467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DB0B98-E895-5101-BDD0-5D269A3199FC}"/>
              </a:ext>
            </a:extLst>
          </p:cNvPr>
          <p:cNvSpPr/>
          <p:nvPr/>
        </p:nvSpPr>
        <p:spPr>
          <a:xfrm>
            <a:off x="6215331" y="312259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59F962-D6D8-5F23-922E-E9F0AF76B61E}"/>
              </a:ext>
            </a:extLst>
          </p:cNvPr>
          <p:cNvSpPr/>
          <p:nvPr/>
        </p:nvSpPr>
        <p:spPr>
          <a:xfrm>
            <a:off x="2869522" y="312259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sp>
        <p:nvSpPr>
          <p:cNvPr id="9" name="Hộp Văn bản 16">
            <a:extLst>
              <a:ext uri="{FF2B5EF4-FFF2-40B4-BE49-F238E27FC236}">
                <a16:creationId xmlns:a16="http://schemas.microsoft.com/office/drawing/2014/main" id="{9459F260-147C-F1E2-F31F-BF852B684A04}"/>
              </a:ext>
            </a:extLst>
          </p:cNvPr>
          <p:cNvSpPr txBox="1"/>
          <p:nvPr/>
        </p:nvSpPr>
        <p:spPr>
          <a:xfrm>
            <a:off x="2746571" y="1738831"/>
            <a:ext cx="3650857" cy="1554480"/>
          </a:xfrm>
          <a:prstGeom prst="rect">
            <a:avLst/>
          </a:prstGeom>
          <a:solidFill>
            <a:srgbClr val="EE3131"/>
          </a:solidFill>
        </p:spPr>
        <p:txBody>
          <a:bodyPr wrap="square" anchor="ctr" anchorCtr="0">
            <a:spAutoFit/>
          </a:bodyPr>
          <a:lstStyle/>
          <a:p>
            <a:pPr lvl="1" algn="ctr"/>
            <a:r>
              <a:rPr lang="en-US" sz="4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400" b="1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E6E32F-0CA3-922F-701B-19392C7CCC00}"/>
              </a:ext>
            </a:extLst>
          </p:cNvPr>
          <p:cNvSpPr/>
          <p:nvPr/>
        </p:nvSpPr>
        <p:spPr>
          <a:xfrm>
            <a:off x="6198553" y="187116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C70197-90B9-CD0C-0853-3B4D743549B4}"/>
              </a:ext>
            </a:extLst>
          </p:cNvPr>
          <p:cNvSpPr/>
          <p:nvPr/>
        </p:nvSpPr>
        <p:spPr>
          <a:xfrm>
            <a:off x="2852744" y="1871164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2B7608-E066-1543-0621-72F7EADF1429}"/>
              </a:ext>
            </a:extLst>
          </p:cNvPr>
          <p:cNvSpPr/>
          <p:nvPr/>
        </p:nvSpPr>
        <p:spPr>
          <a:xfrm>
            <a:off x="6198553" y="3064291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22A7B7-3607-E7BE-F6E8-F93027C23411}"/>
              </a:ext>
            </a:extLst>
          </p:cNvPr>
          <p:cNvSpPr/>
          <p:nvPr/>
        </p:nvSpPr>
        <p:spPr>
          <a:xfrm>
            <a:off x="2852744" y="3064291"/>
            <a:ext cx="91440" cy="91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6B3CA-9F2A-41DC-93A3-F3159088F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68123" y="4659544"/>
            <a:ext cx="2057400" cy="274637"/>
          </a:xfrm>
        </p:spPr>
        <p:txBody>
          <a:bodyPr/>
          <a:lstStyle/>
          <a:p>
            <a:fld id="{74BBE832-F71B-4192-9BB0-03545A53FEB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694286FC-2B2C-4BED-A0F0-2D1540CE6D7A}"/>
              </a:ext>
            </a:extLst>
          </p:cNvPr>
          <p:cNvSpPr/>
          <p:nvPr/>
        </p:nvSpPr>
        <p:spPr>
          <a:xfrm>
            <a:off x="74662" y="76450"/>
            <a:ext cx="2601425" cy="515100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EE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1800" b="1" dirty="0">
                <a:solidFill>
                  <a:schemeClr val="accent1"/>
                </a:solidFill>
              </a:rPr>
              <a:t>TÓM TẮT NỘI DUNG</a:t>
            </a:r>
          </a:p>
        </p:txBody>
      </p:sp>
      <p:sp>
        <p:nvSpPr>
          <p:cNvPr id="11" name="Google Shape;406;p44">
            <a:hlinkClick r:id="" action="ppaction://noaction"/>
            <a:extLst>
              <a:ext uri="{FF2B5EF4-FFF2-40B4-BE49-F238E27FC236}">
                <a16:creationId xmlns:a16="http://schemas.microsoft.com/office/drawing/2014/main" id="{EF1FD763-45BF-4237-A6FB-9CF98A597223}"/>
              </a:ext>
            </a:extLst>
          </p:cNvPr>
          <p:cNvSpPr txBox="1">
            <a:spLocks/>
          </p:cNvSpPr>
          <p:nvPr/>
        </p:nvSpPr>
        <p:spPr>
          <a:xfrm>
            <a:off x="998847" y="982809"/>
            <a:ext cx="3687259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dirty="0">
                <a:solidFill>
                  <a:srgbClr val="FF0000"/>
                </a:solidFill>
                <a:latin typeface="+mn-lt"/>
              </a:rPr>
              <a:t>01</a:t>
            </a:r>
            <a:r>
              <a:rPr lang="en-US" sz="2000" dirty="0">
                <a:solidFill>
                  <a:schemeClr val="dk2"/>
                </a:solidFill>
                <a:latin typeface="+mn-lt"/>
              </a:rPr>
              <a:t>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GIỚI THIỆU TỔNG QUAN</a:t>
            </a:r>
          </a:p>
        </p:txBody>
      </p:sp>
      <p:sp>
        <p:nvSpPr>
          <p:cNvPr id="12" name="Google Shape;408;p44">
            <a:hlinkClick r:id="" action="ppaction://noaction"/>
            <a:extLst>
              <a:ext uri="{FF2B5EF4-FFF2-40B4-BE49-F238E27FC236}">
                <a16:creationId xmlns:a16="http://schemas.microsoft.com/office/drawing/2014/main" id="{991AA9EC-3765-4EEB-8176-E8E3D8C43E90}"/>
              </a:ext>
            </a:extLst>
          </p:cNvPr>
          <p:cNvSpPr txBox="1">
            <a:spLocks/>
          </p:cNvSpPr>
          <p:nvPr/>
        </p:nvSpPr>
        <p:spPr>
          <a:xfrm>
            <a:off x="1267713" y="2433658"/>
            <a:ext cx="3305156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dirty="0">
                <a:solidFill>
                  <a:srgbClr val="FF0000"/>
                </a:solidFill>
                <a:latin typeface="+mn-lt"/>
              </a:rPr>
              <a:t>02.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CƠ SƠ LÝ THUYẾT</a:t>
            </a:r>
          </a:p>
        </p:txBody>
      </p:sp>
      <p:sp>
        <p:nvSpPr>
          <p:cNvPr id="13" name="Google Shape;410;p44">
            <a:hlinkClick r:id="" action="ppaction://noaction"/>
            <a:extLst>
              <a:ext uri="{FF2B5EF4-FFF2-40B4-BE49-F238E27FC236}">
                <a16:creationId xmlns:a16="http://schemas.microsoft.com/office/drawing/2014/main" id="{AD089C45-5DDD-4C00-916B-08647D32B8D0}"/>
              </a:ext>
            </a:extLst>
          </p:cNvPr>
          <p:cNvSpPr txBox="1">
            <a:spLocks/>
          </p:cNvSpPr>
          <p:nvPr/>
        </p:nvSpPr>
        <p:spPr>
          <a:xfrm>
            <a:off x="893240" y="3837133"/>
            <a:ext cx="3630892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000" dirty="0">
                <a:solidFill>
                  <a:srgbClr val="FF0000"/>
                </a:solidFill>
                <a:latin typeface="+mn-lt"/>
              </a:rPr>
              <a:t>03.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PHÂN TÍCH</a:t>
            </a:r>
          </a:p>
        </p:txBody>
      </p:sp>
      <p:sp>
        <p:nvSpPr>
          <p:cNvPr id="14" name="Google Shape;413;p44">
            <a:hlinkClick r:id="" action="ppaction://noaction"/>
            <a:extLst>
              <a:ext uri="{FF2B5EF4-FFF2-40B4-BE49-F238E27FC236}">
                <a16:creationId xmlns:a16="http://schemas.microsoft.com/office/drawing/2014/main" id="{96BF05E9-D3E5-4CB9-B89E-317563133B08}"/>
              </a:ext>
            </a:extLst>
          </p:cNvPr>
          <p:cNvSpPr txBox="1">
            <a:spLocks/>
          </p:cNvSpPr>
          <p:nvPr/>
        </p:nvSpPr>
        <p:spPr>
          <a:xfrm>
            <a:off x="4718356" y="965847"/>
            <a:ext cx="3630892" cy="464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04.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THIẾT KẾ</a:t>
            </a:r>
          </a:p>
        </p:txBody>
      </p:sp>
      <p:sp>
        <p:nvSpPr>
          <p:cNvPr id="15" name="Google Shape;414;p44">
            <a:hlinkClick r:id="" action="ppaction://noaction"/>
            <a:extLst>
              <a:ext uri="{FF2B5EF4-FFF2-40B4-BE49-F238E27FC236}">
                <a16:creationId xmlns:a16="http://schemas.microsoft.com/office/drawing/2014/main" id="{3D52C93B-55E6-469E-A865-1966FE5EA1C1}"/>
              </a:ext>
            </a:extLst>
          </p:cNvPr>
          <p:cNvSpPr txBox="1">
            <a:spLocks/>
          </p:cNvSpPr>
          <p:nvPr/>
        </p:nvSpPr>
        <p:spPr>
          <a:xfrm>
            <a:off x="4718356" y="1907449"/>
            <a:ext cx="3221372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05.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KẾT QUẢ </a:t>
            </a:r>
          </a:p>
        </p:txBody>
      </p:sp>
      <p:sp>
        <p:nvSpPr>
          <p:cNvPr id="16" name="Google Shape;416;p44">
            <a:hlinkClick r:id="" action="ppaction://noaction"/>
            <a:extLst>
              <a:ext uri="{FF2B5EF4-FFF2-40B4-BE49-F238E27FC236}">
                <a16:creationId xmlns:a16="http://schemas.microsoft.com/office/drawing/2014/main" id="{C453F244-D14D-4A17-821C-34CAEAA07244}"/>
              </a:ext>
            </a:extLst>
          </p:cNvPr>
          <p:cNvSpPr txBox="1">
            <a:spLocks/>
          </p:cNvSpPr>
          <p:nvPr/>
        </p:nvSpPr>
        <p:spPr>
          <a:xfrm>
            <a:off x="4696382" y="2870983"/>
            <a:ext cx="3291220" cy="4600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07.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KẾT LUẬN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" name="Google Shape;418;p44">
            <a:extLst>
              <a:ext uri="{FF2B5EF4-FFF2-40B4-BE49-F238E27FC236}">
                <a16:creationId xmlns:a16="http://schemas.microsoft.com/office/drawing/2014/main" id="{A0247326-8CA4-4FAA-AC54-68EC33B5C243}"/>
              </a:ext>
            </a:extLst>
          </p:cNvPr>
          <p:cNvSpPr/>
          <p:nvPr/>
        </p:nvSpPr>
        <p:spPr>
          <a:xfrm>
            <a:off x="4653856" y="2628208"/>
            <a:ext cx="64500" cy="6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</p:txBody>
      </p:sp>
      <p:sp>
        <p:nvSpPr>
          <p:cNvPr id="18" name="Google Shape;419;p44">
            <a:extLst>
              <a:ext uri="{FF2B5EF4-FFF2-40B4-BE49-F238E27FC236}">
                <a16:creationId xmlns:a16="http://schemas.microsoft.com/office/drawing/2014/main" id="{2B0503F8-37FD-4C03-A32F-83D9B62EC1E8}"/>
              </a:ext>
            </a:extLst>
          </p:cNvPr>
          <p:cNvSpPr/>
          <p:nvPr/>
        </p:nvSpPr>
        <p:spPr>
          <a:xfrm>
            <a:off x="4653856" y="4290733"/>
            <a:ext cx="64500" cy="6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</p:txBody>
      </p:sp>
      <p:cxnSp>
        <p:nvCxnSpPr>
          <p:cNvPr id="19" name="Google Shape;420;p44">
            <a:extLst>
              <a:ext uri="{FF2B5EF4-FFF2-40B4-BE49-F238E27FC236}">
                <a16:creationId xmlns:a16="http://schemas.microsoft.com/office/drawing/2014/main" id="{47BFA13E-89D7-4290-927D-D3C53348AC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686106" y="2692708"/>
            <a:ext cx="0" cy="159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21;p44">
            <a:extLst>
              <a:ext uri="{FF2B5EF4-FFF2-40B4-BE49-F238E27FC236}">
                <a16:creationId xmlns:a16="http://schemas.microsoft.com/office/drawing/2014/main" id="{743EDC95-DC20-41AB-8691-1DA3FF7EA07C}"/>
              </a:ext>
            </a:extLst>
          </p:cNvPr>
          <p:cNvSpPr/>
          <p:nvPr/>
        </p:nvSpPr>
        <p:spPr>
          <a:xfrm>
            <a:off x="4653856" y="951583"/>
            <a:ext cx="64500" cy="64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+mn-lt"/>
            </a:endParaRPr>
          </a:p>
        </p:txBody>
      </p:sp>
      <p:cxnSp>
        <p:nvCxnSpPr>
          <p:cNvPr id="21" name="Google Shape;422;p44">
            <a:extLst>
              <a:ext uri="{FF2B5EF4-FFF2-40B4-BE49-F238E27FC236}">
                <a16:creationId xmlns:a16="http://schemas.microsoft.com/office/drawing/2014/main" id="{D0D965F4-59E1-4297-8A3C-23CA625FF8F8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rot="10800000">
            <a:off x="4686106" y="1016008"/>
            <a:ext cx="0" cy="1612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14;p44">
            <a:hlinkClick r:id="" action="ppaction://noaction"/>
            <a:extLst>
              <a:ext uri="{FF2B5EF4-FFF2-40B4-BE49-F238E27FC236}">
                <a16:creationId xmlns:a16="http://schemas.microsoft.com/office/drawing/2014/main" id="{F4F85775-B904-3BA1-8B29-B3C4C47B8E11}"/>
              </a:ext>
            </a:extLst>
          </p:cNvPr>
          <p:cNvSpPr txBox="1">
            <a:spLocks/>
          </p:cNvSpPr>
          <p:nvPr/>
        </p:nvSpPr>
        <p:spPr>
          <a:xfrm>
            <a:off x="4718356" y="3837133"/>
            <a:ext cx="3457049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08.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TÀI LIỆU THAM KHẢO 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C2C5D18D-D4CA-4CDF-C226-4BB3DB5037CC}"/>
              </a:ext>
            </a:extLst>
          </p:cNvPr>
          <p:cNvSpPr/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42F7D-DF34-3464-C099-0E4DC0E9E0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4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7" y="76450"/>
            <a:ext cx="4335981" cy="515100"/>
            <a:chOff x="-411480" y="146095"/>
            <a:chExt cx="47547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204528" y="146095"/>
              <a:ext cx="4138785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01. GIỚI THIỆU TỔNG QUAN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2" name="Picture 11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C885BDB5-099E-C9B1-E092-DF52901C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734" y="1107323"/>
            <a:ext cx="5566532" cy="2822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ECF3D-63AF-86C2-375E-EDD83FDB6A14}"/>
              </a:ext>
            </a:extLst>
          </p:cNvPr>
          <p:cNvSpPr txBox="1"/>
          <p:nvPr/>
        </p:nvSpPr>
        <p:spPr>
          <a:xfrm>
            <a:off x="2164360" y="3947296"/>
            <a:ext cx="4815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/>
              <a:t>Biểu đồ sự tăng trưởng của hoạt động thương mại điện tử từ 2017-2023 [1]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027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7" y="76450"/>
            <a:ext cx="4335981" cy="515100"/>
            <a:chOff x="-411480" y="146095"/>
            <a:chExt cx="47547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204528" y="146095"/>
              <a:ext cx="4138785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01. GIỚI THIỆU TỔNG QUAN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36C20D1-D8D0-47AA-D74B-976B3A067DEC}"/>
              </a:ext>
            </a:extLst>
          </p:cNvPr>
          <p:cNvSpPr txBox="1"/>
          <p:nvPr/>
        </p:nvSpPr>
        <p:spPr>
          <a:xfrm>
            <a:off x="562063" y="2083568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EE0EC-6F34-33F8-E638-DE56EF927662}"/>
              </a:ext>
            </a:extLst>
          </p:cNvPr>
          <p:cNvSpPr txBox="1"/>
          <p:nvPr/>
        </p:nvSpPr>
        <p:spPr>
          <a:xfrm>
            <a:off x="2653719" y="2083567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D7ADC-9B5C-AC63-22C5-C3AC0E90D432}"/>
              </a:ext>
            </a:extLst>
          </p:cNvPr>
          <p:cNvSpPr txBox="1"/>
          <p:nvPr/>
        </p:nvSpPr>
        <p:spPr>
          <a:xfrm>
            <a:off x="4745375" y="2083566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55D6-BABA-5355-5849-BCD3FE336B1B}"/>
              </a:ext>
            </a:extLst>
          </p:cNvPr>
          <p:cNvSpPr txBox="1"/>
          <p:nvPr/>
        </p:nvSpPr>
        <p:spPr>
          <a:xfrm>
            <a:off x="6837031" y="2082348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C1875-BAE4-6356-01F9-837D0CB861BB}"/>
              </a:ext>
            </a:extLst>
          </p:cNvPr>
          <p:cNvSpPr txBox="1"/>
          <p:nvPr/>
        </p:nvSpPr>
        <p:spPr>
          <a:xfrm>
            <a:off x="6837031" y="3429351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719FD-CABB-E580-AC5C-2049A545873E}"/>
              </a:ext>
            </a:extLst>
          </p:cNvPr>
          <p:cNvSpPr txBox="1"/>
          <p:nvPr/>
        </p:nvSpPr>
        <p:spPr>
          <a:xfrm>
            <a:off x="2653719" y="3429349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9E5DA-B0EF-FAB5-09B2-5050752C7C20}"/>
              </a:ext>
            </a:extLst>
          </p:cNvPr>
          <p:cNvSpPr txBox="1"/>
          <p:nvPr/>
        </p:nvSpPr>
        <p:spPr>
          <a:xfrm>
            <a:off x="4745375" y="3429350"/>
            <a:ext cx="1593908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897310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Phương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pháp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5F448E-0418-89E8-7BEE-81BB40E41D48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2155971" y="2237456"/>
            <a:ext cx="497748" cy="1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957D88-D655-F08A-211F-99CB0E20B42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4247627" y="2237455"/>
            <a:ext cx="497748" cy="1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895637-83BA-23D7-4707-AC1C2B8EA1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339283" y="2236237"/>
            <a:ext cx="497748" cy="1218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E0ECEB-1AAF-5C0C-F102-D4AED382171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7633985" y="2390125"/>
            <a:ext cx="0" cy="1039226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3F3F1E-7C84-3E02-4421-95D0359E1ADA}"/>
              </a:ext>
            </a:extLst>
          </p:cNvPr>
          <p:cNvCxnSpPr>
            <a:stCxn id="16" idx="1"/>
            <a:endCxn id="18" idx="3"/>
          </p:cNvCxnSpPr>
          <p:nvPr/>
        </p:nvCxnSpPr>
        <p:spPr>
          <a:xfrm flipH="1" flipV="1">
            <a:off x="6339283" y="3583239"/>
            <a:ext cx="497748" cy="1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5812C0-B348-4657-416B-CC3F22E7B999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 flipV="1">
            <a:off x="4247627" y="3583238"/>
            <a:ext cx="497748" cy="1"/>
          </a:xfrm>
          <a:prstGeom prst="straightConnector1">
            <a:avLst/>
          </a:prstGeom>
          <a:ln>
            <a:solidFill>
              <a:srgbClr val="EE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1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897310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Công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Nghệ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5CD9B-5C06-5E44-97D7-C50D98EF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55" y="2160270"/>
            <a:ext cx="921715" cy="822960"/>
          </a:xfrm>
          <a:prstGeom prst="rect">
            <a:avLst/>
          </a:prstGeom>
        </p:spPr>
      </p:pic>
      <p:pic>
        <p:nvPicPr>
          <p:cNvPr id="2052" name="Picture 4" descr="Microsoft Teams – Wikipedia tiếng Việt">
            <a:extLst>
              <a:ext uri="{FF2B5EF4-FFF2-40B4-BE49-F238E27FC236}">
                <a16:creationId xmlns:a16="http://schemas.microsoft.com/office/drawing/2014/main" id="{E8A90444-1EF9-B734-C40F-592902E1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44" y="2181136"/>
            <a:ext cx="884937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rsion Control/Git - Wikiversity">
            <a:extLst>
              <a:ext uri="{FF2B5EF4-FFF2-40B4-BE49-F238E27FC236}">
                <a16:creationId xmlns:a16="http://schemas.microsoft.com/office/drawing/2014/main" id="{863CBBD0-2159-50E8-4CF9-9C078B6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56" y="2160270"/>
            <a:ext cx="1970996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– Wikipedia tiếng Việt">
            <a:extLst>
              <a:ext uri="{FF2B5EF4-FFF2-40B4-BE49-F238E27FC236}">
                <a16:creationId xmlns:a16="http://schemas.microsoft.com/office/drawing/2014/main" id="{97BA93A2-DEC6-617F-A93E-886F1BE2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27" y="2160270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BDB114-24C6-D86D-423A-608B3E666612}"/>
              </a:ext>
            </a:extLst>
          </p:cNvPr>
          <p:cNvSpPr txBox="1"/>
          <p:nvPr/>
        </p:nvSpPr>
        <p:spPr>
          <a:xfrm>
            <a:off x="2164360" y="3354701"/>
            <a:ext cx="481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/>
              <a:t>Các phương tiện quản lý dự án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807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897310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Công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Nghệ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DB114-24C6-D86D-423A-608B3E666612}"/>
              </a:ext>
            </a:extLst>
          </p:cNvPr>
          <p:cNvSpPr txBox="1"/>
          <p:nvPr/>
        </p:nvSpPr>
        <p:spPr>
          <a:xfrm>
            <a:off x="2164360" y="3162677"/>
            <a:ext cx="481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/>
              <a:t>Các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cụ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vi-VN" i="1" dirty="0"/>
              <a:t> dự án</a:t>
            </a:r>
            <a:endParaRPr lang="en-US" i="1" dirty="0"/>
          </a:p>
        </p:txBody>
      </p:sp>
      <p:pic>
        <p:nvPicPr>
          <p:cNvPr id="2050" name="Picture 2" descr="Visual Studio Code icon PNG and SVG Vector Free Download">
            <a:extLst>
              <a:ext uri="{FF2B5EF4-FFF2-40B4-BE49-F238E27FC236}">
                <a16:creationId xmlns:a16="http://schemas.microsoft.com/office/drawing/2014/main" id="{381B502E-B067-0A84-9D71-F5F31F5A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51" y="2038229"/>
            <a:ext cx="826187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73402-BD66-6ED3-34CC-B40546954D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90" t="20837" r="30562" b="20837"/>
          <a:stretch/>
        </p:blipFill>
        <p:spPr>
          <a:xfrm>
            <a:off x="2437742" y="2038229"/>
            <a:ext cx="550966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337AE-93DC-1ACE-FF21-012F23F8CE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25" t="15353" r="15253" b="11807"/>
          <a:stretch/>
        </p:blipFill>
        <p:spPr>
          <a:xfrm>
            <a:off x="3505646" y="2038229"/>
            <a:ext cx="780963" cy="822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BF1438-0634-2DA5-C188-8103F5431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680" y="2038229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8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1897310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Công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Nghệ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DB114-24C6-D86D-423A-608B3E666612}"/>
              </a:ext>
            </a:extLst>
          </p:cNvPr>
          <p:cNvSpPr txBox="1"/>
          <p:nvPr/>
        </p:nvSpPr>
        <p:spPr>
          <a:xfrm>
            <a:off x="2044454" y="3801208"/>
            <a:ext cx="4815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 dirty="0"/>
              <a:t>Các </a:t>
            </a:r>
            <a:r>
              <a:rPr lang="en-US" i="1" dirty="0" err="1"/>
              <a:t>công</a:t>
            </a:r>
            <a:r>
              <a:rPr lang="en-US" i="1" dirty="0"/>
              <a:t> </a:t>
            </a:r>
            <a:r>
              <a:rPr lang="en-US" i="1" dirty="0" err="1"/>
              <a:t>nghệ</a:t>
            </a:r>
            <a:r>
              <a:rPr lang="en-US" i="1" dirty="0"/>
              <a:t>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hiện</a:t>
            </a:r>
            <a:r>
              <a:rPr lang="vi-VN" i="1" dirty="0"/>
              <a:t> dự án</a:t>
            </a:r>
            <a:endParaRPr lang="en-US" i="1" dirty="0"/>
          </a:p>
        </p:txBody>
      </p:sp>
      <p:pic>
        <p:nvPicPr>
          <p:cNvPr id="4098" name="Picture 2" descr="Node.js - Wikipedia">
            <a:extLst>
              <a:ext uri="{FF2B5EF4-FFF2-40B4-BE49-F238E27FC236}">
                <a16:creationId xmlns:a16="http://schemas.microsoft.com/office/drawing/2014/main" id="{3B19FA21-2F15-C97C-EF86-A05AA1368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83" y="1662808"/>
            <a:ext cx="1345438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BDC3C-C146-0422-BADF-EE7C9F0B9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05" y="1687848"/>
            <a:ext cx="822960" cy="822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D5046-6FA1-CBB7-ABC7-81D49CDC9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124" y="1687848"/>
            <a:ext cx="780289" cy="822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F347C7-DAC7-1146-C8BE-24D88963D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3413" y="1662808"/>
            <a:ext cx="2714018" cy="8229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145AA3-4007-2314-FA6A-1B8037202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1322" y="2732008"/>
            <a:ext cx="822960" cy="822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0726D8-FB8D-B70D-3BE7-EF0ABBEB2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520" y="2732008"/>
            <a:ext cx="822960" cy="822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F99E36-797F-F3A5-2FA3-BB0AF637BC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9299" y="2734066"/>
            <a:ext cx="134618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4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9461-01BF-7B6A-3A5F-BB9473201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BE832-F71B-4192-9BB0-03545A53FEB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B2130BF-F1BC-8A18-264E-408B512BB3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47751" y="76450"/>
            <a:ext cx="149515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9F3532-B688-AB64-8F5E-36888DC16B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539" y="236950"/>
            <a:ext cx="1359582" cy="1394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F80DE0-2FC6-C6B9-42B8-323DA342C5F0}"/>
              </a:ext>
            </a:extLst>
          </p:cNvPr>
          <p:cNvGrpSpPr/>
          <p:nvPr/>
        </p:nvGrpSpPr>
        <p:grpSpPr>
          <a:xfrm>
            <a:off x="-488596" y="76450"/>
            <a:ext cx="3718051" cy="515100"/>
            <a:chOff x="-411480" y="146095"/>
            <a:chExt cx="4875393" cy="515100"/>
          </a:xfrm>
        </p:grpSpPr>
        <p:sp>
          <p:nvSpPr>
            <p:cNvPr id="3" name="Rectangle: Diagonal Corners Rounded 2">
              <a:extLst>
                <a:ext uri="{FF2B5EF4-FFF2-40B4-BE49-F238E27FC236}">
                  <a16:creationId xmlns:a16="http://schemas.microsoft.com/office/drawing/2014/main" id="{1788F123-EDB4-E66B-845F-76BC85DAFBF9}"/>
                </a:ext>
              </a:extLst>
            </p:cNvPr>
            <p:cNvSpPr/>
            <p:nvPr/>
          </p:nvSpPr>
          <p:spPr>
            <a:xfrm>
              <a:off x="325127" y="146095"/>
              <a:ext cx="4138786" cy="515100"/>
            </a:xfrm>
            <a:prstGeom prst="round2DiagRect">
              <a:avLst>
                <a:gd name="adj1" fmla="val 36619"/>
                <a:gd name="adj2" fmla="val 0"/>
              </a:avLst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 algn="ctr"/>
              <a:r>
                <a:rPr lang="en-US" sz="2000" b="1" dirty="0">
                  <a:solidFill>
                    <a:srgbClr val="FFFFFF"/>
                  </a:solidFill>
                </a:rPr>
                <a:t>02. CƠ SỞ LÍ THUYẾT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834FEB-3058-5B95-08FD-19228FF62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04613" y="506734"/>
              <a:ext cx="614722" cy="0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8684584-2B21-7226-6D83-FC4F9B0B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11480" y="182246"/>
              <a:ext cx="621589" cy="5188"/>
            </a:xfrm>
            <a:prstGeom prst="line">
              <a:avLst/>
            </a:prstGeom>
            <a:solidFill>
              <a:srgbClr val="EE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A8ECAAD-F7F9-CFE1-F6E3-E5FFB450F63B}"/>
              </a:ext>
            </a:extLst>
          </p:cNvPr>
          <p:cNvSpPr/>
          <p:nvPr/>
        </p:nvSpPr>
        <p:spPr>
          <a:xfrm>
            <a:off x="73152" y="676656"/>
            <a:ext cx="2082819" cy="460445"/>
          </a:xfrm>
          <a:prstGeom prst="round2DiagRect">
            <a:avLst>
              <a:gd name="adj1" fmla="val 36619"/>
              <a:gd name="adj2" fmla="val 0"/>
            </a:avLst>
          </a:prstGeom>
          <a:solidFill>
            <a:srgbClr val="FFFFFF"/>
          </a:solidFill>
          <a:ln>
            <a:solidFill>
              <a:srgbClr val="EE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Website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tương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tự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5D5C3-310D-F9F9-96CD-0E021840D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54" b="26495"/>
          <a:stretch/>
        </p:blipFill>
        <p:spPr>
          <a:xfrm>
            <a:off x="2075160" y="2282148"/>
            <a:ext cx="2156774" cy="622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EB47A4-DBDA-39B0-5EC2-CF83823DBE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560" b="38715"/>
          <a:stretch/>
        </p:blipFill>
        <p:spPr>
          <a:xfrm>
            <a:off x="4813155" y="2304367"/>
            <a:ext cx="2659012" cy="577665"/>
          </a:xfrm>
          <a:prstGeom prst="rect">
            <a:avLst/>
          </a:prstGeom>
          <a:solidFill>
            <a:srgbClr val="825F00"/>
          </a:solidFill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29C681-A1B6-6EBA-2FB0-BC4D68917AF3}"/>
              </a:ext>
            </a:extLst>
          </p:cNvPr>
          <p:cNvCxnSpPr>
            <a:cxnSpLocks/>
          </p:cNvCxnSpPr>
          <p:nvPr/>
        </p:nvCxnSpPr>
        <p:spPr>
          <a:xfrm>
            <a:off x="4481848" y="2154575"/>
            <a:ext cx="0" cy="846317"/>
          </a:xfrm>
          <a:prstGeom prst="line">
            <a:avLst/>
          </a:prstGeom>
          <a:ln w="38100">
            <a:solidFill>
              <a:srgbClr val="EE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64787"/>
      </p:ext>
    </p:extLst>
  </p:cSld>
  <p:clrMapOvr>
    <a:masterClrMapping/>
  </p:clrMapOvr>
</p:sld>
</file>

<file path=ppt/theme/theme1.xml><?xml version="1.0" encoding="utf-8"?>
<a:theme xmlns:a="http://schemas.openxmlformats.org/drawingml/2006/main" name="Graphic Design Project Proposal XL by Slidesgo">
  <a:themeElements>
    <a:clrScheme name="Custom 13">
      <a:dk1>
        <a:srgbClr val="EFEFEF"/>
      </a:dk1>
      <a:lt1>
        <a:srgbClr val="595959"/>
      </a:lt1>
      <a:dk2>
        <a:srgbClr val="FABE12"/>
      </a:dk2>
      <a:lt2>
        <a:srgbClr val="FFD966"/>
      </a:lt2>
      <a:accent1>
        <a:srgbClr val="EFEFEF"/>
      </a:accent1>
      <a:accent2>
        <a:srgbClr val="FABE12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978</Words>
  <Application>Microsoft Office PowerPoint</Application>
  <PresentationFormat>On-screen Show (16:9)</PresentationFormat>
  <Paragraphs>157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Anaheim</vt:lpstr>
      <vt:lpstr>Anton</vt:lpstr>
      <vt:lpstr>Arial</vt:lpstr>
      <vt:lpstr>Calibri</vt:lpstr>
      <vt:lpstr>Catamaran Thin</vt:lpstr>
      <vt:lpstr>Muli</vt:lpstr>
      <vt:lpstr>Times New Roman</vt:lpstr>
      <vt:lpstr>Graphic Design Project Proposal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DELL</dc:creator>
  <cp:lastModifiedBy>ĐẠT NGUYỄN TẤN</cp:lastModifiedBy>
  <cp:revision>62</cp:revision>
  <dcterms:modified xsi:type="dcterms:W3CDTF">2024-04-26T07:59:05Z</dcterms:modified>
</cp:coreProperties>
</file>