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66" r:id="rId4"/>
    <p:sldId id="265" r:id="rId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872" autoAdjust="0"/>
  </p:normalViewPr>
  <p:slideViewPr>
    <p:cSldViewPr snapToGrid="0">
      <p:cViewPr varScale="1">
        <p:scale>
          <a:sx n="45" d="100"/>
          <a:sy n="45" d="100"/>
        </p:scale>
        <p:origin x="4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7A2DE-935C-4855-8FC4-FE6CD62709BB}" type="datetimeFigureOut">
              <a:rPr lang="es-MX" smtClean="0"/>
              <a:t>14/08/2014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E5271-00A1-4FB3-81EC-0CB2E19778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55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C668C06A-9613-4174-A665-93E72D136E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436B8-82B4-43D1-B349-D2461E93797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7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1AE333-CC3C-41E1-A9EA-48C3A4004C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CB6AA-7D9A-44FE-8CC5-E574402AF8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C9F23-A3F0-4831-981D-954C5AAE88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FD43D-22D5-4EF5-9ED2-FEFF6C4173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64E7E-7718-40A1-BEDD-C563A85F8D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4629F-B3AB-4957-A586-EB24E15327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1DCD0-69EB-4ED5-9633-5224AD50A5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9962A-C297-4299-8878-4DDA76A3E3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628F1-D4E7-4746-ADF3-645A2596EB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A1D1C-AEA2-4B7F-856D-3718CCD40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6E063-5060-49F7-80E3-CDFF5F2A1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D0DD7536-54D0-4988-8DB9-AC25BA25A0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7245" y="1368878"/>
            <a:ext cx="7429500" cy="1143000"/>
          </a:xfrm>
        </p:spPr>
        <p:txBody>
          <a:bodyPr/>
          <a:lstStyle/>
          <a:p>
            <a:r>
              <a:rPr lang="en-US" dirty="0" smtClean="0"/>
              <a:t>HTML5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8692" y="4231640"/>
            <a:ext cx="5248275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err="1" smtClean="0"/>
              <a:t>Desarrollo</a:t>
            </a:r>
            <a:r>
              <a:rPr lang="en-US" b="1" dirty="0" smtClean="0"/>
              <a:t> de </a:t>
            </a:r>
            <a:r>
              <a:rPr lang="en-US" b="1" dirty="0" err="1" smtClean="0"/>
              <a:t>Aplicaciones</a:t>
            </a:r>
            <a:r>
              <a:rPr lang="en-US" b="1" dirty="0" smtClean="0"/>
              <a:t> </a:t>
            </a:r>
            <a:r>
              <a:rPr lang="en-US" b="1" dirty="0" err="1" smtClean="0"/>
              <a:t>Distribuidas</a:t>
            </a:r>
            <a:endParaRPr lang="en-US" b="1" dirty="0" smtClean="0"/>
          </a:p>
          <a:p>
            <a:pPr>
              <a:spcBef>
                <a:spcPct val="0"/>
              </a:spcBef>
            </a:pP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104014" y="3225338"/>
            <a:ext cx="325859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Laboratorio </a:t>
            </a:r>
            <a:r>
              <a:rPr lang="es-MX" sz="3600" dirty="0" smtClean="0"/>
              <a:t>1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352" y="304800"/>
            <a:ext cx="7773650" cy="838200"/>
          </a:xfrm>
        </p:spPr>
        <p:txBody>
          <a:bodyPr/>
          <a:lstStyle/>
          <a:p>
            <a:r>
              <a:rPr lang="es-MX" dirty="0" smtClean="0"/>
              <a:t>       Laboratorio </a:t>
            </a:r>
            <a:r>
              <a:rPr lang="es-MX" dirty="0" smtClean="0"/>
              <a:t>1: HTML5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532" y="1056746"/>
            <a:ext cx="7374467" cy="5801253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 smtClean="0"/>
              <a:t>Utilizando </a:t>
            </a:r>
            <a:r>
              <a:rPr lang="es-MX" sz="2000" dirty="0" err="1" smtClean="0"/>
              <a:t>Komodo</a:t>
            </a:r>
            <a:r>
              <a:rPr lang="es-MX" sz="2000" dirty="0" smtClean="0"/>
              <a:t> </a:t>
            </a:r>
            <a:r>
              <a:rPr lang="es-MX" sz="2000" dirty="0" err="1" smtClean="0"/>
              <a:t>Edit</a:t>
            </a:r>
            <a:r>
              <a:rPr lang="es-MX" sz="2000" dirty="0" smtClean="0"/>
              <a:t> o Sublime Text </a:t>
            </a:r>
            <a:r>
              <a:rPr lang="es-MX" sz="2000" dirty="0" smtClean="0"/>
              <a:t>crea un sitio Web para manejar un sitio sobre consulta de libros. Sigue la estructura de un sitio </a:t>
            </a:r>
            <a:r>
              <a:rPr lang="es-MX" sz="2000" dirty="0"/>
              <a:t>web recomendada para HTML5 (http://</a:t>
            </a:r>
            <a:r>
              <a:rPr lang="es-MX" sz="2000" dirty="0" smtClean="0"/>
              <a:t>www.w3.org/wiki/HTML_structural_elements)</a:t>
            </a:r>
            <a:endParaRPr lang="es-MX" sz="2000" dirty="0" smtClean="0"/>
          </a:p>
          <a:p>
            <a:pPr lvl="1"/>
            <a:r>
              <a:rPr lang="es-MX" dirty="0" smtClean="0"/>
              <a:t>Encabezado (</a:t>
            </a:r>
            <a:r>
              <a:rPr lang="es-MX" dirty="0" err="1" smtClean="0"/>
              <a:t>Header</a:t>
            </a:r>
            <a:r>
              <a:rPr lang="es-MX" dirty="0" smtClean="0"/>
              <a:t>) (logo, título) ; Navegación: Muestre opciones para  mostrar libros y agregar libros; Contenido (bienvenida, párrafo descriptivo)  Pie de Página (</a:t>
            </a:r>
            <a:r>
              <a:rPr lang="es-MX" dirty="0" err="1" smtClean="0"/>
              <a:t>Footer</a:t>
            </a:r>
            <a:r>
              <a:rPr lang="es-MX" dirty="0" smtClean="0"/>
              <a:t>) (Realizado por….)</a:t>
            </a:r>
            <a:endParaRPr lang="es-MX" dirty="0"/>
          </a:p>
          <a:p>
            <a:pPr lvl="1"/>
            <a:r>
              <a:rPr lang="es-MX" dirty="0" smtClean="0"/>
              <a:t>La opción Mostrar Libros debe mostrar una Lista </a:t>
            </a:r>
            <a:r>
              <a:rPr lang="es-MX" dirty="0"/>
              <a:t>numerada de 3 libros de tu </a:t>
            </a:r>
            <a:r>
              <a:rPr lang="es-MX" dirty="0" smtClean="0"/>
              <a:t>interés y debajo </a:t>
            </a:r>
            <a:r>
              <a:rPr lang="es-MX" dirty="0"/>
              <a:t>u</a:t>
            </a:r>
            <a:r>
              <a:rPr lang="es-MX" dirty="0" smtClean="0"/>
              <a:t>na </a:t>
            </a:r>
            <a:r>
              <a:rPr lang="es-MX" dirty="0"/>
              <a:t>tabla con más información de los tres libros mencionados. Incluir el título de la tabla. El encabezado de la tabla debe incluir el </a:t>
            </a:r>
            <a:r>
              <a:rPr lang="es-MX" dirty="0" smtClean="0"/>
              <a:t>titulo del libro, </a:t>
            </a:r>
            <a:r>
              <a:rPr lang="es-MX" dirty="0"/>
              <a:t>autor(es), año,  imagen de la portada (definir tamaño y texto alterno) y que sea un link que lleve a una página que hable sobre él.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352" y="304800"/>
            <a:ext cx="7773650" cy="838200"/>
          </a:xfrm>
        </p:spPr>
        <p:txBody>
          <a:bodyPr/>
          <a:lstStyle/>
          <a:p>
            <a:r>
              <a:rPr lang="es-MX" dirty="0" smtClean="0"/>
              <a:t>       </a:t>
            </a:r>
            <a:r>
              <a:rPr lang="es-MX" dirty="0" smtClean="0"/>
              <a:t>Laboratorio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532" y="1056746"/>
            <a:ext cx="7374467" cy="5801253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 smtClean="0"/>
              <a:t>La parte </a:t>
            </a:r>
            <a:r>
              <a:rPr lang="es-MX" sz="2000" dirty="0" smtClean="0"/>
              <a:t>de Agregar Libros debe </a:t>
            </a:r>
            <a:r>
              <a:rPr lang="es-MX" sz="2000" dirty="0" smtClean="0"/>
              <a:t>mostrar </a:t>
            </a:r>
            <a:r>
              <a:rPr lang="es-MX" sz="2000" dirty="0" smtClean="0"/>
              <a:t>una forma para solicitar información sobre </a:t>
            </a:r>
            <a:r>
              <a:rPr lang="es-MX" sz="2000" dirty="0" smtClean="0"/>
              <a:t>los libros.</a:t>
            </a:r>
            <a:r>
              <a:rPr lang="es-MX" sz="2000" dirty="0" smtClean="0"/>
              <a:t> La forma cuyo encabezado es “Datos de </a:t>
            </a:r>
            <a:r>
              <a:rPr lang="es-MX" sz="2000" dirty="0" smtClean="0"/>
              <a:t>Libros</a:t>
            </a:r>
            <a:r>
              <a:rPr lang="es-MX" sz="2000" dirty="0" smtClean="0"/>
              <a:t>” </a:t>
            </a:r>
            <a:r>
              <a:rPr lang="es-MX" sz="2000" dirty="0" smtClean="0"/>
              <a:t>debe solicitar </a:t>
            </a:r>
            <a:r>
              <a:rPr lang="es-MX" sz="2000" dirty="0" smtClean="0"/>
              <a:t>datos de libros. Además, </a:t>
            </a:r>
          </a:p>
          <a:p>
            <a:pPr lvl="1"/>
            <a:r>
              <a:rPr lang="es-MX" sz="2000" dirty="0" smtClean="0"/>
              <a:t>Incluir </a:t>
            </a:r>
            <a:r>
              <a:rPr lang="es-MX" sz="2000" dirty="0" smtClean="0"/>
              <a:t>“</a:t>
            </a:r>
            <a:r>
              <a:rPr lang="es-MX" sz="2000" dirty="0" err="1" smtClean="0"/>
              <a:t>checkboxes</a:t>
            </a:r>
            <a:r>
              <a:rPr lang="es-MX" sz="2000" dirty="0" smtClean="0"/>
              <a:t>” que permitan </a:t>
            </a:r>
            <a:r>
              <a:rPr lang="es-MX" sz="2000" dirty="0" smtClean="0"/>
              <a:t>indicar versiones con las que cuenta (electrónico, impreso, </a:t>
            </a:r>
            <a:r>
              <a:rPr lang="es-MX" sz="2000" dirty="0" err="1" smtClean="0"/>
              <a:t>etc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/>
              <a:t>Incluir “radio </a:t>
            </a:r>
            <a:r>
              <a:rPr lang="es-MX" sz="2000" dirty="0" err="1"/>
              <a:t>buttons</a:t>
            </a:r>
            <a:r>
              <a:rPr lang="es-MX" sz="2000" dirty="0"/>
              <a:t>” que permitan indicar si </a:t>
            </a:r>
            <a:r>
              <a:rPr lang="es-MX" sz="2000" dirty="0" smtClean="0"/>
              <a:t>el libro está en inglés o en español.</a:t>
            </a:r>
            <a:endParaRPr lang="es-MX" sz="2000" dirty="0" smtClean="0"/>
          </a:p>
          <a:p>
            <a:pPr lvl="1"/>
            <a:r>
              <a:rPr lang="es-MX" sz="2000" dirty="0" smtClean="0"/>
              <a:t>Agregar una lista (</a:t>
            </a:r>
            <a:r>
              <a:rPr lang="es-MX" sz="2000" dirty="0" err="1" smtClean="0"/>
              <a:t>drop</a:t>
            </a:r>
            <a:r>
              <a:rPr lang="es-MX" sz="2000" dirty="0" smtClean="0"/>
              <a:t> </a:t>
            </a:r>
            <a:r>
              <a:rPr lang="es-MX" sz="2000" dirty="0" err="1" smtClean="0"/>
              <a:t>down</a:t>
            </a:r>
            <a:r>
              <a:rPr lang="es-MX" sz="2000" dirty="0" smtClean="0"/>
              <a:t> </a:t>
            </a:r>
            <a:r>
              <a:rPr lang="es-MX" sz="2000" dirty="0" err="1" smtClean="0"/>
              <a:t>list</a:t>
            </a:r>
            <a:r>
              <a:rPr lang="es-MX" sz="2000" dirty="0" smtClean="0"/>
              <a:t>)  que permita seleccionar  </a:t>
            </a:r>
          </a:p>
          <a:p>
            <a:pPr lvl="1"/>
            <a:r>
              <a:rPr lang="es-MX" sz="2000" dirty="0" smtClean="0"/>
              <a:t>Incluir además un área de texto para comentarios adicionales, un botón de </a:t>
            </a:r>
            <a:r>
              <a:rPr lang="es-MX" sz="2000" dirty="0" err="1" smtClean="0"/>
              <a:t>submit</a:t>
            </a:r>
            <a:r>
              <a:rPr lang="es-MX" sz="2000" dirty="0" smtClean="0"/>
              <a:t> y un botón de </a:t>
            </a:r>
            <a:r>
              <a:rPr lang="es-MX" sz="2000" dirty="0" err="1" smtClean="0"/>
              <a:t>reset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04859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   Laboratorio 2 (continuación)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095608"/>
            <a:ext cx="7391400" cy="5762392"/>
          </a:xfrm>
        </p:spPr>
        <p:txBody>
          <a:bodyPr/>
          <a:lstStyle/>
          <a:p>
            <a:pPr marL="719138" lvl="1" indent="-261938"/>
            <a:r>
              <a:rPr lang="es-MX" dirty="0" smtClean="0"/>
              <a:t>Al presionar el botón "</a:t>
            </a:r>
            <a:r>
              <a:rPr lang="es-MX" dirty="0" err="1" smtClean="0"/>
              <a:t>Submit</a:t>
            </a:r>
            <a:r>
              <a:rPr lang="es-MX" dirty="0" smtClean="0"/>
              <a:t>" se debe mandar llamar a una página mensaje.html que contenga sólo un texto tal como "Datos Recibidos". </a:t>
            </a:r>
          </a:p>
          <a:p>
            <a:pPr marL="704850" lvl="1" indent="-247650"/>
            <a:r>
              <a:rPr lang="es-MX" dirty="0" smtClean="0"/>
              <a:t> Prueba la forma, cambiando el método de post a </a:t>
            </a:r>
            <a:r>
              <a:rPr lang="es-MX" dirty="0" err="1" smtClean="0"/>
              <a:t>get</a:t>
            </a:r>
            <a:r>
              <a:rPr lang="es-MX" dirty="0" smtClean="0"/>
              <a:t> y observa cómo se visualizan los datos en el URL.</a:t>
            </a:r>
          </a:p>
          <a:p>
            <a:pPr marL="704850" lvl="1" indent="-247650"/>
            <a:r>
              <a:rPr lang="es-MX" dirty="0" smtClean="0"/>
              <a:t>Utiliza el validador de HTML de W3 http://validator.w3.org/  para verificar el documento.</a:t>
            </a:r>
          </a:p>
          <a:p>
            <a:pPr marL="704850" lvl="1" indent="-247650"/>
            <a:r>
              <a:rPr lang="es-MX" dirty="0" smtClean="0"/>
              <a:t>Revisar </a:t>
            </a:r>
            <a:r>
              <a:rPr lang="es-MX" dirty="0" smtClean="0"/>
              <a:t>la página en </a:t>
            </a:r>
            <a:r>
              <a:rPr lang="es-MX" dirty="0" smtClean="0"/>
              <a:t>al menos tres navegadores diferentes</a:t>
            </a:r>
            <a:r>
              <a:rPr lang="es-MX" dirty="0" smtClean="0"/>
              <a:t>.</a:t>
            </a:r>
            <a:endParaRPr lang="es-MX" dirty="0" smtClean="0"/>
          </a:p>
          <a:p>
            <a:pPr marL="449263" lvl="1" indent="7938">
              <a:buNone/>
            </a:pPr>
            <a:r>
              <a:rPr lang="es-MX" dirty="0" smtClean="0"/>
              <a:t>Entrega el reporte del laboratorio indicando las acciones realizadas y el resultado obtenido (imágenes de la forma, del resultado con </a:t>
            </a:r>
            <a:r>
              <a:rPr lang="es-MX" dirty="0" err="1" smtClean="0"/>
              <a:t>get</a:t>
            </a:r>
            <a:r>
              <a:rPr lang="es-MX" dirty="0" smtClean="0"/>
              <a:t> y post, así como la imagen de la validación del documento realizado).</a:t>
            </a:r>
            <a:br>
              <a:rPr lang="es-MX" dirty="0" smtClean="0"/>
            </a:br>
            <a:r>
              <a:rPr lang="es-MX" dirty="0" smtClean="0"/>
              <a:t>Agrega los documentos en el siguiente apartado designado para ello  Laboratorio 2 – HTML 5 - Formas.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room expectations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expectations</Template>
  <TotalTime>2228</TotalTime>
  <Words>298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</vt:lpstr>
      <vt:lpstr>Classroom expectations</vt:lpstr>
      <vt:lpstr>HTML5  </vt:lpstr>
      <vt:lpstr>       Laboratorio 1: HTML5</vt:lpstr>
      <vt:lpstr>       Laboratorio</vt:lpstr>
      <vt:lpstr>     Laboratorio 2 (continuación)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y CSS</dc:title>
  <dc:creator>Angeles Constantino</dc:creator>
  <cp:lastModifiedBy>L00271783</cp:lastModifiedBy>
  <cp:revision>19</cp:revision>
  <dcterms:created xsi:type="dcterms:W3CDTF">2009-08-13T13:34:55Z</dcterms:created>
  <dcterms:modified xsi:type="dcterms:W3CDTF">2014-08-14T13:02:55Z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