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CC678B3-5256-40E1-BE86-96D27344DBEF}" type="datetimeFigureOut">
              <a:rPr lang="en-US" smtClean="0"/>
              <a:t>12/27/2018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A3A8ED3-10FE-41AF-A6E6-25F86827847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C678B3-5256-40E1-BE86-96D27344DBEF}" type="datetimeFigureOut">
              <a:rPr lang="en-US" smtClean="0"/>
              <a:t>12/27/2018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A8ED3-10FE-41AF-A6E6-25F86827847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C678B3-5256-40E1-BE86-96D27344DBEF}" type="datetimeFigureOut">
              <a:rPr lang="en-US" smtClean="0"/>
              <a:t>12/27/2018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A8ED3-10FE-41AF-A6E6-25F86827847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C678B3-5256-40E1-BE86-96D27344DBEF}" type="datetimeFigureOut">
              <a:rPr lang="en-US" smtClean="0"/>
              <a:t>12/27/2018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A8ED3-10FE-41AF-A6E6-25F86827847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CC678B3-5256-40E1-BE86-96D27344DBEF}" type="datetimeFigureOut">
              <a:rPr lang="en-US" smtClean="0"/>
              <a:t>12/27/2018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A8ED3-10FE-41AF-A6E6-25F86827847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CC678B3-5256-40E1-BE86-96D27344DBEF}" type="datetimeFigureOut">
              <a:rPr lang="en-US" smtClean="0"/>
              <a:t>12/27/2018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3A8ED3-10FE-41AF-A6E6-25F86827847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CC678B3-5256-40E1-BE86-96D27344DBEF}" type="datetimeFigureOut">
              <a:rPr lang="en-US" smtClean="0"/>
              <a:t>12/27/2018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3A8ED3-10FE-41AF-A6E6-25F86827847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CC678B3-5256-40E1-BE86-96D27344DBEF}" type="datetimeFigureOut">
              <a:rPr lang="en-US" smtClean="0"/>
              <a:t>12/27/2018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3A8ED3-10FE-41AF-A6E6-25F86827847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C678B3-5256-40E1-BE86-96D27344DBEF}" type="datetimeFigureOut">
              <a:rPr lang="en-US" smtClean="0"/>
              <a:t>12/27/2018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3A8ED3-10FE-41AF-A6E6-25F86827847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CC678B3-5256-40E1-BE86-96D27344DBEF}" type="datetimeFigureOut">
              <a:rPr lang="en-US" smtClean="0"/>
              <a:t>12/27/2018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3A8ED3-10FE-41AF-A6E6-25F86827847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CC678B3-5256-40E1-BE86-96D27344DBEF}" type="datetimeFigureOut">
              <a:rPr lang="en-US" smtClean="0"/>
              <a:t>12/27/2018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A3A8ED3-10FE-41AF-A6E6-25F868278470}"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CC678B3-5256-40E1-BE86-96D27344DBEF}" type="datetimeFigureOut">
              <a:rPr lang="en-US" smtClean="0"/>
              <a:t>12/27/2018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A3A8ED3-10FE-41AF-A6E6-25F868278470}"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5037" y="304800"/>
            <a:ext cx="7772400" cy="1066799"/>
          </a:xfrm>
        </p:spPr>
        <p:txBody>
          <a:bodyPr/>
          <a:lstStyle/>
          <a:p>
            <a:pPr algn="ctr"/>
            <a:r>
              <a:rPr lang="en-US" sz="4400" b="1" smtClean="0">
                <a:latin typeface="+mn-lt"/>
              </a:rPr>
              <a:t>ĐỒ ÁN LẬP TRÌNH MẠNG</a:t>
            </a:r>
            <a:endParaRPr lang="en-US" sz="4400" b="1">
              <a:latin typeface="+mn-lt"/>
            </a:endParaRPr>
          </a:p>
        </p:txBody>
      </p:sp>
      <p:sp>
        <p:nvSpPr>
          <p:cNvPr id="3" name="Subtitle 2"/>
          <p:cNvSpPr>
            <a:spLocks noGrp="1"/>
          </p:cNvSpPr>
          <p:nvPr>
            <p:ph type="subTitle" idx="1"/>
          </p:nvPr>
        </p:nvSpPr>
        <p:spPr>
          <a:xfrm>
            <a:off x="2819400" y="4876800"/>
            <a:ext cx="4267200" cy="1295400"/>
          </a:xfrm>
        </p:spPr>
        <p:txBody>
          <a:bodyPr>
            <a:normAutofit fontScale="77500" lnSpcReduction="20000"/>
          </a:bodyPr>
          <a:lstStyle/>
          <a:p>
            <a:pPr algn="just"/>
            <a:r>
              <a:rPr lang="en-US" b="1" smtClean="0">
                <a:latin typeface="Arial" pitchFamily="34" charset="0"/>
                <a:cs typeface="Arial" pitchFamily="34" charset="0"/>
              </a:rPr>
              <a:t>GVHD	: TS.NGUYỄN TẤN KHÔI</a:t>
            </a:r>
          </a:p>
          <a:p>
            <a:pPr algn="just"/>
            <a:r>
              <a:rPr lang="en-US" b="1" smtClean="0">
                <a:latin typeface="Arial" pitchFamily="34" charset="0"/>
                <a:cs typeface="Arial" pitchFamily="34" charset="0"/>
              </a:rPr>
              <a:t>SVTH	: LƯƠNG LÊ ĐẠT</a:t>
            </a:r>
          </a:p>
          <a:p>
            <a:pPr algn="just"/>
            <a:r>
              <a:rPr lang="en-US" b="1" smtClean="0">
                <a:latin typeface="Arial" pitchFamily="34" charset="0"/>
                <a:cs typeface="Arial" pitchFamily="34" charset="0"/>
              </a:rPr>
              <a:t>MSSV</a:t>
            </a:r>
            <a:r>
              <a:rPr lang="en-US" b="1">
                <a:latin typeface="Arial" pitchFamily="34" charset="0"/>
                <a:cs typeface="Arial" pitchFamily="34" charset="0"/>
              </a:rPr>
              <a:t>	</a:t>
            </a:r>
            <a:r>
              <a:rPr lang="en-US" b="1" smtClean="0">
                <a:latin typeface="Arial" pitchFamily="34" charset="0"/>
                <a:cs typeface="Arial" pitchFamily="34" charset="0"/>
              </a:rPr>
              <a:t>: 102150265</a:t>
            </a:r>
          </a:p>
          <a:p>
            <a:pPr algn="just"/>
            <a:r>
              <a:rPr lang="en-US" b="1" smtClean="0">
                <a:latin typeface="Arial" pitchFamily="34" charset="0"/>
                <a:cs typeface="Arial" pitchFamily="34" charset="0"/>
              </a:rPr>
              <a:t>LỚP 	: 15TCLC2</a:t>
            </a:r>
            <a:endParaRPr lang="en-US" b="1">
              <a:latin typeface="Arial" pitchFamily="34" charset="0"/>
              <a:cs typeface="Arial" pitchFamily="34" charset="0"/>
            </a:endParaRPr>
          </a:p>
        </p:txBody>
      </p:sp>
      <p:sp>
        <p:nvSpPr>
          <p:cNvPr id="5" name="TextBox 4"/>
          <p:cNvSpPr txBox="1"/>
          <p:nvPr/>
        </p:nvSpPr>
        <p:spPr>
          <a:xfrm>
            <a:off x="609600" y="1765300"/>
            <a:ext cx="7849737" cy="2585323"/>
          </a:xfrm>
          <a:prstGeom prst="rect">
            <a:avLst/>
          </a:prstGeom>
          <a:noFill/>
        </p:spPr>
        <p:txBody>
          <a:bodyPr wrap="square" rtlCol="0">
            <a:spAutoFit/>
          </a:bodyPr>
          <a:lstStyle/>
          <a:p>
            <a:pPr algn="ctr"/>
            <a:r>
              <a:rPr lang="en-US" sz="3600" b="1" smtClean="0">
                <a:latin typeface="Times New Roman" panose="02020603050405020304" pitchFamily="18" charset="0"/>
                <a:cs typeface="Times New Roman" panose="02020603050405020304" pitchFamily="18" charset="0"/>
              </a:rPr>
              <a:t>ĐỀ TÀI</a:t>
            </a:r>
          </a:p>
          <a:p>
            <a:pPr algn="just"/>
            <a:r>
              <a:rPr lang="vi-VN" sz="3600" b="1" smtClean="0">
                <a:latin typeface="Times New Roman" panose="02020603050405020304" pitchFamily="18" charset="0"/>
                <a:cs typeface="Times New Roman" panose="02020603050405020304" pitchFamily="18" charset="0"/>
              </a:rPr>
              <a:t>Xây </a:t>
            </a:r>
            <a:r>
              <a:rPr lang="vi-VN" sz="3600" b="1">
                <a:latin typeface="Times New Roman" panose="02020603050405020304" pitchFamily="18" charset="0"/>
                <a:cs typeface="Times New Roman" panose="02020603050405020304" pitchFamily="18" charset="0"/>
              </a:rPr>
              <a:t>dựng ứng dụng BKZalo cho phép các người dùng có thể trò chuyện, nhắn tin, gửi hình ảnh trên di </a:t>
            </a:r>
            <a:r>
              <a:rPr lang="vi-VN" sz="3600" b="1" smtClean="0">
                <a:latin typeface="Times New Roman" panose="02020603050405020304" pitchFamily="18" charset="0"/>
                <a:cs typeface="Times New Roman" panose="02020603050405020304" pitchFamily="18" charset="0"/>
              </a:rPr>
              <a:t>động</a:t>
            </a:r>
            <a:endParaRPr lang="en-US" sz="3600">
              <a:latin typeface="Times New Roman" panose="02020603050405020304" pitchFamily="18" charset="0"/>
              <a:cs typeface="Times New Roman" panose="02020603050405020304" pitchFamily="18" charset="0"/>
            </a:endParaRPr>
          </a:p>
          <a:p>
            <a:pPr algn="just"/>
            <a:endParaRPr lang="en-US" b="1"/>
          </a:p>
        </p:txBody>
      </p:sp>
    </p:spTree>
    <p:extLst>
      <p:ext uri="{BB962C8B-B14F-4D97-AF65-F5344CB8AC3E}">
        <p14:creationId xmlns:p14="http://schemas.microsoft.com/office/powerpoint/2010/main" val="21354415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chor="ctr"/>
          <a:lstStyle/>
          <a:p>
            <a:r>
              <a:rPr lang="en-US" sz="2800" b="1" smtClean="0"/>
              <a:t>KẾT QUẢ DEMO</a:t>
            </a:r>
            <a:endParaRPr lang="en-US" sz="2800" b="1"/>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1" y="1676400"/>
            <a:ext cx="2214228"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descr="49054358_291411108387834_3120062860282036224_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1" y="1676400"/>
            <a:ext cx="2209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4" descr="48982053_1961160210620087_6626906118482296832_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1676400"/>
            <a:ext cx="2221763"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96345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chor="ctr"/>
          <a:lstStyle/>
          <a:p>
            <a:r>
              <a:rPr lang="en-US" sz="2800" b="1" smtClean="0"/>
              <a:t>KẾT QUẢ DEMO</a:t>
            </a:r>
            <a:endParaRPr lang="en-US" sz="2800" b="1"/>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968500"/>
            <a:ext cx="2076190" cy="4133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descr="48932566_269167927113597_162055171981967360_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968500"/>
            <a:ext cx="2055813" cy="412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Picture 4" descr="49012527_2001223166598425_6206037840741007360_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968500"/>
            <a:ext cx="2063750" cy="412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5" descr="49204747_514010199092883_4566546367412961280_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6575" y="1968501"/>
            <a:ext cx="2067280" cy="4125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42023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b="1" smtClean="0">
                <a:latin typeface="Times New Roman" pitchFamily="18" charset="0"/>
                <a:cs typeface="Times New Roman" pitchFamily="18" charset="0"/>
              </a:rPr>
              <a:t>Ưu điểm:</a:t>
            </a:r>
          </a:p>
          <a:p>
            <a:pPr lvl="1" algn="just"/>
            <a:r>
              <a:rPr lang="en-US" smtClean="0">
                <a:latin typeface="Times New Roman" pitchFamily="18" charset="0"/>
                <a:cs typeface="Times New Roman" pitchFamily="18" charset="0"/>
              </a:rPr>
              <a:t>Gửi </a:t>
            </a:r>
            <a:r>
              <a:rPr lang="en-US">
                <a:latin typeface="Times New Roman" pitchFamily="18" charset="0"/>
                <a:cs typeface="Times New Roman" pitchFamily="18" charset="0"/>
              </a:rPr>
              <a:t>và nhận dữ liệu </a:t>
            </a:r>
            <a:r>
              <a:rPr lang="en-US">
                <a:latin typeface="Times New Roman" pitchFamily="18" charset="0"/>
                <a:cs typeface="Times New Roman" pitchFamily="18" charset="0"/>
              </a:rPr>
              <a:t>đơn </a:t>
            </a:r>
            <a:r>
              <a:rPr lang="en-US" smtClean="0">
                <a:latin typeface="Times New Roman" pitchFamily="18" charset="0"/>
                <a:cs typeface="Times New Roman" pitchFamily="18" charset="0"/>
              </a:rPr>
              <a:t>giản</a:t>
            </a:r>
            <a:r>
              <a:rPr lang="en-US">
                <a:latin typeface="Times New Roman" pitchFamily="18" charset="0"/>
                <a:cs typeface="Times New Roman" pitchFamily="18" charset="0"/>
              </a:rPr>
              <a:t>.</a:t>
            </a:r>
            <a:r>
              <a:rPr lang="en-US" smtClean="0">
                <a:latin typeface="Times New Roman" pitchFamily="18" charset="0"/>
                <a:cs typeface="Times New Roman" pitchFamily="18" charset="0"/>
              </a:rPr>
              <a:t> </a:t>
            </a:r>
          </a:p>
          <a:p>
            <a:pPr lvl="1" algn="just"/>
            <a:r>
              <a:rPr lang="en-US" smtClean="0">
                <a:latin typeface="Times New Roman" pitchFamily="18" charset="0"/>
                <a:cs typeface="Times New Roman" pitchFamily="18" charset="0"/>
              </a:rPr>
              <a:t>Khá nhanh </a:t>
            </a:r>
            <a:r>
              <a:rPr lang="en-US">
                <a:latin typeface="Times New Roman" pitchFamily="18" charset="0"/>
                <a:cs typeface="Times New Roman" pitchFamily="18" charset="0"/>
              </a:rPr>
              <a:t>nếu đường truyền ổn </a:t>
            </a:r>
            <a:r>
              <a:rPr lang="en-US">
                <a:latin typeface="Times New Roman" pitchFamily="18" charset="0"/>
                <a:cs typeface="Times New Roman" pitchFamily="18" charset="0"/>
              </a:rPr>
              <a:t>định</a:t>
            </a:r>
            <a:r>
              <a:rPr lang="en-US" smtClean="0">
                <a:latin typeface="Times New Roman" pitchFamily="18" charset="0"/>
                <a:cs typeface="Times New Roman" pitchFamily="18" charset="0"/>
              </a:rPr>
              <a:t>.</a:t>
            </a:r>
          </a:p>
          <a:p>
            <a:pPr algn="just"/>
            <a:r>
              <a:rPr lang="en-US" sz="2400" b="1" smtClean="0">
                <a:latin typeface="Times New Roman" pitchFamily="18" charset="0"/>
                <a:cs typeface="Times New Roman" pitchFamily="18" charset="0"/>
              </a:rPr>
              <a:t>Nhược điểm:</a:t>
            </a:r>
          </a:p>
          <a:p>
            <a:pPr lvl="1" algn="just"/>
            <a:r>
              <a:rPr lang="en-US">
                <a:latin typeface="Times New Roman" pitchFamily="18" charset="0"/>
                <a:cs typeface="Times New Roman" pitchFamily="18" charset="0"/>
              </a:rPr>
              <a:t>Đ</a:t>
            </a:r>
            <a:r>
              <a:rPr lang="en-US" smtClean="0">
                <a:latin typeface="Times New Roman" pitchFamily="18" charset="0"/>
                <a:cs typeface="Times New Roman" pitchFamily="18" charset="0"/>
              </a:rPr>
              <a:t>ường </a:t>
            </a:r>
            <a:r>
              <a:rPr lang="en-US">
                <a:latin typeface="Times New Roman" pitchFamily="18" charset="0"/>
                <a:cs typeface="Times New Roman" pitchFamily="18" charset="0"/>
              </a:rPr>
              <a:t>truyền phụ thuộc chủ yếu vào tốc </a:t>
            </a:r>
            <a:r>
              <a:rPr lang="en-US">
                <a:latin typeface="Times New Roman" pitchFamily="18" charset="0"/>
                <a:cs typeface="Times New Roman" pitchFamily="18" charset="0"/>
              </a:rPr>
              <a:t>độ </a:t>
            </a:r>
            <a:r>
              <a:rPr lang="en-US" smtClean="0">
                <a:latin typeface="Times New Roman" pitchFamily="18" charset="0"/>
                <a:cs typeface="Times New Roman" pitchFamily="18" charset="0"/>
              </a:rPr>
              <a:t>mạng.</a:t>
            </a:r>
          </a:p>
          <a:p>
            <a:pPr lvl="1" algn="just"/>
            <a:r>
              <a:rPr lang="en-US" smtClean="0">
                <a:latin typeface="Times New Roman" pitchFamily="18" charset="0"/>
                <a:cs typeface="Times New Roman" pitchFamily="18" charset="0"/>
              </a:rPr>
              <a:t>Nếu </a:t>
            </a:r>
            <a:r>
              <a:rPr lang="en-US">
                <a:latin typeface="Times New Roman" pitchFamily="18" charset="0"/>
                <a:cs typeface="Times New Roman" pitchFamily="18" charset="0"/>
              </a:rPr>
              <a:t>như có nhiều tin nhắn kèm theo hình ảnh thì việc load dữ liệu sẽ khá lâu và bắt buộc phải mở lại vào trang nếu không sẽ bị bể hình</a:t>
            </a:r>
          </a:p>
          <a:p>
            <a:pPr algn="just"/>
            <a:endParaRPr lang="en-US" sz="2400">
              <a:latin typeface="Times New Roman" pitchFamily="18" charset="0"/>
              <a:cs typeface="Times New Roman" pitchFamily="18" charset="0"/>
            </a:endParaRPr>
          </a:p>
        </p:txBody>
      </p:sp>
      <p:sp>
        <p:nvSpPr>
          <p:cNvPr id="4" name="Title 1"/>
          <p:cNvSpPr>
            <a:spLocks noGrp="1"/>
          </p:cNvSpPr>
          <p:nvPr>
            <p:ph type="title"/>
          </p:nvPr>
        </p:nvSpPr>
        <p:spPr/>
        <p:txBody>
          <a:bodyPr anchor="ctr"/>
          <a:lstStyle/>
          <a:p>
            <a:r>
              <a:rPr lang="en-US" sz="2800" b="1" smtClean="0"/>
              <a:t>ĐÁNH GIÁ</a:t>
            </a:r>
            <a:endParaRPr lang="en-US" sz="2800" b="1"/>
          </a:p>
        </p:txBody>
      </p:sp>
    </p:spTree>
    <p:extLst>
      <p:ext uri="{BB962C8B-B14F-4D97-AF65-F5344CB8AC3E}">
        <p14:creationId xmlns:p14="http://schemas.microsoft.com/office/powerpoint/2010/main" val="4199779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09800"/>
            <a:ext cx="8229600" cy="4389120"/>
          </a:xfrm>
        </p:spPr>
        <p:txBody>
          <a:bodyPr>
            <a:normAutofit/>
          </a:bodyPr>
          <a:lstStyle/>
          <a:p>
            <a:pPr marL="0" indent="0" algn="ctr">
              <a:buNone/>
            </a:pPr>
            <a:r>
              <a:rPr lang="en-US" sz="4800" b="1" smtClean="0"/>
              <a:t>EM XIN CẢM ƠN CÁC THẦY CÔ ĐÃ LẮNG NGHE!</a:t>
            </a:r>
            <a:endParaRPr lang="en-US" sz="4800" b="1"/>
          </a:p>
        </p:txBody>
      </p:sp>
    </p:spTree>
    <p:extLst>
      <p:ext uri="{BB962C8B-B14F-4D97-AF65-F5344CB8AC3E}">
        <p14:creationId xmlns:p14="http://schemas.microsoft.com/office/powerpoint/2010/main" val="21265407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800" b="1" smtClean="0"/>
              <a:t>TỔNG QUAN VỀ CLIENT – SERVER</a:t>
            </a:r>
            <a:endParaRPr lang="en-US" sz="2800" b="1"/>
          </a:p>
        </p:txBody>
      </p:sp>
      <p:sp>
        <p:nvSpPr>
          <p:cNvPr id="3" name="Content Placeholder 2"/>
          <p:cNvSpPr>
            <a:spLocks noGrp="1"/>
          </p:cNvSpPr>
          <p:nvPr>
            <p:ph idx="1"/>
          </p:nvPr>
        </p:nvSpPr>
        <p:spPr>
          <a:xfrm>
            <a:off x="457200" y="1752600"/>
            <a:ext cx="8229600" cy="4389120"/>
          </a:xfrm>
        </p:spPr>
        <p:txBody>
          <a:bodyPr/>
          <a:lstStyle/>
          <a:p>
            <a:pPr marL="0" indent="0">
              <a:buNone/>
            </a:pPr>
            <a:r>
              <a:rPr lang="en-US" sz="3200" b="1" smtClean="0"/>
              <a:t>I. </a:t>
            </a:r>
            <a:r>
              <a:rPr lang="en-US" sz="3200" b="1" err="1" smtClean="0"/>
              <a:t>Mạng</a:t>
            </a:r>
            <a:r>
              <a:rPr lang="en-US" sz="3200" b="1" smtClean="0"/>
              <a:t> </a:t>
            </a:r>
            <a:r>
              <a:rPr lang="en-US" sz="3200" b="1" err="1" smtClean="0"/>
              <a:t>máy</a:t>
            </a:r>
            <a:r>
              <a:rPr lang="en-US" sz="3200" b="1" smtClean="0"/>
              <a:t> </a:t>
            </a:r>
            <a:r>
              <a:rPr lang="en-US" sz="3200" b="1" err="1" smtClean="0"/>
              <a:t>tính</a:t>
            </a:r>
            <a:endParaRPr lang="en-US" sz="3200" b="1" smtClean="0"/>
          </a:p>
          <a:p>
            <a:pPr algn="just"/>
            <a:r>
              <a:rPr lang="en-US" sz="2400" err="1">
                <a:latin typeface="Times New Roman" pitchFamily="18" charset="0"/>
                <a:cs typeface="Times New Roman" pitchFamily="18" charset="0"/>
              </a:rPr>
              <a:t>L</a:t>
            </a:r>
            <a:r>
              <a:rPr lang="en-US" sz="2400" err="1" smtClean="0">
                <a:latin typeface="Times New Roman" pitchFamily="18" charset="0"/>
                <a:cs typeface="Times New Roman" pitchFamily="18" charset="0"/>
              </a:rPr>
              <a:t>à</a:t>
            </a:r>
            <a:r>
              <a:rPr lang="en-US" sz="2400" smtClean="0">
                <a:latin typeface="Times New Roman" pitchFamily="18" charset="0"/>
                <a:cs typeface="Times New Roman" pitchFamily="18" charset="0"/>
              </a:rPr>
              <a:t> </a:t>
            </a:r>
            <a:r>
              <a:rPr lang="en-US" sz="2400" err="1">
                <a:latin typeface="Times New Roman" pitchFamily="18" charset="0"/>
                <a:cs typeface="Times New Roman" pitchFamily="18" charset="0"/>
              </a:rPr>
              <a:t>một</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hệ</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thống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bao</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gồm</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nhiều</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máy</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tính</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và</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các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thiết</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bị</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mạng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được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kết</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nối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với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nhau</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bằng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đường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truyền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vật</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lý</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theo</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một</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kiến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trúc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mạng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nào</a:t>
            </a:r>
            <a:r>
              <a:rPr lang="en-US" sz="2400">
                <a:latin typeface="Times New Roman" pitchFamily="18" charset="0"/>
                <a:cs typeface="Times New Roman" pitchFamily="18" charset="0"/>
              </a:rPr>
              <a:t> </a:t>
            </a:r>
            <a:r>
              <a:rPr lang="en-US" sz="2400" err="1" smtClean="0">
                <a:latin typeface="Times New Roman" pitchFamily="18" charset="0"/>
                <a:cs typeface="Times New Roman" pitchFamily="18" charset="0"/>
              </a:rPr>
              <a:t>đó</a:t>
            </a:r>
            <a:endParaRPr lang="en-US" sz="2400" smtClean="0">
              <a:latin typeface="Times New Roman" pitchFamily="18" charset="0"/>
              <a:cs typeface="Times New Roman" pitchFamily="18" charset="0"/>
            </a:endParaRPr>
          </a:p>
          <a:p>
            <a:pPr algn="just"/>
            <a:r>
              <a:rPr lang="en-US" sz="2400" err="1">
                <a:latin typeface="Times New Roman" pitchFamily="18" charset="0"/>
                <a:cs typeface="Times New Roman" pitchFamily="18" charset="0"/>
              </a:rPr>
              <a:t>Trên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một</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hệ</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thống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mạng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máy</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tính</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có</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thể</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đảm</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nhận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một</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trong</a:t>
            </a:r>
            <a:r>
              <a:rPr lang="en-US" sz="2400">
                <a:latin typeface="Times New Roman" pitchFamily="18" charset="0"/>
                <a:cs typeface="Times New Roman" pitchFamily="18" charset="0"/>
              </a:rPr>
              <a:t> 3 </a:t>
            </a:r>
            <a:r>
              <a:rPr lang="en-US" sz="2400" err="1">
                <a:latin typeface="Times New Roman" pitchFamily="18" charset="0"/>
                <a:cs typeface="Times New Roman" pitchFamily="18" charset="0"/>
              </a:rPr>
              <a:t>vai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trò</a:t>
            </a:r>
            <a:r>
              <a:rPr lang="en-US" sz="2400">
                <a:latin typeface="Times New Roman" pitchFamily="18" charset="0"/>
                <a:cs typeface="Times New Roman" pitchFamily="18" charset="0"/>
              </a:rPr>
              <a:t> </a:t>
            </a:r>
            <a:r>
              <a:rPr lang="en-US" sz="2400" err="1" smtClean="0">
                <a:latin typeface="Times New Roman" pitchFamily="18" charset="0"/>
                <a:cs typeface="Times New Roman" pitchFamily="18" charset="0"/>
              </a:rPr>
              <a:t>sau</a:t>
            </a:r>
            <a:r>
              <a:rPr lang="en-US" sz="2400" smtClean="0">
                <a:latin typeface="Times New Roman" pitchFamily="18" charset="0"/>
                <a:cs typeface="Times New Roman" pitchFamily="18" charset="0"/>
              </a:rPr>
              <a:t>:</a:t>
            </a:r>
          </a:p>
          <a:p>
            <a:pPr lvl="1" algn="just"/>
            <a:r>
              <a:rPr lang="en-US" smtClean="0">
                <a:latin typeface="Times New Roman" pitchFamily="18" charset="0"/>
                <a:cs typeface="Times New Roman" pitchFamily="18" charset="0"/>
              </a:rPr>
              <a:t>Server – </a:t>
            </a:r>
            <a:r>
              <a:rPr lang="en-US" err="1" smtClean="0">
                <a:latin typeface="Times New Roman" pitchFamily="18" charset="0"/>
                <a:cs typeface="Times New Roman" pitchFamily="18" charset="0"/>
              </a:rPr>
              <a:t>máy</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chủ</a:t>
            </a:r>
            <a:endParaRPr lang="en-US" smtClean="0">
              <a:latin typeface="Times New Roman" pitchFamily="18" charset="0"/>
              <a:cs typeface="Times New Roman" pitchFamily="18" charset="0"/>
            </a:endParaRPr>
          </a:p>
          <a:p>
            <a:pPr lvl="1" algn="just"/>
            <a:r>
              <a:rPr lang="en-US" smtClean="0">
                <a:latin typeface="Times New Roman" pitchFamily="18" charset="0"/>
                <a:cs typeface="Times New Roman" pitchFamily="18" charset="0"/>
              </a:rPr>
              <a:t>Client – </a:t>
            </a:r>
            <a:r>
              <a:rPr lang="en-US" err="1" smtClean="0">
                <a:latin typeface="Times New Roman" pitchFamily="18" charset="0"/>
                <a:cs typeface="Times New Roman" pitchFamily="18" charset="0"/>
              </a:rPr>
              <a:t>máy</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trạm</a:t>
            </a:r>
            <a:endParaRPr lang="en-US" smtClean="0">
              <a:latin typeface="Times New Roman" pitchFamily="18" charset="0"/>
              <a:cs typeface="Times New Roman" pitchFamily="18" charset="0"/>
            </a:endParaRPr>
          </a:p>
          <a:p>
            <a:pPr lvl="1" algn="just"/>
            <a:r>
              <a:rPr lang="en-US">
                <a:latin typeface="Times New Roman" pitchFamily="18" charset="0"/>
                <a:cs typeface="Times New Roman" pitchFamily="18" charset="0"/>
              </a:rPr>
              <a:t>Peer</a:t>
            </a:r>
            <a:endParaRPr lang="en-US" b="1" smtClean="0">
              <a:latin typeface="Times New Roman" pitchFamily="18" charset="0"/>
              <a:cs typeface="Times New Roman" pitchFamily="18" charset="0"/>
            </a:endParaRPr>
          </a:p>
          <a:p>
            <a:pPr marL="514350" indent="-514350">
              <a:buFont typeface="+mj-lt"/>
              <a:buAutoNum type="romanUcPeriod"/>
            </a:pPr>
            <a:endParaRPr lang="en-US"/>
          </a:p>
        </p:txBody>
      </p:sp>
    </p:spTree>
    <p:extLst>
      <p:ext uri="{BB962C8B-B14F-4D97-AF65-F5344CB8AC3E}">
        <p14:creationId xmlns:p14="http://schemas.microsoft.com/office/powerpoint/2010/main" val="3581039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704088"/>
            <a:ext cx="8229600" cy="1143000"/>
          </a:xfrm>
        </p:spPr>
        <p:txBody>
          <a:bodyPr anchor="ctr"/>
          <a:lstStyle/>
          <a:p>
            <a:r>
              <a:rPr lang="en-US" sz="2800" b="1" smtClean="0"/>
              <a:t>TỔNG QUAN VỀ CLIENT – SERVER</a:t>
            </a:r>
            <a:endParaRPr lang="en-US" sz="2800" b="1"/>
          </a:p>
        </p:txBody>
      </p:sp>
      <p:sp>
        <p:nvSpPr>
          <p:cNvPr id="5" name="Content Placeholder 2"/>
          <p:cNvSpPr>
            <a:spLocks noGrp="1"/>
          </p:cNvSpPr>
          <p:nvPr>
            <p:ph idx="1"/>
          </p:nvPr>
        </p:nvSpPr>
        <p:spPr>
          <a:xfrm>
            <a:off x="457200" y="1752600"/>
            <a:ext cx="8229600" cy="4389120"/>
          </a:xfrm>
        </p:spPr>
        <p:txBody>
          <a:bodyPr/>
          <a:lstStyle/>
          <a:p>
            <a:pPr marL="0" lvl="0" indent="0">
              <a:buNone/>
            </a:pPr>
            <a:r>
              <a:rPr lang="en-US" sz="3200" b="1" smtClean="0"/>
              <a:t>II. </a:t>
            </a:r>
            <a:r>
              <a:rPr lang="en-US" sz="3200" b="1" err="1" smtClean="0"/>
              <a:t>Mô</a:t>
            </a:r>
            <a:r>
              <a:rPr lang="en-US" sz="3200" b="1" smtClean="0"/>
              <a:t> </a:t>
            </a:r>
            <a:r>
              <a:rPr lang="en-US" sz="3200" b="1" err="1"/>
              <a:t>hình</a:t>
            </a:r>
            <a:r>
              <a:rPr lang="en-US" sz="3200" b="1"/>
              <a:t> </a:t>
            </a:r>
            <a:r>
              <a:rPr lang="en-US" sz="3200" b="1" err="1"/>
              <a:t>kiến</a:t>
            </a:r>
            <a:r>
              <a:rPr lang="en-US" sz="3200" b="1"/>
              <a:t> </a:t>
            </a:r>
            <a:r>
              <a:rPr lang="en-US" sz="3200" b="1" err="1"/>
              <a:t>trúc</a:t>
            </a:r>
            <a:r>
              <a:rPr lang="en-US" sz="3200" b="1"/>
              <a:t> </a:t>
            </a:r>
            <a:r>
              <a:rPr lang="en-US" sz="3200" b="1" err="1"/>
              <a:t>mạng</a:t>
            </a:r>
            <a:r>
              <a:rPr lang="en-US" sz="3200" b="1"/>
              <a:t> client – server</a:t>
            </a:r>
            <a:endParaRPr lang="en-US" sz="3200"/>
          </a:p>
          <a:p>
            <a:pPr algn="just"/>
            <a:r>
              <a:rPr lang="en-US" sz="2400" err="1">
                <a:latin typeface="Times New Roman" pitchFamily="18" charset="0"/>
                <a:cs typeface="Times New Roman" pitchFamily="18" charset="0"/>
              </a:rPr>
              <a:t>C</a:t>
            </a:r>
            <a:r>
              <a:rPr lang="en-US" sz="2400" err="1" smtClean="0">
                <a:latin typeface="Times New Roman" pitchFamily="18" charset="0"/>
                <a:cs typeface="Times New Roman" pitchFamily="18" charset="0"/>
              </a:rPr>
              <a:t>ác</a:t>
            </a:r>
            <a:r>
              <a:rPr lang="en-US" sz="2400" smtClean="0">
                <a:latin typeface="Times New Roman" pitchFamily="18" charset="0"/>
                <a:cs typeface="Times New Roman" pitchFamily="18" charset="0"/>
              </a:rPr>
              <a:t> </a:t>
            </a:r>
            <a:r>
              <a:rPr lang="en-US" sz="2400" err="1">
                <a:latin typeface="Times New Roman" pitchFamily="18" charset="0"/>
                <a:cs typeface="Times New Roman" pitchFamily="18" charset="0"/>
              </a:rPr>
              <a:t>máy</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tính</a:t>
            </a:r>
            <a:r>
              <a:rPr lang="en-US" sz="2400">
                <a:latin typeface="Times New Roman" pitchFamily="18" charset="0"/>
                <a:cs typeface="Times New Roman" pitchFamily="18" charset="0"/>
              </a:rPr>
              <a:t> con </a:t>
            </a:r>
            <a:r>
              <a:rPr lang="en-US" sz="2400" err="1">
                <a:latin typeface="Times New Roman" pitchFamily="18" charset="0"/>
                <a:cs typeface="Times New Roman" pitchFamily="18" charset="0"/>
              </a:rPr>
              <a:t>được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đóng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vai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trò</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như</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một</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máy</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khách</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chúng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làm</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nhiệm</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vụ</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gửi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yêu</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cầu</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đến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các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máy</a:t>
            </a:r>
            <a:r>
              <a:rPr lang="en-US" sz="2400">
                <a:latin typeface="Times New Roman" pitchFamily="18" charset="0"/>
                <a:cs typeface="Times New Roman" pitchFamily="18" charset="0"/>
              </a:rPr>
              <a:t> </a:t>
            </a:r>
            <a:r>
              <a:rPr lang="en-US" sz="2400" err="1" smtClean="0">
                <a:latin typeface="Times New Roman" pitchFamily="18" charset="0"/>
                <a:cs typeface="Times New Roman" pitchFamily="18" charset="0"/>
              </a:rPr>
              <a:t>chủ</a:t>
            </a:r>
            <a:r>
              <a:rPr lang="en-US" sz="2400" smtClean="0">
                <a:latin typeface="Times New Roman" pitchFamily="18" charset="0"/>
                <a:cs typeface="Times New Roman" pitchFamily="18" charset="0"/>
              </a:rPr>
              <a:t>.</a:t>
            </a:r>
          </a:p>
          <a:p>
            <a:pPr algn="just"/>
            <a:r>
              <a:rPr lang="en-US" sz="2400">
                <a:latin typeface="Times New Roman" pitchFamily="18" charset="0"/>
                <a:cs typeface="Times New Roman" pitchFamily="18" charset="0"/>
              </a:rPr>
              <a:t>S</a:t>
            </a:r>
            <a:r>
              <a:rPr lang="en-US" sz="2400" smtClean="0">
                <a:latin typeface="Times New Roman" pitchFamily="18" charset="0"/>
                <a:cs typeface="Times New Roman" pitchFamily="18" charset="0"/>
              </a:rPr>
              <a:t>erver </a:t>
            </a:r>
            <a:r>
              <a:rPr lang="en-US" sz="2400" err="1">
                <a:latin typeface="Times New Roman" pitchFamily="18" charset="0"/>
                <a:cs typeface="Times New Roman" pitchFamily="18" charset="0"/>
              </a:rPr>
              <a:t>chấp</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nhận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tấy</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cả</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các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yêu</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cầu</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hợp</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lệ</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từ</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mọi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nơi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khác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nhau</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trên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mạng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sau</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đó</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trả</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kết</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quả</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về</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máy</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tính</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đã</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gửi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yêu</a:t>
            </a:r>
            <a:r>
              <a:rPr lang="en-US" sz="2400">
                <a:latin typeface="Times New Roman" pitchFamily="18" charset="0"/>
                <a:cs typeface="Times New Roman" pitchFamily="18" charset="0"/>
              </a:rPr>
              <a:t> </a:t>
            </a:r>
            <a:r>
              <a:rPr lang="en-US" sz="2400" err="1" smtClean="0">
                <a:latin typeface="Times New Roman" pitchFamily="18" charset="0"/>
                <a:cs typeface="Times New Roman" pitchFamily="18" charset="0"/>
              </a:rPr>
              <a:t>cầu</a:t>
            </a:r>
            <a:r>
              <a:rPr lang="en-US" sz="2400" smtClean="0">
                <a:latin typeface="Times New Roman" pitchFamily="18" charset="0"/>
                <a:cs typeface="Times New Roman" pitchFamily="18" charset="0"/>
              </a:rPr>
              <a:t>.</a:t>
            </a:r>
            <a:endParaRPr lang="en-US" sz="240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325" y="3952875"/>
            <a:ext cx="470535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9989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None/>
            </a:pPr>
            <a:r>
              <a:rPr lang="en-US" sz="3200" b="1"/>
              <a:t>I</a:t>
            </a:r>
            <a:r>
              <a:rPr lang="en-US" sz="3200" b="1" smtClean="0"/>
              <a:t>. </a:t>
            </a:r>
            <a:r>
              <a:rPr lang="en-US" sz="3200" b="1" err="1" smtClean="0"/>
              <a:t>Giới</a:t>
            </a:r>
            <a:r>
              <a:rPr lang="en-US" sz="3200" b="1" smtClean="0"/>
              <a:t> </a:t>
            </a:r>
            <a:r>
              <a:rPr lang="en-US" sz="3200" b="1" err="1"/>
              <a:t>thiệu</a:t>
            </a:r>
            <a:endParaRPr lang="en-US" sz="3200" b="1"/>
          </a:p>
          <a:p>
            <a:pPr algn="just"/>
            <a:r>
              <a:rPr lang="vi-VN" sz="2400"/>
              <a:t>Firebase là một dịch vụ API để lưu trữ và đồng bộ dữ liệu ở thời gian thực.</a:t>
            </a:r>
          </a:p>
          <a:p>
            <a:pPr algn="just"/>
            <a:r>
              <a:rPr lang="vi-VN" sz="2400"/>
              <a:t>Hỗ trợ đa nền tảng: Android, IOS và Web. Tất cả dữ liệu được lưu trữ ở định dạng JSON.</a:t>
            </a:r>
          </a:p>
          <a:p>
            <a:pPr algn="just"/>
            <a:r>
              <a:rPr lang="vi-VN" sz="2400"/>
              <a:t>Bất kể một sự thay đổi dữ liệu nào thì có sự phản hồi ngay lập tức, hiển thị đồng bồ trên các nền tảng và các thiết bị</a:t>
            </a:r>
            <a:r>
              <a:rPr lang="vi-VN" sz="3200"/>
              <a:t>.</a:t>
            </a:r>
          </a:p>
          <a:p>
            <a:pPr algn="just"/>
            <a:endParaRPr lang="en-US" sz="3200"/>
          </a:p>
        </p:txBody>
      </p:sp>
      <p:sp>
        <p:nvSpPr>
          <p:cNvPr id="4" name="Title 1"/>
          <p:cNvSpPr>
            <a:spLocks noGrp="1"/>
          </p:cNvSpPr>
          <p:nvPr>
            <p:ph type="title"/>
          </p:nvPr>
        </p:nvSpPr>
        <p:spPr/>
        <p:txBody>
          <a:bodyPr anchor="ctr"/>
          <a:lstStyle/>
          <a:p>
            <a:r>
              <a:rPr lang="en-US" sz="2800" b="1" smtClean="0"/>
              <a:t>TỔNG QUAN VỀ FIREBASE</a:t>
            </a:r>
            <a:endParaRPr lang="en-US" sz="2800" b="1"/>
          </a:p>
        </p:txBody>
      </p:sp>
    </p:spTree>
    <p:extLst>
      <p:ext uri="{BB962C8B-B14F-4D97-AF65-F5344CB8AC3E}">
        <p14:creationId xmlns:p14="http://schemas.microsoft.com/office/powerpoint/2010/main" val="411117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935480"/>
            <a:ext cx="8229600" cy="4389120"/>
          </a:xfrm>
        </p:spPr>
        <p:txBody>
          <a:bodyPr>
            <a:normAutofit/>
          </a:bodyPr>
          <a:lstStyle/>
          <a:p>
            <a:pPr marL="0" indent="0" algn="just">
              <a:buNone/>
            </a:pPr>
            <a:r>
              <a:rPr lang="en-US" sz="3200" b="1" smtClean="0"/>
              <a:t>II. Định dạng lưu trữ dữ liệu - JSON</a:t>
            </a:r>
            <a:endParaRPr lang="en-US" sz="3200" b="1"/>
          </a:p>
          <a:p>
            <a:pPr algn="just"/>
            <a:r>
              <a:rPr lang="en-US" sz="2400">
                <a:latin typeface="Times New Roman" pitchFamily="18" charset="0"/>
                <a:cs typeface="Times New Roman" pitchFamily="18" charset="0"/>
              </a:rPr>
              <a:t>Về cơ bản thì toàn bộ dữ liệu là một JSON tree lớn cùng với nhiều điểm node, không phải là kiểu </a:t>
            </a:r>
            <a:r>
              <a:rPr lang="en-US" sz="2400">
                <a:latin typeface="Times New Roman" pitchFamily="18" charset="0"/>
                <a:cs typeface="Times New Roman" pitchFamily="18" charset="0"/>
              </a:rPr>
              <a:t>Table </a:t>
            </a:r>
            <a:r>
              <a:rPr lang="en-US" sz="2400" smtClean="0">
                <a:latin typeface="Times New Roman" pitchFamily="18" charset="0"/>
                <a:cs typeface="Times New Roman" pitchFamily="18" charset="0"/>
              </a:rPr>
              <a:t>như SQL</a:t>
            </a:r>
            <a:endParaRPr lang="en-US" sz="3200">
              <a:latin typeface="Times New Roman" pitchFamily="18" charset="0"/>
              <a:cs typeface="Times New Roman" pitchFamily="18" charset="0"/>
            </a:endParaRPr>
          </a:p>
        </p:txBody>
      </p:sp>
      <p:sp>
        <p:nvSpPr>
          <p:cNvPr id="7" name="Title 1"/>
          <p:cNvSpPr>
            <a:spLocks noGrp="1"/>
          </p:cNvSpPr>
          <p:nvPr>
            <p:ph type="title"/>
          </p:nvPr>
        </p:nvSpPr>
        <p:spPr>
          <a:xfrm>
            <a:off x="457200" y="704088"/>
            <a:ext cx="8229600" cy="1143000"/>
          </a:xfrm>
        </p:spPr>
        <p:txBody>
          <a:bodyPr anchor="ctr"/>
          <a:lstStyle/>
          <a:p>
            <a:r>
              <a:rPr lang="en-US" sz="2800" b="1" smtClean="0"/>
              <a:t>TỔNG QUAN VỀ FIREBASE</a:t>
            </a:r>
            <a:endParaRPr lang="en-US" sz="2800" b="1"/>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8601" y="3352800"/>
            <a:ext cx="3505200" cy="334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4626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935480"/>
            <a:ext cx="8229600" cy="4389120"/>
          </a:xfrm>
        </p:spPr>
        <p:txBody>
          <a:bodyPr>
            <a:normAutofit/>
          </a:bodyPr>
          <a:lstStyle/>
          <a:p>
            <a:pPr marL="0" indent="0" algn="just">
              <a:buNone/>
            </a:pPr>
            <a:r>
              <a:rPr lang="en-US" sz="3200" b="1" smtClean="0"/>
              <a:t>III. Cơ chế hoạt động</a:t>
            </a:r>
            <a:endParaRPr lang="en-US" sz="3200" b="1"/>
          </a:p>
        </p:txBody>
      </p:sp>
      <p:sp>
        <p:nvSpPr>
          <p:cNvPr id="5" name="Title 1"/>
          <p:cNvSpPr>
            <a:spLocks noGrp="1"/>
          </p:cNvSpPr>
          <p:nvPr>
            <p:ph type="title"/>
          </p:nvPr>
        </p:nvSpPr>
        <p:spPr>
          <a:xfrm>
            <a:off x="457200" y="704088"/>
            <a:ext cx="8229600" cy="1143000"/>
          </a:xfrm>
        </p:spPr>
        <p:txBody>
          <a:bodyPr anchor="ctr"/>
          <a:lstStyle/>
          <a:p>
            <a:r>
              <a:rPr lang="en-US" sz="2800" b="1" smtClean="0"/>
              <a:t>TỔNG QUAN VỀ FIREBASE</a:t>
            </a:r>
            <a:endParaRPr lang="en-US" sz="2800" b="1"/>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692400"/>
            <a:ext cx="5947964"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339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sz="3200" b="1"/>
              <a:t>I</a:t>
            </a:r>
            <a:r>
              <a:rPr lang="en-US" sz="3200" b="1"/>
              <a:t>. </a:t>
            </a:r>
            <a:r>
              <a:rPr lang="en-US" sz="3200" b="1" smtClean="0"/>
              <a:t>Mô hình Client – Server</a:t>
            </a:r>
            <a:endParaRPr lang="en-US" sz="3200" b="1"/>
          </a:p>
          <a:p>
            <a:endParaRPr lang="en-US"/>
          </a:p>
        </p:txBody>
      </p:sp>
      <p:sp>
        <p:nvSpPr>
          <p:cNvPr id="5" name="Title 1"/>
          <p:cNvSpPr>
            <a:spLocks noGrp="1"/>
          </p:cNvSpPr>
          <p:nvPr>
            <p:ph type="title"/>
          </p:nvPr>
        </p:nvSpPr>
        <p:spPr/>
        <p:txBody>
          <a:bodyPr anchor="ctr"/>
          <a:lstStyle/>
          <a:p>
            <a:r>
              <a:rPr lang="en-US" sz="2800" b="1" smtClean="0"/>
              <a:t>CÁCH THỰC HOẠT ĐỘNG </a:t>
            </a:r>
            <a:endParaRPr lang="en-US" sz="2800" b="1"/>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8" y="2514600"/>
            <a:ext cx="8543925"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41958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389120"/>
          </a:xfrm>
        </p:spPr>
        <p:txBody>
          <a:bodyPr/>
          <a:lstStyle/>
          <a:p>
            <a:pPr marL="0" indent="0" algn="just">
              <a:buNone/>
            </a:pPr>
            <a:r>
              <a:rPr lang="en-US" sz="3200" b="1" smtClean="0"/>
              <a:t>II. Tạo tài khoản và đăng nhập vào app</a:t>
            </a:r>
            <a:endParaRPr lang="en-US" sz="3200" b="1"/>
          </a:p>
          <a:p>
            <a:endParaRPr lang="en-US"/>
          </a:p>
        </p:txBody>
      </p:sp>
      <p:sp>
        <p:nvSpPr>
          <p:cNvPr id="5" name="Title 1"/>
          <p:cNvSpPr>
            <a:spLocks noGrp="1"/>
          </p:cNvSpPr>
          <p:nvPr>
            <p:ph type="title"/>
          </p:nvPr>
        </p:nvSpPr>
        <p:spPr/>
        <p:txBody>
          <a:bodyPr anchor="ctr"/>
          <a:lstStyle/>
          <a:p>
            <a:r>
              <a:rPr lang="en-US" sz="2800" b="1" smtClean="0"/>
              <a:t>CÁCH THỰC HOẠT ĐỘNG </a:t>
            </a:r>
            <a:endParaRPr lang="en-US" sz="2800" b="1"/>
          </a:p>
        </p:txBody>
      </p:sp>
      <p:pic>
        <p:nvPicPr>
          <p:cNvPr id="5122" name="Picture 2" descr="Untitled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2362200"/>
            <a:ext cx="3193466"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Untitled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154427"/>
            <a:ext cx="2743200" cy="463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26780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smtClean="0">
                <a:latin typeface="Times New Roman" pitchFamily="18" charset="0"/>
                <a:cs typeface="Times New Roman" pitchFamily="18" charset="0"/>
              </a:rPr>
              <a:t>Sau khi lấy được User từ databse chương trình sẽ kiểm tra tin nhắn mà Client gửi đi:</a:t>
            </a:r>
          </a:p>
          <a:p>
            <a:pPr lvl="1" algn="just"/>
            <a:r>
              <a:rPr lang="en-US" smtClean="0">
                <a:latin typeface="Times New Roman" pitchFamily="18" charset="0"/>
                <a:cs typeface="Times New Roman" pitchFamily="18" charset="0"/>
              </a:rPr>
              <a:t>Nếu là tin nhắn văn bản thì sẽ tạo mới một dữ liệu trong database với các thuộc tính là Id người gửi, Id người nhận kèm theo ngày tạo tin nhắn, một biến thông báo đây là tin nhắn văn bản và sms chính là đoạn tin nhắn được nhập.</a:t>
            </a:r>
          </a:p>
          <a:p>
            <a:pPr lvl="1" algn="just"/>
            <a:r>
              <a:rPr lang="en-US" smtClean="0">
                <a:latin typeface="Times New Roman" pitchFamily="18" charset="0"/>
                <a:cs typeface="Times New Roman" pitchFamily="18" charset="0"/>
              </a:rPr>
              <a:t>Nếu là tin nhắn hình ảnh thì một dữ liệu mới sẽ được tạo tương tự như trên nhưng thay vào đó sẽ là một biến thông báo đây là tin nhắn hình ảnh và sms là hình ảnh đã được mã hóa.</a:t>
            </a:r>
            <a:endParaRPr lang="en-US" sz="2000">
              <a:latin typeface="Times New Roman" pitchFamily="18" charset="0"/>
              <a:cs typeface="Times New Roman" pitchFamily="18" charset="0"/>
            </a:endParaRPr>
          </a:p>
        </p:txBody>
      </p:sp>
      <p:sp>
        <p:nvSpPr>
          <p:cNvPr id="4" name="Title 1"/>
          <p:cNvSpPr>
            <a:spLocks noGrp="1"/>
          </p:cNvSpPr>
          <p:nvPr>
            <p:ph type="title"/>
          </p:nvPr>
        </p:nvSpPr>
        <p:spPr/>
        <p:txBody>
          <a:bodyPr anchor="ctr"/>
          <a:lstStyle/>
          <a:p>
            <a:r>
              <a:rPr lang="en-US" sz="2800" b="1" smtClean="0"/>
              <a:t>CÁCH THỰC HOẠT ĐỘNG </a:t>
            </a:r>
            <a:endParaRPr lang="en-US" sz="2800" b="1"/>
          </a:p>
        </p:txBody>
      </p:sp>
    </p:spTree>
    <p:extLst>
      <p:ext uri="{BB962C8B-B14F-4D97-AF65-F5344CB8AC3E}">
        <p14:creationId xmlns:p14="http://schemas.microsoft.com/office/powerpoint/2010/main" val="25798162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97</TotalTime>
  <Words>536</Words>
  <Application>Microsoft Office PowerPoint</Application>
  <PresentationFormat>On-screen Show (4:3)</PresentationFormat>
  <Paragraphs>46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ĐỒ ÁN LẬP TRÌNH MẠNG</vt:lpstr>
      <vt:lpstr>TỔNG QUAN VỀ CLIENT – SERVER</vt:lpstr>
      <vt:lpstr>TỔNG QUAN VỀ CLIENT – SERVER</vt:lpstr>
      <vt:lpstr>TỔNG QUAN VỀ FIREBASE</vt:lpstr>
      <vt:lpstr>TỔNG QUAN VỀ FIREBASE</vt:lpstr>
      <vt:lpstr>TỔNG QUAN VỀ FIREBASE</vt:lpstr>
      <vt:lpstr>CÁCH THỰC HOẠT ĐỘNG </vt:lpstr>
      <vt:lpstr>CÁCH THỰC HOẠT ĐỘNG </vt:lpstr>
      <vt:lpstr>CÁCH THỰC HOẠT ĐỘNG </vt:lpstr>
      <vt:lpstr>KẾT QUẢ DEMO</vt:lpstr>
      <vt:lpstr>KẾT QUẢ DEMO</vt:lpstr>
      <vt:lpstr>ĐÁNH GIÁ</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laptop88</dc:creator>
  <cp:lastModifiedBy>laptop88</cp:lastModifiedBy>
  <cp:revision>8</cp:revision>
  <dcterms:created xsi:type="dcterms:W3CDTF">2018-12-27T14:15:38Z</dcterms:created>
  <dcterms:modified xsi:type="dcterms:W3CDTF">2018-12-27T15:53:19Z</dcterms:modified>
</cp:coreProperties>
</file>