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74" r:id="rId2"/>
    <p:sldId id="272" r:id="rId3"/>
    <p:sldId id="258" r:id="rId4"/>
    <p:sldId id="268" r:id="rId5"/>
    <p:sldId id="259" r:id="rId6"/>
    <p:sldId id="267" r:id="rId7"/>
    <p:sldId id="260" r:id="rId8"/>
    <p:sldId id="262" r:id="rId9"/>
    <p:sldId id="263" r:id="rId10"/>
    <p:sldId id="269" r:id="rId11"/>
    <p:sldId id="270" r:id="rId12"/>
    <p:sldId id="273" r:id="rId13"/>
    <p:sldId id="264" r:id="rId14"/>
    <p:sldId id="271" r:id="rId15"/>
    <p:sldId id="266"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17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EFD70EB-1FAD-40D6-83BF-1F9515B208D7}" type="datetimeFigureOut">
              <a:rPr lang="en-IN" smtClean="0"/>
              <a:t>06-03-2020</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AFDC785-D775-4D08-BA0C-7FB82F50342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FD70EB-1FAD-40D6-83BF-1F9515B208D7}" type="datetimeFigureOut">
              <a:rPr lang="en-IN" smtClean="0"/>
              <a:t>06-03-2020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DC785-D775-4D08-BA0C-7FB82F50342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FD70EB-1FAD-40D6-83BF-1F9515B208D7}" type="datetimeFigureOut">
              <a:rPr lang="en-IN" smtClean="0"/>
              <a:t>06-03-2020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DC785-D775-4D08-BA0C-7FB82F50342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EFD70EB-1FAD-40D6-83BF-1F9515B208D7}" type="datetimeFigureOut">
              <a:rPr lang="en-IN" smtClean="0"/>
              <a:t>06-03-2020</a:t>
            </a:fld>
            <a:endParaRPr lang="en-IN"/>
          </a:p>
        </p:txBody>
      </p:sp>
      <p:sp>
        <p:nvSpPr>
          <p:cNvPr id="9" name="Slide Number Placeholder 8"/>
          <p:cNvSpPr>
            <a:spLocks noGrp="1"/>
          </p:cNvSpPr>
          <p:nvPr>
            <p:ph type="sldNum" sz="quarter" idx="15"/>
          </p:nvPr>
        </p:nvSpPr>
        <p:spPr/>
        <p:txBody>
          <a:bodyPr rtlCol="0"/>
          <a:lstStyle/>
          <a:p>
            <a:fld id="{4AFDC785-D775-4D08-BA0C-7FB82F503421}"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EFD70EB-1FAD-40D6-83BF-1F9515B208D7}" type="datetimeFigureOut">
              <a:rPr lang="en-IN" smtClean="0"/>
              <a:t>06-03-2020</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AFDC785-D775-4D08-BA0C-7FB82F503421}"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EFD70EB-1FAD-40D6-83BF-1F9515B208D7}" type="datetimeFigureOut">
              <a:rPr lang="en-IN" smtClean="0"/>
              <a:t>06-03-2020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DC785-D775-4D08-BA0C-7FB82F503421}"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EFD70EB-1FAD-40D6-83BF-1F9515B208D7}" type="datetimeFigureOut">
              <a:rPr lang="en-IN" smtClean="0"/>
              <a:t>06-03-2020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FDC785-D775-4D08-BA0C-7FB82F503421}"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EFD70EB-1FAD-40D6-83BF-1F9515B208D7}" type="datetimeFigureOut">
              <a:rPr lang="en-IN" smtClean="0"/>
              <a:t>06-03-2020</a:t>
            </a:fld>
            <a:endParaRPr lang="en-IN"/>
          </a:p>
        </p:txBody>
      </p:sp>
      <p:sp>
        <p:nvSpPr>
          <p:cNvPr id="7" name="Slide Number Placeholder 6"/>
          <p:cNvSpPr>
            <a:spLocks noGrp="1"/>
          </p:cNvSpPr>
          <p:nvPr>
            <p:ph type="sldNum" sz="quarter" idx="11"/>
          </p:nvPr>
        </p:nvSpPr>
        <p:spPr/>
        <p:txBody>
          <a:bodyPr rtlCol="0"/>
          <a:lstStyle/>
          <a:p>
            <a:fld id="{4AFDC785-D775-4D08-BA0C-7FB82F503421}"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D70EB-1FAD-40D6-83BF-1F9515B208D7}" type="datetimeFigureOut">
              <a:rPr lang="en-IN" smtClean="0"/>
              <a:t>06-03-2020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FDC785-D775-4D08-BA0C-7FB82F50342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EFD70EB-1FAD-40D6-83BF-1F9515B208D7}" type="datetimeFigureOut">
              <a:rPr lang="en-IN" smtClean="0"/>
              <a:t>06-03-2020</a:t>
            </a:fld>
            <a:endParaRPr lang="en-IN"/>
          </a:p>
        </p:txBody>
      </p:sp>
      <p:sp>
        <p:nvSpPr>
          <p:cNvPr id="22" name="Slide Number Placeholder 21"/>
          <p:cNvSpPr>
            <a:spLocks noGrp="1"/>
          </p:cNvSpPr>
          <p:nvPr>
            <p:ph type="sldNum" sz="quarter" idx="15"/>
          </p:nvPr>
        </p:nvSpPr>
        <p:spPr/>
        <p:txBody>
          <a:bodyPr rtlCol="0"/>
          <a:lstStyle/>
          <a:p>
            <a:fld id="{4AFDC785-D775-4D08-BA0C-7FB82F503421}"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EFD70EB-1FAD-40D6-83BF-1F9515B208D7}" type="datetimeFigureOut">
              <a:rPr lang="en-IN" smtClean="0"/>
              <a:t>06-03-2020</a:t>
            </a:fld>
            <a:endParaRPr lang="en-IN"/>
          </a:p>
        </p:txBody>
      </p:sp>
      <p:sp>
        <p:nvSpPr>
          <p:cNvPr id="18" name="Slide Number Placeholder 17"/>
          <p:cNvSpPr>
            <a:spLocks noGrp="1"/>
          </p:cNvSpPr>
          <p:nvPr>
            <p:ph type="sldNum" sz="quarter" idx="11"/>
          </p:nvPr>
        </p:nvSpPr>
        <p:spPr/>
        <p:txBody>
          <a:bodyPr rtlCol="0"/>
          <a:lstStyle/>
          <a:p>
            <a:fld id="{4AFDC785-D775-4D08-BA0C-7FB82F503421}"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EFD70EB-1FAD-40D6-83BF-1F9515B208D7}" type="datetimeFigureOut">
              <a:rPr lang="en-IN" smtClean="0"/>
              <a:t>06-03-2020</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AFDC785-D775-4D08-BA0C-7FB82F50342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s://tse4.mm.bing.net/th?id=OIP.jH2Or0pZ3PF9PCDrs6szBQHaH8&amp;pid=15.1&amp;P=0&amp;w=300&amp;h=300"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7704856" cy="6463308"/>
          </a:xfrm>
          <a:prstGeom prst="rect">
            <a:avLst/>
          </a:prstGeom>
          <a:noFill/>
        </p:spPr>
        <p:txBody>
          <a:bodyPr wrap="square" rtlCol="0">
            <a:spAutoFit/>
          </a:bodyPr>
          <a:lstStyle/>
          <a:p>
            <a:pPr algn="ctr"/>
            <a:r>
              <a:rPr lang="en-IN" b="1" dirty="0" err="1"/>
              <a:t>Dr.</a:t>
            </a:r>
            <a:r>
              <a:rPr lang="en-IN" b="1" dirty="0"/>
              <a:t> </a:t>
            </a:r>
            <a:r>
              <a:rPr lang="en-IN" b="1" dirty="0" err="1"/>
              <a:t>Babasaheb</a:t>
            </a:r>
            <a:r>
              <a:rPr lang="en-IN" b="1" dirty="0"/>
              <a:t> </a:t>
            </a:r>
            <a:r>
              <a:rPr lang="en-IN" b="1" dirty="0" err="1"/>
              <a:t>Ambedkar</a:t>
            </a:r>
            <a:r>
              <a:rPr lang="en-IN" b="1" dirty="0"/>
              <a:t> </a:t>
            </a:r>
            <a:r>
              <a:rPr lang="en-IN" b="1" dirty="0" err="1"/>
              <a:t>Marathwada</a:t>
            </a:r>
            <a:r>
              <a:rPr lang="en-IN" b="1" dirty="0"/>
              <a:t> University, Aurangabad</a:t>
            </a:r>
            <a:endParaRPr lang="en-IN" dirty="0"/>
          </a:p>
          <a:p>
            <a:pPr algn="ctr"/>
            <a:r>
              <a:rPr lang="en-IN" b="1" dirty="0"/>
              <a:t> </a:t>
            </a:r>
            <a:endParaRPr lang="en-IN" dirty="0"/>
          </a:p>
          <a:p>
            <a:pPr algn="ctr"/>
            <a:r>
              <a:rPr lang="en-IN" b="1" dirty="0"/>
              <a:t> </a:t>
            </a:r>
            <a:endParaRPr lang="en-IN" dirty="0"/>
          </a:p>
          <a:p>
            <a:pPr algn="ctr"/>
            <a:r>
              <a:rPr lang="en-IN" b="1" dirty="0"/>
              <a:t> </a:t>
            </a:r>
            <a:endParaRPr lang="en-IN" dirty="0"/>
          </a:p>
          <a:p>
            <a:pPr algn="ctr"/>
            <a:r>
              <a:rPr lang="en-IN" b="1" dirty="0"/>
              <a:t> </a:t>
            </a:r>
            <a:endParaRPr lang="en-IN" dirty="0"/>
          </a:p>
          <a:p>
            <a:pPr algn="ctr"/>
            <a:r>
              <a:rPr lang="en-IN" b="1" dirty="0"/>
              <a:t> </a:t>
            </a:r>
            <a:endParaRPr lang="en-IN" dirty="0"/>
          </a:p>
          <a:p>
            <a:pPr algn="ctr"/>
            <a:r>
              <a:rPr lang="en-IN" dirty="0"/>
              <a:t> </a:t>
            </a:r>
          </a:p>
          <a:p>
            <a:pPr algn="ctr"/>
            <a:r>
              <a:rPr lang="en-IN" b="1" dirty="0"/>
              <a:t>MAHATMA </a:t>
            </a:r>
            <a:r>
              <a:rPr lang="en-IN" b="1" dirty="0" smtClean="0"/>
              <a:t>GANDHI </a:t>
            </a:r>
            <a:r>
              <a:rPr lang="en-IN" b="1" dirty="0"/>
              <a:t>MISSION</a:t>
            </a:r>
            <a:endParaRPr lang="en-IN" dirty="0"/>
          </a:p>
          <a:p>
            <a:pPr algn="ctr"/>
            <a:r>
              <a:rPr lang="en-IN" b="1" dirty="0"/>
              <a:t>Institute of Biosciences and Technology</a:t>
            </a:r>
            <a:endParaRPr lang="en-IN" dirty="0"/>
          </a:p>
          <a:p>
            <a:pPr algn="ctr"/>
            <a:r>
              <a:rPr lang="en-IN" dirty="0"/>
              <a:t>N-6, CIDCO, Aurangabad.</a:t>
            </a:r>
          </a:p>
          <a:p>
            <a:pPr algn="ctr"/>
            <a:r>
              <a:rPr lang="en-IN" dirty="0"/>
              <a:t>YEAR: 2019-2020.</a:t>
            </a:r>
          </a:p>
          <a:p>
            <a:pPr algn="ctr"/>
            <a:endParaRPr lang="en-IN" b="1" dirty="0" smtClean="0"/>
          </a:p>
          <a:p>
            <a:pPr algn="ctr"/>
            <a:r>
              <a:rPr lang="en-IN" b="1" dirty="0" smtClean="0"/>
              <a:t>PROJECT </a:t>
            </a:r>
            <a:r>
              <a:rPr lang="en-IN" b="1" dirty="0"/>
              <a:t>REPORT</a:t>
            </a:r>
            <a:endParaRPr lang="en-IN" dirty="0"/>
          </a:p>
          <a:p>
            <a:pPr algn="ctr"/>
            <a:r>
              <a:rPr lang="en-IN" b="1" dirty="0"/>
              <a:t>ON</a:t>
            </a:r>
            <a:endParaRPr lang="en-IN" dirty="0"/>
          </a:p>
          <a:p>
            <a:pPr algn="ctr"/>
            <a:r>
              <a:rPr lang="en-IN" dirty="0"/>
              <a:t>“</a:t>
            </a:r>
            <a:r>
              <a:rPr lang="en-IN" b="1" dirty="0"/>
              <a:t>Design and Development of Human Genome Analysis Tool </a:t>
            </a:r>
            <a:r>
              <a:rPr lang="en-IN" dirty="0"/>
              <a:t>”</a:t>
            </a:r>
          </a:p>
          <a:p>
            <a:pPr algn="ctr"/>
            <a:endParaRPr lang="en-IN" dirty="0" smtClean="0"/>
          </a:p>
          <a:p>
            <a:pPr algn="ctr"/>
            <a:r>
              <a:rPr lang="en-IN" dirty="0" smtClean="0"/>
              <a:t>SUBMITTED </a:t>
            </a:r>
            <a:r>
              <a:rPr lang="en-IN" dirty="0"/>
              <a:t>BY</a:t>
            </a:r>
          </a:p>
          <a:p>
            <a:pPr algn="ctr"/>
            <a:r>
              <a:rPr lang="en-IN" b="1" dirty="0" err="1"/>
              <a:t>Mr.</a:t>
            </a:r>
            <a:r>
              <a:rPr lang="en-IN" b="1" dirty="0"/>
              <a:t> </a:t>
            </a:r>
            <a:r>
              <a:rPr lang="en-IN" b="1" dirty="0" err="1"/>
              <a:t>Saurabh</a:t>
            </a:r>
            <a:r>
              <a:rPr lang="en-IN" b="1" dirty="0"/>
              <a:t> </a:t>
            </a:r>
            <a:r>
              <a:rPr lang="en-IN" b="1" dirty="0" err="1"/>
              <a:t>Sunilrao</a:t>
            </a:r>
            <a:r>
              <a:rPr lang="en-IN" b="1" dirty="0"/>
              <a:t> </a:t>
            </a:r>
            <a:r>
              <a:rPr lang="en-IN" b="1" dirty="0" err="1"/>
              <a:t>Bobade</a:t>
            </a:r>
            <a:r>
              <a:rPr lang="en-IN" b="1" dirty="0"/>
              <a:t> (BBIS172007)</a:t>
            </a:r>
            <a:endParaRPr lang="en-IN" dirty="0"/>
          </a:p>
          <a:p>
            <a:pPr algn="ctr"/>
            <a:endParaRPr lang="en-IN" dirty="0" smtClean="0"/>
          </a:p>
          <a:p>
            <a:pPr algn="ctr"/>
            <a:r>
              <a:rPr lang="en-IN" dirty="0" smtClean="0"/>
              <a:t>UNDER </a:t>
            </a:r>
            <a:r>
              <a:rPr lang="en-IN" dirty="0"/>
              <a:t>THE GUIDENCE OF</a:t>
            </a:r>
          </a:p>
          <a:p>
            <a:pPr algn="ctr"/>
            <a:r>
              <a:rPr lang="en-IN" b="1" dirty="0" err="1"/>
              <a:t>Ms.</a:t>
            </a:r>
            <a:r>
              <a:rPr lang="en-IN" b="1" dirty="0"/>
              <a:t> </a:t>
            </a:r>
            <a:r>
              <a:rPr lang="en-IN" b="1" dirty="0" err="1"/>
              <a:t>Archana</a:t>
            </a:r>
            <a:r>
              <a:rPr lang="en-IN" b="1" dirty="0"/>
              <a:t> </a:t>
            </a:r>
            <a:r>
              <a:rPr lang="en-IN" b="1" dirty="0" err="1"/>
              <a:t>Panche</a:t>
            </a:r>
            <a:endParaRPr lang="en-IN" dirty="0"/>
          </a:p>
          <a:p>
            <a:pPr algn="ctr"/>
            <a:endParaRPr lang="en-IN" dirty="0"/>
          </a:p>
        </p:txBody>
      </p:sp>
      <p:pic>
        <p:nvPicPr>
          <p:cNvPr id="3" name="Picture 2" descr="https://tse4.mm.bing.net/th?id=OIP.jH2Or0pZ3PF9PCDrs6szBQHaH8&amp;pid=15.1&amp;P=0&amp;w=300&amp;h=300"/>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697672" y="980728"/>
            <a:ext cx="1244600" cy="1346200"/>
          </a:xfrm>
          <a:prstGeom prst="rect">
            <a:avLst/>
          </a:prstGeom>
          <a:noFill/>
          <a:ln>
            <a:noFill/>
          </a:ln>
        </p:spPr>
      </p:pic>
    </p:spTree>
    <p:extLst>
      <p:ext uri="{BB962C8B-B14F-4D97-AF65-F5344CB8AC3E}">
        <p14:creationId xmlns:p14="http://schemas.microsoft.com/office/powerpoint/2010/main" val="1271477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754" y="116632"/>
            <a:ext cx="8568952" cy="6832640"/>
          </a:xfrm>
          <a:prstGeom prst="rect">
            <a:avLst/>
          </a:prstGeom>
          <a:noFill/>
        </p:spPr>
        <p:txBody>
          <a:bodyPr wrap="square" rtlCol="0">
            <a:spAutoFit/>
          </a:bodyPr>
          <a:lstStyle/>
          <a:p>
            <a:pPr algn="just"/>
            <a:r>
              <a:rPr lang="en-IN" b="1" dirty="0"/>
              <a:t> </a:t>
            </a:r>
            <a:endParaRPr lang="en-IN" dirty="0"/>
          </a:p>
          <a:p>
            <a:pPr algn="just"/>
            <a:r>
              <a:rPr lang="en-IN" sz="2400" b="1" dirty="0" smtClean="0"/>
              <a:t>Result </a:t>
            </a:r>
            <a:r>
              <a:rPr lang="en-IN" sz="2400" b="1" dirty="0"/>
              <a:t>and Discussion</a:t>
            </a:r>
            <a:endParaRPr lang="en-IN" sz="2400" dirty="0"/>
          </a:p>
          <a:p>
            <a:pPr algn="just"/>
            <a:endParaRPr lang="en-IN" b="1" dirty="0" smtClean="0"/>
          </a:p>
          <a:p>
            <a:pPr algn="just"/>
            <a:r>
              <a:rPr lang="en-IN" b="1" dirty="0" smtClean="0"/>
              <a:t> </a:t>
            </a:r>
            <a:r>
              <a:rPr lang="en-IN" b="1" dirty="0"/>
              <a:t>Result </a:t>
            </a:r>
            <a:r>
              <a:rPr lang="en-IN" b="1" dirty="0" smtClean="0"/>
              <a:t>:</a:t>
            </a:r>
            <a:endParaRPr lang="en-IN" dirty="0"/>
          </a:p>
          <a:p>
            <a:pPr algn="just"/>
            <a:r>
              <a:rPr lang="en-IN" dirty="0"/>
              <a:t>After running this tool , we get the complete alignment of the given sequences and the score for the alignment of the sequence by the Smith and Waterman Algorithm .</a:t>
            </a:r>
          </a:p>
          <a:p>
            <a:pPr algn="just"/>
            <a:r>
              <a:rPr lang="en-IN" b="1" dirty="0"/>
              <a:t> </a:t>
            </a:r>
            <a:endParaRPr lang="en-IN" dirty="0"/>
          </a:p>
          <a:p>
            <a:pPr algn="just"/>
            <a:r>
              <a:rPr lang="en-IN" b="1" dirty="0" smtClean="0"/>
              <a:t> </a:t>
            </a:r>
            <a:r>
              <a:rPr lang="en-IN" b="1" dirty="0"/>
              <a:t>Output for Python Code </a:t>
            </a:r>
            <a:r>
              <a:rPr lang="en-IN" b="1" dirty="0" smtClean="0"/>
              <a:t>:</a:t>
            </a:r>
          </a:p>
          <a:p>
            <a:pPr algn="just"/>
            <a:r>
              <a:rPr lang="en-IN" b="1" dirty="0"/>
              <a:t>	</a:t>
            </a:r>
            <a:r>
              <a:rPr lang="en-IN" b="1" dirty="0" smtClean="0"/>
              <a:t>		</a:t>
            </a:r>
            <a:endParaRPr lang="en-IN" dirty="0"/>
          </a:p>
          <a:p>
            <a:pPr algn="just"/>
            <a:r>
              <a:rPr lang="en-IN" b="1" dirty="0"/>
              <a:t>		</a:t>
            </a:r>
            <a:endParaRPr lang="en-IN" b="1" dirty="0" smtClean="0"/>
          </a:p>
          <a:p>
            <a:pPr algn="just"/>
            <a:endParaRPr lang="en-IN" b="1" dirty="0"/>
          </a:p>
          <a:p>
            <a:pPr algn="just"/>
            <a:endParaRPr lang="en-IN" b="1" dirty="0" smtClean="0"/>
          </a:p>
          <a:p>
            <a:pPr algn="just"/>
            <a:endParaRPr lang="en-IN" b="1" dirty="0"/>
          </a:p>
          <a:p>
            <a:pPr algn="just"/>
            <a:endParaRPr lang="en-IN" b="1" dirty="0" smtClean="0"/>
          </a:p>
          <a:p>
            <a:pPr algn="ctr"/>
            <a:r>
              <a:rPr lang="en-IN" dirty="0" smtClean="0"/>
              <a:t>Fig(5.1</a:t>
            </a:r>
            <a:r>
              <a:rPr lang="en-IN" dirty="0"/>
              <a:t>) : Tool window(1</a:t>
            </a:r>
            <a:r>
              <a:rPr lang="en-IN" dirty="0" smtClean="0"/>
              <a:t>)</a:t>
            </a:r>
          </a:p>
          <a:p>
            <a:pPr algn="ctr"/>
            <a:endParaRPr lang="en-IN" dirty="0"/>
          </a:p>
          <a:p>
            <a:pPr algn="ctr"/>
            <a:r>
              <a:rPr lang="en-IN" b="1" dirty="0"/>
              <a:t> </a:t>
            </a:r>
            <a:endParaRPr lang="en-IN" dirty="0"/>
          </a:p>
          <a:p>
            <a:pPr algn="ctr"/>
            <a:r>
              <a:rPr lang="en-IN" b="1" dirty="0"/>
              <a:t>		</a:t>
            </a:r>
            <a:endParaRPr lang="en-IN" b="1" dirty="0" smtClean="0"/>
          </a:p>
          <a:p>
            <a:pPr algn="ctr"/>
            <a:endParaRPr lang="en-IN" b="1" dirty="0"/>
          </a:p>
          <a:p>
            <a:pPr algn="ctr"/>
            <a:endParaRPr lang="en-IN" b="1" dirty="0" smtClean="0"/>
          </a:p>
          <a:p>
            <a:pPr algn="ctr"/>
            <a:endParaRPr lang="en-IN" b="1" dirty="0" smtClean="0"/>
          </a:p>
          <a:p>
            <a:pPr algn="ctr"/>
            <a:r>
              <a:rPr lang="en-IN" b="1" dirty="0" smtClean="0"/>
              <a:t> </a:t>
            </a:r>
            <a:r>
              <a:rPr lang="en-IN" dirty="0"/>
              <a:t>Fig(5.2) : Tool window(2)</a:t>
            </a:r>
          </a:p>
          <a:p>
            <a:pPr algn="just"/>
            <a:endParaRPr lang="en-IN"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026670" y="2780928"/>
            <a:ext cx="2865120" cy="1211580"/>
          </a:xfrm>
          <a:prstGeom prst="rect">
            <a:avLst/>
          </a:prstGeom>
          <a:noFill/>
          <a:ln>
            <a:no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3026670" y="4725144"/>
            <a:ext cx="2895600" cy="1181100"/>
          </a:xfrm>
          <a:prstGeom prst="rect">
            <a:avLst/>
          </a:prstGeom>
          <a:noFill/>
          <a:ln>
            <a:noFill/>
          </a:ln>
        </p:spPr>
      </p:pic>
    </p:spTree>
    <p:extLst>
      <p:ext uri="{BB962C8B-B14F-4D97-AF65-F5344CB8AC3E}">
        <p14:creationId xmlns:p14="http://schemas.microsoft.com/office/powerpoint/2010/main" val="3278631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3" y="332656"/>
            <a:ext cx="8352928" cy="455509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600" b="1" dirty="0" smtClean="0"/>
              <a:t> </a:t>
            </a:r>
            <a:r>
              <a:rPr lang="en-IN" sz="1600" b="1" dirty="0"/>
              <a:t>Output of alignment :</a:t>
            </a:r>
          </a:p>
          <a:p>
            <a:r>
              <a:rPr lang="en-IN" sz="1200" dirty="0"/>
              <a:t>['G'] ['G']</a:t>
            </a:r>
          </a:p>
          <a:p>
            <a:r>
              <a:rPr lang="en-IN" sz="1200" dirty="0"/>
              <a:t>['G', 'T'] ['G', '-']</a:t>
            </a:r>
          </a:p>
          <a:p>
            <a:r>
              <a:rPr lang="en-IN" sz="1200" dirty="0"/>
              <a:t>['G', 'T', 'A'] ['G', '-', 'A']</a:t>
            </a:r>
          </a:p>
          <a:p>
            <a:r>
              <a:rPr lang="en-IN" sz="1200" dirty="0"/>
              <a:t>['G', 'T', 'A', 'C'] ['G', '-', 'A', 'C']</a:t>
            </a:r>
          </a:p>
          <a:p>
            <a:r>
              <a:rPr lang="en-IN" sz="1200" dirty="0"/>
              <a:t>['G', 'T', 'A', 'C', 'G'] ['G', '-', 'A', 'C', 'G']</a:t>
            </a:r>
          </a:p>
          <a:p>
            <a:r>
              <a:rPr lang="en-IN" sz="1200" dirty="0"/>
              <a:t>['G', 'T', 'A', 'C', 'G', 'T'] ['G', '-', 'A', 'C', 'G', 'T']</a:t>
            </a:r>
          </a:p>
          <a:p>
            <a:r>
              <a:rPr lang="en-IN" sz="1200" dirty="0"/>
              <a:t>['G', 'T', 'A', 'C', 'G', 'T', 'A'] ['G', '-', 'A', 'C', 'G', 'T', 'A']</a:t>
            </a:r>
          </a:p>
          <a:p>
            <a:r>
              <a:rPr lang="en-IN" sz="1200" dirty="0"/>
              <a:t>['G', 'T', 'A', 'C', 'G', 'T', 'A', '-'] ['G', '-', 'A', 'C', 'G', 'T', 'A', 'G']</a:t>
            </a:r>
          </a:p>
          <a:p>
            <a:r>
              <a:rPr lang="en-IN" sz="1200" dirty="0"/>
              <a:t>['G', 'T', 'A', 'C', 'G', 'T', 'A', '-', 'C'] ['G', '-', 'A', 'C', 'G', 'T', 'A', 'G', 'C']</a:t>
            </a:r>
          </a:p>
          <a:p>
            <a:r>
              <a:rPr lang="en-IN" sz="1200" dirty="0"/>
              <a:t>['G', 'T', 'A', 'C', 'G', 'T', 'A', '-', 'C', 'G'] ['G', '-', 'A', 'C', 'G', 'T', 'A', 'G', 'C', 'G']</a:t>
            </a:r>
          </a:p>
          <a:p>
            <a:r>
              <a:rPr lang="en-IN" sz="1200" dirty="0"/>
              <a:t>['G', 'T', 'A', 'C', 'G', 'T', 'A', '-', 'C', 'G', 'T'] ['G', '-', 'A', 'C', 'G', 'T', 'A', 'G', 'C', 'G', '-']</a:t>
            </a:r>
          </a:p>
          <a:p>
            <a:r>
              <a:rPr lang="en-IN" sz="1200" dirty="0"/>
              <a:t>['G', 'T', 'A', 'C', 'G', 'T', 'A', '-', 'C', 'G', 'T', 'A'] ['G', '-', 'A', 'C', 'G', 'T', 'A', 'G', 'C', 'G', '-', '-']</a:t>
            </a:r>
          </a:p>
          <a:p>
            <a:r>
              <a:rPr lang="en-IN" sz="1200" dirty="0"/>
              <a:t>['G', 'T', 'A', 'C', 'G', 'T', 'A', '-', 'C', 'G', 'T', 'A', 'C'] ['G', '-', 'A', 'C', 'G', 'T', 'A', 'G', 'C', 'G', '-', '-', 'C']</a:t>
            </a:r>
          </a:p>
          <a:p>
            <a:r>
              <a:rPr lang="en-IN" sz="1200" dirty="0"/>
              <a:t>['G', 'T', 'A', 'C', 'G', 'T', 'A', '-', 'C', 'G', 'T', 'A', 'C', 'G'] ['G', '-', 'A', 'C', 'G', 'T', 'A', 'G', 'C', 'G', '-', '-', 'C', 'G']</a:t>
            </a:r>
          </a:p>
          <a:p>
            <a:r>
              <a:rPr lang="en-IN" sz="1200" dirty="0"/>
              <a:t>['G', 'T', 'A', 'C', 'G', 'T', 'A', '-', 'C', 'G', 'T', 'A', 'C', 'G', 'T'] ['G', '-', 'A', 'C', 'G', 'T', 'A', 'G', 'C', 'G', '-', '-', 'C', 'G', 'T']</a:t>
            </a:r>
          </a:p>
          <a:p>
            <a:r>
              <a:rPr lang="en-IN" sz="1200" dirty="0"/>
              <a:t>['G', 'T', 'A', 'C', 'G', 'T', 'A', '-', 'C', 'G', 'T', 'A', 'C', 'G', 'T', 'A'] ['G', '-', 'A', 'C', 'G', 'T', 'A', 'G', 'C', 'G', '-', '-', 'C', 'G', 'T', 'A']     </a:t>
            </a:r>
          </a:p>
          <a:p>
            <a:r>
              <a:rPr lang="en-IN" sz="1600" dirty="0"/>
              <a:t>Score for the alignment is =  20</a:t>
            </a:r>
          </a:p>
          <a:p>
            <a:r>
              <a:rPr lang="en-IN" sz="1600" dirty="0"/>
              <a:t> Alignment</a:t>
            </a:r>
          </a:p>
          <a:p>
            <a:r>
              <a:rPr lang="en-IN" sz="1600" dirty="0"/>
              <a:t> GTACGTA-CGTACGTA</a:t>
            </a:r>
          </a:p>
          <a:p>
            <a:r>
              <a:rPr lang="en-IN" sz="1600" dirty="0"/>
              <a:t> G-ACGTAGCG—CGTA</a:t>
            </a:r>
          </a:p>
          <a:p>
            <a:endParaRPr lang="en-IN" dirty="0"/>
          </a:p>
        </p:txBody>
      </p:sp>
    </p:spTree>
    <p:extLst>
      <p:ext uri="{BB962C8B-B14F-4D97-AF65-F5344CB8AC3E}">
        <p14:creationId xmlns:p14="http://schemas.microsoft.com/office/powerpoint/2010/main" val="120760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76672"/>
            <a:ext cx="7920880" cy="2862322"/>
          </a:xfrm>
          <a:prstGeom prst="rect">
            <a:avLst/>
          </a:prstGeom>
          <a:noFill/>
        </p:spPr>
        <p:txBody>
          <a:bodyPr wrap="square" rtlCol="0">
            <a:spAutoFit/>
          </a:bodyPr>
          <a:lstStyle/>
          <a:p>
            <a:pPr algn="just"/>
            <a:r>
              <a:rPr lang="en-IN" b="1" dirty="0"/>
              <a:t>Discussion :</a:t>
            </a:r>
            <a:endParaRPr lang="en-IN" dirty="0"/>
          </a:p>
          <a:p>
            <a:pPr algn="just"/>
            <a:endParaRPr lang="en-IN" dirty="0" smtClean="0"/>
          </a:p>
          <a:p>
            <a:pPr algn="just"/>
            <a:r>
              <a:rPr lang="en-IN" dirty="0" smtClean="0"/>
              <a:t>This </a:t>
            </a:r>
            <a:r>
              <a:rPr lang="en-IN" dirty="0"/>
              <a:t>project helps to find out any query sequence is present in the reference sequence or not . With the help of this project we get the alignment of the query sequence and the reference sequence . </a:t>
            </a:r>
            <a:endParaRPr lang="en-IN" dirty="0" smtClean="0"/>
          </a:p>
          <a:p>
            <a:pPr algn="just"/>
            <a:endParaRPr lang="en-IN" dirty="0" smtClean="0"/>
          </a:p>
          <a:p>
            <a:pPr algn="just"/>
            <a:r>
              <a:rPr lang="en-IN" dirty="0" smtClean="0"/>
              <a:t>This </a:t>
            </a:r>
            <a:r>
              <a:rPr lang="en-IN" dirty="0"/>
              <a:t>tools also give us the alignment score for the performed alignment , the method or algorithm used for it is Smith and Waterman’s Algorithm for global alignment.</a:t>
            </a:r>
          </a:p>
          <a:p>
            <a:pPr algn="just"/>
            <a:endParaRPr lang="en-IN" dirty="0"/>
          </a:p>
        </p:txBody>
      </p:sp>
    </p:spTree>
    <p:extLst>
      <p:ext uri="{BB962C8B-B14F-4D97-AF65-F5344CB8AC3E}">
        <p14:creationId xmlns:p14="http://schemas.microsoft.com/office/powerpoint/2010/main" val="688088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2"/>
            <a:ext cx="8136904" cy="1477328"/>
          </a:xfrm>
          <a:prstGeom prst="rect">
            <a:avLst/>
          </a:prstGeom>
        </p:spPr>
        <p:txBody>
          <a:bodyPr wrap="square">
            <a:spAutoFit/>
          </a:bodyPr>
          <a:lstStyle/>
          <a:p>
            <a:pPr algn="just"/>
            <a:r>
              <a:rPr lang="en-IN" b="1" dirty="0" smtClean="0"/>
              <a:t>Conclusion :</a:t>
            </a:r>
          </a:p>
          <a:p>
            <a:pPr algn="just"/>
            <a:endParaRPr lang="en-IN" dirty="0"/>
          </a:p>
          <a:p>
            <a:pPr marL="285750" lvl="0" indent="-285750" algn="just">
              <a:buFont typeface="Arial" pitchFamily="34" charset="0"/>
              <a:buChar char="•"/>
            </a:pPr>
            <a:r>
              <a:rPr lang="en-IN" dirty="0"/>
              <a:t>This tool provides the specific alignment for the given sequence.</a:t>
            </a:r>
          </a:p>
          <a:p>
            <a:pPr marL="285750" lvl="0" indent="-285750" algn="just">
              <a:buFont typeface="Arial" pitchFamily="34" charset="0"/>
              <a:buChar char="•"/>
            </a:pPr>
            <a:r>
              <a:rPr lang="en-IN" dirty="0"/>
              <a:t>The tool can be used to get the score for the alignment </a:t>
            </a:r>
          </a:p>
          <a:p>
            <a:pPr marL="285750" indent="-285750" algn="just">
              <a:buFont typeface="Arial" pitchFamily="34" charset="0"/>
              <a:buChar char="•"/>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88198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548680"/>
            <a:ext cx="8064896" cy="2031325"/>
          </a:xfrm>
          <a:prstGeom prst="rect">
            <a:avLst/>
          </a:prstGeom>
          <a:noFill/>
        </p:spPr>
        <p:txBody>
          <a:bodyPr wrap="square" rtlCol="0">
            <a:spAutoFit/>
          </a:bodyPr>
          <a:lstStyle/>
          <a:p>
            <a:pPr algn="just"/>
            <a:r>
              <a:rPr lang="en-IN" b="1" dirty="0"/>
              <a:t>Future Scope </a:t>
            </a:r>
            <a:r>
              <a:rPr lang="en-IN" b="1" dirty="0" smtClean="0"/>
              <a:t>:</a:t>
            </a:r>
          </a:p>
          <a:p>
            <a:pPr algn="just"/>
            <a:endParaRPr lang="en-IN" dirty="0"/>
          </a:p>
          <a:p>
            <a:pPr marL="285750" lvl="0" indent="-285750" algn="just">
              <a:buFont typeface="Arial" pitchFamily="34" charset="0"/>
              <a:buChar char="•"/>
            </a:pPr>
            <a:r>
              <a:rPr lang="en-IN" dirty="0"/>
              <a:t>The tool can be assign with the HTML and PHP code to give the web interface for the tool .</a:t>
            </a:r>
          </a:p>
          <a:p>
            <a:pPr marL="285750" indent="-285750" algn="just">
              <a:buFont typeface="Arial" pitchFamily="34" charset="0"/>
              <a:buChar char="•"/>
            </a:pPr>
            <a:r>
              <a:rPr lang="en-IN" dirty="0"/>
              <a:t>The database of variety of the genomes can be also stored in the database with the help of SQL so the tool can be further use for analysis of different genomes .</a:t>
            </a:r>
          </a:p>
        </p:txBody>
      </p:sp>
    </p:spTree>
    <p:extLst>
      <p:ext uri="{BB962C8B-B14F-4D97-AF65-F5344CB8AC3E}">
        <p14:creationId xmlns:p14="http://schemas.microsoft.com/office/powerpoint/2010/main" val="3918368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1" y="44624"/>
            <a:ext cx="8476261" cy="6540252"/>
          </a:xfrm>
          <a:prstGeom prst="rect">
            <a:avLst/>
          </a:prstGeom>
        </p:spPr>
        <p:txBody>
          <a:bodyPr wrap="square">
            <a:spAutoFit/>
          </a:bodyPr>
          <a:lstStyle/>
          <a:p>
            <a:pPr algn="just">
              <a:spcBef>
                <a:spcPts val="1200"/>
              </a:spcBef>
            </a:pPr>
            <a:r>
              <a:rPr lang="en-US" sz="2000" b="1" dirty="0" smtClean="0"/>
              <a:t>References </a:t>
            </a:r>
            <a:r>
              <a:rPr lang="en-US" sz="2000" b="1" dirty="0"/>
              <a:t>: </a:t>
            </a:r>
            <a:endParaRPr lang="en-IN" sz="2000" dirty="0" smtClean="0"/>
          </a:p>
          <a:p>
            <a:pPr marL="285750" lvl="0" indent="-285750">
              <a:lnSpc>
                <a:spcPct val="150000"/>
              </a:lnSpc>
              <a:buFont typeface="Arial" pitchFamily="34" charset="0"/>
              <a:buChar char="•"/>
            </a:pPr>
            <a:r>
              <a:rPr lang="en-US" sz="1400" dirty="0"/>
              <a:t>Bo-Rahm Lee, </a:t>
            </a:r>
            <a:r>
              <a:rPr lang="en-US" sz="1400" dirty="0" err="1"/>
              <a:t>Suhyung</a:t>
            </a:r>
            <a:r>
              <a:rPr lang="en-US" sz="1400" dirty="0"/>
              <a:t> Cho, </a:t>
            </a:r>
            <a:r>
              <a:rPr lang="en-US" sz="1400" dirty="0" err="1"/>
              <a:t>Yoseb</a:t>
            </a:r>
            <a:r>
              <a:rPr lang="en-US" sz="1400" dirty="0"/>
              <a:t> Song, Sun Chang Kim, and </a:t>
            </a:r>
            <a:r>
              <a:rPr lang="en-US" sz="1400" dirty="0" err="1"/>
              <a:t>Byung</a:t>
            </a:r>
            <a:r>
              <a:rPr lang="en-US" sz="1400" dirty="0"/>
              <a:t>-Kwan Cho (2013) “Emerging Tools for Synthetic Genome Design” (</a:t>
            </a:r>
            <a:r>
              <a:rPr lang="en-US" sz="1400" i="1" dirty="0" err="1"/>
              <a:t>Mol</a:t>
            </a:r>
            <a:r>
              <a:rPr lang="en-US" sz="1400" i="1" dirty="0"/>
              <a:t> Cells</a:t>
            </a:r>
            <a:r>
              <a:rPr lang="en-US" sz="1400" dirty="0"/>
              <a:t> ) 2013 , 35 : (1,2)</a:t>
            </a:r>
            <a:endParaRPr lang="en-IN" sz="1400" b="1" dirty="0"/>
          </a:p>
          <a:p>
            <a:pPr marL="285750" lvl="0" indent="-285750">
              <a:lnSpc>
                <a:spcPct val="150000"/>
              </a:lnSpc>
              <a:buFont typeface="Arial" pitchFamily="34" charset="0"/>
              <a:buChar char="•"/>
            </a:pPr>
            <a:r>
              <a:rPr lang="en-US" sz="1400" dirty="0" err="1"/>
              <a:t>Evelina</a:t>
            </a:r>
            <a:r>
              <a:rPr lang="en-US" sz="1400" dirty="0"/>
              <a:t> </a:t>
            </a:r>
            <a:r>
              <a:rPr lang="en-US" sz="1400" dirty="0" err="1"/>
              <a:t>Gasperskaja</a:t>
            </a:r>
            <a:r>
              <a:rPr lang="en-US" sz="1400" dirty="0"/>
              <a:t> and </a:t>
            </a:r>
            <a:r>
              <a:rPr lang="en-US" sz="1400" dirty="0" err="1"/>
              <a:t>Vaidutis</a:t>
            </a:r>
            <a:r>
              <a:rPr lang="en-US" sz="1400" dirty="0"/>
              <a:t> </a:t>
            </a:r>
            <a:r>
              <a:rPr lang="en-US" sz="1400" dirty="0" err="1"/>
              <a:t>Kučinskas</a:t>
            </a:r>
            <a:r>
              <a:rPr lang="en-US" sz="1400" dirty="0"/>
              <a:t>(2017)” The most common technologies and tools for functional genome analysis ” (</a:t>
            </a:r>
            <a:r>
              <a:rPr lang="en-US" sz="1400" i="1" dirty="0" err="1"/>
              <a:t>Acta</a:t>
            </a:r>
            <a:r>
              <a:rPr lang="en-US" sz="1400" i="1" dirty="0"/>
              <a:t> Med </a:t>
            </a:r>
            <a:r>
              <a:rPr lang="en-US" sz="1400" i="1" dirty="0" err="1"/>
              <a:t>Litu</a:t>
            </a:r>
            <a:r>
              <a:rPr lang="en-US" sz="1400" dirty="0"/>
              <a:t>) 2017, 24 :(1,2)</a:t>
            </a:r>
            <a:endParaRPr lang="en-IN" sz="1400" b="1" dirty="0"/>
          </a:p>
          <a:p>
            <a:pPr marL="285750" lvl="0" indent="-285750">
              <a:lnSpc>
                <a:spcPct val="150000"/>
              </a:lnSpc>
              <a:buFont typeface="Arial" pitchFamily="34" charset="0"/>
              <a:buChar char="•"/>
            </a:pPr>
            <a:r>
              <a:rPr lang="en-IN" sz="1400" dirty="0"/>
              <a:t>Harry M. </a:t>
            </a:r>
            <a:r>
              <a:rPr lang="en-IN" sz="1400" dirty="0" err="1"/>
              <a:t>Bohle</a:t>
            </a:r>
            <a:r>
              <a:rPr lang="en-IN" sz="1400" dirty="0"/>
              <a:t> and Toni </a:t>
            </a:r>
            <a:r>
              <a:rPr lang="en-IN" sz="1400" dirty="0" err="1" smtClean="0"/>
              <a:t>Gabaldón</a:t>
            </a:r>
            <a:r>
              <a:rPr lang="en-IN" sz="1400" dirty="0"/>
              <a:t> </a:t>
            </a:r>
            <a:r>
              <a:rPr lang="en-IN" sz="1400" dirty="0" smtClean="0"/>
              <a:t>(2012</a:t>
            </a:r>
            <a:r>
              <a:rPr lang="en-IN" sz="1400" dirty="0"/>
              <a:t>)</a:t>
            </a:r>
            <a:r>
              <a:rPr lang="en-IN" sz="1400" baseline="30000" dirty="0"/>
              <a:t> “</a:t>
            </a:r>
            <a:r>
              <a:rPr lang="en-IN" sz="1400" dirty="0"/>
              <a:t>Selection of Marker Genes Using Whole-Genome DNA Polymorphism Analysis” ( </a:t>
            </a:r>
            <a:r>
              <a:rPr lang="en-IN" sz="1400" i="1" dirty="0" err="1"/>
              <a:t>Evol</a:t>
            </a:r>
            <a:r>
              <a:rPr lang="en-IN" sz="1400" i="1" dirty="0"/>
              <a:t> </a:t>
            </a:r>
            <a:r>
              <a:rPr lang="en-IN" sz="1400" i="1" dirty="0" err="1"/>
              <a:t>bioinform</a:t>
            </a:r>
            <a:r>
              <a:rPr lang="en-IN" sz="1400" i="1" dirty="0"/>
              <a:t> online</a:t>
            </a:r>
            <a:r>
              <a:rPr lang="en-IN" sz="1400" dirty="0"/>
              <a:t>)2012,8 : (1,2)</a:t>
            </a:r>
          </a:p>
          <a:p>
            <a:pPr marL="285750" lvl="0" indent="-285750">
              <a:lnSpc>
                <a:spcPct val="150000"/>
              </a:lnSpc>
              <a:buFont typeface="Arial" pitchFamily="34" charset="0"/>
              <a:buChar char="•"/>
            </a:pPr>
            <a:r>
              <a:rPr lang="en-US" sz="1400" dirty="0"/>
              <a:t>G Van </a:t>
            </a:r>
            <a:r>
              <a:rPr lang="en-US" sz="1400" dirty="0" err="1"/>
              <a:t>Rossum</a:t>
            </a:r>
            <a:r>
              <a:rPr lang="en-US" sz="1400" dirty="0"/>
              <a:t> -USENIX annual technical conference, (2007) [HTML] </a:t>
            </a:r>
            <a:r>
              <a:rPr lang="en-US" sz="1400" dirty="0" smtClean="0"/>
              <a:t>Python Programming</a:t>
            </a:r>
            <a:r>
              <a:rPr lang="en-US" sz="1400" dirty="0"/>
              <a:t> </a:t>
            </a:r>
            <a:r>
              <a:rPr lang="en-US" sz="1400" dirty="0" smtClean="0"/>
              <a:t>Language.(Book</a:t>
            </a:r>
            <a:r>
              <a:rPr lang="en-US" sz="1400" dirty="0"/>
              <a:t>)- colenak.ptkpt.net (1,2)</a:t>
            </a:r>
            <a:endParaRPr lang="en-IN" sz="1400" b="1" dirty="0"/>
          </a:p>
          <a:p>
            <a:pPr marL="285750" lvl="0" indent="-285750" fontAlgn="t">
              <a:lnSpc>
                <a:spcPct val="150000"/>
              </a:lnSpc>
              <a:buFont typeface="Arial" pitchFamily="34" charset="0"/>
              <a:buChar char="•"/>
            </a:pPr>
            <a:r>
              <a:rPr lang="en-IN" sz="1400" dirty="0"/>
              <a:t>Leroy Hood and Lee </a:t>
            </a:r>
            <a:r>
              <a:rPr lang="en-IN" sz="1400" dirty="0" err="1"/>
              <a:t>Rowen</a:t>
            </a:r>
            <a:r>
              <a:rPr lang="en-IN" sz="1400" dirty="0"/>
              <a:t> (2013) ,”The Human Genome Project: big science transforms biology and medicine” , (</a:t>
            </a:r>
            <a:r>
              <a:rPr lang="en-IN" sz="1400" i="1" dirty="0"/>
              <a:t>Genome Med</a:t>
            </a:r>
            <a:r>
              <a:rPr lang="en-IN" sz="1400" dirty="0"/>
              <a:t>)2013,5(9):(2)</a:t>
            </a:r>
          </a:p>
          <a:p>
            <a:pPr marL="285750" lvl="0" indent="-285750">
              <a:lnSpc>
                <a:spcPct val="150000"/>
              </a:lnSpc>
              <a:buFont typeface="Arial" pitchFamily="34" charset="0"/>
              <a:buChar char="•"/>
            </a:pPr>
            <a:r>
              <a:rPr lang="en-US" sz="1400" dirty="0"/>
              <a:t>Ken Arnold, James Gosling and David Holmes (2005) THE Java™ Programming Language, Fourth Edition (Book) (1,35)</a:t>
            </a:r>
            <a:endParaRPr lang="en-IN" sz="1400" b="1" dirty="0"/>
          </a:p>
          <a:p>
            <a:pPr marL="285750" lvl="0" indent="-285750">
              <a:lnSpc>
                <a:spcPct val="150000"/>
              </a:lnSpc>
              <a:buFont typeface="Arial" pitchFamily="34" charset="0"/>
              <a:buChar char="•"/>
            </a:pPr>
            <a:r>
              <a:rPr lang="en-IN" sz="1400" dirty="0"/>
              <a:t>T. F. SMITE AND M. S. WATERMAN (1981) “Identification of Common Molecular </a:t>
            </a:r>
            <a:r>
              <a:rPr lang="en-IN" sz="1400" dirty="0" err="1" smtClean="0"/>
              <a:t>Subsequences</a:t>
            </a:r>
            <a:r>
              <a:rPr lang="en-IN" sz="1400" dirty="0"/>
              <a:t>” (</a:t>
            </a:r>
            <a:r>
              <a:rPr lang="en-IN" sz="1400" i="1" dirty="0"/>
              <a:t>J. Mol. Biol.</a:t>
            </a:r>
            <a:r>
              <a:rPr lang="en-IN" sz="1400" dirty="0"/>
              <a:t>) 147, 195-197</a:t>
            </a:r>
          </a:p>
          <a:p>
            <a:pPr marL="285750" lvl="0" indent="-285750">
              <a:lnSpc>
                <a:spcPct val="150000"/>
              </a:lnSpc>
              <a:buFont typeface="Arial" pitchFamily="34" charset="0"/>
              <a:buChar char="•"/>
            </a:pPr>
            <a:r>
              <a:rPr lang="en-IN" sz="1400" dirty="0"/>
              <a:t>https://web.ornl.gov/sci/techresources/Human_Genome/index.shtml (12/12/2019)</a:t>
            </a:r>
          </a:p>
          <a:p>
            <a:pPr marL="285750" lvl="0" indent="-285750">
              <a:lnSpc>
                <a:spcPct val="150000"/>
              </a:lnSpc>
              <a:buFont typeface="Arial" pitchFamily="34" charset="0"/>
              <a:buChar char="•"/>
            </a:pPr>
            <a:r>
              <a:rPr lang="en-IN" sz="1400" dirty="0"/>
              <a:t>https://en.wikipedia.org/wiki/Smith%E2%80%93Waterman_algorithm (13/12/2019)</a:t>
            </a:r>
          </a:p>
          <a:p>
            <a:pPr marL="285750" lvl="0" indent="-285750">
              <a:lnSpc>
                <a:spcPct val="150000"/>
              </a:lnSpc>
              <a:buFont typeface="Arial" pitchFamily="34" charset="0"/>
              <a:buChar char="•"/>
            </a:pPr>
            <a:r>
              <a:rPr lang="en-IN" sz="1400" dirty="0"/>
              <a:t>https://</a:t>
            </a:r>
            <a:r>
              <a:rPr lang="en-IN" sz="1400" dirty="0" smtClean="0"/>
              <a:t>en.wikipedia.org/wiki/FASTA</a:t>
            </a:r>
            <a:r>
              <a:rPr lang="en-IN" sz="1400" dirty="0"/>
              <a:t> </a:t>
            </a:r>
            <a:r>
              <a:rPr lang="en-IN" sz="1400" dirty="0" smtClean="0"/>
              <a:t>(13/12/2019</a:t>
            </a:r>
            <a:r>
              <a:rPr lang="en-IN" sz="1400" dirty="0"/>
              <a:t>)</a:t>
            </a:r>
          </a:p>
          <a:p>
            <a:pPr marL="285750" lvl="0" indent="-285750">
              <a:lnSpc>
                <a:spcPct val="150000"/>
              </a:lnSpc>
              <a:buFont typeface="Arial" pitchFamily="34" charset="0"/>
              <a:buChar char="•"/>
            </a:pPr>
            <a:r>
              <a:rPr lang="en-IN" sz="1400" dirty="0"/>
              <a:t>https://en.wikipedia.org/wiki/BLAST_(biotechnology) (13/12/2019)</a:t>
            </a:r>
          </a:p>
          <a:p>
            <a:pPr marL="285750" lvl="0" indent="-285750">
              <a:lnSpc>
                <a:spcPct val="150000"/>
              </a:lnSpc>
              <a:buFont typeface="Arial" pitchFamily="34" charset="0"/>
              <a:buChar char="•"/>
            </a:pPr>
            <a:r>
              <a:rPr lang="en-IN" sz="1400" dirty="0"/>
              <a:t>https://en.wikipedia.org/wiki/Human_Genome_Project#References/ (12/12/2019</a:t>
            </a:r>
            <a:r>
              <a:rPr lang="en-IN" sz="1400" dirty="0" smtClean="0"/>
              <a:t>)</a:t>
            </a:r>
            <a:endParaRPr lang="en-IN" sz="1400" dirty="0"/>
          </a:p>
        </p:txBody>
      </p:sp>
    </p:spTree>
    <p:extLst>
      <p:ext uri="{BB962C8B-B14F-4D97-AF65-F5344CB8AC3E}">
        <p14:creationId xmlns:p14="http://schemas.microsoft.com/office/powerpoint/2010/main" val="3064364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1742469"/>
            <a:ext cx="5976664" cy="707886"/>
          </a:xfrm>
          <a:prstGeom prst="rect">
            <a:avLst/>
          </a:prstGeom>
          <a:noFill/>
        </p:spPr>
        <p:txBody>
          <a:bodyPr wrap="square" rtlCol="0">
            <a:spAutoFit/>
          </a:bodyPr>
          <a:lstStyle/>
          <a:p>
            <a:pPr algn="ctr"/>
            <a:r>
              <a:rPr lang="en-IN" sz="4000" b="1" u="sng" dirty="0" smtClean="0">
                <a:latin typeface="Times New Roman" pitchFamily="18" charset="0"/>
                <a:cs typeface="Times New Roman" pitchFamily="18" charset="0"/>
              </a:rPr>
              <a:t>Thank You</a:t>
            </a:r>
            <a:endParaRPr lang="en-IN" sz="4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99074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3728" y="188640"/>
            <a:ext cx="6172200" cy="664840"/>
          </a:xfrm>
        </p:spPr>
        <p:txBody>
          <a:bodyPr/>
          <a:lstStyle/>
          <a:p>
            <a:r>
              <a:rPr lang="en-IN" dirty="0" smtClean="0"/>
              <a:t>Contents :</a:t>
            </a:r>
            <a:endParaRPr lang="en-IN" dirty="0"/>
          </a:p>
        </p:txBody>
      </p:sp>
      <p:sp>
        <p:nvSpPr>
          <p:cNvPr id="3" name="Subtitle 2"/>
          <p:cNvSpPr>
            <a:spLocks noGrp="1"/>
          </p:cNvSpPr>
          <p:nvPr>
            <p:ph type="subTitle" idx="1"/>
          </p:nvPr>
        </p:nvSpPr>
        <p:spPr>
          <a:xfrm>
            <a:off x="2267744" y="1124744"/>
            <a:ext cx="6172200" cy="3312368"/>
          </a:xfrm>
        </p:spPr>
        <p:txBody>
          <a:bodyPr>
            <a:normAutofit/>
          </a:bodyPr>
          <a:lstStyle/>
          <a:p>
            <a:pPr marL="285750" indent="-285750">
              <a:buFont typeface="Arial" pitchFamily="34" charset="0"/>
              <a:buChar char="•"/>
            </a:pPr>
            <a:r>
              <a:rPr lang="en-IN" dirty="0" smtClean="0"/>
              <a:t>Introduction</a:t>
            </a:r>
          </a:p>
          <a:p>
            <a:pPr marL="285750" indent="-285750">
              <a:buFont typeface="Arial" pitchFamily="34" charset="0"/>
              <a:buChar char="•"/>
            </a:pPr>
            <a:r>
              <a:rPr lang="en-IN" dirty="0" smtClean="0"/>
              <a:t>Review of Literature</a:t>
            </a:r>
          </a:p>
          <a:p>
            <a:pPr marL="285750" indent="-285750">
              <a:buFont typeface="Arial" pitchFamily="34" charset="0"/>
              <a:buChar char="•"/>
            </a:pPr>
            <a:r>
              <a:rPr lang="en-IN" dirty="0" smtClean="0"/>
              <a:t>Objectives</a:t>
            </a:r>
          </a:p>
          <a:p>
            <a:pPr marL="285750" indent="-285750">
              <a:buFont typeface="Arial" pitchFamily="34" charset="0"/>
              <a:buChar char="•"/>
            </a:pPr>
            <a:r>
              <a:rPr lang="en-IN" dirty="0" smtClean="0"/>
              <a:t>Materials and Methodology</a:t>
            </a:r>
          </a:p>
          <a:p>
            <a:pPr marL="285750" indent="-285750">
              <a:buFont typeface="Arial" pitchFamily="34" charset="0"/>
              <a:buChar char="•"/>
            </a:pPr>
            <a:r>
              <a:rPr lang="en-IN" dirty="0" smtClean="0"/>
              <a:t>Result and Discussion</a:t>
            </a:r>
          </a:p>
          <a:p>
            <a:pPr marL="285750" indent="-285750">
              <a:buFont typeface="Arial" pitchFamily="34" charset="0"/>
              <a:buChar char="•"/>
            </a:pPr>
            <a:r>
              <a:rPr lang="en-IN" dirty="0" smtClean="0"/>
              <a:t>Conclusion</a:t>
            </a:r>
          </a:p>
          <a:p>
            <a:pPr marL="285750" indent="-285750">
              <a:buFont typeface="Arial" pitchFamily="34" charset="0"/>
              <a:buChar char="•"/>
            </a:pPr>
            <a:r>
              <a:rPr lang="en-IN" dirty="0" smtClean="0"/>
              <a:t>Future Scope</a:t>
            </a:r>
          </a:p>
          <a:p>
            <a:pPr marL="285750" indent="-285750">
              <a:buFont typeface="Arial" pitchFamily="34" charset="0"/>
              <a:buChar char="•"/>
            </a:pPr>
            <a:r>
              <a:rPr lang="en-IN" dirty="0" smtClean="0"/>
              <a:t>References</a:t>
            </a:r>
            <a:endParaRPr lang="en-IN" dirty="0"/>
          </a:p>
        </p:txBody>
      </p:sp>
    </p:spTree>
    <p:extLst>
      <p:ext uri="{BB962C8B-B14F-4D97-AF65-F5344CB8AC3E}">
        <p14:creationId xmlns:p14="http://schemas.microsoft.com/office/powerpoint/2010/main" val="1302389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499" y="188640"/>
            <a:ext cx="8496944" cy="4755148"/>
          </a:xfrm>
          <a:prstGeom prst="rect">
            <a:avLst/>
          </a:prstGeom>
        </p:spPr>
        <p:txBody>
          <a:bodyPr wrap="square">
            <a:spAutoFit/>
          </a:bodyPr>
          <a:lstStyle/>
          <a:p>
            <a:pPr algn="just">
              <a:lnSpc>
                <a:spcPct val="150000"/>
              </a:lnSpc>
            </a:pPr>
            <a:r>
              <a:rPr lang="en-US" sz="2400" b="1" dirty="0">
                <a:latin typeface="Times New Roman" pitchFamily="18" charset="0"/>
                <a:cs typeface="Times New Roman" pitchFamily="18" charset="0"/>
              </a:rPr>
              <a:t>Introduction: </a:t>
            </a:r>
            <a:endParaRPr lang="en-IN" sz="2400" dirty="0">
              <a:latin typeface="Times New Roman" pitchFamily="18" charset="0"/>
              <a:cs typeface="Times New Roman" pitchFamily="18" charset="0"/>
            </a:endParaRPr>
          </a:p>
          <a:p>
            <a:pPr algn="just">
              <a:lnSpc>
                <a:spcPct val="150000"/>
              </a:lnSpc>
            </a:pPr>
            <a:r>
              <a:rPr lang="en-US" b="1" dirty="0">
                <a:latin typeface="Times New Roman" pitchFamily="18" charset="0"/>
                <a:cs typeface="Times New Roman" pitchFamily="18" charset="0"/>
              </a:rPr>
              <a:t>	</a:t>
            </a:r>
            <a:r>
              <a:rPr lang="en-US" sz="1600" dirty="0">
                <a:latin typeface="Times New Roman" pitchFamily="18" charset="0"/>
                <a:cs typeface="Times New Roman" pitchFamily="18" charset="0"/>
              </a:rPr>
              <a:t>The Human Genome Project [HGP], which was launched in 1990 and declared on 14</a:t>
            </a:r>
            <a:r>
              <a:rPr lang="en-US" sz="1600" baseline="30000" dirty="0">
                <a:latin typeface="Times New Roman" pitchFamily="18" charset="0"/>
                <a:cs typeface="Times New Roman" pitchFamily="18" charset="0"/>
              </a:rPr>
              <a:t>th </a:t>
            </a:r>
            <a:r>
              <a:rPr lang="en-US" sz="1600" dirty="0">
                <a:latin typeface="Times New Roman" pitchFamily="18" charset="0"/>
                <a:cs typeface="Times New Roman" pitchFamily="18" charset="0"/>
              </a:rPr>
              <a:t>April 2003 . This project determines the sequence of the 3 billion chemical base pairs that makes up human DNA [12]. Different marker genes can be find out in the Human Genome with the help of this tool .  With the help of </a:t>
            </a:r>
            <a:r>
              <a:rPr lang="en-US" sz="1600" dirty="0" smtClean="0">
                <a:latin typeface="Times New Roman" pitchFamily="18" charset="0"/>
                <a:cs typeface="Times New Roman" pitchFamily="18" charset="0"/>
              </a:rPr>
              <a:t>two </a:t>
            </a:r>
            <a:r>
              <a:rPr lang="en-US" sz="1600" dirty="0">
                <a:latin typeface="Times New Roman" pitchFamily="18" charset="0"/>
                <a:cs typeface="Times New Roman" pitchFamily="18" charset="0"/>
              </a:rPr>
              <a:t>programming languages which are</a:t>
            </a:r>
            <a:r>
              <a:rPr lang="en-US" sz="1600" dirty="0" smtClean="0">
                <a:latin typeface="Times New Roman" pitchFamily="18" charset="0"/>
                <a:cs typeface="Times New Roman" pitchFamily="18" charset="0"/>
              </a:rPr>
              <a:t>:</a:t>
            </a:r>
          </a:p>
          <a:p>
            <a:pPr marL="285750" lvl="0" indent="-285750" algn="just">
              <a:lnSpc>
                <a:spcPct val="150000"/>
              </a:lnSpc>
              <a:buFont typeface="Arial" pitchFamily="34" charset="0"/>
              <a:buChar char="•"/>
            </a:pPr>
            <a:r>
              <a:rPr lang="en-US" sz="1600" dirty="0" smtClean="0">
                <a:latin typeface="Times New Roman" pitchFamily="18" charset="0"/>
                <a:cs typeface="Times New Roman" pitchFamily="18" charset="0"/>
              </a:rPr>
              <a:t>JAVA</a:t>
            </a:r>
            <a:endParaRPr lang="en-IN" sz="1600" dirty="0">
              <a:latin typeface="Times New Roman" pitchFamily="18" charset="0"/>
              <a:cs typeface="Times New Roman" pitchFamily="18" charset="0"/>
            </a:endParaRPr>
          </a:p>
          <a:p>
            <a:pPr marL="285750" lvl="0" indent="-285750" algn="just">
              <a:lnSpc>
                <a:spcPct val="150000"/>
              </a:lnSpc>
              <a:buFont typeface="Arial" pitchFamily="34" charset="0"/>
              <a:buChar char="•"/>
            </a:pPr>
            <a:r>
              <a:rPr lang="en-US" sz="1600" dirty="0">
                <a:latin typeface="Times New Roman" pitchFamily="18" charset="0"/>
                <a:cs typeface="Times New Roman" pitchFamily="18" charset="0"/>
              </a:rPr>
              <a:t>PYTHON</a:t>
            </a:r>
            <a:endParaRPr lang="en-IN" sz="1600" dirty="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tool can be developed for the analysis of the genome sequence in the Android operating system. Java is a general purpose programming language, used for a back end programming a android apps. Python is a interpreted, high level language. Python can be also use for the development of algorithm in an application or </a:t>
            </a:r>
            <a:r>
              <a:rPr lang="en-US" sz="1600" dirty="0" smtClean="0">
                <a:latin typeface="Times New Roman" pitchFamily="18" charset="0"/>
                <a:cs typeface="Times New Roman" pitchFamily="18" charset="0"/>
              </a:rPr>
              <a:t>tool. </a:t>
            </a:r>
            <a:r>
              <a:rPr lang="en-US" sz="1600" dirty="0">
                <a:latin typeface="Times New Roman" pitchFamily="18" charset="0"/>
                <a:cs typeface="Times New Roman" pitchFamily="18" charset="0"/>
              </a:rPr>
              <a:t>The tool will be useful to finding out the scores of alignment, different gene sequences , ORFs , etc.</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404782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404664"/>
            <a:ext cx="8424936" cy="6463308"/>
          </a:xfrm>
          <a:prstGeom prst="rect">
            <a:avLst/>
          </a:prstGeom>
          <a:noFill/>
        </p:spPr>
        <p:txBody>
          <a:bodyPr wrap="square" rtlCol="0">
            <a:spAutoFit/>
          </a:bodyPr>
          <a:lstStyle/>
          <a:p>
            <a:pPr algn="just"/>
            <a:r>
              <a:rPr lang="en-IN" b="1" dirty="0"/>
              <a:t>Smith and Waterman’s Algorithm </a:t>
            </a:r>
            <a:r>
              <a:rPr lang="en-IN" b="1" dirty="0" smtClean="0"/>
              <a:t>:</a:t>
            </a:r>
          </a:p>
          <a:p>
            <a:pPr algn="just"/>
            <a:endParaRPr lang="en-IN" dirty="0"/>
          </a:p>
          <a:p>
            <a:pPr algn="just"/>
            <a:r>
              <a:rPr lang="en-IN" dirty="0"/>
              <a:t>The Smith–Waterman algorithm performs local sequence </a:t>
            </a:r>
            <a:r>
              <a:rPr lang="en-IN" dirty="0" smtClean="0"/>
              <a:t>alignment</a:t>
            </a:r>
            <a:r>
              <a:rPr lang="en-IN" dirty="0"/>
              <a:t> </a:t>
            </a:r>
            <a:r>
              <a:rPr lang="en-IN" dirty="0" smtClean="0"/>
              <a:t>; </a:t>
            </a:r>
            <a:r>
              <a:rPr lang="en-IN" dirty="0"/>
              <a:t>that is, for determining similar regions between two strings of nucleic acid </a:t>
            </a:r>
            <a:r>
              <a:rPr lang="en-IN" dirty="0" smtClean="0"/>
              <a:t>sequences</a:t>
            </a:r>
            <a:r>
              <a:rPr lang="en-IN" dirty="0"/>
              <a:t> </a:t>
            </a:r>
            <a:r>
              <a:rPr lang="en-IN" dirty="0" smtClean="0"/>
              <a:t>or</a:t>
            </a:r>
            <a:r>
              <a:rPr lang="en-IN" dirty="0"/>
              <a:t> protein </a:t>
            </a:r>
            <a:r>
              <a:rPr lang="en-IN" dirty="0" smtClean="0"/>
              <a:t>sequences . </a:t>
            </a:r>
            <a:r>
              <a:rPr lang="en-IN" dirty="0"/>
              <a:t>The algorithm was first proposed by Temple F. </a:t>
            </a:r>
            <a:r>
              <a:rPr lang="en-IN" dirty="0" smtClean="0"/>
              <a:t>Smith</a:t>
            </a:r>
            <a:r>
              <a:rPr lang="en-IN" dirty="0"/>
              <a:t> and Michael S. </a:t>
            </a:r>
            <a:r>
              <a:rPr lang="en-IN" dirty="0" smtClean="0"/>
              <a:t>Waterman</a:t>
            </a:r>
            <a:r>
              <a:rPr lang="en-IN" dirty="0"/>
              <a:t> </a:t>
            </a:r>
            <a:r>
              <a:rPr lang="en-IN" dirty="0" smtClean="0"/>
              <a:t>in </a:t>
            </a:r>
            <a:r>
              <a:rPr lang="en-IN" dirty="0"/>
              <a:t>1981.</a:t>
            </a:r>
          </a:p>
          <a:p>
            <a:pPr algn="just"/>
            <a:r>
              <a:rPr lang="en-IN" dirty="0"/>
              <a:t>Let </a:t>
            </a:r>
            <a:r>
              <a:rPr lang="en-IN" dirty="0" smtClean="0"/>
              <a:t>A </a:t>
            </a:r>
            <a:r>
              <a:rPr lang="en-IN" dirty="0"/>
              <a:t>= a</a:t>
            </a:r>
            <a:r>
              <a:rPr lang="en-IN" baseline="-25000" dirty="0"/>
              <a:t>1</a:t>
            </a:r>
            <a:r>
              <a:rPr lang="en-IN" dirty="0"/>
              <a:t>,a</a:t>
            </a:r>
            <a:r>
              <a:rPr lang="en-IN" baseline="-25000" dirty="0"/>
              <a:t>2</a:t>
            </a:r>
            <a:r>
              <a:rPr lang="en-IN" dirty="0"/>
              <a:t>,…a</a:t>
            </a:r>
            <a:r>
              <a:rPr lang="en-IN" baseline="-25000" dirty="0"/>
              <a:t>n</a:t>
            </a:r>
            <a:r>
              <a:rPr lang="en-IN" dirty="0"/>
              <a:t> and B = b</a:t>
            </a:r>
            <a:r>
              <a:rPr lang="en-IN" baseline="-25000" dirty="0"/>
              <a:t>1</a:t>
            </a:r>
            <a:r>
              <a:rPr lang="en-IN" dirty="0"/>
              <a:t>,b</a:t>
            </a:r>
            <a:r>
              <a:rPr lang="en-IN" baseline="-25000" dirty="0"/>
              <a:t>2</a:t>
            </a:r>
            <a:r>
              <a:rPr lang="en-IN" dirty="0"/>
              <a:t>,…</a:t>
            </a:r>
            <a:r>
              <a:rPr lang="en-IN" dirty="0" err="1"/>
              <a:t>b</a:t>
            </a:r>
            <a:r>
              <a:rPr lang="en-IN" baseline="-25000" dirty="0" err="1"/>
              <a:t>m</a:t>
            </a:r>
            <a:r>
              <a:rPr lang="en-IN" dirty="0"/>
              <a:t>  be the sequences to be aligned, where </a:t>
            </a:r>
            <a:r>
              <a:rPr lang="en-IN" dirty="0" smtClean="0"/>
              <a:t>n</a:t>
            </a:r>
            <a:r>
              <a:rPr lang="en-IN" dirty="0"/>
              <a:t> and </a:t>
            </a:r>
            <a:r>
              <a:rPr lang="en-IN" dirty="0" smtClean="0"/>
              <a:t>m are </a:t>
            </a:r>
            <a:r>
              <a:rPr lang="en-IN" dirty="0"/>
              <a:t>the lengths of </a:t>
            </a:r>
            <a:r>
              <a:rPr lang="en-IN" dirty="0" smtClean="0"/>
              <a:t>A</a:t>
            </a:r>
            <a:r>
              <a:rPr lang="en-IN" dirty="0"/>
              <a:t> and </a:t>
            </a:r>
            <a:r>
              <a:rPr lang="en-IN" dirty="0" smtClean="0"/>
              <a:t>B</a:t>
            </a:r>
            <a:r>
              <a:rPr lang="en-IN" dirty="0"/>
              <a:t> respectively</a:t>
            </a:r>
            <a:r>
              <a:rPr lang="en-IN" dirty="0" smtClean="0"/>
              <a:t>.</a:t>
            </a:r>
          </a:p>
          <a:p>
            <a:pPr lvl="0" algn="just"/>
            <a:endParaRPr lang="en-IN" dirty="0" smtClean="0"/>
          </a:p>
          <a:p>
            <a:pPr lvl="0" algn="just"/>
            <a:r>
              <a:rPr lang="en-IN" dirty="0" smtClean="0"/>
              <a:t>Determine </a:t>
            </a:r>
            <a:r>
              <a:rPr lang="en-IN" dirty="0"/>
              <a:t>the substitution matrix and the gap penalty scheme.</a:t>
            </a:r>
          </a:p>
          <a:p>
            <a:pPr lvl="1" algn="just"/>
            <a:r>
              <a:rPr lang="en-IN" dirty="0" smtClean="0"/>
              <a:t>s(</a:t>
            </a:r>
            <a:r>
              <a:rPr lang="en-IN" dirty="0" err="1" smtClean="0"/>
              <a:t>a,b</a:t>
            </a:r>
            <a:r>
              <a:rPr lang="en-IN" dirty="0"/>
              <a:t>) - Similarity score of the elements that constituted the two sequences</a:t>
            </a:r>
          </a:p>
          <a:p>
            <a:pPr lvl="1" algn="just"/>
            <a:r>
              <a:rPr lang="en-IN" dirty="0" err="1" smtClean="0"/>
              <a:t>W</a:t>
            </a:r>
            <a:r>
              <a:rPr lang="en-IN" baseline="-25000" dirty="0" err="1" smtClean="0"/>
              <a:t>k</a:t>
            </a:r>
            <a:r>
              <a:rPr lang="en-IN" dirty="0"/>
              <a:t> - The penalty of a gap that has length </a:t>
            </a:r>
            <a:r>
              <a:rPr lang="en-IN" dirty="0" smtClean="0"/>
              <a:t>k</a:t>
            </a:r>
            <a:endParaRPr lang="en-IN" dirty="0"/>
          </a:p>
          <a:p>
            <a:pPr lvl="0" algn="just"/>
            <a:r>
              <a:rPr lang="en-IN" dirty="0"/>
              <a:t>Construct a scoring matrix </a:t>
            </a:r>
            <a:r>
              <a:rPr lang="en-IN" dirty="0" smtClean="0"/>
              <a:t>H</a:t>
            </a:r>
            <a:r>
              <a:rPr lang="en-IN" dirty="0"/>
              <a:t> and initialize its first row and first column. The size of the scoring matrix is </a:t>
            </a:r>
            <a:r>
              <a:rPr lang="en-IN" dirty="0" smtClean="0"/>
              <a:t> (</a:t>
            </a:r>
            <a:r>
              <a:rPr lang="en-IN" dirty="0"/>
              <a:t>n+1)*(m+1). The matrix uses 0-based indexing.</a:t>
            </a:r>
          </a:p>
          <a:p>
            <a:pPr algn="just"/>
            <a:r>
              <a:rPr lang="en-IN" dirty="0" smtClean="0"/>
              <a:t>Hk0 = </a:t>
            </a:r>
            <a:r>
              <a:rPr lang="en-IN" dirty="0"/>
              <a:t>H0l = for 0&lt;k&lt;n and 0&lt;l&lt;m</a:t>
            </a:r>
          </a:p>
          <a:p>
            <a:pPr lvl="0" algn="just"/>
            <a:r>
              <a:rPr lang="en-IN" dirty="0"/>
              <a:t>Fill the scoring matrix using the equation below.</a:t>
            </a:r>
          </a:p>
          <a:p>
            <a:pPr algn="just"/>
            <a:r>
              <a:rPr lang="en-IN" dirty="0" smtClean="0"/>
              <a:t>	     H</a:t>
            </a:r>
            <a:r>
              <a:rPr lang="en-IN" baseline="-25000" dirty="0" smtClean="0"/>
              <a:t>i-1,j-1</a:t>
            </a:r>
            <a:r>
              <a:rPr lang="en-IN" dirty="0" smtClean="0"/>
              <a:t>+s(</a:t>
            </a:r>
            <a:r>
              <a:rPr lang="en-IN" dirty="0" err="1" smtClean="0"/>
              <a:t>a</a:t>
            </a:r>
            <a:r>
              <a:rPr lang="en-IN" baseline="-25000" dirty="0" err="1" smtClean="0"/>
              <a:t>i</a:t>
            </a:r>
            <a:r>
              <a:rPr lang="en-IN" dirty="0" err="1" smtClean="0"/>
              <a:t>+b</a:t>
            </a:r>
            <a:r>
              <a:rPr lang="en-IN" baseline="-25000" dirty="0" err="1" smtClean="0"/>
              <a:t>j</a:t>
            </a:r>
            <a:r>
              <a:rPr lang="en-IN" dirty="0"/>
              <a:t>),</a:t>
            </a:r>
          </a:p>
          <a:p>
            <a:pPr algn="just"/>
            <a:r>
              <a:rPr lang="en-IN" dirty="0" err="1" smtClean="0"/>
              <a:t>H</a:t>
            </a:r>
            <a:r>
              <a:rPr lang="en-IN" baseline="-25000" dirty="0" err="1" smtClean="0"/>
              <a:t>ij</a:t>
            </a:r>
            <a:r>
              <a:rPr lang="en-IN" dirty="0" smtClean="0"/>
              <a:t> </a:t>
            </a:r>
            <a:r>
              <a:rPr lang="en-IN" dirty="0"/>
              <a:t>= max </a:t>
            </a:r>
            <a:r>
              <a:rPr lang="en-IN" dirty="0" smtClean="0"/>
              <a:t>{ </a:t>
            </a:r>
            <a:r>
              <a:rPr lang="en-IN" dirty="0" err="1" smtClean="0"/>
              <a:t>max</a:t>
            </a:r>
            <a:r>
              <a:rPr lang="en-IN" baseline="-25000" dirty="0" err="1" smtClean="0"/>
              <a:t>k</a:t>
            </a:r>
            <a:r>
              <a:rPr lang="en-IN" baseline="-25000" dirty="0" smtClean="0"/>
              <a:t>&gt;1 </a:t>
            </a:r>
            <a:r>
              <a:rPr lang="en-IN" dirty="0"/>
              <a:t>{</a:t>
            </a:r>
            <a:r>
              <a:rPr lang="en-IN" dirty="0" err="1"/>
              <a:t>H</a:t>
            </a:r>
            <a:r>
              <a:rPr lang="en-IN" baseline="-25000" dirty="0" err="1"/>
              <a:t>i-k,j</a:t>
            </a:r>
            <a:r>
              <a:rPr lang="en-IN" dirty="0" err="1"/>
              <a:t>+W</a:t>
            </a:r>
            <a:r>
              <a:rPr lang="en-IN" baseline="-25000" dirty="0" err="1"/>
              <a:t>k</a:t>
            </a:r>
            <a:r>
              <a:rPr lang="en-IN" dirty="0"/>
              <a:t>},</a:t>
            </a:r>
          </a:p>
          <a:p>
            <a:pPr algn="just"/>
            <a:r>
              <a:rPr lang="en-IN" dirty="0"/>
              <a:t>	</a:t>
            </a:r>
            <a:r>
              <a:rPr lang="en-IN" dirty="0" smtClean="0"/>
              <a:t>     </a:t>
            </a:r>
            <a:r>
              <a:rPr lang="en-IN" dirty="0" err="1" smtClean="0"/>
              <a:t>Max</a:t>
            </a:r>
            <a:r>
              <a:rPr lang="en-IN" baseline="-25000" dirty="0" err="1" smtClean="0"/>
              <a:t>l</a:t>
            </a:r>
            <a:r>
              <a:rPr lang="en-IN" baseline="-25000" dirty="0" smtClean="0"/>
              <a:t>&gt;1</a:t>
            </a:r>
            <a:r>
              <a:rPr lang="en-IN" dirty="0" smtClean="0"/>
              <a:t>{H</a:t>
            </a:r>
            <a:r>
              <a:rPr lang="en-IN" baseline="-25000" dirty="0" smtClean="0"/>
              <a:t>i,j-1</a:t>
            </a:r>
            <a:r>
              <a:rPr lang="en-IN" dirty="0" smtClean="0"/>
              <a:t>-W</a:t>
            </a:r>
            <a:r>
              <a:rPr lang="en-IN" baseline="-25000" dirty="0" smtClean="0"/>
              <a:t>l</a:t>
            </a:r>
            <a:r>
              <a:rPr lang="en-IN" dirty="0"/>
              <a:t>},</a:t>
            </a:r>
          </a:p>
          <a:p>
            <a:pPr algn="just"/>
            <a:r>
              <a:rPr lang="en-IN" dirty="0"/>
              <a:t>	</a:t>
            </a:r>
            <a:r>
              <a:rPr lang="en-IN" dirty="0" smtClean="0"/>
              <a:t>     0</a:t>
            </a:r>
            <a:endParaRPr lang="en-IN" dirty="0"/>
          </a:p>
          <a:p>
            <a:pPr algn="just"/>
            <a:endParaRPr lang="en-IN" dirty="0" smtClean="0"/>
          </a:p>
          <a:p>
            <a:pPr algn="just"/>
            <a:endParaRPr lang="en-IN" dirty="0"/>
          </a:p>
        </p:txBody>
      </p:sp>
      <p:sp>
        <p:nvSpPr>
          <p:cNvPr id="4" name="TextBox 3"/>
          <p:cNvSpPr txBox="1"/>
          <p:nvPr/>
        </p:nvSpPr>
        <p:spPr>
          <a:xfrm>
            <a:off x="4067944" y="5113646"/>
            <a:ext cx="468052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Where ,</a:t>
            </a:r>
            <a:endParaRPr lang="en-IN" dirty="0"/>
          </a:p>
          <a:p>
            <a:r>
              <a:rPr lang="en-IN" dirty="0" smtClean="0"/>
              <a:t>H</a:t>
            </a:r>
            <a:r>
              <a:rPr lang="en-IN" baseline="-25000" dirty="0" smtClean="0"/>
              <a:t>i-1,j-1</a:t>
            </a:r>
            <a:r>
              <a:rPr lang="en-IN" dirty="0" smtClean="0"/>
              <a:t>+s(</a:t>
            </a:r>
            <a:r>
              <a:rPr lang="en-IN" dirty="0" err="1" smtClean="0"/>
              <a:t>a</a:t>
            </a:r>
            <a:r>
              <a:rPr lang="en-IN" baseline="-25000" dirty="0" err="1" smtClean="0"/>
              <a:t>i</a:t>
            </a:r>
            <a:r>
              <a:rPr lang="en-IN" dirty="0" err="1" smtClean="0"/>
              <a:t>+b</a:t>
            </a:r>
            <a:r>
              <a:rPr lang="en-IN" baseline="-25000" dirty="0" err="1" smtClean="0"/>
              <a:t>j</a:t>
            </a:r>
            <a:r>
              <a:rPr lang="en-IN" dirty="0"/>
              <a:t>) is the score of aligning </a:t>
            </a:r>
            <a:r>
              <a:rPr lang="en-IN" dirty="0" err="1"/>
              <a:t>a</a:t>
            </a:r>
            <a:r>
              <a:rPr lang="en-IN" baseline="-25000" dirty="0" err="1"/>
              <a:t>i</a:t>
            </a:r>
            <a:r>
              <a:rPr lang="en-IN" dirty="0"/>
              <a:t> </a:t>
            </a:r>
            <a:endParaRPr lang="en-IN" dirty="0" smtClean="0"/>
          </a:p>
          <a:p>
            <a:r>
              <a:rPr lang="en-IN" dirty="0" err="1" smtClean="0"/>
              <a:t>H</a:t>
            </a:r>
            <a:r>
              <a:rPr lang="en-IN" baseline="-25000" dirty="0" err="1" smtClean="0"/>
              <a:t>i-k,j</a:t>
            </a:r>
            <a:r>
              <a:rPr lang="en-IN" dirty="0" err="1" smtClean="0"/>
              <a:t>+W</a:t>
            </a:r>
            <a:r>
              <a:rPr lang="en-IN" baseline="-25000" dirty="0" err="1" smtClean="0"/>
              <a:t>k</a:t>
            </a:r>
            <a:r>
              <a:rPr lang="en-IN" dirty="0"/>
              <a:t> is the score if </a:t>
            </a:r>
            <a:r>
              <a:rPr lang="en-IN" dirty="0" err="1"/>
              <a:t>a</a:t>
            </a:r>
            <a:r>
              <a:rPr lang="en-IN" baseline="-25000" dirty="0" err="1"/>
              <a:t>i</a:t>
            </a:r>
            <a:r>
              <a:rPr lang="en-IN" dirty="0"/>
              <a:t> </a:t>
            </a:r>
            <a:r>
              <a:rPr lang="en-IN" dirty="0" smtClean="0"/>
              <a:t>k</a:t>
            </a:r>
            <a:r>
              <a:rPr lang="en-IN" dirty="0"/>
              <a:t>,</a:t>
            </a:r>
          </a:p>
          <a:p>
            <a:r>
              <a:rPr lang="en-IN" dirty="0"/>
              <a:t> H</a:t>
            </a:r>
            <a:r>
              <a:rPr lang="en-IN" baseline="-25000" dirty="0"/>
              <a:t>i,j-1</a:t>
            </a:r>
            <a:r>
              <a:rPr lang="en-IN" dirty="0"/>
              <a:t>-W</a:t>
            </a:r>
            <a:r>
              <a:rPr lang="en-IN" baseline="-25000" dirty="0"/>
              <a:t>l</a:t>
            </a:r>
            <a:r>
              <a:rPr lang="en-IN" dirty="0"/>
              <a:t>  is the score if </a:t>
            </a:r>
            <a:r>
              <a:rPr lang="en-IN" dirty="0" err="1"/>
              <a:t>b</a:t>
            </a:r>
            <a:r>
              <a:rPr lang="en-IN" baseline="-25000" dirty="0" err="1"/>
              <a:t>j</a:t>
            </a:r>
            <a:r>
              <a:rPr lang="en-IN" dirty="0"/>
              <a:t>  is at the end of a gap of length </a:t>
            </a:r>
            <a:r>
              <a:rPr lang="en-IN" dirty="0" smtClean="0"/>
              <a:t>0</a:t>
            </a:r>
            <a:r>
              <a:rPr lang="en-IN" dirty="0"/>
              <a:t> means there is no similarity up to </a:t>
            </a:r>
            <a:r>
              <a:rPr lang="en-IN" dirty="0" smtClean="0"/>
              <a:t>b</a:t>
            </a:r>
            <a:r>
              <a:rPr lang="en-IN" baseline="-25000" dirty="0" smtClean="0"/>
              <a:t>j</a:t>
            </a:r>
            <a:r>
              <a:rPr lang="en-IN" dirty="0" smtClean="0"/>
              <a:t>.</a:t>
            </a:r>
            <a:r>
              <a:rPr lang="en-IN" baseline="30000" dirty="0" smtClean="0"/>
              <a:t>7</a:t>
            </a:r>
            <a:endParaRPr lang="en-IN" dirty="0"/>
          </a:p>
        </p:txBody>
      </p:sp>
    </p:spTree>
    <p:extLst>
      <p:ext uri="{BB962C8B-B14F-4D97-AF65-F5344CB8AC3E}">
        <p14:creationId xmlns:p14="http://schemas.microsoft.com/office/powerpoint/2010/main" val="72661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
            <a:ext cx="8496944" cy="5509200"/>
          </a:xfrm>
          <a:prstGeom prst="rect">
            <a:avLst/>
          </a:prstGeom>
        </p:spPr>
        <p:txBody>
          <a:bodyPr wrap="square">
            <a:spAutoFit/>
          </a:bodyPr>
          <a:lstStyle/>
          <a:p>
            <a:pPr algn="just"/>
            <a:r>
              <a:rPr lang="en-US" sz="2400" b="1" dirty="0">
                <a:latin typeface="Times New Roman" pitchFamily="18" charset="0"/>
                <a:cs typeface="Times New Roman" pitchFamily="18" charset="0"/>
              </a:rPr>
              <a:t>Review of literature </a:t>
            </a:r>
            <a:r>
              <a:rPr lang="en-US" sz="2400" b="1" dirty="0" smtClean="0">
                <a:latin typeface="Times New Roman" pitchFamily="18" charset="0"/>
                <a:cs typeface="Times New Roman" pitchFamily="18" charset="0"/>
              </a:rPr>
              <a:t>:</a:t>
            </a:r>
          </a:p>
          <a:p>
            <a:pPr algn="just"/>
            <a:endParaRPr lang="en-IN"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Tools or Software for genome analysis </a:t>
            </a:r>
            <a:r>
              <a:rPr lang="en-US" sz="2000" b="1" dirty="0" smtClean="0">
                <a:latin typeface="Times New Roman" pitchFamily="18" charset="0"/>
                <a:cs typeface="Times New Roman" pitchFamily="18" charset="0"/>
              </a:rPr>
              <a:t>:</a:t>
            </a:r>
          </a:p>
          <a:p>
            <a:pPr algn="just"/>
            <a:endParaRPr lang="en-IN" sz="2000"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Needleman and </a:t>
            </a:r>
            <a:r>
              <a:rPr lang="en-US" dirty="0" err="1">
                <a:latin typeface="Times New Roman" pitchFamily="18" charset="0"/>
                <a:cs typeface="Times New Roman" pitchFamily="18" charset="0"/>
              </a:rPr>
              <a:t>Wunsch</a:t>
            </a:r>
            <a:r>
              <a:rPr lang="en-US" dirty="0">
                <a:latin typeface="Times New Roman" pitchFamily="18" charset="0"/>
                <a:cs typeface="Times New Roman" pitchFamily="18" charset="0"/>
              </a:rPr>
              <a:t> proposed a heuristic homology algorithm for sequence alignment, also referred to as the Needleman–</a:t>
            </a:r>
            <a:r>
              <a:rPr lang="en-US" dirty="0" err="1">
                <a:latin typeface="Times New Roman" pitchFamily="18" charset="0"/>
                <a:cs typeface="Times New Roman" pitchFamily="18" charset="0"/>
              </a:rPr>
              <a:t>Wunsch</a:t>
            </a:r>
            <a:r>
              <a:rPr lang="en-US" dirty="0">
                <a:latin typeface="Times New Roman" pitchFamily="18" charset="0"/>
                <a:cs typeface="Times New Roman" pitchFamily="18" charset="0"/>
              </a:rPr>
              <a:t> algorithm in 1970 . It is a global alignment algorithm that requires  calculation steps </a:t>
            </a:r>
            <a:r>
              <a:rPr lang="en-US" dirty="0" smtClean="0">
                <a:latin typeface="Times New Roman" pitchFamily="18" charset="0"/>
                <a:cs typeface="Times New Roman" pitchFamily="18" charset="0"/>
              </a:rPr>
              <a:t>(m and n are the </a:t>
            </a:r>
            <a:r>
              <a:rPr lang="en-US" dirty="0">
                <a:latin typeface="Times New Roman" pitchFamily="18" charset="0"/>
                <a:cs typeface="Times New Roman" pitchFamily="18" charset="0"/>
              </a:rPr>
              <a:t>lengths of the two sequences being aligned). It uses the iterative calculation of a matrix for the purpose of showing global alignment.</a:t>
            </a:r>
            <a:endParaRPr lang="en-IN"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Lipman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and Pearson develop FASTA in 1985 , which is DNA and Protein sequence alignment software package . Its legacy is the FASTA format which is now ubiquitous in bioinformatics.</a:t>
            </a:r>
            <a:endParaRPr lang="en-IN"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Altschul</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Gish , </a:t>
            </a:r>
            <a:r>
              <a:rPr lang="en-US" dirty="0" smtClean="0">
                <a:latin typeface="Times New Roman" pitchFamily="18" charset="0"/>
                <a:cs typeface="Times New Roman" pitchFamily="18" charset="0"/>
              </a:rPr>
              <a:t>Miller </a:t>
            </a:r>
            <a:r>
              <a:rPr lang="en-US" dirty="0">
                <a:latin typeface="Times New Roman" pitchFamily="18" charset="0"/>
                <a:cs typeface="Times New Roman" pitchFamily="18" charset="0"/>
              </a:rPr>
              <a:t>, Myers  and </a:t>
            </a:r>
            <a:r>
              <a:rPr lang="en-US" dirty="0" err="1">
                <a:latin typeface="Times New Roman" pitchFamily="18" charset="0"/>
                <a:cs typeface="Times New Roman" pitchFamily="18" charset="0"/>
              </a:rPr>
              <a:t>Lipman</a:t>
            </a:r>
            <a:r>
              <a:rPr lang="en-US" dirty="0">
                <a:latin typeface="Times New Roman" pitchFamily="18" charset="0"/>
                <a:cs typeface="Times New Roman" pitchFamily="18" charset="0"/>
              </a:rPr>
              <a:t> develop a tool called BLAST (Basic Local Alignment Search Tool) in 1990 . BLAST is an algorithm for comparing primary biological sequence information , such as the amino-acid sequences of proteins or the nucleotides of DNA and/or RNA sequences.</a:t>
            </a:r>
            <a:endParaRPr lang="en-IN"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21387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260648"/>
            <a:ext cx="8208912" cy="3693319"/>
          </a:xfrm>
          <a:prstGeom prst="rect">
            <a:avLst/>
          </a:prstGeom>
        </p:spPr>
        <p:txBody>
          <a:bodyPr wrap="square">
            <a:spAutoFit/>
          </a:bodyPr>
          <a:lstStyle/>
          <a:p>
            <a:pPr algn="just"/>
            <a:r>
              <a:rPr lang="en-US" sz="2000" b="1" dirty="0">
                <a:latin typeface="Times New Roman" pitchFamily="18" charset="0"/>
                <a:cs typeface="Times New Roman" pitchFamily="18" charset="0"/>
              </a:rPr>
              <a:t>The use of tools in genome analysis :</a:t>
            </a:r>
          </a:p>
          <a:p>
            <a:pPr algn="just"/>
            <a:endParaRPr lang="en-IN" dirty="0">
              <a:latin typeface="Times New Roman" pitchFamily="18" charset="0"/>
              <a:cs typeface="Times New Roman" pitchFamily="18" charset="0"/>
            </a:endParaRPr>
          </a:p>
          <a:p>
            <a:pPr algn="just"/>
            <a:r>
              <a:rPr lang="en-IN" dirty="0" err="1">
                <a:latin typeface="Times New Roman" pitchFamily="18" charset="0"/>
                <a:cs typeface="Times New Roman" pitchFamily="18" charset="0"/>
              </a:rPr>
              <a:t>Gasperskaja</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Kučinskas</a:t>
            </a:r>
            <a:r>
              <a:rPr lang="en-IN" dirty="0">
                <a:latin typeface="Times New Roman" pitchFamily="18" charset="0"/>
                <a:cs typeface="Times New Roman" pitchFamily="18" charset="0"/>
              </a:rPr>
              <a:t> in 2017 states that how the tools are used for the genome analysis in the paper of “The most common technologies and tools for functional genome </a:t>
            </a:r>
            <a:r>
              <a:rPr lang="en-IN" dirty="0" err="1">
                <a:latin typeface="Times New Roman" pitchFamily="18" charset="0"/>
                <a:cs typeface="Times New Roman" pitchFamily="18" charset="0"/>
              </a:rPr>
              <a:t>analysis”.As</a:t>
            </a:r>
            <a:r>
              <a:rPr lang="en-IN" dirty="0">
                <a:latin typeface="Times New Roman" pitchFamily="18" charset="0"/>
                <a:cs typeface="Times New Roman" pitchFamily="18" charset="0"/>
              </a:rPr>
              <a:t> changes in the human genome are highly likely to cause pathological conditions, functional analysis is vitally important for human health. This paper aims to give a brief overview of the most common technologies and tools that could be applied for functional genome analysis .</a:t>
            </a:r>
            <a:endParaRPr lang="en-IN" b="1"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Lee , Cho , Kim and Cho  (2 may 2013), they described that Synthetic biology is an emerging discipline for designing and synthesizing predictable, measurable, controllable, and transformable biological systems . The paper published was “Emerging tools for Synthetic genome design” .</a:t>
            </a:r>
            <a:endParaRPr lang="en-IN" dirty="0"/>
          </a:p>
        </p:txBody>
      </p:sp>
    </p:spTree>
    <p:extLst>
      <p:ext uri="{BB962C8B-B14F-4D97-AF65-F5344CB8AC3E}">
        <p14:creationId xmlns:p14="http://schemas.microsoft.com/office/powerpoint/2010/main" val="712229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764704"/>
            <a:ext cx="8496944" cy="1908215"/>
          </a:xfrm>
          <a:prstGeom prst="rect">
            <a:avLst/>
          </a:prstGeom>
        </p:spPr>
        <p:txBody>
          <a:bodyPr wrap="square">
            <a:spAutoFit/>
          </a:bodyPr>
          <a:lstStyle/>
          <a:p>
            <a:r>
              <a:rPr lang="en-US" sz="2000" b="1" dirty="0">
                <a:latin typeface="Times New Roman" pitchFamily="18" charset="0"/>
                <a:cs typeface="Times New Roman" pitchFamily="18" charset="0"/>
              </a:rPr>
              <a:t>Objectives </a:t>
            </a:r>
            <a:r>
              <a:rPr lang="en-US" sz="2000" b="1" dirty="0" smtClean="0">
                <a:latin typeface="Times New Roman" pitchFamily="18" charset="0"/>
                <a:cs typeface="Times New Roman" pitchFamily="18" charset="0"/>
              </a:rPr>
              <a:t>:</a:t>
            </a:r>
          </a:p>
          <a:p>
            <a:endParaRPr lang="en-IN" sz="1600" dirty="0">
              <a:latin typeface="Times New Roman" pitchFamily="18" charset="0"/>
              <a:cs typeface="Times New Roman" pitchFamily="18" charset="0"/>
            </a:endParaRPr>
          </a:p>
          <a:p>
            <a:pPr marL="285750" lvl="0" indent="-285750">
              <a:buFont typeface="Arial" pitchFamily="34" charset="0"/>
              <a:buChar char="•"/>
            </a:pPr>
            <a:r>
              <a:rPr lang="en-IN" sz="1600" dirty="0"/>
              <a:t>Retrieval of Human Genome from ensemble database .</a:t>
            </a:r>
          </a:p>
          <a:p>
            <a:pPr marL="285750" lvl="0" indent="-285750">
              <a:buFont typeface="Arial" pitchFamily="34" charset="0"/>
              <a:buChar char="•"/>
            </a:pPr>
            <a:r>
              <a:rPr lang="en-IN" sz="1600" dirty="0"/>
              <a:t>Development of a tool to perform alignment in python language.</a:t>
            </a:r>
          </a:p>
          <a:p>
            <a:pPr marL="285750" lvl="0" indent="-285750">
              <a:buFont typeface="Arial" pitchFamily="34" charset="0"/>
              <a:buChar char="•"/>
            </a:pPr>
            <a:r>
              <a:rPr lang="en-IN" sz="1600" dirty="0"/>
              <a:t>Creating a GUI for the tool.</a:t>
            </a:r>
          </a:p>
          <a:p>
            <a:pPr marL="285750" lvl="0" indent="-285750">
              <a:buFont typeface="Arial" pitchFamily="34" charset="0"/>
              <a:buChar char="•"/>
            </a:pPr>
            <a:endParaRPr lang="en-US" sz="1600" dirty="0">
              <a:latin typeface="Times New Roman" pitchFamily="18" charset="0"/>
              <a:cs typeface="Times New Roman" pitchFamily="18" charset="0"/>
            </a:endParaRPr>
          </a:p>
          <a:p>
            <a:pPr lvl="0"/>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285347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534472" cy="5909310"/>
          </a:xfrm>
          <a:prstGeom prst="rect">
            <a:avLst/>
          </a:prstGeom>
        </p:spPr>
        <p:txBody>
          <a:bodyPr wrap="square">
            <a:spAutoFit/>
          </a:bodyPr>
          <a:lstStyle/>
          <a:p>
            <a:r>
              <a:rPr lang="en-US" sz="2400" b="1" dirty="0">
                <a:latin typeface="Times New Roman" pitchFamily="18" charset="0"/>
                <a:cs typeface="Times New Roman" pitchFamily="18" charset="0"/>
              </a:rPr>
              <a:t>M</a:t>
            </a:r>
            <a:r>
              <a:rPr lang="en-US" sz="2400" b="1" dirty="0" smtClean="0">
                <a:latin typeface="Times New Roman" pitchFamily="18" charset="0"/>
                <a:cs typeface="Times New Roman" pitchFamily="18" charset="0"/>
              </a:rPr>
              <a:t>aterials and Methodology :</a:t>
            </a:r>
          </a:p>
          <a:p>
            <a:endParaRPr lang="en-IN" dirty="0" smtClean="0">
              <a:latin typeface="Times New Roman" pitchFamily="18" charset="0"/>
              <a:cs typeface="Times New Roman" pitchFamily="18" charset="0"/>
            </a:endParaRPr>
          </a:p>
          <a:p>
            <a:r>
              <a:rPr lang="en-US" sz="2000" b="1" dirty="0" smtClean="0"/>
              <a:t>Requirements </a:t>
            </a:r>
            <a:r>
              <a:rPr lang="en-US" sz="2000" b="1" dirty="0"/>
              <a:t>:</a:t>
            </a:r>
            <a:endParaRPr lang="en-IN" sz="2000" dirty="0"/>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Software </a:t>
            </a:r>
            <a:r>
              <a:rPr lang="en-US" sz="2000" b="1" dirty="0">
                <a:latin typeface="Times New Roman" pitchFamily="18" charset="0"/>
                <a:cs typeface="Times New Roman" pitchFamily="18" charset="0"/>
              </a:rPr>
              <a:t>required </a:t>
            </a:r>
            <a:r>
              <a:rPr lang="en-US" sz="2000" b="1" dirty="0" smtClean="0">
                <a:latin typeface="Times New Roman" pitchFamily="18" charset="0"/>
                <a:cs typeface="Times New Roman" pitchFamily="18" charset="0"/>
              </a:rPr>
              <a:t>:</a:t>
            </a:r>
          </a:p>
          <a:p>
            <a:endParaRPr lang="en-IN" dirty="0">
              <a:latin typeface="Times New Roman" pitchFamily="18" charset="0"/>
              <a:cs typeface="Times New Roman" pitchFamily="18" charset="0"/>
            </a:endParaRPr>
          </a:p>
          <a:p>
            <a:pPr marL="285750" lvl="0" indent="-285750">
              <a:buFont typeface="Arial" pitchFamily="34" charset="0"/>
              <a:buChar char="•"/>
            </a:pPr>
            <a:r>
              <a:rPr lang="en-US" dirty="0" smtClean="0">
                <a:latin typeface="Times New Roman" pitchFamily="18" charset="0"/>
                <a:cs typeface="Times New Roman" pitchFamily="18" charset="0"/>
              </a:rPr>
              <a:t>Visual Studio Code</a:t>
            </a:r>
          </a:p>
          <a:p>
            <a:pPr lvl="0"/>
            <a:endParaRPr lang="en-IN" dirty="0">
              <a:latin typeface="Times New Roman" pitchFamily="18" charset="0"/>
              <a:cs typeface="Times New Roman" pitchFamily="18" charset="0"/>
            </a:endParaRPr>
          </a:p>
          <a:p>
            <a:r>
              <a:rPr lang="en-US" sz="2000" b="1" dirty="0">
                <a:latin typeface="Times New Roman" pitchFamily="18" charset="0"/>
                <a:cs typeface="Times New Roman" pitchFamily="18" charset="0"/>
              </a:rPr>
              <a:t>Programming languages required </a:t>
            </a:r>
            <a:r>
              <a:rPr lang="en-US" sz="2000" b="1" dirty="0" smtClean="0">
                <a:latin typeface="Times New Roman" pitchFamily="18" charset="0"/>
                <a:cs typeface="Times New Roman" pitchFamily="18" charset="0"/>
              </a:rPr>
              <a:t>:</a:t>
            </a:r>
          </a:p>
          <a:p>
            <a:endParaRPr lang="en-IN" dirty="0">
              <a:latin typeface="Times New Roman" pitchFamily="18" charset="0"/>
              <a:cs typeface="Times New Roman" pitchFamily="18" charset="0"/>
            </a:endParaRPr>
          </a:p>
          <a:p>
            <a:pPr marL="285750" lvl="0" indent="-285750">
              <a:buFont typeface="Arial" pitchFamily="34" charset="0"/>
              <a:buChar char="•"/>
            </a:pPr>
            <a:r>
              <a:rPr lang="en-US" dirty="0" smtClean="0">
                <a:latin typeface="Times New Roman" pitchFamily="18" charset="0"/>
                <a:cs typeface="Times New Roman" pitchFamily="18" charset="0"/>
              </a:rPr>
              <a:t>Java</a:t>
            </a:r>
            <a:endParaRPr lang="en-IN" dirty="0">
              <a:latin typeface="Times New Roman" pitchFamily="18" charset="0"/>
              <a:cs typeface="Times New Roman" pitchFamily="18" charset="0"/>
            </a:endParaRPr>
          </a:p>
          <a:p>
            <a:pPr marL="285750" lvl="0" indent="-285750">
              <a:buFont typeface="Arial" pitchFamily="34" charset="0"/>
              <a:buChar char="•"/>
            </a:pPr>
            <a:r>
              <a:rPr lang="en-US" dirty="0" smtClean="0">
                <a:latin typeface="Times New Roman" pitchFamily="18" charset="0"/>
                <a:cs typeface="Times New Roman" pitchFamily="18" charset="0"/>
              </a:rPr>
              <a:t>Python</a:t>
            </a:r>
          </a:p>
          <a:p>
            <a:pPr lvl="0"/>
            <a:endParaRPr lang="en-IN" dirty="0">
              <a:latin typeface="Times New Roman" pitchFamily="18" charset="0"/>
              <a:cs typeface="Times New Roman" pitchFamily="18" charset="0"/>
            </a:endParaRPr>
          </a:p>
          <a:p>
            <a:r>
              <a:rPr lang="en-US" sz="2000" b="1" dirty="0">
                <a:latin typeface="Times New Roman" pitchFamily="18" charset="0"/>
                <a:cs typeface="Times New Roman" pitchFamily="18" charset="0"/>
              </a:rPr>
              <a:t>Special plug-in required </a:t>
            </a:r>
            <a:r>
              <a:rPr lang="en-US" sz="2000" b="1" dirty="0" smtClean="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pPr marL="285750" lvl="0" indent="-285750">
              <a:buFont typeface="Arial" pitchFamily="34" charset="0"/>
              <a:buChar char="•"/>
            </a:pPr>
            <a:r>
              <a:rPr lang="en-US" dirty="0" err="1" smtClean="0">
                <a:latin typeface="Times New Roman" pitchFamily="18" charset="0"/>
                <a:cs typeface="Times New Roman" pitchFamily="18" charset="0"/>
              </a:rPr>
              <a:t>Tkinter</a:t>
            </a:r>
            <a:endParaRPr lang="en-US" dirty="0" smtClean="0">
              <a:latin typeface="Times New Roman" pitchFamily="18" charset="0"/>
              <a:cs typeface="Times New Roman" pitchFamily="18" charset="0"/>
            </a:endParaRPr>
          </a:p>
          <a:p>
            <a:pPr lvl="0"/>
            <a:endParaRPr lang="en-IN" dirty="0">
              <a:latin typeface="Times New Roman" pitchFamily="18" charset="0"/>
              <a:cs typeface="Times New Roman" pitchFamily="18" charset="0"/>
            </a:endParaRPr>
          </a:p>
          <a:p>
            <a:r>
              <a:rPr lang="en-US" sz="2000" b="1" dirty="0">
                <a:latin typeface="Times New Roman" pitchFamily="18" charset="0"/>
                <a:cs typeface="Times New Roman" pitchFamily="18" charset="0"/>
              </a:rPr>
              <a:t>Databases required </a:t>
            </a:r>
            <a:r>
              <a:rPr lang="en-US" sz="2000" b="1" dirty="0" smtClean="0">
                <a:latin typeface="Times New Roman" pitchFamily="18" charset="0"/>
                <a:cs typeface="Times New Roman" pitchFamily="18" charset="0"/>
              </a:rPr>
              <a:t>:</a:t>
            </a:r>
          </a:p>
          <a:p>
            <a:endParaRPr lang="en-IN" dirty="0">
              <a:latin typeface="Times New Roman" pitchFamily="18" charset="0"/>
              <a:cs typeface="Times New Roman" pitchFamily="18" charset="0"/>
            </a:endParaRPr>
          </a:p>
          <a:p>
            <a:pPr marL="285750" lvl="0" indent="-285750">
              <a:buFont typeface="Arial" pitchFamily="34" charset="0"/>
              <a:buChar char="•"/>
            </a:pPr>
            <a:r>
              <a:rPr lang="en-US" dirty="0">
                <a:latin typeface="Times New Roman" pitchFamily="18" charset="0"/>
                <a:cs typeface="Times New Roman" pitchFamily="18" charset="0"/>
              </a:rPr>
              <a:t>Human Genome </a:t>
            </a:r>
            <a:r>
              <a:rPr lang="en-US" dirty="0" smtClean="0">
                <a:latin typeface="Times New Roman" pitchFamily="18" charset="0"/>
                <a:cs typeface="Times New Roman" pitchFamily="18" charset="0"/>
              </a:rPr>
              <a:t>Database (ensemble)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450481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412" y="476672"/>
            <a:ext cx="8424936" cy="2646878"/>
          </a:xfrm>
          <a:prstGeom prst="rect">
            <a:avLst/>
          </a:prstGeom>
        </p:spPr>
        <p:txBody>
          <a:bodyPr wrap="square">
            <a:spAutoFit/>
          </a:bodyPr>
          <a:lstStyle/>
          <a:p>
            <a:pPr algn="just"/>
            <a:r>
              <a:rPr lang="en-US" sz="2400" b="1" dirty="0" smtClean="0">
                <a:latin typeface="Times New Roman" pitchFamily="18" charset="0"/>
                <a:cs typeface="Times New Roman" pitchFamily="18" charset="0"/>
              </a:rPr>
              <a:t>Methodology :</a:t>
            </a:r>
          </a:p>
          <a:p>
            <a:pPr algn="just"/>
            <a:endParaRPr lang="en-IN" dirty="0">
              <a:latin typeface="Times New Roman" pitchFamily="18" charset="0"/>
              <a:cs typeface="Times New Roman" pitchFamily="18" charset="0"/>
            </a:endParaRPr>
          </a:p>
          <a:p>
            <a:pPr marL="285750" lvl="0" indent="-285750" algn="just">
              <a:buFont typeface="Arial" pitchFamily="34" charset="0"/>
              <a:buChar char="•"/>
            </a:pPr>
            <a:r>
              <a:rPr lang="en-IN" dirty="0"/>
              <a:t>Retrieval of reference Human Genome sequence from the Database (The Genome Database)[6].</a:t>
            </a:r>
          </a:p>
          <a:p>
            <a:pPr marL="285750" lvl="0" indent="-285750" algn="just">
              <a:buFont typeface="Arial" pitchFamily="34" charset="0"/>
              <a:buChar char="•"/>
            </a:pPr>
            <a:r>
              <a:rPr lang="en-IN" dirty="0"/>
              <a:t>Developing a program on the basis of Smith and Waterman’s Algorithm for the alignment of sequence .</a:t>
            </a:r>
          </a:p>
          <a:p>
            <a:pPr marL="285750" lvl="0" indent="-285750" algn="just">
              <a:buFont typeface="Arial" pitchFamily="34" charset="0"/>
              <a:buChar char="•"/>
            </a:pPr>
            <a:r>
              <a:rPr lang="en-IN" dirty="0"/>
              <a:t>Developed programs in </a:t>
            </a:r>
            <a:r>
              <a:rPr lang="en-IN" dirty="0" smtClean="0"/>
              <a:t>python </a:t>
            </a:r>
            <a:r>
              <a:rPr lang="en-IN" dirty="0"/>
              <a:t>languages </a:t>
            </a:r>
          </a:p>
          <a:p>
            <a:pPr lvl="0" algn="just"/>
            <a:endParaRPr lang="en-IN" dirty="0">
              <a:latin typeface="Times New Roman" pitchFamily="18" charset="0"/>
              <a:cs typeface="Times New Roman" pitchFamily="18" charset="0"/>
            </a:endParaRPr>
          </a:p>
          <a:p>
            <a:pPr marL="285750" lvl="0" indent="-285750" algn="just">
              <a:buFont typeface="Arial" pitchFamily="34" charset="0"/>
              <a:buChar char="•"/>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6820127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207</TotalTime>
  <Words>901</Words>
  <Application>Microsoft Office PowerPoint</Application>
  <PresentationFormat>On-screen Show (4:3)</PresentationFormat>
  <Paragraphs>167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Oriel</vt:lpstr>
      <vt:lpstr>PowerPoint Presentation</vt:lpstr>
      <vt:lpstr>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Bobade</dc:creator>
  <cp:lastModifiedBy>Saurabh Bobade</cp:lastModifiedBy>
  <cp:revision>21</cp:revision>
  <dcterms:created xsi:type="dcterms:W3CDTF">2019-12-19T06:03:45Z</dcterms:created>
  <dcterms:modified xsi:type="dcterms:W3CDTF">2020-03-06T18:36:27Z</dcterms:modified>
</cp:coreProperties>
</file>