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hdphoto1.wdp" ContentType="image/vnd.ms-photo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4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6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dt" idx="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ftr" idx="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Click to edit the outline text format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Outline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Outline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Sixth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Seventh Outline Level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32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45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7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dt" idx="3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ftr" idx="4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63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5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76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8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589120" y="2058840"/>
            <a:ext cx="8915040" cy="1468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0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2589120" y="3530160"/>
            <a:ext cx="8915040" cy="860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lumMod val="65000"/>
                    <a:lumOff val="3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0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5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ftr" idx="6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94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06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07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9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2589120" y="213372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190640" y="2126160"/>
            <a:ext cx="4313520" cy="3777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dt" idx="7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ftr" idx="8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26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38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39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1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2939400" y="1972800"/>
            <a:ext cx="399240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2589120" y="2548800"/>
            <a:ext cx="434268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7506720" y="1969560"/>
            <a:ext cx="3998520" cy="576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2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7166880" y="2545560"/>
            <a:ext cx="4338360" cy="3353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4308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Edit Master text styles</a:t>
            </a:r>
            <a:endParaRPr b="0" lang="en-US" sz="1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Second level</a:t>
            </a:r>
            <a:endParaRPr b="0" lang="en-US" sz="16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Third level</a:t>
            </a:r>
            <a:endParaRPr b="0" lang="en-US" sz="14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Fourth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1001"/>
              </a:spcBef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trike="noStrike" u="non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Century Gothic"/>
              </a:rPr>
              <a:t>Fifth level</a:t>
            </a:r>
            <a:endParaRPr b="0" lang="en-US" sz="1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dt" idx="9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ftr" idx="10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gradFill rotWithShape="0">
          <a:gsLst>
            <a:gs pos="0">
              <a:srgbClr val="ffffff"/>
            </a:gs>
            <a:gs pos="100000">
              <a:srgbClr val="c5dee4"/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roup 22"/>
          <p:cNvGrpSpPr/>
          <p:nvPr/>
        </p:nvGrpSpPr>
        <p:grpSpPr>
          <a:xfrm>
            <a:off x="0" y="228600"/>
            <a:ext cx="2851200" cy="6638400"/>
            <a:chOff x="0" y="228600"/>
            <a:chExt cx="2851200" cy="6638400"/>
          </a:xfrm>
        </p:grpSpPr>
        <p:sp>
          <p:nvSpPr>
            <p:cNvPr id="160" name="Freeform 11"/>
            <p:cNvSpPr/>
            <p:nvPr/>
          </p:nvSpPr>
          <p:spPr>
            <a:xfrm>
              <a:off x="0" y="2575080"/>
              <a:ext cx="100440" cy="625680"/>
            </a:xfrm>
            <a:custGeom>
              <a:avLst/>
              <a:gdLst>
                <a:gd name="textAreaLeft" fmla="*/ 0 w 100440"/>
                <a:gd name="textAreaRight" fmla="*/ 100800 w 100440"/>
                <a:gd name="textAreaTop" fmla="*/ 0 h 625680"/>
                <a:gd name="textAreaBottom" fmla="*/ 626040 h 625680"/>
              </a:gdLst>
              <a:ahLst/>
              <a:cxnLst/>
              <a:rect l="textAreaLeft" t="textAreaTop" r="textAreaRight" b="textAreaBottom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Freeform 12"/>
            <p:cNvSpPr/>
            <p:nvPr/>
          </p:nvSpPr>
          <p:spPr>
            <a:xfrm>
              <a:off x="128520" y="3156480"/>
              <a:ext cx="646200" cy="2322000"/>
            </a:xfrm>
            <a:custGeom>
              <a:avLst/>
              <a:gdLst>
                <a:gd name="textAreaLeft" fmla="*/ 0 w 646200"/>
                <a:gd name="textAreaRight" fmla="*/ 646560 w 646200"/>
                <a:gd name="textAreaTop" fmla="*/ 0 h 2322000"/>
                <a:gd name="textAreaBottom" fmla="*/ 2322360 h 2322000"/>
              </a:gdLst>
              <a:ahLst/>
              <a:cxnLst/>
              <a:rect l="textAreaLeft" t="textAreaTop" r="textAreaRight" b="textAreaBottom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Freeform 13"/>
            <p:cNvSpPr/>
            <p:nvPr/>
          </p:nvSpPr>
          <p:spPr>
            <a:xfrm>
              <a:off x="807120" y="5447160"/>
              <a:ext cx="609120" cy="1419840"/>
            </a:xfrm>
            <a:custGeom>
              <a:avLst/>
              <a:gdLst>
                <a:gd name="textAreaLeft" fmla="*/ 0 w 609120"/>
                <a:gd name="textAreaRight" fmla="*/ 609480 w 609120"/>
                <a:gd name="textAreaTop" fmla="*/ 0 h 1419840"/>
                <a:gd name="textAreaBottom" fmla="*/ 1420200 h 1419840"/>
              </a:gdLst>
              <a:ahLst/>
              <a:cxnLst/>
              <a:rect l="textAreaLeft" t="textAreaTop" r="textAreaRight" b="textAreaBottom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Freeform 14"/>
            <p:cNvSpPr/>
            <p:nvPr/>
          </p:nvSpPr>
          <p:spPr>
            <a:xfrm>
              <a:off x="959760" y="6503760"/>
              <a:ext cx="171000" cy="363240"/>
            </a:xfrm>
            <a:custGeom>
              <a:avLst/>
              <a:gdLst>
                <a:gd name="textAreaLeft" fmla="*/ 0 w 171000"/>
                <a:gd name="textAreaRight" fmla="*/ 171360 w 171000"/>
                <a:gd name="textAreaTop" fmla="*/ 0 h 363240"/>
                <a:gd name="textAreaBottom" fmla="*/ 363600 h 363240"/>
              </a:gdLst>
              <a:ahLst/>
              <a:cxnLst/>
              <a:rect l="textAreaLeft" t="textAreaTop" r="textAreaRight" b="textAreaBottom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Freeform 15"/>
            <p:cNvSpPr/>
            <p:nvPr/>
          </p:nvSpPr>
          <p:spPr>
            <a:xfrm>
              <a:off x="100800" y="3201120"/>
              <a:ext cx="821520" cy="3328200"/>
            </a:xfrm>
            <a:custGeom>
              <a:avLst/>
              <a:gdLst>
                <a:gd name="textAreaLeft" fmla="*/ 0 w 821520"/>
                <a:gd name="textAreaRight" fmla="*/ 821880 w 821520"/>
                <a:gd name="textAreaTop" fmla="*/ 0 h 3328200"/>
                <a:gd name="textAreaBottom" fmla="*/ 3328560 h 3328200"/>
              </a:gdLst>
              <a:ahLst/>
              <a:cxnLst/>
              <a:rect l="textAreaLeft" t="textAreaTop" r="textAreaRight" b="textAreaBottom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Freeform 16"/>
            <p:cNvSpPr/>
            <p:nvPr/>
          </p:nvSpPr>
          <p:spPr>
            <a:xfrm>
              <a:off x="22320" y="228600"/>
              <a:ext cx="105840" cy="2927520"/>
            </a:xfrm>
            <a:custGeom>
              <a:avLst/>
              <a:gdLst>
                <a:gd name="textAreaLeft" fmla="*/ 0 w 105840"/>
                <a:gd name="textAreaRight" fmla="*/ 106200 w 105840"/>
                <a:gd name="textAreaTop" fmla="*/ 0 h 2927520"/>
                <a:gd name="textAreaBottom" fmla="*/ 2927880 h 2927520"/>
              </a:gdLst>
              <a:ahLst/>
              <a:cxnLst/>
              <a:rect l="textAreaLeft" t="textAreaTop" r="textAreaRight" b="textAreaBottom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Freeform 17"/>
            <p:cNvSpPr/>
            <p:nvPr/>
          </p:nvSpPr>
          <p:spPr>
            <a:xfrm>
              <a:off x="78120" y="2944080"/>
              <a:ext cx="77760" cy="493560"/>
            </a:xfrm>
            <a:custGeom>
              <a:avLst/>
              <a:gdLst>
                <a:gd name="textAreaLeft" fmla="*/ 0 w 77760"/>
                <a:gd name="textAreaRight" fmla="*/ 78120 w 77760"/>
                <a:gd name="textAreaTop" fmla="*/ 0 h 493560"/>
                <a:gd name="textAreaBottom" fmla="*/ 493920 h 49356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Freeform 18"/>
            <p:cNvSpPr/>
            <p:nvPr/>
          </p:nvSpPr>
          <p:spPr>
            <a:xfrm>
              <a:off x="769680" y="5478840"/>
              <a:ext cx="189720" cy="1024560"/>
            </a:xfrm>
            <a:custGeom>
              <a:avLst/>
              <a:gdLst>
                <a:gd name="textAreaLeft" fmla="*/ 0 w 189720"/>
                <a:gd name="textAreaRight" fmla="*/ 190080 w 189720"/>
                <a:gd name="textAreaTop" fmla="*/ 0 h 1024560"/>
                <a:gd name="textAreaBottom" fmla="*/ 1024920 h 1024560"/>
              </a:gdLst>
              <a:ahLst/>
              <a:cxnLst/>
              <a:rect l="textAreaLeft" t="textAreaTop" r="textAreaRight" b="textAreaBottom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Freeform 19"/>
            <p:cNvSpPr/>
            <p:nvPr/>
          </p:nvSpPr>
          <p:spPr>
            <a:xfrm>
              <a:off x="775440" y="1398960"/>
              <a:ext cx="2075760" cy="4047840"/>
            </a:xfrm>
            <a:custGeom>
              <a:avLst/>
              <a:gdLst>
                <a:gd name="textAreaLeft" fmla="*/ 0 w 2075760"/>
                <a:gd name="textAreaRight" fmla="*/ 2076120 w 2075760"/>
                <a:gd name="textAreaTop" fmla="*/ 0 h 4047840"/>
                <a:gd name="textAreaBottom" fmla="*/ 4048200 h 4047840"/>
              </a:gdLst>
              <a:ahLst/>
              <a:cxnLst/>
              <a:rect l="textAreaLeft" t="textAreaTop" r="textAreaRight" b="textAreaBottom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Freeform 20"/>
            <p:cNvSpPr/>
            <p:nvPr/>
          </p:nvSpPr>
          <p:spPr>
            <a:xfrm>
              <a:off x="922680" y="6530040"/>
              <a:ext cx="161640" cy="336960"/>
            </a:xfrm>
            <a:custGeom>
              <a:avLst/>
              <a:gdLst>
                <a:gd name="textAreaLeft" fmla="*/ 0 w 161640"/>
                <a:gd name="textAreaRight" fmla="*/ 162000 w 161640"/>
                <a:gd name="textAreaTop" fmla="*/ 0 h 336960"/>
                <a:gd name="textAreaBottom" fmla="*/ 337320 h 336960"/>
              </a:gdLst>
              <a:ahLst/>
              <a:cxnLst/>
              <a:rect l="textAreaLeft" t="textAreaTop" r="textAreaRight" b="textAreaBottom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Freeform 21"/>
            <p:cNvSpPr/>
            <p:nvPr/>
          </p:nvSpPr>
          <p:spPr>
            <a:xfrm>
              <a:off x="769680" y="5359320"/>
              <a:ext cx="37080" cy="221400"/>
            </a:xfrm>
            <a:custGeom>
              <a:avLst/>
              <a:gdLst>
                <a:gd name="textAreaLeft" fmla="*/ 0 w 37080"/>
                <a:gd name="textAreaRight" fmla="*/ 37440 w 37080"/>
                <a:gd name="textAreaTop" fmla="*/ 0 h 221400"/>
                <a:gd name="textAreaBottom" fmla="*/ 221760 h 22140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Freeform 22"/>
            <p:cNvSpPr/>
            <p:nvPr/>
          </p:nvSpPr>
          <p:spPr>
            <a:xfrm>
              <a:off x="849960" y="6244560"/>
              <a:ext cx="238320" cy="622080"/>
            </a:xfrm>
            <a:custGeom>
              <a:avLst/>
              <a:gdLst>
                <a:gd name="textAreaLeft" fmla="*/ 0 w 238320"/>
                <a:gd name="textAreaRight" fmla="*/ 238680 w 238320"/>
                <a:gd name="textAreaTop" fmla="*/ 0 h 622080"/>
                <a:gd name="textAreaBottom" fmla="*/ 622440 h 622080"/>
              </a:gdLst>
              <a:ahLst/>
              <a:cxnLst/>
              <a:rect l="textAreaLeft" t="textAreaTop" r="textAreaRight" b="textAreaBottom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172" name="Group 9"/>
          <p:cNvGrpSpPr/>
          <p:nvPr/>
        </p:nvGrpSpPr>
        <p:grpSpPr>
          <a:xfrm>
            <a:off x="27360" y="0"/>
            <a:ext cx="2356200" cy="6852960"/>
            <a:chOff x="27360" y="0"/>
            <a:chExt cx="2356200" cy="6852960"/>
          </a:xfrm>
        </p:grpSpPr>
        <p:sp>
          <p:nvSpPr>
            <p:cNvPr id="173" name="Freeform 27"/>
            <p:cNvSpPr/>
            <p:nvPr/>
          </p:nvSpPr>
          <p:spPr>
            <a:xfrm>
              <a:off x="27360" y="0"/>
              <a:ext cx="493920" cy="4400640"/>
            </a:xfrm>
            <a:custGeom>
              <a:avLst/>
              <a:gdLst>
                <a:gd name="textAreaLeft" fmla="*/ 0 w 493920"/>
                <a:gd name="textAreaRight" fmla="*/ 494280 w 493920"/>
                <a:gd name="textAreaTop" fmla="*/ 0 h 4400640"/>
                <a:gd name="textAreaBottom" fmla="*/ 4401000 h 4400640"/>
              </a:gdLst>
              <a:ahLst/>
              <a:cxnLst/>
              <a:rect l="textAreaLeft" t="textAreaTop" r="textAreaRight" b="textAreaBottom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Freeform 28"/>
            <p:cNvSpPr/>
            <p:nvPr/>
          </p:nvSpPr>
          <p:spPr>
            <a:xfrm>
              <a:off x="550440" y="4316400"/>
              <a:ext cx="423000" cy="1580400"/>
            </a:xfrm>
            <a:custGeom>
              <a:avLst/>
              <a:gdLst>
                <a:gd name="textAreaLeft" fmla="*/ 0 w 423000"/>
                <a:gd name="textAreaRight" fmla="*/ 423360 w 423000"/>
                <a:gd name="textAreaTop" fmla="*/ 0 h 1580400"/>
                <a:gd name="textAreaBottom" fmla="*/ 1580760 h 1580400"/>
              </a:gdLst>
              <a:ahLst/>
              <a:cxnLst/>
              <a:rect l="textAreaLeft" t="textAreaTop" r="textAreaRight" b="textAreaBottom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Freeform 29"/>
            <p:cNvSpPr/>
            <p:nvPr/>
          </p:nvSpPr>
          <p:spPr>
            <a:xfrm>
              <a:off x="1006200" y="5862600"/>
              <a:ext cx="430560" cy="990360"/>
            </a:xfrm>
            <a:custGeom>
              <a:avLst/>
              <a:gdLst>
                <a:gd name="textAreaLeft" fmla="*/ 0 w 430560"/>
                <a:gd name="textAreaRight" fmla="*/ 430920 w 430560"/>
                <a:gd name="textAreaTop" fmla="*/ 0 h 990360"/>
                <a:gd name="textAreaBottom" fmla="*/ 990720 h 990360"/>
              </a:gdLst>
              <a:ahLst/>
              <a:cxnLst/>
              <a:rect l="textAreaLeft" t="textAreaTop" r="textAreaRight" b="textAreaBottom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Freeform 30"/>
            <p:cNvSpPr/>
            <p:nvPr/>
          </p:nvSpPr>
          <p:spPr>
            <a:xfrm>
              <a:off x="521640" y="4364280"/>
              <a:ext cx="551520" cy="2235600"/>
            </a:xfrm>
            <a:custGeom>
              <a:avLst/>
              <a:gdLst>
                <a:gd name="textAreaLeft" fmla="*/ 0 w 551520"/>
                <a:gd name="textAreaRight" fmla="*/ 551880 w 551520"/>
                <a:gd name="textAreaTop" fmla="*/ 0 h 2235600"/>
                <a:gd name="textAreaBottom" fmla="*/ 2235960 h 2235600"/>
              </a:gdLst>
              <a:ahLst/>
              <a:cxnLst/>
              <a:rect l="textAreaLeft" t="textAreaTop" r="textAreaRight" b="textAreaBottom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Freeform 31"/>
            <p:cNvSpPr/>
            <p:nvPr/>
          </p:nvSpPr>
          <p:spPr>
            <a:xfrm>
              <a:off x="468000" y="1289160"/>
              <a:ext cx="173880" cy="3026880"/>
            </a:xfrm>
            <a:custGeom>
              <a:avLst/>
              <a:gdLst>
                <a:gd name="textAreaLeft" fmla="*/ 0 w 173880"/>
                <a:gd name="textAreaRight" fmla="*/ 174240 w 173880"/>
                <a:gd name="textAreaTop" fmla="*/ 0 h 3026880"/>
                <a:gd name="textAreaBottom" fmla="*/ 3027240 h 3026880"/>
              </a:gdLst>
              <a:ahLst/>
              <a:cxnLst/>
              <a:rect l="textAreaLeft" t="textAreaTop" r="textAreaRight" b="textAreaBottom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Freeform 32"/>
            <p:cNvSpPr/>
            <p:nvPr/>
          </p:nvSpPr>
          <p:spPr>
            <a:xfrm>
              <a:off x="1111680" y="6571440"/>
              <a:ext cx="133920" cy="281160"/>
            </a:xfrm>
            <a:custGeom>
              <a:avLst/>
              <a:gdLst>
                <a:gd name="textAreaLeft" fmla="*/ 0 w 133920"/>
                <a:gd name="textAreaRight" fmla="*/ 134280 w 133920"/>
                <a:gd name="textAreaTop" fmla="*/ 0 h 281160"/>
                <a:gd name="textAreaBottom" fmla="*/ 281520 h 281160"/>
              </a:gdLst>
              <a:ahLst/>
              <a:cxnLst/>
              <a:rect l="textAreaLeft" t="textAreaTop" r="textAreaRight" b="textAreaBottom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Freeform 33"/>
            <p:cNvSpPr/>
            <p:nvPr/>
          </p:nvSpPr>
          <p:spPr>
            <a:xfrm>
              <a:off x="502560" y="4107600"/>
              <a:ext cx="82080" cy="511200"/>
            </a:xfrm>
            <a:custGeom>
              <a:avLst/>
              <a:gdLst>
                <a:gd name="textAreaLeft" fmla="*/ 0 w 82080"/>
                <a:gd name="textAreaRight" fmla="*/ 82440 w 82080"/>
                <a:gd name="textAreaTop" fmla="*/ 0 h 511200"/>
                <a:gd name="textAreaBottom" fmla="*/ 511560 h 511200"/>
              </a:gdLst>
              <a:ahLst/>
              <a:cxnLst/>
              <a:rect l="textAreaLeft" t="textAreaTop" r="textAreaRight" b="textAreaBottom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Freeform 34"/>
            <p:cNvSpPr/>
            <p:nvPr/>
          </p:nvSpPr>
          <p:spPr>
            <a:xfrm>
              <a:off x="973800" y="3145680"/>
              <a:ext cx="1409760" cy="2716560"/>
            </a:xfrm>
            <a:custGeom>
              <a:avLst/>
              <a:gdLst>
                <a:gd name="textAreaLeft" fmla="*/ 0 w 1409760"/>
                <a:gd name="textAreaRight" fmla="*/ 1410120 w 1409760"/>
                <a:gd name="textAreaTop" fmla="*/ 0 h 2716560"/>
                <a:gd name="textAreaBottom" fmla="*/ 2716920 h 2716560"/>
              </a:gdLst>
              <a:ahLst/>
              <a:cxnLst/>
              <a:rect l="textAreaLeft" t="textAreaTop" r="textAreaRight" b="textAreaBottom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Freeform 35"/>
            <p:cNvSpPr/>
            <p:nvPr/>
          </p:nvSpPr>
          <p:spPr>
            <a:xfrm>
              <a:off x="1073520" y="6600240"/>
              <a:ext cx="120240" cy="252720"/>
            </a:xfrm>
            <a:custGeom>
              <a:avLst/>
              <a:gdLst>
                <a:gd name="textAreaLeft" fmla="*/ 0 w 120240"/>
                <a:gd name="textAreaRight" fmla="*/ 120600 w 120240"/>
                <a:gd name="textAreaTop" fmla="*/ 0 h 252720"/>
                <a:gd name="textAreaBottom" fmla="*/ 253080 h 252720"/>
              </a:gdLst>
              <a:ahLst/>
              <a:cxnLst/>
              <a:rect l="textAreaLeft" t="textAreaTop" r="textAreaRight" b="textAreaBottom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Freeform 36"/>
            <p:cNvSpPr/>
            <p:nvPr/>
          </p:nvSpPr>
          <p:spPr>
            <a:xfrm>
              <a:off x="973800" y="5897160"/>
              <a:ext cx="137520" cy="673920"/>
            </a:xfrm>
            <a:custGeom>
              <a:avLst/>
              <a:gdLst>
                <a:gd name="textAreaLeft" fmla="*/ 0 w 137520"/>
                <a:gd name="textAreaRight" fmla="*/ 137880 w 137520"/>
                <a:gd name="textAreaTop" fmla="*/ 0 h 673920"/>
                <a:gd name="textAreaBottom" fmla="*/ 674280 h 673920"/>
              </a:gdLst>
              <a:ahLst/>
              <a:cxnLst/>
              <a:rect l="textAreaLeft" t="textAreaTop" r="textAreaRight" b="textAreaBottom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Freeform 37"/>
            <p:cNvSpPr/>
            <p:nvPr/>
          </p:nvSpPr>
          <p:spPr>
            <a:xfrm>
              <a:off x="973800" y="5772600"/>
              <a:ext cx="37800" cy="22752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227520"/>
                <a:gd name="textAreaBottom" fmla="*/ 227880 h 227520"/>
              </a:gdLst>
              <a:ahLst/>
              <a:cxnLst/>
              <a:rect l="textAreaLeft" t="textAreaTop" r="textAreaRight" b="textAreaBottom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Freeform 38"/>
            <p:cNvSpPr/>
            <p:nvPr/>
          </p:nvSpPr>
          <p:spPr>
            <a:xfrm>
              <a:off x="1006200" y="6322680"/>
              <a:ext cx="210240" cy="530280"/>
            </a:xfrm>
            <a:custGeom>
              <a:avLst/>
              <a:gdLst>
                <a:gd name="textAreaLeft" fmla="*/ 0 w 210240"/>
                <a:gd name="textAreaRight" fmla="*/ 210600 w 210240"/>
                <a:gd name="textAreaTop" fmla="*/ 0 h 530280"/>
                <a:gd name="textAreaBottom" fmla="*/ 530640 h 530280"/>
              </a:gdLst>
              <a:ahLst/>
              <a:cxnLst/>
              <a:rect l="textAreaLeft" t="textAreaTop" r="textAreaRight" b="textAreaBottom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5" name="Rectangle 6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60" dir="5400000" dist="2556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>
                <a:solidFill>
                  <a:srgbClr val="1b5ad7"/>
                </a:solidFill>
                <a:effectLst/>
                <a:uFillTx/>
                <a:latin typeface="Century Gothic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dt" idx="11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PlaceHolder 3"/>
          <p:cNvSpPr>
            <a:spLocks noGrp="1"/>
          </p:cNvSpPr>
          <p:nvPr>
            <p:ph type="ftr" idx="12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microsoft.com/office/2007/relationships/hdphoto" Target="../media/hdphoto1.wdp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lms-hcm.fpt.edu.vn/" TargetMode="External"/><Relationship Id="rId2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41200" y="0"/>
            <a:ext cx="10885320" cy="280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2800" strike="noStrike" u="none">
                <a:solidFill>
                  <a:srgbClr val="00b050"/>
                </a:solidFill>
                <a:effectLst/>
                <a:uFillTx/>
                <a:latin typeface="comic"/>
              </a:rPr>
              <a:t>DBI202</a:t>
            </a:r>
            <a:br>
              <a:rPr sz="6600"/>
            </a:br>
            <a:r>
              <a:rPr b="1" lang="en-US" sz="6600" strike="noStrike" u="none">
                <a:solidFill>
                  <a:srgbClr val="0000ff"/>
                </a:solidFill>
                <a:effectLst/>
                <a:uFillTx/>
                <a:latin typeface="comic"/>
              </a:rPr>
              <a:t>Introduction</a:t>
            </a:r>
            <a:endParaRPr b="0" lang="en-US" sz="66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pic>
        <p:nvPicPr>
          <p:cNvPr id="190" name="Picture 3" descr="Free Vector Character – The &lt;strong&gt;Programmer&lt;/strong&gt; - AnimHuT"/>
          <p:cNvPicPr/>
          <p:nvPr/>
        </p:nvPicPr>
        <p:blipFill>
          <a:blip r:embed="rId1">
            <a:alphaModFix amt="4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colorTemp="9513" sat="243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3346560" y="3119760"/>
            <a:ext cx="2033640" cy="2802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1" name="Rectangle 4"/>
          <p:cNvSpPr/>
          <p:nvPr/>
        </p:nvSpPr>
        <p:spPr>
          <a:xfrm>
            <a:off x="1141200" y="74160"/>
            <a:ext cx="10958400" cy="6676560"/>
          </a:xfrm>
          <a:prstGeom prst="rect">
            <a:avLst/>
          </a:prstGeom>
          <a:noFill/>
          <a:ln cap="rnd" w="66675">
            <a:solidFill>
              <a:srgbClr val="31b4e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entury Gothic"/>
            </a:endParaRPr>
          </a:p>
        </p:txBody>
      </p:sp>
      <p:pic>
        <p:nvPicPr>
          <p:cNvPr id="192" name="Picture 6" descr="images"/>
          <p:cNvPicPr/>
          <p:nvPr/>
        </p:nvPicPr>
        <p:blipFill>
          <a:blip r:embed="rId3">
            <a:alphaModFix amt="60000"/>
          </a:blip>
          <a:stretch/>
        </p:blipFill>
        <p:spPr>
          <a:xfrm>
            <a:off x="5731560" y="3119760"/>
            <a:ext cx="4319640" cy="2802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 2"/>
          <p:cNvSpPr/>
          <p:nvPr/>
        </p:nvSpPr>
        <p:spPr>
          <a:xfrm>
            <a:off x="170280" y="0"/>
            <a:ext cx="1202148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7200" spc="51" strike="noStrike" u="none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OBJECTIVES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4" name="Content Placeholder 2"/>
          <p:cNvSpPr/>
          <p:nvPr/>
        </p:nvSpPr>
        <p:spPr>
          <a:xfrm>
            <a:off x="0" y="1371600"/>
            <a:ext cx="11846160" cy="493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lvl="1" marL="914400" indent="-457200" algn="just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Wingdings 2" charset="2"/>
              <a:buChar char=""/>
            </a:pP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Understand the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database concepts</a:t>
            </a: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and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database management system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algn="just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Wingdings 2" charset="2"/>
              <a:buChar char=""/>
            </a:pP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Understand the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relation model</a:t>
            </a: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of data and Algebraic Query Language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algn="just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Wingdings 2" charset="2"/>
              <a:buChar char=""/>
            </a:pP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Understand data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normalization</a:t>
            </a: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and apply normalization techniques in database design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algn="just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Wingdings 2" charset="2"/>
              <a:buChar char=""/>
            </a:pP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Be able to model an application’s data requirements using conceptual modeling tools like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ER diagrams</a:t>
            </a: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and </a:t>
            </a:r>
            <a:r>
              <a:rPr b="1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design database schemas</a:t>
            </a:r>
            <a:r>
              <a:rPr b="0" lang="en-US" sz="26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based on the conceptual model.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transition spd="slow">
    <p:wedg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Rectangle 2"/>
          <p:cNvSpPr/>
          <p:nvPr/>
        </p:nvSpPr>
        <p:spPr>
          <a:xfrm>
            <a:off x="170280" y="0"/>
            <a:ext cx="12021480" cy="119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7200" spc="51" strike="noStrike" u="none">
                <a:solidFill>
                  <a:schemeClr val="accent3">
                    <a:lumMod val="75000"/>
                  </a:schemeClr>
                </a:solidFill>
                <a:effectLst/>
                <a:uFillTx/>
                <a:latin typeface="comic"/>
              </a:rPr>
              <a:t>OBJECTIVES</a:t>
            </a:r>
            <a:endParaRPr b="0" lang="en-US" sz="7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6" name="Content Placeholder 2"/>
          <p:cNvSpPr/>
          <p:nvPr/>
        </p:nvSpPr>
        <p:spPr>
          <a:xfrm>
            <a:off x="566280" y="1200240"/>
            <a:ext cx="11323080" cy="55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lvl="1" marL="914400" indent="-457200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Be proficient in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structure query language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including Data Definition Language(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DDL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) and Data Manipulation Language(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DML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Understand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PL/SQL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 (Procedural Language/Structured Query Language) concepts and manipulate with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View</a:t>
            </a: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, </a:t>
            </a:r>
            <a:r>
              <a:rPr b="1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Cursors, Stored Procedures, Functions, Database Triggers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914400" indent="-457200" defTabSz="457200">
              <a:lnSpc>
                <a:spcPct val="140000"/>
              </a:lnSpc>
              <a:spcBef>
                <a:spcPts val="1001"/>
              </a:spcBef>
              <a:buClr>
                <a:srgbClr val="353535"/>
              </a:buClr>
              <a:buFont typeface="Arial"/>
              <a:buChar char="•"/>
            </a:pPr>
            <a:r>
              <a:rPr b="0" lang="en-US" sz="28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Apply the Indexes in database design and query optimization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5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p14:dur="100"/>
    </mc:Choice>
    <mc:Fallback>
      <p:transition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180720" y="0"/>
            <a:ext cx="12011040" cy="9248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content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1324440" y="982440"/>
            <a:ext cx="10930680" cy="489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1. The Worlds of Database Systems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2. The Relational Model of Data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3. Design Theory for Relational Databases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4. High-Level Database Models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5. Self study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6. The Database Language (SQL)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7. Practical Issues of database application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7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Chapter 8. Constraints and T-SQL Programming</a:t>
            </a:r>
            <a:endParaRPr b="0" lang="en-US" sz="27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180720" y="0"/>
            <a:ext cx="12011040" cy="9248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54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Materials</a:t>
            </a:r>
            <a:endParaRPr b="0" lang="en-US" sz="5400" strike="noStrike" u="none">
              <a:solidFill>
                <a:schemeClr val="dk1"/>
              </a:solidFill>
              <a:effectLst/>
              <a:uFillTx/>
              <a:latin typeface="Century Gothic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981000" y="2273400"/>
            <a:ext cx="10832040" cy="441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1. Text Book: 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chemeClr val="accent6">
                    <a:lumMod val="75000"/>
                  </a:schemeClr>
                </a:solidFill>
                <a:effectLst/>
                <a:uFillTx/>
                <a:latin typeface="Century Gothic"/>
              </a:rPr>
              <a:t>First Course in Database Systems - Jeffrey D. Ullman - Prentice Hall - Third edition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8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</a:rPr>
              <a:t>2. Slides, labs, assignment: </a:t>
            </a:r>
            <a:r>
              <a:rPr b="1" lang="en-US" sz="3200" strike="noStrike" u="none">
                <a:solidFill>
                  <a:srgbClr val="002060"/>
                </a:solidFill>
                <a:effectLst/>
                <a:uFillTx/>
                <a:latin typeface="Century Gothic"/>
                <a:hlinkClick r:id="rId1"/>
              </a:rPr>
              <a:t>LMS</a:t>
            </a:r>
            <a:endParaRPr b="0" lang="en-US" sz="32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mc:AlternateContent>
    <mc:Choice Requires="p14">
      <p:transition spd="slow" p14:dur="1600">
        <p:blinds dir="horz"/>
      </p:transition>
    </mc:Choice>
    <mc:Fallback>
      <p:transition spd="slow">
        <p:blinds dir="horz"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itle 1"/>
          <p:cNvSpPr/>
          <p:nvPr/>
        </p:nvSpPr>
        <p:spPr>
          <a:xfrm>
            <a:off x="329760" y="33480"/>
            <a:ext cx="12000240" cy="833040"/>
          </a:xfrm>
          <a:prstGeom prst="rect">
            <a:avLst/>
          </a:prstGeom>
          <a:solidFill>
            <a:schemeClr val="accent4">
              <a:lumMod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 defTabSz="457200">
              <a:lnSpc>
                <a:spcPct val="100000"/>
              </a:lnSpc>
            </a:pPr>
            <a:r>
              <a:rPr b="1" lang="en-US" sz="5400" strike="noStrike" u="none">
                <a:solidFill>
                  <a:schemeClr val="lt1"/>
                </a:solidFill>
                <a:effectLst/>
                <a:uFillTx/>
                <a:latin typeface="comic"/>
              </a:rPr>
              <a:t>Assessment</a:t>
            </a: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2" name="PlaceHolder 1"/>
          <p:cNvSpPr>
            <a:spLocks noGrp="1"/>
          </p:cNvSpPr>
          <p:nvPr>
            <p:ph/>
          </p:nvPr>
        </p:nvSpPr>
        <p:spPr>
          <a:xfrm>
            <a:off x="1913760" y="1278360"/>
            <a:ext cx="9724680" cy="50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1) On-going Assessment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- Progress tests (2):           10% 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- Labs (5):                          10%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- Assignment (1):              20% 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- Practical exam (1):        30%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2) Final exam  (60'): </a:t>
            </a: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        30% 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3) Final Result:                   100%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  Completion Criteria:</a:t>
            </a: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  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1) Every on-going assessment component &gt;0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  <a:p>
            <a:pPr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12d86"/>
                </a:solidFill>
                <a:effectLst/>
                <a:uFillTx/>
                <a:latin typeface="Century Gothic"/>
              </a:rPr>
              <a:t>2) Final Exam Score &gt;=4 &amp; Final Result  &gt;=5 </a:t>
            </a:r>
            <a:endParaRPr b="0" lang="en-US" sz="2800" strike="noStrike" u="none">
              <a:solidFill>
                <a:schemeClr val="dk1">
                  <a:lumMod val="75000"/>
                  <a:lumOff val="25000"/>
                </a:schemeClr>
              </a:solidFill>
              <a:effectLst/>
              <a:uFillTx/>
              <a:latin typeface="Century Gothic"/>
            </a:endParaRPr>
          </a:p>
        </p:txBody>
      </p:sp>
    </p:spTree>
  </p:cSld>
  <p:transition spd="slow">
    <p:push dir="u"/>
  </p:transition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itchFamily="0" charset="1"/>
        <a:ea typeface=""/>
        <a:cs typeface=""/>
      </a:majorFont>
      <a:minorFont>
        <a:latin typeface="Century Gothic" pitchFamily="0" charset="1"/>
        <a:ea typeface=""/>
        <a:cs typeface=""/>
      </a:minorFont>
    </a:fontScheme>
    <a:fmtScheme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  <a:tileRect l="0" t="0" r="0" b="0"/>
        </a:gradFill>
      </a:fillStyleLst>
      <a:lnStyleLst>
        <a:ln w="9525" cap="rnd" cmpd="sng" algn="ctr">
          <a:prstDash val="solid"/>
        </a:ln>
        <a:ln w="15875" cap="rnd" cmpd="sng" algn="ctr">
          <a:prstDash val="solid"/>
        </a:ln>
        <a:ln w="22225" cap="rnd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lumMod val="98000"/>
              </a:schemeClr>
            </a:gs>
          </a:gsLst>
          <a:path path="circle">
            <a:fillToRect l="50000" t="50000" r="100000" b="10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</TotalTime>
  <Application>LibreOffice/25.2.5.2$Windows_X86_64 LibreOffice_project/03d19516eb2e1dd5d4ccd751a0d6f35f35e08022</Application>
  <AppVersion>15.0000</AppVersion>
  <Words>1577</Words>
  <Paragraphs>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2024-04-12T03:43:00Z</dcterms:created>
  <dc:creator>MY_PC</dc:creator>
  <dc:description/>
  <dc:language>en-US</dc:language>
  <cp:lastModifiedBy/>
  <cp:lastPrinted>2024-04-16T11:57:00Z</cp:lastPrinted>
  <dcterms:modified xsi:type="dcterms:W3CDTF">2025-09-07T10:37:24Z</dcterms:modified>
  <cp:revision>186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EAEC8A0A639A4DCDBC3EBB6A8C824B38_13</vt:lpwstr>
  </property>
  <property fmtid="{D5CDD505-2E9C-101B-9397-08002B2CF9AE}" pid="3" name="KSOProductBuildVer">
    <vt:lpwstr>1033-12.2.0.17562</vt:lpwstr>
  </property>
  <property fmtid="{D5CDD505-2E9C-101B-9397-08002B2CF9AE}" pid="4" name="PresentationFormat">
    <vt:lpwstr>Widescreen</vt:lpwstr>
  </property>
  <property fmtid="{D5CDD505-2E9C-101B-9397-08002B2CF9AE}" pid="5" name="Slides">
    <vt:i4>7</vt:i4>
  </property>
</Properties>
</file>