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16" autoAdjust="0"/>
  </p:normalViewPr>
  <p:slideViewPr>
    <p:cSldViewPr snapToGrid="0">
      <p:cViewPr varScale="1">
        <p:scale>
          <a:sx n="71" d="100"/>
          <a:sy n="71" d="100"/>
        </p:scale>
        <p:origin x="11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Click to move the slide</a:t>
            </a: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</a:p>
        </p:txBody>
      </p:sp>
      <p:sp>
        <p:nvSpPr>
          <p:cNvPr id="1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</a:p>
        </p:txBody>
      </p:sp>
      <p:sp>
        <p:nvSpPr>
          <p:cNvPr id="192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193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94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7705678-2F8C-40A5-AA63-E4BE5B8B0BA0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7320" cy="246816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600" cy="288000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The Selection is commutative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The cascaded Selection may be applied in any order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Selection may be replaced by a single selection with a conjunction of all the conditions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20"/>
          </p:nvPr>
        </p:nvSpPr>
        <p:spPr>
          <a:xfrm>
            <a:off x="5438520" y="6948000"/>
            <a:ext cx="4160160" cy="3668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3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600" cy="288000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The Selection is commutative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The cascaded Selection may be applied in any order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Selection may be replaced by a single selection with a conjunction of all the conditions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21"/>
          </p:nvPr>
        </p:nvSpPr>
        <p:spPr>
          <a:xfrm>
            <a:off x="5438520" y="6948000"/>
            <a:ext cx="4160160" cy="3668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3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600" cy="288000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R3 := R1 </a:t>
            </a: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Lucida Sans Unicode"/>
              </a:rPr>
              <a:t>Χ R2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Lucida Sans Unicode"/>
              </a:rPr>
              <a:t>Pair each tuple t1 of R1 with each tuple t2 of R2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Lucida Sans Unicode"/>
              </a:rPr>
              <a:t>Concatenation t1t2 is a tuple of R3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Lucida Sans Unicode"/>
              </a:rPr>
              <a:t>Schema of R3 is the attributes of R1 and then R2, in order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Lucida Sans Unicode"/>
              </a:rPr>
              <a:t>But beware attribute </a:t>
            </a:r>
            <a:r>
              <a:rPr lang="en-US" sz="2000" b="0" i="1" u="none" strike="noStrike">
                <a:solidFill>
                  <a:srgbClr val="000000"/>
                </a:solidFill>
                <a:effectLst/>
                <a:uFillTx/>
                <a:latin typeface="Lucida Sans Unicode"/>
              </a:rPr>
              <a:t>A</a:t>
            </a: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Lucida Sans Unicode"/>
              </a:rPr>
              <a:t> of the same name in R1 and R2: use R1.</a:t>
            </a:r>
            <a:r>
              <a:rPr lang="en-US" sz="2000" b="0" i="1" u="none" strike="noStrike">
                <a:solidFill>
                  <a:srgbClr val="000000"/>
                </a:solidFill>
                <a:effectLst/>
                <a:uFillTx/>
                <a:latin typeface="Lucida Sans Unicode"/>
              </a:rPr>
              <a:t>A</a:t>
            </a: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Lucida Sans Unicode"/>
              </a:rPr>
              <a:t>  and R2.</a:t>
            </a:r>
            <a:r>
              <a:rPr lang="en-US" sz="2000" b="0" i="1" u="none" strike="noStrike">
                <a:solidFill>
                  <a:srgbClr val="000000"/>
                </a:solidFill>
                <a:effectLst/>
                <a:uFillTx/>
                <a:latin typeface="Lucida Sans Unicode"/>
              </a:rPr>
              <a:t>A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Lucida Sans Unicode"/>
              </a:rPr>
              <a:t>Suppose R1 has n1 attributes and tt1 tuples, R2 has n2 attributes and tt2 tuples, </a:t>
            </a:r>
            <a:br>
              <a:rPr sz="2000"/>
            </a:b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Lucida Sans Unicode"/>
              </a:rPr>
              <a:t>then R3 has (n1+n2) attributes, and (tt1*tt2) tuples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22"/>
          </p:nvPr>
        </p:nvSpPr>
        <p:spPr>
          <a:xfrm>
            <a:off x="5438520" y="6948000"/>
            <a:ext cx="4160160" cy="3668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3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600" cy="288000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R3 := R1 </a:t>
            </a:r>
            <a:r>
              <a:rPr lang="en-US" sz="3200" b="0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⋈</a:t>
            </a:r>
            <a:r>
              <a:rPr lang="en-US" sz="3200" b="0" u="none" strike="noStrike" baseline="-25000" dirty="0">
                <a:solidFill>
                  <a:srgbClr val="000000"/>
                </a:solidFill>
                <a:effectLst/>
                <a:uFillTx/>
                <a:latin typeface="Lucida Sans Unicode"/>
              </a:rPr>
              <a:t>&lt;join condition&gt;</a:t>
            </a:r>
            <a:r>
              <a:rPr lang="en-US" sz="3200" b="0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 R2</a:t>
            </a:r>
            <a:endParaRPr lang="en-US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900" b="0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Each tuple t1 of R1 connects with all those tuple t2 of R2 that satisfy &lt;join condition&gt;</a:t>
            </a:r>
            <a:endParaRPr lang="en-US" sz="29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900" b="0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&lt;join condition&gt; refers to attributes of R1 and R2</a:t>
            </a:r>
            <a:endParaRPr lang="en-US" sz="29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900" b="0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Schema of R3 is the attributes of R1 and then R2, in order</a:t>
            </a:r>
            <a:endParaRPr lang="en-US" sz="29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900" b="0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But beware attribute </a:t>
            </a:r>
            <a:r>
              <a:rPr lang="en-US" sz="2900" b="0" i="1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A</a:t>
            </a:r>
            <a:r>
              <a:rPr lang="en-US" sz="2900" b="0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 of the same name in R1 and R2: use R1.</a:t>
            </a:r>
            <a:r>
              <a:rPr lang="en-US" sz="2900" b="0" i="1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A</a:t>
            </a:r>
            <a:r>
              <a:rPr lang="en-US" sz="2900" b="0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  and R2.</a:t>
            </a:r>
            <a:r>
              <a:rPr lang="en-US" sz="2900" b="0" i="1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A</a:t>
            </a:r>
            <a:endParaRPr lang="en-US" sz="29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3200" b="0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The result is constructed as follows</a:t>
            </a:r>
            <a:endParaRPr lang="en-US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900" b="0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Take the product of R1 and R2</a:t>
            </a:r>
            <a:endParaRPr lang="en-US" sz="29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900" b="0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Select from the product only those tuples that satisfy the &lt;join condition&gt;</a:t>
            </a:r>
            <a:endParaRPr lang="en-US" sz="29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900" b="0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R1 ⋈</a:t>
            </a:r>
            <a:r>
              <a:rPr lang="en-US" sz="2900" b="0" u="none" strike="noStrike" baseline="-25000" dirty="0">
                <a:solidFill>
                  <a:srgbClr val="000000"/>
                </a:solidFill>
                <a:effectLst/>
                <a:uFillTx/>
                <a:latin typeface="Lucida Sans Unicode"/>
              </a:rPr>
              <a:t>&lt;join condition&gt;</a:t>
            </a:r>
            <a:r>
              <a:rPr lang="en-US" sz="2900" b="0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 R2 = </a:t>
            </a:r>
            <a:r>
              <a:rPr lang="en-US" sz="2900" b="1" u="none" strike="noStrike" dirty="0">
                <a:solidFill>
                  <a:srgbClr val="000000"/>
                </a:solidFill>
                <a:effectLst/>
                <a:uFillTx/>
                <a:latin typeface="Symbol"/>
              </a:rPr>
              <a:t></a:t>
            </a:r>
            <a:r>
              <a:rPr lang="en-US" sz="2900" b="0" u="none" strike="noStrike" baseline="-25000" dirty="0">
                <a:solidFill>
                  <a:srgbClr val="000000"/>
                </a:solidFill>
                <a:effectLst/>
                <a:uFillTx/>
                <a:latin typeface="Lucida Sans Unicode"/>
              </a:rPr>
              <a:t> &lt;join condition&gt;</a:t>
            </a:r>
            <a:r>
              <a:rPr lang="en-US" sz="2900" b="0" u="none" strike="noStrike" dirty="0">
                <a:solidFill>
                  <a:srgbClr val="000000"/>
                </a:solidFill>
                <a:effectLst/>
                <a:uFillTx/>
                <a:latin typeface="Lucida Sans Unicode"/>
              </a:rPr>
              <a:t> (R1 x R2)</a:t>
            </a:r>
            <a:endParaRPr lang="en-US" sz="29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en-US" sz="29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23"/>
          </p:nvPr>
        </p:nvSpPr>
        <p:spPr>
          <a:xfrm>
            <a:off x="5438520" y="6948000"/>
            <a:ext cx="4160160" cy="3668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3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600" cy="288000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R3 := R1 </a:t>
            </a:r>
            <a:r>
              <a:rPr lang="en-US" sz="3600" b="0" u="none" strike="noStrike">
                <a:solidFill>
                  <a:srgbClr val="000000"/>
                </a:solidFill>
                <a:effectLst/>
                <a:uFillTx/>
                <a:latin typeface="Lucida Sans Unicode"/>
              </a:rPr>
              <a:t>⋈</a:t>
            </a: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Lucida Sans Unicode"/>
              </a:rPr>
              <a:t> R2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Lucida Sans Unicode"/>
              </a:rPr>
              <a:t>Pair only those tuples from R1 and R2 that agree in whatever attributes are common to the schema of R1 and R2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Lucida Sans Unicode"/>
              </a:rPr>
              <a:t>The result R3 keeps one component for each of the attributes in the union of the schemas of R1 and R2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24"/>
          </p:nvPr>
        </p:nvSpPr>
        <p:spPr>
          <a:xfrm>
            <a:off x="5438520" y="6948000"/>
            <a:ext cx="4160160" cy="3668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3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760" y="914400"/>
            <a:ext cx="4387320" cy="246816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960120" y="3520440"/>
            <a:ext cx="7680600" cy="288000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25"/>
          </p:nvPr>
        </p:nvSpPr>
        <p:spPr>
          <a:xfrm>
            <a:off x="5438520" y="6948000"/>
            <a:ext cx="4160160" cy="36684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/>
          <a:p>
            <a:pPr indent="0">
              <a:buNone/>
            </a:pPr>
            <a:endParaRPr lang="en-US" sz="13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2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3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4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54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5400" b="0" u="none" strike="noStrik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 idx="1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ftr" idx="2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2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4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45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7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0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dt" idx="3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61" name="PlaceHolder 4"/>
          <p:cNvSpPr>
            <a:spLocks noGrp="1"/>
          </p:cNvSpPr>
          <p:nvPr>
            <p:ph type="ftr" idx="4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63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5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76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8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000" b="0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lang="en-US" sz="20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5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 idx="6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94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06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07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9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0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1352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90640" y="2126160"/>
            <a:ext cx="4313520" cy="377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 idx="7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 idx="8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26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38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39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1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0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2939400" y="1972800"/>
            <a:ext cx="399240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589120" y="2548800"/>
            <a:ext cx="4342680" cy="3353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7506720" y="1969560"/>
            <a:ext cx="399852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7166880" y="2545560"/>
            <a:ext cx="4338360" cy="3353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1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dt" idx="9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158" name="PlaceHolder 7"/>
          <p:cNvSpPr>
            <a:spLocks noGrp="1"/>
          </p:cNvSpPr>
          <p:nvPr>
            <p:ph type="ftr" idx="10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60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72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73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5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0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dt" idx="11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188" name="PlaceHolder 3"/>
          <p:cNvSpPr>
            <a:spLocks noGrp="1"/>
          </p:cNvSpPr>
          <p:nvPr>
            <p:ph type="ftr" idx="12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177080" y="138600"/>
            <a:ext cx="7848720" cy="1703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2800" b="1" u="none" strike="noStrike">
                <a:solidFill>
                  <a:srgbClr val="00B050"/>
                </a:solidFill>
                <a:effectLst/>
                <a:uFillTx/>
                <a:latin typeface="comic"/>
              </a:rPr>
              <a:t> </a:t>
            </a:r>
            <a:br>
              <a:rPr sz="6600"/>
            </a:br>
            <a:r>
              <a:rPr lang="en-US" sz="6600" b="1" u="none" strike="noStrike">
                <a:solidFill>
                  <a:srgbClr val="0000FF"/>
                </a:solidFill>
                <a:effectLst/>
                <a:uFillTx/>
                <a:latin typeface="comic"/>
              </a:rPr>
              <a:t>C</a:t>
            </a:r>
            <a:r>
              <a:rPr lang="en-US" sz="5400" b="1" u="none" strike="noStrike">
                <a:solidFill>
                  <a:srgbClr val="0000FF"/>
                </a:solidFill>
                <a:effectLst/>
                <a:uFillTx/>
                <a:latin typeface="comic"/>
              </a:rPr>
              <a:t>hapter 2</a:t>
            </a:r>
            <a:endParaRPr lang="en-US" sz="5400" b="0" u="none" strike="noStrik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96" name="Rectangle 4"/>
          <p:cNvSpPr/>
          <p:nvPr/>
        </p:nvSpPr>
        <p:spPr>
          <a:xfrm>
            <a:off x="4070880" y="74160"/>
            <a:ext cx="8028720" cy="6676560"/>
          </a:xfrm>
          <a:prstGeom prst="rect">
            <a:avLst/>
          </a:prstGeom>
          <a:noFill/>
          <a:ln w="66675" cap="rnd">
            <a:solidFill>
              <a:srgbClr val="31B4E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sp>
        <p:nvSpPr>
          <p:cNvPr id="197" name="Rectangle 2"/>
          <p:cNvSpPr/>
          <p:nvPr/>
        </p:nvSpPr>
        <p:spPr>
          <a:xfrm>
            <a:off x="4177080" y="2344320"/>
            <a:ext cx="7923240" cy="228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7200" b="1" u="none" strike="noStrike" spc="51">
                <a:solidFill>
                  <a:srgbClr val="C9211E"/>
                </a:solidFill>
                <a:effectLst/>
                <a:uFillTx/>
                <a:latin typeface="comic"/>
              </a:rPr>
              <a:t>The Relational Model of Data</a:t>
            </a:r>
            <a:endParaRPr lang="en-US" sz="7200" b="0" u="none" strike="noStrike">
              <a:solidFill>
                <a:srgbClr val="C9211E"/>
              </a:solidFill>
              <a:effectLst/>
              <a:uFillTx/>
              <a:latin typeface="Arial"/>
            </a:endParaRPr>
          </a:p>
        </p:txBody>
      </p:sp>
      <p:pic>
        <p:nvPicPr>
          <p:cNvPr id="198" name="Picture 7" descr="images"/>
          <p:cNvPicPr/>
          <p:nvPr/>
        </p:nvPicPr>
        <p:blipFill>
          <a:blip r:embed="rId2">
            <a:alphaModFix amt="60000"/>
          </a:blip>
          <a:stretch/>
        </p:blipFill>
        <p:spPr>
          <a:xfrm>
            <a:off x="216000" y="4312800"/>
            <a:ext cx="3756960" cy="2437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713160" y="1127880"/>
            <a:ext cx="11477880" cy="5178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32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Relational Algebra</a:t>
            </a:r>
            <a:endParaRPr lang="en-US" sz="32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An algebra consists of operators and atomic operands</a:t>
            </a:r>
            <a:endParaRPr lang="en-US" sz="32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Relational algebra is an example of an algebra, its atomic operands are</a:t>
            </a:r>
            <a:endParaRPr lang="en-US" sz="32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Variables that stand for relations</a:t>
            </a: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Constants, which are finite relations</a:t>
            </a: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Relational algebra is a set of operations on relations</a:t>
            </a:r>
            <a:endParaRPr lang="en-US" sz="32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Operations operate on one or more relations to create new relation</a:t>
            </a:r>
            <a:endParaRPr lang="en-US" sz="32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20" name="Title 1"/>
          <p:cNvSpPr/>
          <p:nvPr/>
        </p:nvSpPr>
        <p:spPr>
          <a:xfrm>
            <a:off x="181080" y="35640"/>
            <a:ext cx="12010680" cy="11084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2.3 An Algebraic Query Language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/>
          </p:nvPr>
        </p:nvSpPr>
        <p:spPr>
          <a:xfrm>
            <a:off x="735480" y="1371600"/>
            <a:ext cx="11301480" cy="4094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lang="en-US" sz="44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Relational algebra fall into four classes</a:t>
            </a:r>
            <a:endParaRPr lang="en-US" sz="44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40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Set operations – union, intersection, difference</a:t>
            </a:r>
            <a:endParaRPr lang="en-US" sz="40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40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Selection and projection</a:t>
            </a:r>
            <a:endParaRPr lang="en-US" sz="40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40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Cartesian product and joins</a:t>
            </a:r>
            <a:endParaRPr lang="en-US" sz="40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40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Rename</a:t>
            </a:r>
            <a:endParaRPr lang="en-US" sz="40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lang="en-US" sz="40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22" name="Title 1"/>
          <p:cNvSpPr/>
          <p:nvPr/>
        </p:nvSpPr>
        <p:spPr>
          <a:xfrm>
            <a:off x="181080" y="35640"/>
            <a:ext cx="12010680" cy="11084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2.3 An Algebraic Query Language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636840" y="1127880"/>
            <a:ext cx="6127920" cy="523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1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4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Set operations</a:t>
            </a:r>
            <a:endParaRPr lang="en-US" sz="40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Union</a:t>
            </a:r>
            <a:endParaRPr lang="en-US" sz="24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201240" indent="0" defTabSz="4572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 R </a:t>
            </a:r>
            <a:r>
              <a:rPr lang="en-US" sz="32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</a:t>
            </a:r>
            <a:r>
              <a:rPr lang="en-US" sz="32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 S =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{ t | t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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 R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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 t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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 S}</a:t>
            </a:r>
            <a:endParaRPr lang="en-US" sz="32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Intersection</a:t>
            </a:r>
            <a:endParaRPr lang="en-US" sz="24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201240" indent="0" defTabSz="4572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 R </a:t>
            </a:r>
            <a:r>
              <a:rPr lang="en-US" sz="32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</a:t>
            </a:r>
            <a:r>
              <a:rPr lang="en-US" sz="32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 S =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{ t | t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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 R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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 t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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 S}</a:t>
            </a:r>
            <a:endParaRPr lang="en-US" sz="32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Difference</a:t>
            </a:r>
            <a:endParaRPr lang="en-US" sz="24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201240" indent="0" defTabSz="4572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 R \ S =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{ t | t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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 R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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 t 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</a:t>
            </a:r>
            <a:r>
              <a:rPr lang="en-US" sz="32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 S}</a:t>
            </a:r>
            <a:endParaRPr lang="en-US" sz="32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343080" indent="-343080" defTabSz="457200">
              <a:lnSpc>
                <a:spcPct val="11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Intersection can be expressed in terms of set difference</a:t>
            </a:r>
          </a:p>
          <a:p>
            <a:pPr marL="201240" indent="0" defTabSz="4572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 R </a:t>
            </a:r>
            <a:r>
              <a:rPr lang="en-US" sz="2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</a:t>
            </a:r>
            <a:r>
              <a:rPr lang="en-US" sz="2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 S = R \ (R \ S)</a:t>
            </a:r>
            <a:endParaRPr lang="en-US" sz="20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24" name="TextBox 5"/>
          <p:cNvSpPr/>
          <p:nvPr/>
        </p:nvSpPr>
        <p:spPr>
          <a:xfrm>
            <a:off x="6095520" y="1127880"/>
            <a:ext cx="5931000" cy="5052960"/>
          </a:xfrm>
          <a:prstGeom prst="rect">
            <a:avLst/>
          </a:prstGeom>
          <a:solidFill>
            <a:schemeClr val="bg2">
              <a:lumMod val="9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2400" b="1" u="none" strike="noStrike">
                <a:solidFill>
                  <a:srgbClr val="002060"/>
                </a:solidFill>
                <a:effectLst/>
                <a:uFillTx/>
                <a:latin typeface="Arial"/>
              </a:rPr>
              <a:t>R and S must be ‘type compatible’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353535"/>
              </a:buClr>
              <a:buFont typeface="Wingdings" charset="2"/>
              <a:buChar char=""/>
            </a:pP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Arial"/>
              </a:rPr>
              <a:t>The same number of attributes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353535"/>
              </a:buClr>
              <a:buFont typeface="Wingdings" charset="2"/>
              <a:buChar char=""/>
            </a:pP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Arial"/>
              </a:rPr>
              <a:t>The domain of corresponding attributes must be compatible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5" name="Title 1"/>
          <p:cNvSpPr/>
          <p:nvPr/>
        </p:nvSpPr>
        <p:spPr>
          <a:xfrm>
            <a:off x="181080" y="35640"/>
            <a:ext cx="12010680" cy="11084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2.3 An Algebraic Query Language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Table 8"/>
          <p:cNvGraphicFramePr/>
          <p:nvPr/>
        </p:nvGraphicFramePr>
        <p:xfrm>
          <a:off x="181080" y="1153080"/>
          <a:ext cx="11567160" cy="2285280"/>
        </p:xfrm>
        <a:graphic>
          <a:graphicData uri="http://schemas.openxmlformats.org/drawingml/2006/table">
            <a:tbl>
              <a:tblPr/>
              <a:tblGrid>
                <a:gridCol w="27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76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name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address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gender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birthdate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76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Carrie Fisher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123 Maple St., Holywood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F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9/9/99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76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Mark Hamill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456 Oak Rd., Brentwood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M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8/8/88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7" name="TextBox 9"/>
          <p:cNvSpPr/>
          <p:nvPr/>
        </p:nvSpPr>
        <p:spPr>
          <a:xfrm>
            <a:off x="368280" y="3321720"/>
            <a:ext cx="3264120" cy="521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28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Relation R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28" name="Table 10"/>
          <p:cNvGraphicFramePr/>
          <p:nvPr/>
        </p:nvGraphicFramePr>
        <p:xfrm>
          <a:off x="367560" y="3940920"/>
          <a:ext cx="11567880" cy="2306880"/>
        </p:xfrm>
        <a:graphic>
          <a:graphicData uri="http://schemas.openxmlformats.org/drawingml/2006/table">
            <a:tbl>
              <a:tblPr/>
              <a:tblGrid>
                <a:gridCol w="276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896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name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address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gender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birthdate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96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Carrie Fisher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123 Maple St., Holywood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F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9/9/99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96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Harrison Ford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789 Palm Dr., Beverly Hills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M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8/8/88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9" name="TextBox 11"/>
          <p:cNvSpPr/>
          <p:nvPr/>
        </p:nvSpPr>
        <p:spPr>
          <a:xfrm>
            <a:off x="367920" y="6247800"/>
            <a:ext cx="1853280" cy="521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28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Relation 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0" name="Title 1"/>
          <p:cNvSpPr/>
          <p:nvPr/>
        </p:nvSpPr>
        <p:spPr>
          <a:xfrm>
            <a:off x="181080" y="35640"/>
            <a:ext cx="12010680" cy="110844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Set operations- Example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buNone/>
            </a:pPr>
            <a:endParaRPr lang="en-US" sz="4000" b="1" u="none" strike="noStrike">
              <a:solidFill>
                <a:srgbClr val="1B5AD7"/>
              </a:solidFill>
              <a:effectLst/>
              <a:uFillTx/>
              <a:latin typeface="Century Gothic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ldNum" idx="16"/>
          </p:nvPr>
        </p:nvSpPr>
        <p:spPr>
          <a:xfrm>
            <a:off x="0" y="78804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buNone/>
            </a:pPr>
            <a:endParaRPr lang="en-US" sz="2000" b="0" u="none" strike="noStrike">
              <a:solidFill>
                <a:srgbClr val="FEFFFF"/>
              </a:solidFill>
              <a:effectLst/>
              <a:uFillTx/>
              <a:latin typeface="Century Gothic"/>
            </a:endParaRPr>
          </a:p>
        </p:txBody>
      </p:sp>
      <p:sp>
        <p:nvSpPr>
          <p:cNvPr id="233" name="Title 1"/>
          <p:cNvSpPr/>
          <p:nvPr/>
        </p:nvSpPr>
        <p:spPr>
          <a:xfrm>
            <a:off x="181080" y="35640"/>
            <a:ext cx="12010680" cy="110844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Set operations- Example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34" name="Content Placeholder 12"/>
          <p:cNvPicPr/>
          <p:nvPr/>
        </p:nvPicPr>
        <p:blipFill>
          <a:blip r:embed="rId2"/>
          <a:stretch/>
        </p:blipFill>
        <p:spPr>
          <a:xfrm>
            <a:off x="181080" y="1144440"/>
            <a:ext cx="12043080" cy="54586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1793160" y="4280400"/>
            <a:ext cx="10398240" cy="272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Ex: </a:t>
            </a:r>
            <a:endParaRPr lang="en-US" sz="28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</a:t>
            </a:r>
            <a:r>
              <a:rPr lang="en-US" sz="3600" b="1" u="none" strike="noStrike" baseline="-16000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&lt;C1&gt;</a:t>
            </a:r>
            <a:r>
              <a:rPr lang="en-US" sz="3600" b="1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(</a:t>
            </a:r>
            <a:r>
              <a:rPr lang="en-US" sz="3600" b="1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</a:t>
            </a:r>
            <a:r>
              <a:rPr lang="en-US" sz="3600" b="1" u="none" strike="noStrike" baseline="-16000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&lt; C2&gt; </a:t>
            </a:r>
            <a:r>
              <a:rPr lang="en-US" sz="3600" b="1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(</a:t>
            </a:r>
            <a:r>
              <a:rPr lang="en-US" sz="3600" b="1" u="none" strike="noStrike" baseline="-16000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</a:t>
            </a:r>
            <a:r>
              <a:rPr lang="en-US" sz="3600" b="1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R)) </a:t>
            </a:r>
            <a:endParaRPr lang="en-US" sz="36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= </a:t>
            </a:r>
            <a:r>
              <a:rPr lang="en-US" sz="3600" b="1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</a:t>
            </a:r>
            <a:r>
              <a:rPr lang="en-US" sz="3600" b="1" u="none" strike="noStrike" baseline="-16000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&lt;C2&gt; </a:t>
            </a:r>
            <a:r>
              <a:rPr lang="en-US" sz="3600" b="1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(</a:t>
            </a:r>
            <a:r>
              <a:rPr lang="en-US" sz="3600" b="1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</a:t>
            </a:r>
            <a:r>
              <a:rPr lang="en-US" sz="3600" b="1" u="none" strike="noStrike" baseline="-16000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&lt; C1&gt; </a:t>
            </a:r>
            <a:r>
              <a:rPr lang="en-US" sz="3600" b="1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(R)) </a:t>
            </a:r>
            <a:endParaRPr lang="en-US" sz="36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= </a:t>
            </a:r>
            <a:r>
              <a:rPr lang="en-US" sz="3600" b="1" u="none" strike="noStrike" dirty="0">
                <a:solidFill>
                  <a:schemeClr val="dk1"/>
                </a:solidFill>
                <a:effectLst/>
                <a:uFillTx/>
                <a:latin typeface="Symbol"/>
              </a:rPr>
              <a:t></a:t>
            </a:r>
            <a:r>
              <a:rPr lang="en-US" sz="3600" b="1" u="none" strike="noStrike" baseline="-16000" dirty="0">
                <a:solidFill>
                  <a:schemeClr val="dk1"/>
                </a:solidFill>
                <a:effectLst/>
                <a:uFillTx/>
                <a:latin typeface="Symbol"/>
              </a:rPr>
              <a:t> </a:t>
            </a:r>
            <a:r>
              <a:rPr lang="en-US" sz="3600" b="1" u="none" strike="noStrike" baseline="-16000" dirty="0">
                <a:solidFill>
                  <a:schemeClr val="dk1"/>
                </a:solidFill>
                <a:effectLst/>
                <a:uFillTx/>
                <a:latin typeface="Century Gothic"/>
              </a:rPr>
              <a:t>&lt;C1&gt; AND &lt; C2&gt;</a:t>
            </a:r>
            <a:r>
              <a:rPr lang="en-US" sz="3600" b="1" u="none" strike="noStrike" dirty="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(R)</a:t>
            </a:r>
            <a:endParaRPr lang="en-US" sz="36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36" name="Title 1"/>
          <p:cNvSpPr/>
          <p:nvPr/>
        </p:nvSpPr>
        <p:spPr>
          <a:xfrm>
            <a:off x="181080" y="35640"/>
            <a:ext cx="12010680" cy="11084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2.3.1. Selection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7" name="Content Placeholder 2"/>
          <p:cNvSpPr/>
          <p:nvPr/>
        </p:nvSpPr>
        <p:spPr>
          <a:xfrm>
            <a:off x="181080" y="1101600"/>
            <a:ext cx="3038760" cy="750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600" b="1" u="none" strike="noStrike">
                <a:solidFill>
                  <a:srgbClr val="C00000"/>
                </a:solidFill>
                <a:effectLst/>
                <a:uFillTx/>
                <a:latin typeface="Tahoma"/>
              </a:rPr>
              <a:t>1. Selection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8" name="Content Placeholder 2"/>
          <p:cNvSpPr/>
          <p:nvPr/>
        </p:nvSpPr>
        <p:spPr>
          <a:xfrm>
            <a:off x="1069200" y="2143080"/>
            <a:ext cx="10398960" cy="1910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E833BF">
                <a:lumMod val="7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6600" b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R1 := </a:t>
            </a:r>
            <a:r>
              <a:rPr lang="en-US" sz="6600" b="1" u="none" strike="noStrike" dirty="0" err="1">
                <a:solidFill>
                  <a:srgbClr val="002060"/>
                </a:solidFill>
                <a:effectLst/>
                <a:uFillTx/>
                <a:latin typeface="Century Gothic"/>
              </a:rPr>
              <a:t>σ</a:t>
            </a:r>
            <a:r>
              <a:rPr lang="en-US" sz="6600" b="1" u="none" strike="noStrike" baseline="-25000" dirty="0" err="1">
                <a:solidFill>
                  <a:srgbClr val="002060"/>
                </a:solidFill>
                <a:effectLst/>
                <a:uFillTx/>
                <a:latin typeface="Century Gothic"/>
              </a:rPr>
              <a:t>C</a:t>
            </a:r>
            <a:r>
              <a:rPr lang="en-US" sz="6600" b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(R2) </a:t>
            </a:r>
            <a:endParaRPr lang="en-US" sz="6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48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with C illustrated conditions</a:t>
            </a:r>
            <a:endParaRPr lang="en-US" sz="4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buNone/>
            </a:pPr>
            <a:endParaRPr lang="en-US" sz="4000" b="1" u="none" strike="noStrike">
              <a:solidFill>
                <a:srgbClr val="1B5AD7"/>
              </a:solidFill>
              <a:effectLst/>
              <a:uFillTx/>
              <a:latin typeface="Century Gothic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Num" idx="17"/>
          </p:nvPr>
        </p:nvSpPr>
        <p:spPr>
          <a:xfrm>
            <a:off x="0" y="78804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buNone/>
            </a:pPr>
            <a:endParaRPr lang="en-US" sz="2000" b="0" u="none" strike="noStrike">
              <a:solidFill>
                <a:srgbClr val="FEFFFF"/>
              </a:solidFill>
              <a:effectLst/>
              <a:uFillTx/>
              <a:latin typeface="Century Gothic"/>
            </a:endParaRPr>
          </a:p>
        </p:txBody>
      </p:sp>
      <p:graphicFrame>
        <p:nvGraphicFramePr>
          <p:cNvPr id="241" name="Table 7"/>
          <p:cNvGraphicFramePr/>
          <p:nvPr/>
        </p:nvGraphicFramePr>
        <p:xfrm>
          <a:off x="4239720" y="1153080"/>
          <a:ext cx="7848000" cy="2371680"/>
        </p:xfrm>
        <a:graphic>
          <a:graphicData uri="http://schemas.openxmlformats.org/drawingml/2006/table">
            <a:tbl>
              <a:tblPr/>
              <a:tblGrid>
                <a:gridCol w="344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29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title</a:t>
                      </a:r>
                      <a:endParaRPr lang="en-US" sz="2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year</a:t>
                      </a:r>
                      <a:endParaRPr lang="en-US" sz="2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length</a:t>
                      </a:r>
                      <a:endParaRPr lang="en-US" sz="2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genre</a:t>
                      </a:r>
                      <a:endParaRPr lang="en-US" sz="2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92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Gone With the Wind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1939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231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Drama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92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Star Wars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1977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124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Scifi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92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Wayne’s World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1992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95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Comedy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2" name="TextBox 8"/>
          <p:cNvSpPr/>
          <p:nvPr/>
        </p:nvSpPr>
        <p:spPr>
          <a:xfrm>
            <a:off x="710640" y="1153080"/>
            <a:ext cx="3193560" cy="64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36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Movies</a:t>
            </a:r>
            <a:r>
              <a:rPr lang="en-US" sz="36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 table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3" name="Title 1"/>
          <p:cNvSpPr/>
          <p:nvPr/>
        </p:nvSpPr>
        <p:spPr>
          <a:xfrm>
            <a:off x="181080" y="35640"/>
            <a:ext cx="12010680" cy="110844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4800" b="1" u="none" strike="noStrike">
              <a:solidFill>
                <a:schemeClr val="lt1"/>
              </a:solidFill>
              <a:effectLst/>
              <a:uFillTx/>
              <a:latin typeface="comic"/>
            </a:endParaRPr>
          </a:p>
        </p:txBody>
      </p:sp>
      <p:sp>
        <p:nvSpPr>
          <p:cNvPr id="244" name="Content Placeholder 2"/>
          <p:cNvSpPr/>
          <p:nvPr/>
        </p:nvSpPr>
        <p:spPr>
          <a:xfrm>
            <a:off x="181080" y="214560"/>
            <a:ext cx="4118760" cy="750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600" b="1" u="none" strike="noStrike">
                <a:solidFill>
                  <a:srgbClr val="C00000"/>
                </a:solidFill>
                <a:effectLst/>
                <a:uFillTx/>
                <a:latin typeface="Tahoma"/>
              </a:rPr>
              <a:t>EX1 (Selection)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5" name="TextBox 5"/>
          <p:cNvSpPr/>
          <p:nvPr/>
        </p:nvSpPr>
        <p:spPr>
          <a:xfrm>
            <a:off x="286920" y="3601800"/>
            <a:ext cx="11801160" cy="921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5400" b="1" u="none" strike="noStrike">
                <a:solidFill>
                  <a:srgbClr val="C00000"/>
                </a:solidFill>
                <a:effectLst/>
                <a:uFillTx/>
                <a:latin typeface="Century Gothic"/>
              </a:rPr>
              <a:t> </a:t>
            </a:r>
            <a:r>
              <a:rPr lang="en-US" sz="5400" b="1" u="none" strike="noStrike">
                <a:solidFill>
                  <a:srgbClr val="C00000"/>
                </a:solidFill>
                <a:effectLst/>
                <a:uFillTx/>
                <a:latin typeface="Wingdings 2"/>
              </a:rPr>
              <a:t></a:t>
            </a:r>
            <a:r>
              <a:rPr lang="en-US" sz="4000" b="1" u="none" strike="noStrike">
                <a:solidFill>
                  <a:srgbClr val="C00000"/>
                </a:solidFill>
                <a:effectLst/>
                <a:uFillTx/>
                <a:latin typeface="Century Gothic"/>
              </a:rPr>
              <a:t> </a:t>
            </a:r>
            <a:r>
              <a:rPr lang="el-GR" sz="40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σ</a:t>
            </a:r>
            <a:r>
              <a:rPr lang="en-US" sz="3200" b="1" i="1" u="none" strike="noStrike" baseline="-25000">
                <a:solidFill>
                  <a:schemeClr val="dk1"/>
                </a:solidFill>
                <a:effectLst/>
                <a:uFillTx/>
                <a:latin typeface="Century Gothic"/>
              </a:rPr>
              <a:t>length</a:t>
            </a:r>
            <a:r>
              <a:rPr lang="en-US" sz="3200" b="1" i="1" u="none" strike="noStrike" baseline="-25000">
                <a:solidFill>
                  <a:schemeClr val="dk1"/>
                </a:solidFill>
                <a:effectLst/>
                <a:uFillTx/>
                <a:latin typeface="Symbol"/>
              </a:rPr>
              <a:t></a:t>
            </a:r>
            <a:r>
              <a:rPr lang="en-US" sz="3200" b="1" i="1" u="none" strike="noStrike" baseline="-25000">
                <a:solidFill>
                  <a:schemeClr val="dk1"/>
                </a:solidFill>
                <a:effectLst/>
                <a:uFillTx/>
                <a:latin typeface="Century Gothic"/>
              </a:rPr>
              <a:t>100</a:t>
            </a:r>
            <a:r>
              <a:rPr lang="en-US" sz="32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(Movies)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46" name="Content Placeholder 10"/>
          <p:cNvGraphicFramePr/>
          <p:nvPr/>
        </p:nvGraphicFramePr>
        <p:xfrm>
          <a:off x="286920" y="4600440"/>
          <a:ext cx="11800800" cy="2190240"/>
        </p:xfrm>
        <a:graphic>
          <a:graphicData uri="http://schemas.openxmlformats.org/drawingml/2006/table">
            <a:tbl>
              <a:tblPr/>
              <a:tblGrid>
                <a:gridCol w="518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4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008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6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title</a:t>
                      </a:r>
                      <a:endParaRPr lang="en-US" sz="36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6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year</a:t>
                      </a:r>
                      <a:endParaRPr lang="en-US" sz="36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6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length</a:t>
                      </a:r>
                      <a:endParaRPr lang="en-US" sz="36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6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genre</a:t>
                      </a:r>
                      <a:endParaRPr lang="en-US" sz="36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08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36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Gone With the Wind</a:t>
                      </a:r>
                      <a:endParaRPr lang="en-US" sz="36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6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1939</a:t>
                      </a:r>
                      <a:endParaRPr lang="en-US" sz="36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6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231</a:t>
                      </a:r>
                      <a:endParaRPr lang="en-US" sz="36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6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Drama</a:t>
                      </a:r>
                      <a:endParaRPr lang="en-US" sz="36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08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36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Star Wars</a:t>
                      </a:r>
                      <a:endParaRPr lang="en-US" sz="36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6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1977</a:t>
                      </a:r>
                      <a:endParaRPr lang="en-US" sz="36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6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124</a:t>
                      </a:r>
                      <a:endParaRPr lang="en-US" sz="36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6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Scifi</a:t>
                      </a:r>
                      <a:endParaRPr lang="en-US" sz="36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3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1754640" y="2575080"/>
            <a:ext cx="9713880" cy="1567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accent6">
                <a:lumMod val="75000"/>
              </a:schemeClr>
            </a:solidFill>
            <a:round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S = </a:t>
            </a:r>
            <a:r>
              <a:rPr lang="en-US" sz="7200" b="1" u="none" strike="noStrike">
                <a:solidFill>
                  <a:srgbClr val="002060"/>
                </a:solidFill>
                <a:effectLst/>
                <a:uFillTx/>
                <a:latin typeface="Lucida Sans Unicode"/>
              </a:rPr>
              <a:t>π</a:t>
            </a:r>
            <a:r>
              <a:rPr lang="en-US" sz="6000" b="1" i="1" u="none" strike="noStrike" baseline="-25000">
                <a:solidFill>
                  <a:srgbClr val="002060"/>
                </a:solidFill>
                <a:effectLst/>
                <a:uFillTx/>
                <a:latin typeface="Century Gothic"/>
              </a:rPr>
              <a:t>A1,A2,…,</a:t>
            </a:r>
            <a:r>
              <a:rPr lang="en-US" sz="5400" b="1" i="1" u="none" strike="noStrike" baseline="-25000">
                <a:solidFill>
                  <a:srgbClr val="002060"/>
                </a:solidFill>
                <a:effectLst/>
                <a:uFillTx/>
                <a:latin typeface="Century Gothic"/>
              </a:rPr>
              <a:t>An </a:t>
            </a:r>
            <a:r>
              <a:rPr lang="en-US" sz="60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(R)</a:t>
            </a:r>
            <a:endParaRPr lang="en-US" sz="60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48" name="Content Placeholder 2"/>
          <p:cNvSpPr/>
          <p:nvPr/>
        </p:nvSpPr>
        <p:spPr>
          <a:xfrm>
            <a:off x="272520" y="1165320"/>
            <a:ext cx="2874240" cy="750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b="1" u="none" strike="noStrike">
                <a:solidFill>
                  <a:srgbClr val="C00000"/>
                </a:solidFill>
                <a:effectLst/>
                <a:uFillTx/>
                <a:latin typeface="Tahoma"/>
              </a:rPr>
              <a:t>2. Projection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9" name="Content Placeholder 2"/>
          <p:cNvSpPr/>
          <p:nvPr/>
        </p:nvSpPr>
        <p:spPr>
          <a:xfrm>
            <a:off x="2135520" y="4556160"/>
            <a:ext cx="9713880" cy="160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marL="914400"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A1,A2,…,An are attributes of R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S relation schema S(A1,A2,…,An)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0" name="Title 1"/>
          <p:cNvSpPr/>
          <p:nvPr/>
        </p:nvSpPr>
        <p:spPr>
          <a:xfrm>
            <a:off x="181080" y="0"/>
            <a:ext cx="12010680" cy="11084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2.3.2. projection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buNone/>
            </a:pPr>
            <a:endParaRPr lang="en-US" sz="4000" b="1" u="none" strike="noStrike">
              <a:solidFill>
                <a:srgbClr val="1B5AD7"/>
              </a:solidFill>
              <a:effectLst/>
              <a:uFillTx/>
              <a:latin typeface="Century Gothic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ldNum" idx="18"/>
          </p:nvPr>
        </p:nvSpPr>
        <p:spPr>
          <a:xfrm>
            <a:off x="0" y="78804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buNone/>
            </a:pPr>
            <a:endParaRPr lang="en-US" sz="2000" b="0" u="none" strike="noStrike">
              <a:solidFill>
                <a:srgbClr val="FEFFFF"/>
              </a:solidFill>
              <a:effectLst/>
              <a:uFillTx/>
              <a:latin typeface="Century Gothic"/>
            </a:endParaRPr>
          </a:p>
        </p:txBody>
      </p:sp>
      <p:sp>
        <p:nvSpPr>
          <p:cNvPr id="253" name="TextBox 5"/>
          <p:cNvSpPr/>
          <p:nvPr/>
        </p:nvSpPr>
        <p:spPr>
          <a:xfrm>
            <a:off x="492120" y="3452040"/>
            <a:ext cx="5011200" cy="76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l-GR" sz="4400" b="1" u="none" strike="noStrike">
                <a:solidFill>
                  <a:schemeClr val="dk1"/>
                </a:solidFill>
                <a:effectLst/>
                <a:uFillTx/>
                <a:latin typeface="Symbol"/>
              </a:rPr>
              <a:t></a:t>
            </a:r>
            <a:r>
              <a:rPr lang="en-US" sz="3600" b="1" i="1" u="none" strike="noStrike" baseline="-25000">
                <a:solidFill>
                  <a:schemeClr val="dk1"/>
                </a:solidFill>
                <a:effectLst/>
                <a:uFillTx/>
                <a:latin typeface="Century Gothic"/>
              </a:rPr>
              <a:t>title,year,length</a:t>
            </a:r>
            <a:r>
              <a:rPr lang="en-US" sz="36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(Movies)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54" name="Table 6"/>
          <p:cNvGraphicFramePr/>
          <p:nvPr/>
        </p:nvGraphicFramePr>
        <p:xfrm>
          <a:off x="3480480" y="1144440"/>
          <a:ext cx="8594280" cy="2306880"/>
        </p:xfrm>
        <a:graphic>
          <a:graphicData uri="http://schemas.openxmlformats.org/drawingml/2006/table">
            <a:tbl>
              <a:tblPr/>
              <a:tblGrid>
                <a:gridCol w="377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title</a:t>
                      </a:r>
                      <a:endParaRPr lang="en-US" sz="2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year</a:t>
                      </a:r>
                      <a:endParaRPr lang="en-US" sz="2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length</a:t>
                      </a:r>
                      <a:endParaRPr lang="en-US" sz="2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genre</a:t>
                      </a:r>
                      <a:endParaRPr lang="en-US" sz="2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Star Wars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1977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124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Scifi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24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Galaxy Quest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1999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104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Comedy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24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Wayne’s World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1992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95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Comedy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5" name="Table 8"/>
          <p:cNvGraphicFramePr/>
          <p:nvPr/>
        </p:nvGraphicFramePr>
        <p:xfrm>
          <a:off x="492120" y="4489560"/>
          <a:ext cx="4836600" cy="2394360"/>
        </p:xfrm>
        <a:graphic>
          <a:graphicData uri="http://schemas.openxmlformats.org/drawingml/2006/table">
            <a:tbl>
              <a:tblPr/>
              <a:tblGrid>
                <a:gridCol w="27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2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title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year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length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Star Wars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1977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124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Galaxy Quest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1999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104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Wayne’s World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1992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95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" name="TextBox 9"/>
          <p:cNvSpPr/>
          <p:nvPr/>
        </p:nvSpPr>
        <p:spPr>
          <a:xfrm>
            <a:off x="8356680" y="3844440"/>
            <a:ext cx="2580120" cy="64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l-GR" sz="3600" b="1" u="none" strike="noStrike">
                <a:solidFill>
                  <a:schemeClr val="dk1"/>
                </a:solidFill>
                <a:effectLst/>
                <a:uFillTx/>
                <a:latin typeface="Symbol"/>
              </a:rPr>
              <a:t></a:t>
            </a:r>
            <a:r>
              <a:rPr lang="en-US" sz="2800" b="1" i="1" u="none" strike="noStrike" baseline="-25000">
                <a:solidFill>
                  <a:schemeClr val="dk1"/>
                </a:solidFill>
                <a:effectLst/>
                <a:uFillTx/>
                <a:latin typeface="Century Gothic"/>
              </a:rPr>
              <a:t>genre</a:t>
            </a: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(Movies)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57" name="Table 10"/>
          <p:cNvGraphicFramePr/>
          <p:nvPr/>
        </p:nvGraphicFramePr>
        <p:xfrm>
          <a:off x="8534520" y="4724280"/>
          <a:ext cx="2538720" cy="1826280"/>
        </p:xfrm>
        <a:graphic>
          <a:graphicData uri="http://schemas.openxmlformats.org/drawingml/2006/table">
            <a:tbl>
              <a:tblPr/>
              <a:tblGrid>
                <a:gridCol w="253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876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1" i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genre</a:t>
                      </a:r>
                      <a:endParaRPr lang="en-US" sz="1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76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Scifi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76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Comedy</a:t>
                      </a:r>
                      <a:endParaRPr lang="en-US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8" name="Title 1"/>
          <p:cNvSpPr/>
          <p:nvPr/>
        </p:nvSpPr>
        <p:spPr>
          <a:xfrm>
            <a:off x="181080" y="35640"/>
            <a:ext cx="12010680" cy="110844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4800" b="1" u="none" strike="noStrike">
              <a:solidFill>
                <a:schemeClr val="lt1"/>
              </a:solidFill>
              <a:effectLst/>
              <a:uFillTx/>
              <a:latin typeface="comic"/>
            </a:endParaRPr>
          </a:p>
        </p:txBody>
      </p:sp>
      <p:sp>
        <p:nvSpPr>
          <p:cNvPr id="259" name="Content Placeholder 2"/>
          <p:cNvSpPr/>
          <p:nvPr/>
        </p:nvSpPr>
        <p:spPr>
          <a:xfrm>
            <a:off x="286920" y="213840"/>
            <a:ext cx="3663000" cy="750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200" b="1" u="none" strike="noStrike">
                <a:solidFill>
                  <a:srgbClr val="C00000"/>
                </a:solidFill>
                <a:effectLst/>
                <a:uFillTx/>
                <a:latin typeface="Tahoma"/>
              </a:rPr>
              <a:t>EX2: Projection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0" name="TextBox 8"/>
          <p:cNvSpPr/>
          <p:nvPr/>
        </p:nvSpPr>
        <p:spPr>
          <a:xfrm>
            <a:off x="286920" y="1153080"/>
            <a:ext cx="3193560" cy="64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36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Movies</a:t>
            </a:r>
            <a:r>
              <a:rPr lang="en-US" sz="36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 table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The Relational Model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/>
          </p:nvPr>
        </p:nvSpPr>
        <p:spPr>
          <a:xfrm>
            <a:off x="1055880" y="1153080"/>
            <a:ext cx="8304840" cy="474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a. Cartesian product  R3 := R1 </a:t>
            </a:r>
            <a:r>
              <a:rPr lang="en-US" sz="3600" b="1" u="none" strike="noStrike">
                <a:solidFill>
                  <a:srgbClr val="002060"/>
                </a:solidFill>
                <a:effectLst/>
                <a:uFillTx/>
                <a:latin typeface="Lucida Sans Unicode"/>
              </a:rPr>
              <a:t>Χ</a:t>
            </a:r>
            <a:r>
              <a:rPr lang="en-US" sz="36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R2</a:t>
            </a:r>
            <a:endParaRPr lang="en-US" sz="36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graphicFrame>
        <p:nvGraphicFramePr>
          <p:cNvPr id="262" name="Table 5"/>
          <p:cNvGraphicFramePr/>
          <p:nvPr/>
        </p:nvGraphicFramePr>
        <p:xfrm>
          <a:off x="1143000" y="2679840"/>
          <a:ext cx="2255040" cy="2121120"/>
        </p:xfrm>
        <a:graphic>
          <a:graphicData uri="http://schemas.openxmlformats.org/drawingml/2006/table">
            <a:tbl>
              <a:tblPr/>
              <a:tblGrid>
                <a:gridCol w="112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04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A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B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04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6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</a:t>
                      </a:r>
                      <a:endParaRPr lang="en-US" sz="36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6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36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04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6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36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6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36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3" name="Table 6"/>
          <p:cNvGraphicFramePr/>
          <p:nvPr/>
        </p:nvGraphicFramePr>
        <p:xfrm>
          <a:off x="3797280" y="2679120"/>
          <a:ext cx="2253600" cy="2383560"/>
        </p:xfrm>
        <a:graphic>
          <a:graphicData uri="http://schemas.openxmlformats.org/drawingml/2006/table">
            <a:tbl>
              <a:tblPr/>
              <a:tblGrid>
                <a:gridCol w="70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5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B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C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D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5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5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6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5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20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9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10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11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4" name="TextBox 7"/>
          <p:cNvSpPr/>
          <p:nvPr/>
        </p:nvSpPr>
        <p:spPr>
          <a:xfrm>
            <a:off x="1143000" y="1994400"/>
            <a:ext cx="2253960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Relation R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65" name="Table 9"/>
          <p:cNvGraphicFramePr/>
          <p:nvPr/>
        </p:nvGraphicFramePr>
        <p:xfrm>
          <a:off x="7112160" y="2725560"/>
          <a:ext cx="4320000" cy="4132320"/>
        </p:xfrm>
        <a:graphic>
          <a:graphicData uri="http://schemas.openxmlformats.org/drawingml/2006/table">
            <a:tbl>
              <a:tblPr/>
              <a:tblGrid>
                <a:gridCol w="68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64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A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R.B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S.B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C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D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4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5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6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4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76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9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10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11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9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5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6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4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076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9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10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11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6" name="Title 1"/>
          <p:cNvSpPr/>
          <p:nvPr/>
        </p:nvSpPr>
        <p:spPr>
          <a:xfrm>
            <a:off x="181080" y="0"/>
            <a:ext cx="12010680" cy="11084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2.3.3. Cartesian product and joins 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7" name="TextBox 7"/>
          <p:cNvSpPr/>
          <p:nvPr/>
        </p:nvSpPr>
        <p:spPr>
          <a:xfrm>
            <a:off x="3797280" y="1995120"/>
            <a:ext cx="2253960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Relation 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8" name="TextBox 7"/>
          <p:cNvSpPr/>
          <p:nvPr/>
        </p:nvSpPr>
        <p:spPr>
          <a:xfrm>
            <a:off x="7122240" y="2040840"/>
            <a:ext cx="4310640" cy="68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Cartesian Product R X 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2"/>
          <p:cNvSpPr/>
          <p:nvPr/>
        </p:nvSpPr>
        <p:spPr>
          <a:xfrm>
            <a:off x="170280" y="219240"/>
            <a:ext cx="12021480" cy="119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7200" b="1" u="none" strike="noStrike" spc="51"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comic"/>
              </a:rPr>
              <a:t>OBJECTIVES</a:t>
            </a:r>
            <a:endParaRPr lang="en-US" sz="7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0" name="Content Placeholder 2"/>
          <p:cNvSpPr/>
          <p:nvPr/>
        </p:nvSpPr>
        <p:spPr>
          <a:xfrm>
            <a:off x="1355040" y="1658520"/>
            <a:ext cx="9496800" cy="67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457200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1" u="none" strike="noStrike">
                <a:solidFill>
                  <a:srgbClr val="7B32B2"/>
                </a:solidFill>
                <a:effectLst/>
                <a:uFillTx/>
                <a:latin typeface="Times New Roman"/>
              </a:rPr>
              <a:t>Understand concepts of: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Rectangle 1"/>
          <p:cNvSpPr/>
          <p:nvPr/>
        </p:nvSpPr>
        <p:spPr>
          <a:xfrm>
            <a:off x="908640" y="2569320"/>
            <a:ext cx="11164680" cy="403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lvl="1" indent="-457200" defTabSz="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"/>
            </a:pP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What is the </a:t>
            </a:r>
            <a:r>
              <a:rPr lang="en-US" sz="3200" b="1" u="none" strike="noStrike">
                <a:solidFill>
                  <a:srgbClr val="FF0000"/>
                </a:solidFill>
                <a:effectLst/>
                <a:uFillTx/>
                <a:latin typeface="Times New Roman"/>
              </a:rPr>
              <a:t>relational model</a:t>
            </a: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 and database design basing relational model.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lvl="1" indent="-457200" defTabSz="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"/>
            </a:pP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Conceptualize data using the relational model.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lvl="1" indent="-457200" defTabSz="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"/>
            </a:pP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Understand what basic </a:t>
            </a:r>
            <a:r>
              <a:rPr lang="en-US" sz="3200" b="1" u="none" strike="noStrike">
                <a:solidFill>
                  <a:srgbClr val="FF0000"/>
                </a:solidFill>
                <a:effectLst/>
                <a:uFillTx/>
                <a:latin typeface="Times New Roman"/>
              </a:rPr>
              <a:t>relational algebra operators</a:t>
            </a: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 under set semantics.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lvl="1" indent="-457200" defTabSz="457200">
              <a:lnSpc>
                <a:spcPct val="100000"/>
              </a:lnSpc>
              <a:buClr>
                <a:srgbClr val="FF0000"/>
              </a:buClr>
              <a:buFont typeface="Wingdings" charset="2"/>
              <a:buChar char=""/>
            </a:pPr>
            <a:r>
              <a:rPr lang="en-US" sz="3200" b="1" u="none" strike="noStrike">
                <a:solidFill>
                  <a:srgbClr val="FF0000"/>
                </a:solidFill>
                <a:effectLst/>
                <a:uFillTx/>
                <a:latin typeface="Times New Roman"/>
              </a:rPr>
              <a:t>Express queries</a:t>
            </a: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Times New Roman"/>
              </a:rPr>
              <a:t> using relational algebra.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200000"/>
              </a:lnSpc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181080" y="1108800"/>
            <a:ext cx="9383760" cy="974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b. theta joins </a:t>
            </a:r>
            <a:r>
              <a:rPr lang="en-US" sz="4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R3 := R1 </a:t>
            </a:r>
            <a:r>
              <a:rPr lang="en-US" sz="4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Lucida Sans Unicode"/>
              </a:rPr>
              <a:t>⋈</a:t>
            </a:r>
            <a:r>
              <a:rPr lang="en-US" sz="4000" b="1" u="none" strike="noStrike" baseline="-25000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Lucida Sans Unicode"/>
              </a:rPr>
              <a:t>&lt;join condition&gt;</a:t>
            </a:r>
            <a:r>
              <a:rPr lang="en-US" sz="40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R2</a:t>
            </a:r>
            <a:endParaRPr lang="en-US" sz="40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graphicFrame>
        <p:nvGraphicFramePr>
          <p:cNvPr id="270" name="Table 5"/>
          <p:cNvGraphicFramePr/>
          <p:nvPr/>
        </p:nvGraphicFramePr>
        <p:xfrm>
          <a:off x="776520" y="2057400"/>
          <a:ext cx="1894320" cy="2224800"/>
        </p:xfrm>
        <a:graphic>
          <a:graphicData uri="http://schemas.openxmlformats.org/drawingml/2006/table">
            <a:tbl>
              <a:tblPr/>
              <a:tblGrid>
                <a:gridCol w="63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2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A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B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C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2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2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6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2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9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1" name="TextBox 6"/>
          <p:cNvSpPr/>
          <p:nvPr/>
        </p:nvSpPr>
        <p:spPr>
          <a:xfrm>
            <a:off x="776520" y="4328280"/>
            <a:ext cx="1894320" cy="588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Relation U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72" name="Table 7"/>
          <p:cNvGraphicFramePr/>
          <p:nvPr/>
        </p:nvGraphicFramePr>
        <p:xfrm>
          <a:off x="3113280" y="2057400"/>
          <a:ext cx="1863000" cy="2224800"/>
        </p:xfrm>
        <a:graphic>
          <a:graphicData uri="http://schemas.openxmlformats.org/drawingml/2006/table">
            <a:tbl>
              <a:tblPr/>
              <a:tblGrid>
                <a:gridCol w="59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2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B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C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D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2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2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5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2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10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3" name="TextBox 8"/>
          <p:cNvSpPr/>
          <p:nvPr/>
        </p:nvSpPr>
        <p:spPr>
          <a:xfrm>
            <a:off x="3113280" y="4282560"/>
            <a:ext cx="1862640" cy="550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Relation V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74" name="Table 9"/>
          <p:cNvGraphicFramePr/>
          <p:nvPr/>
        </p:nvGraphicFramePr>
        <p:xfrm>
          <a:off x="6832440" y="1917720"/>
          <a:ext cx="4866480" cy="3435240"/>
        </p:xfrm>
        <a:graphic>
          <a:graphicData uri="http://schemas.openxmlformats.org/drawingml/2006/table">
            <a:tbl>
              <a:tblPr/>
              <a:tblGrid>
                <a:gridCol w="5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964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A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U.B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U.C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V.B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V.C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D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36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36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5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08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10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36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6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10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36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9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10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5" name="TextBox 10"/>
          <p:cNvSpPr/>
          <p:nvPr/>
        </p:nvSpPr>
        <p:spPr>
          <a:xfrm>
            <a:off x="6832440" y="5382720"/>
            <a:ext cx="4866120" cy="838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solidFill>
              <a:srgbClr val="E833BF">
                <a:lumMod val="20000"/>
                <a:lumOff val="8000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U </a:t>
            </a: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Lucida Sans Unicode"/>
              </a:rPr>
              <a:t>⋈ </a:t>
            </a:r>
            <a:r>
              <a:rPr lang="en-US" sz="2800" b="1" u="none" strike="noStrike" baseline="-25000">
                <a:solidFill>
                  <a:schemeClr val="dk1"/>
                </a:solidFill>
                <a:effectLst/>
                <a:uFillTx/>
                <a:latin typeface="Lucida Sans Unicode"/>
              </a:rPr>
              <a:t>A&lt;D</a:t>
            </a: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Lucida Sans Unicode"/>
              </a:rPr>
              <a:t> V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76" name="Table 11"/>
          <p:cNvGraphicFramePr/>
          <p:nvPr>
            <p:extLst>
              <p:ext uri="{D42A27DB-BD31-4B8C-83A1-F6EECF244321}">
                <p14:modId xmlns:p14="http://schemas.microsoft.com/office/powerpoint/2010/main" val="3836686130"/>
              </p:ext>
            </p:extLst>
          </p:nvPr>
        </p:nvGraphicFramePr>
        <p:xfrm>
          <a:off x="1311119" y="5157000"/>
          <a:ext cx="4562555" cy="1037520"/>
        </p:xfrm>
        <a:graphic>
          <a:graphicData uri="http://schemas.openxmlformats.org/drawingml/2006/table">
            <a:tbl>
              <a:tblPr/>
              <a:tblGrid>
                <a:gridCol w="478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4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76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A</a:t>
                      </a:r>
                      <a:endParaRPr lang="en-US" sz="2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U.B</a:t>
                      </a:r>
                      <a:endParaRPr lang="en-US" sz="2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U.C</a:t>
                      </a:r>
                      <a:endParaRPr lang="en-US" sz="2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V.B</a:t>
                      </a:r>
                      <a:endParaRPr lang="en-US" sz="2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V.C</a:t>
                      </a:r>
                      <a:endParaRPr lang="en-US" sz="2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D</a:t>
                      </a:r>
                      <a:endParaRPr lang="en-US" sz="2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76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2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400" b="1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10</a:t>
                      </a:r>
                      <a:endParaRPr lang="en-US" sz="2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7" name="TextBox 12"/>
          <p:cNvSpPr/>
          <p:nvPr/>
        </p:nvSpPr>
        <p:spPr>
          <a:xfrm>
            <a:off x="1546200" y="6221880"/>
            <a:ext cx="3536640" cy="398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20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Result of U </a:t>
            </a:r>
            <a:r>
              <a:rPr lang="en-US" sz="2000" b="1" u="none" strike="noStrike">
                <a:solidFill>
                  <a:schemeClr val="dk1"/>
                </a:solidFill>
                <a:effectLst/>
                <a:uFillTx/>
                <a:latin typeface="Lucida Sans Unicode"/>
              </a:rPr>
              <a:t>⋈ </a:t>
            </a:r>
            <a:r>
              <a:rPr lang="en-US" sz="2000" b="1" u="none" strike="noStrike" baseline="-25000">
                <a:solidFill>
                  <a:schemeClr val="dk1"/>
                </a:solidFill>
                <a:effectLst/>
                <a:uFillTx/>
                <a:latin typeface="Lucida Sans Unicode"/>
              </a:rPr>
              <a:t>A&lt;D AND U.B</a:t>
            </a:r>
            <a:r>
              <a:rPr lang="en-US" sz="2000" b="1" u="none" strike="noStrike" baseline="-25000">
                <a:solidFill>
                  <a:schemeClr val="dk1"/>
                </a:solidFill>
                <a:effectLst/>
                <a:uFillTx/>
                <a:latin typeface="Symbol"/>
              </a:rPr>
              <a:t></a:t>
            </a:r>
            <a:r>
              <a:rPr lang="en-US" sz="2000" b="1" u="none" strike="noStrike" baseline="-25000">
                <a:solidFill>
                  <a:schemeClr val="dk1"/>
                </a:solidFill>
                <a:effectLst/>
                <a:uFillTx/>
                <a:latin typeface="Lucida Sans Unicode"/>
              </a:rPr>
              <a:t>V.B</a:t>
            </a:r>
            <a:r>
              <a:rPr lang="en-US" sz="2000" b="1" u="none" strike="noStrike">
                <a:solidFill>
                  <a:schemeClr val="dk1"/>
                </a:solidFill>
                <a:effectLst/>
                <a:uFillTx/>
                <a:latin typeface="Lucida Sans Unicode"/>
              </a:rPr>
              <a:t> V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8" name="Title 1"/>
          <p:cNvSpPr/>
          <p:nvPr/>
        </p:nvSpPr>
        <p:spPr>
          <a:xfrm>
            <a:off x="181080" y="0"/>
            <a:ext cx="12010680" cy="11084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2.3.3. Cartesian product and joins 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1533960" y="1279800"/>
            <a:ext cx="7936200" cy="59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c. Natural join R3 := R1 </a:t>
            </a:r>
            <a:r>
              <a:rPr lang="en-US" sz="48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Lucida Sans Unicode"/>
              </a:rPr>
              <a:t>⋈</a:t>
            </a:r>
            <a:r>
              <a:rPr lang="en-US" sz="28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R2</a:t>
            </a: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graphicFrame>
        <p:nvGraphicFramePr>
          <p:cNvPr id="280" name="Table 5"/>
          <p:cNvGraphicFramePr/>
          <p:nvPr/>
        </p:nvGraphicFramePr>
        <p:xfrm>
          <a:off x="1117440" y="3086280"/>
          <a:ext cx="1540080" cy="1738800"/>
        </p:xfrm>
        <a:graphic>
          <a:graphicData uri="http://schemas.openxmlformats.org/drawingml/2006/table">
            <a:tbl>
              <a:tblPr/>
              <a:tblGrid>
                <a:gridCol w="77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6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A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B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6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6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1" name="Table 6"/>
          <p:cNvGraphicFramePr/>
          <p:nvPr/>
        </p:nvGraphicFramePr>
        <p:xfrm>
          <a:off x="3359880" y="3086280"/>
          <a:ext cx="2455560" cy="2390760"/>
        </p:xfrm>
        <a:graphic>
          <a:graphicData uri="http://schemas.openxmlformats.org/drawingml/2006/table">
            <a:tbl>
              <a:tblPr/>
              <a:tblGrid>
                <a:gridCol w="76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08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B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C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D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6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5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6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08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28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9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10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11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2" name="TextBox 7"/>
          <p:cNvSpPr/>
          <p:nvPr/>
        </p:nvSpPr>
        <p:spPr>
          <a:xfrm>
            <a:off x="950040" y="2502000"/>
            <a:ext cx="1874880" cy="52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Relation R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3" name="TextBox 8"/>
          <p:cNvSpPr/>
          <p:nvPr/>
        </p:nvSpPr>
        <p:spPr>
          <a:xfrm>
            <a:off x="3359880" y="2564280"/>
            <a:ext cx="2456280" cy="52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Relation 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4" name="TextBox 9"/>
          <p:cNvSpPr/>
          <p:nvPr/>
        </p:nvSpPr>
        <p:spPr>
          <a:xfrm>
            <a:off x="7467120" y="2502000"/>
            <a:ext cx="3396960" cy="52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Natural Join R </a:t>
            </a: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Lucida Sans Unicode"/>
              </a:rPr>
              <a:t>⋈ S</a:t>
            </a: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 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85" name="Table 10"/>
          <p:cNvGraphicFramePr/>
          <p:nvPr/>
        </p:nvGraphicFramePr>
        <p:xfrm>
          <a:off x="7467120" y="3200400"/>
          <a:ext cx="3004920" cy="2646000"/>
        </p:xfrm>
        <a:graphic>
          <a:graphicData uri="http://schemas.openxmlformats.org/drawingml/2006/table">
            <a:tbl>
              <a:tblPr/>
              <a:tblGrid>
                <a:gridCol w="74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20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A</a:t>
                      </a:r>
                      <a:endParaRPr lang="en-US" sz="32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B</a:t>
                      </a:r>
                      <a:endParaRPr lang="en-US" sz="32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C</a:t>
                      </a:r>
                      <a:endParaRPr lang="en-US" sz="32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D</a:t>
                      </a:r>
                      <a:endParaRPr lang="en-US" sz="32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0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5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6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000"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lang="en-US" sz="3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3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6" name="Title 1"/>
          <p:cNvSpPr/>
          <p:nvPr/>
        </p:nvSpPr>
        <p:spPr>
          <a:xfrm>
            <a:off x="181080" y="0"/>
            <a:ext cx="12010680" cy="11084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2.3.3. Cartesian product and joins 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11961720" cy="787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Rename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319320" y="1040760"/>
            <a:ext cx="11682360" cy="21243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The </a:t>
            </a:r>
            <a:r>
              <a:rPr lang="en-US" sz="28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ymbol"/>
              </a:rPr>
              <a:t></a:t>
            </a:r>
            <a:r>
              <a:rPr lang="en-US" sz="28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operation gives a new schema to a relation</a:t>
            </a: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Lucida Sans Unicode"/>
              </a:rPr>
              <a:t>ρ</a:t>
            </a:r>
            <a:r>
              <a:rPr lang="en-US" sz="2800" b="1" u="none" strike="noStrike" baseline="-25000">
                <a:solidFill>
                  <a:srgbClr val="CC00CC"/>
                </a:solidFill>
                <a:effectLst/>
                <a:uFillTx/>
                <a:latin typeface="Century Gothic"/>
              </a:rPr>
              <a:t>S(A1,…,A</a:t>
            </a:r>
            <a:r>
              <a:rPr lang="en-US" sz="2800" b="1" i="1" u="none" strike="noStrike" baseline="-25000">
                <a:solidFill>
                  <a:srgbClr val="CC00CC"/>
                </a:solidFill>
                <a:effectLst/>
                <a:uFillTx/>
                <a:latin typeface="Century Gothic"/>
              </a:rPr>
              <a:t>n</a:t>
            </a:r>
            <a:r>
              <a:rPr lang="en-US" sz="2800" b="1" u="none" strike="noStrike" baseline="-25000">
                <a:solidFill>
                  <a:srgbClr val="CC00CC"/>
                </a:solidFill>
                <a:effectLst/>
                <a:uFillTx/>
                <a:latin typeface="Century Gothic"/>
              </a:rPr>
              <a:t>)</a:t>
            </a:r>
            <a:r>
              <a:rPr lang="en-US" sz="28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(R) makes S be a relation with attributes A1,…,A</a:t>
            </a:r>
            <a:r>
              <a:rPr lang="en-US" sz="2800" b="1" i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n</a:t>
            </a:r>
            <a:r>
              <a:rPr lang="en-US" sz="28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  and the same tuples as R</a:t>
            </a: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Simplified notation: S:=R (A1,A2,…,An) </a:t>
            </a: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graphicFrame>
        <p:nvGraphicFramePr>
          <p:cNvPr id="289" name="Table 5"/>
          <p:cNvGraphicFramePr/>
          <p:nvPr/>
        </p:nvGraphicFramePr>
        <p:xfrm>
          <a:off x="531360" y="3842280"/>
          <a:ext cx="1692720" cy="1824120"/>
        </p:xfrm>
        <a:graphic>
          <a:graphicData uri="http://schemas.openxmlformats.org/drawingml/2006/table">
            <a:tbl>
              <a:tblPr/>
              <a:tblGrid>
                <a:gridCol w="84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804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A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B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4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4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0" name="Table 6"/>
          <p:cNvGraphicFramePr/>
          <p:nvPr/>
        </p:nvGraphicFramePr>
        <p:xfrm>
          <a:off x="3132000" y="3866400"/>
          <a:ext cx="1973160" cy="2396880"/>
        </p:xfrm>
        <a:graphic>
          <a:graphicData uri="http://schemas.openxmlformats.org/drawingml/2006/table">
            <a:tbl>
              <a:tblPr/>
              <a:tblGrid>
                <a:gridCol w="61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68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B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C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D</a:t>
                      </a:r>
                      <a:endParaRPr lang="en-US" sz="2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5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6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68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4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9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10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11</a:t>
                      </a:r>
                      <a:endParaRPr lang="en-US" sz="2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1" name="TextBox 7"/>
          <p:cNvSpPr/>
          <p:nvPr/>
        </p:nvSpPr>
        <p:spPr>
          <a:xfrm>
            <a:off x="403920" y="3243240"/>
            <a:ext cx="1936440" cy="51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Relation R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2" name="TextBox 8"/>
          <p:cNvSpPr/>
          <p:nvPr/>
        </p:nvSpPr>
        <p:spPr>
          <a:xfrm>
            <a:off x="3132000" y="3282120"/>
            <a:ext cx="1917000" cy="51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Relation 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93" name="Table 9"/>
          <p:cNvGraphicFramePr/>
          <p:nvPr/>
        </p:nvGraphicFramePr>
        <p:xfrm>
          <a:off x="6858000" y="3688560"/>
          <a:ext cx="3335400" cy="3166920"/>
        </p:xfrm>
        <a:graphic>
          <a:graphicData uri="http://schemas.openxmlformats.org/drawingml/2006/table">
            <a:tbl>
              <a:tblPr/>
              <a:tblGrid>
                <a:gridCol w="52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9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A</a:t>
                      </a:r>
                      <a:endParaRPr lang="en-US" sz="2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B</a:t>
                      </a:r>
                      <a:endParaRPr lang="en-US" sz="2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X</a:t>
                      </a:r>
                      <a:endParaRPr lang="en-US" sz="2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C</a:t>
                      </a:r>
                      <a:endParaRPr lang="en-US" sz="2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entury Gothic"/>
                        </a:rPr>
                        <a:t>D</a:t>
                      </a:r>
                      <a:endParaRPr lang="en-US" sz="20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5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6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3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9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10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11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2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5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6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92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7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8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000"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3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4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9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10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lang="en-US" sz="2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entury Gothic"/>
                        </a:rPr>
                        <a:t>11</a:t>
                      </a:r>
                      <a:endParaRPr lang="en-US" sz="2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4" name="TextBox 10"/>
          <p:cNvSpPr/>
          <p:nvPr/>
        </p:nvSpPr>
        <p:spPr>
          <a:xfrm>
            <a:off x="6604560" y="3084120"/>
            <a:ext cx="3843360" cy="58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20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R X</a:t>
            </a:r>
            <a:r>
              <a:rPr lang="en-US" sz="32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 </a:t>
            </a:r>
            <a:r>
              <a:rPr lang="en-US" sz="3200" b="1" u="none" strike="noStrike">
                <a:solidFill>
                  <a:schemeClr val="dk1"/>
                </a:solidFill>
                <a:effectLst/>
                <a:uFillTx/>
                <a:latin typeface="Symbol"/>
              </a:rPr>
              <a:t></a:t>
            </a:r>
            <a:r>
              <a:rPr lang="en-US" sz="3200" b="1" u="none" strike="noStrike" baseline="-25000">
                <a:solidFill>
                  <a:schemeClr val="dk1"/>
                </a:solidFill>
                <a:effectLst/>
                <a:uFillTx/>
                <a:latin typeface="Century Gothic"/>
              </a:rPr>
              <a:t>S(X,C,D)</a:t>
            </a:r>
            <a:r>
              <a:rPr lang="en-US" sz="2000" b="1" u="none" strike="noStrike" baseline="-25000">
                <a:solidFill>
                  <a:schemeClr val="dk1"/>
                </a:solidFill>
                <a:effectLst/>
                <a:uFillTx/>
                <a:latin typeface="Century Gothic"/>
              </a:rPr>
              <a:t> </a:t>
            </a:r>
            <a:r>
              <a:rPr lang="en-US" sz="20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(S)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684360" y="1320840"/>
            <a:ext cx="11507040" cy="5199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How we need relational expression</a:t>
            </a:r>
            <a:endParaRPr lang="en-US" sz="36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Relational algebra allows us to form expressions</a:t>
            </a:r>
            <a:endParaRPr lang="en-US" sz="36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Relational expression is constructed by applying operations to the result of other operations</a:t>
            </a:r>
            <a:endParaRPr lang="en-US" sz="36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Expressions can be presented as expression tree</a:t>
            </a:r>
            <a:endParaRPr lang="en-US" sz="36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lang="en-US" sz="36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96" name="Title 1"/>
          <p:cNvSpPr/>
          <p:nvPr/>
        </p:nvSpPr>
        <p:spPr>
          <a:xfrm>
            <a:off x="181080" y="0"/>
            <a:ext cx="12010680" cy="11084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dk1"/>
                </a:solidFill>
                <a:effectLst/>
                <a:uFillTx/>
                <a:latin typeface="comic"/>
              </a:rPr>
              <a:t>2.3.4. Relational Expression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000800" y="285840"/>
            <a:ext cx="10920960" cy="84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0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The role of relational algebra in a DBMS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pic>
        <p:nvPicPr>
          <p:cNvPr id="298" name="Picture 3"/>
          <p:cNvPicPr/>
          <p:nvPr/>
        </p:nvPicPr>
        <p:blipFill>
          <a:blip r:embed="rId2"/>
          <a:stretch/>
        </p:blipFill>
        <p:spPr>
          <a:xfrm>
            <a:off x="3201840" y="1206720"/>
            <a:ext cx="5997240" cy="509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The Relational Model of Data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640520" y="33012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54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Relational Expression</a:t>
            </a:r>
            <a:endParaRPr lang="en-US" sz="5400" b="0" u="none" strike="noStrik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31360" y="1381680"/>
            <a:ext cx="10972440" cy="452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rgbClr val="002060"/>
                </a:solidFill>
                <a:effectLst/>
                <a:uFillTx/>
                <a:latin typeface="Arial"/>
              </a:rPr>
              <a:t>Example:</a:t>
            </a: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Arial"/>
              </a:rPr>
              <a:t> What are the titles and years of movies made by Fox that are at least 100 minutes long?</a:t>
            </a:r>
            <a:endParaRPr lang="en-US" sz="32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Arial"/>
              </a:rPr>
              <a:t>(1) Select those Movies tuples that have length </a:t>
            </a: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Symbol"/>
              </a:rPr>
              <a:t></a:t>
            </a: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Arial"/>
              </a:rPr>
              <a:t> 100</a:t>
            </a: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Arial"/>
              </a:rPr>
              <a:t>(2) Select those Movies tuples that have studioName=‘Fox’</a:t>
            </a: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Arial"/>
              </a:rPr>
              <a:t>(3) Compute the intersection of (1) and (2)</a:t>
            </a: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4572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Arial"/>
              </a:rPr>
              <a:t>(4) Project the relation from (3) onto attributes title and year</a:t>
            </a: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513800" y="624240"/>
            <a:ext cx="9990000" cy="1280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000" b="1" u="none" strike="noStrike">
                <a:solidFill>
                  <a:srgbClr val="1B5AD7"/>
                </a:solidFill>
                <a:effectLst/>
                <a:uFillTx/>
                <a:latin typeface="Century Gothic"/>
              </a:rPr>
              <a:t>Relational Expression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ldNum" idx="19"/>
          </p:nvPr>
        </p:nvSpPr>
        <p:spPr>
          <a:xfrm>
            <a:off x="0" y="78804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buNone/>
            </a:pPr>
            <a:endParaRPr lang="en-US" sz="2000" b="0" u="none" strike="noStrike">
              <a:solidFill>
                <a:srgbClr val="FEFFFF"/>
              </a:solidFill>
              <a:effectLst/>
              <a:uFillTx/>
              <a:latin typeface="Century Gothic"/>
            </a:endParaRPr>
          </a:p>
        </p:txBody>
      </p:sp>
      <p:sp>
        <p:nvSpPr>
          <p:cNvPr id="303" name="TextBox 16"/>
          <p:cNvSpPr/>
          <p:nvPr/>
        </p:nvSpPr>
        <p:spPr>
          <a:xfrm>
            <a:off x="2703240" y="5078880"/>
            <a:ext cx="660312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Expression tree for a relational algebra expression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4" name="Content Placeholder 2"/>
          <p:cNvSpPr/>
          <p:nvPr/>
        </p:nvSpPr>
        <p:spPr>
          <a:xfrm>
            <a:off x="2109960" y="5319720"/>
            <a:ext cx="8457840" cy="121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91440" rIns="90000" bIns="45000" anchor="t">
            <a:normAutofit fontScale="92500" lnSpcReduction="19999"/>
          </a:bodyPr>
          <a:lstStyle/>
          <a:p>
            <a:pPr marL="438840" indent="-320040" defTabSz="914400">
              <a:lnSpc>
                <a:spcPct val="150000"/>
              </a:lnSpc>
              <a:tabLst>
                <a:tab pos="0" algn="l"/>
              </a:tabLst>
            </a:pPr>
            <a:r>
              <a:rPr lang="en-US" sz="2800" b="1" u="none" strike="noStrike">
                <a:solidFill>
                  <a:srgbClr val="0070C0"/>
                </a:solidFill>
                <a:effectLst/>
                <a:uFillTx/>
                <a:latin typeface="Symbol"/>
              </a:rPr>
              <a:t></a:t>
            </a:r>
            <a:r>
              <a:rPr lang="en-US" sz="2800" b="1" u="none" strike="noStrike" baseline="-25000">
                <a:solidFill>
                  <a:srgbClr val="0070C0"/>
                </a:solidFill>
                <a:effectLst/>
                <a:uFillTx/>
                <a:latin typeface="Arial"/>
              </a:rPr>
              <a:t>title,year</a:t>
            </a:r>
            <a:r>
              <a:rPr lang="en-US" sz="2800" b="1" u="none" strike="noStrike">
                <a:solidFill>
                  <a:srgbClr val="0070C0"/>
                </a:solidFill>
                <a:effectLst/>
                <a:uFillTx/>
                <a:latin typeface="Arial"/>
              </a:rPr>
              <a:t>(</a:t>
            </a:r>
            <a:r>
              <a:rPr lang="en-US" sz="2800" b="1" u="none" strike="noStrike">
                <a:solidFill>
                  <a:srgbClr val="0070C0"/>
                </a:solidFill>
                <a:effectLst/>
                <a:uFillTx/>
                <a:latin typeface="Symbol"/>
              </a:rPr>
              <a:t></a:t>
            </a:r>
            <a:r>
              <a:rPr lang="en-US" sz="2800" b="1" u="none" strike="noStrike" baseline="-25000">
                <a:solidFill>
                  <a:srgbClr val="0070C0"/>
                </a:solidFill>
                <a:effectLst/>
                <a:uFillTx/>
                <a:latin typeface="Arial"/>
              </a:rPr>
              <a:t>length</a:t>
            </a:r>
            <a:r>
              <a:rPr lang="en-US" sz="2800" b="1" u="none" strike="noStrike" baseline="-25000">
                <a:solidFill>
                  <a:srgbClr val="0070C0"/>
                </a:solidFill>
                <a:effectLst/>
                <a:uFillTx/>
                <a:latin typeface="Symbol"/>
              </a:rPr>
              <a:t></a:t>
            </a:r>
            <a:r>
              <a:rPr lang="en-US" sz="2800" b="1" u="none" strike="noStrike" baseline="-25000">
                <a:solidFill>
                  <a:srgbClr val="0070C0"/>
                </a:solidFill>
                <a:effectLst/>
                <a:uFillTx/>
                <a:latin typeface="Arial"/>
              </a:rPr>
              <a:t>100 </a:t>
            </a:r>
            <a:r>
              <a:rPr lang="en-US" sz="2800" b="1" u="none" strike="noStrike">
                <a:solidFill>
                  <a:srgbClr val="0070C0"/>
                </a:solidFill>
                <a:effectLst/>
                <a:uFillTx/>
                <a:latin typeface="Arial"/>
              </a:rPr>
              <a:t>(Movies) </a:t>
            </a:r>
            <a:r>
              <a:rPr lang="en-US" sz="2800" b="1" u="none" strike="noStrike">
                <a:solidFill>
                  <a:srgbClr val="0070C0"/>
                </a:solidFill>
                <a:effectLst/>
                <a:uFillTx/>
                <a:latin typeface="Symbol"/>
              </a:rPr>
              <a:t></a:t>
            </a:r>
            <a:r>
              <a:rPr lang="en-US" sz="2800" b="1" u="none" strike="noStrike">
                <a:solidFill>
                  <a:srgbClr val="0070C0"/>
                </a:solidFill>
                <a:effectLst/>
                <a:uFillTx/>
                <a:latin typeface="Arial"/>
              </a:rPr>
              <a:t> </a:t>
            </a:r>
            <a:r>
              <a:rPr lang="en-US" sz="2800" b="1" u="none" strike="noStrike">
                <a:solidFill>
                  <a:srgbClr val="0070C0"/>
                </a:solidFill>
                <a:effectLst/>
                <a:uFillTx/>
                <a:latin typeface="Symbol"/>
              </a:rPr>
              <a:t></a:t>
            </a:r>
            <a:r>
              <a:rPr lang="en-US" sz="2800" b="1" u="none" strike="noStrike" baseline="-25000">
                <a:solidFill>
                  <a:srgbClr val="0070C0"/>
                </a:solidFill>
                <a:effectLst/>
                <a:uFillTx/>
                <a:latin typeface="Arial"/>
              </a:rPr>
              <a:t>studioName=‘Fox’ </a:t>
            </a:r>
            <a:r>
              <a:rPr lang="en-US" sz="2800" b="1" u="none" strike="noStrike">
                <a:solidFill>
                  <a:srgbClr val="0070C0"/>
                </a:solidFill>
                <a:effectLst/>
                <a:uFillTx/>
                <a:latin typeface="Arial"/>
              </a:rPr>
              <a:t>(Movies))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8840" indent="-320040" defTabSz="914400">
              <a:lnSpc>
                <a:spcPct val="150000"/>
              </a:lnSpc>
              <a:tabLst>
                <a:tab pos="0" algn="l"/>
              </a:tabLst>
            </a:pPr>
            <a:r>
              <a:rPr lang="en-US" sz="2800" b="1" u="none" strike="noStrike">
                <a:solidFill>
                  <a:srgbClr val="0070C0"/>
                </a:solidFill>
                <a:effectLst/>
                <a:uFillTx/>
                <a:latin typeface="Symbol"/>
              </a:rPr>
              <a:t></a:t>
            </a:r>
            <a:r>
              <a:rPr lang="en-US" sz="2800" b="1" u="none" strike="noStrike" baseline="-25000">
                <a:solidFill>
                  <a:srgbClr val="0070C0"/>
                </a:solidFill>
                <a:effectLst/>
                <a:uFillTx/>
                <a:latin typeface="Arial"/>
              </a:rPr>
              <a:t>title,year</a:t>
            </a:r>
            <a:r>
              <a:rPr lang="en-US" sz="2800" b="1" u="none" strike="noStrike">
                <a:solidFill>
                  <a:srgbClr val="0070C0"/>
                </a:solidFill>
                <a:effectLst/>
                <a:uFillTx/>
                <a:latin typeface="Arial"/>
              </a:rPr>
              <a:t>(</a:t>
            </a:r>
            <a:r>
              <a:rPr lang="en-US" sz="2800" b="1" u="none" strike="noStrike">
                <a:solidFill>
                  <a:srgbClr val="0070C0"/>
                </a:solidFill>
                <a:effectLst/>
                <a:uFillTx/>
                <a:latin typeface="Symbol"/>
              </a:rPr>
              <a:t></a:t>
            </a:r>
            <a:r>
              <a:rPr lang="en-US" sz="2800" b="1" u="none" strike="noStrike" baseline="-25000">
                <a:solidFill>
                  <a:srgbClr val="0070C0"/>
                </a:solidFill>
                <a:effectLst/>
                <a:uFillTx/>
                <a:latin typeface="Arial"/>
              </a:rPr>
              <a:t>length</a:t>
            </a:r>
            <a:r>
              <a:rPr lang="en-US" sz="2800" b="1" u="none" strike="noStrike" baseline="-25000">
                <a:solidFill>
                  <a:srgbClr val="0070C0"/>
                </a:solidFill>
                <a:effectLst/>
                <a:uFillTx/>
                <a:latin typeface="Symbol"/>
              </a:rPr>
              <a:t></a:t>
            </a:r>
            <a:r>
              <a:rPr lang="en-US" sz="2800" b="1" u="none" strike="noStrike" baseline="-25000">
                <a:solidFill>
                  <a:srgbClr val="0070C0"/>
                </a:solidFill>
                <a:effectLst/>
                <a:uFillTx/>
                <a:latin typeface="Arial"/>
              </a:rPr>
              <a:t>100 AND studioName=‘Fox’ </a:t>
            </a:r>
            <a:r>
              <a:rPr lang="en-US" sz="2800" b="1" u="none" strike="noStrike">
                <a:solidFill>
                  <a:srgbClr val="0070C0"/>
                </a:solidFill>
                <a:effectLst/>
                <a:uFillTx/>
                <a:latin typeface="Arial"/>
              </a:rPr>
              <a:t>(Movies))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05" name="Content Placeholder 2"/>
          <p:cNvPicPr/>
          <p:nvPr/>
        </p:nvPicPr>
        <p:blipFill>
          <a:blip r:embed="rId2"/>
          <a:stretch/>
        </p:blipFill>
        <p:spPr>
          <a:xfrm>
            <a:off x="3051720" y="1526040"/>
            <a:ext cx="5905800" cy="35517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itle 1"/>
          <p:cNvSpPr/>
          <p:nvPr/>
        </p:nvSpPr>
        <p:spPr>
          <a:xfrm>
            <a:off x="181080" y="35640"/>
            <a:ext cx="12010680" cy="110844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Exercise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7" name="Text Box 8"/>
          <p:cNvSpPr/>
          <p:nvPr/>
        </p:nvSpPr>
        <p:spPr>
          <a:xfrm>
            <a:off x="180360" y="1144440"/>
            <a:ext cx="12011760" cy="2676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solidFill>
              <a:srgbClr val="26599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50000"/>
              </a:lnSpc>
            </a:pP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Product</a:t>
            </a: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(maker, model, type)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PC</a:t>
            </a: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(model, speed, ram, hd, price)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Laptop</a:t>
            </a: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(model, speed, ram, hd, screen, price) 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Printer</a:t>
            </a: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(model, color, type, price)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8" name="Text Box 10"/>
          <p:cNvSpPr/>
          <p:nvPr/>
        </p:nvSpPr>
        <p:spPr>
          <a:xfrm>
            <a:off x="180360" y="3838680"/>
            <a:ext cx="11781360" cy="2690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a)	What PC models have a speed of at least 3.00?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b)	Which manufacturers make laptops with a hard disk of at least 100GB?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c)	Find the model number and price of all products (of any type) made by manufacturer B.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d)	Find the model numbers of all color laser printers.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e)	Find those manufacturers that sell Laptops, but not PC’s.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80720" y="0"/>
            <a:ext cx="12011040" cy="9248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54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CONTENT</a:t>
            </a:r>
            <a:endParaRPr lang="en-US" sz="5400" b="0" u="none" strike="noStrik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03" name="Rectangle 1"/>
          <p:cNvSpPr/>
          <p:nvPr/>
        </p:nvSpPr>
        <p:spPr>
          <a:xfrm>
            <a:off x="1492920" y="1794600"/>
            <a:ext cx="9855000" cy="378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40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2.1 An Overview of Data Models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40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2.2 Basics of the Relational Model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200000"/>
              </a:lnSpc>
              <a:tabLst>
                <a:tab pos="0" algn="l"/>
              </a:tabLst>
            </a:pPr>
            <a:r>
              <a:rPr lang="en-US" sz="4000" b="1" u="none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2.3 An Algebraic Query Language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81080" y="124560"/>
            <a:ext cx="11928600" cy="11084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2.1 An Overview of Data Models</a:t>
            </a:r>
            <a:endParaRPr lang="en-US" sz="4800" b="0" u="none" strike="noStrik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05" name="Content Placeholder 2"/>
          <p:cNvSpPr/>
          <p:nvPr/>
        </p:nvSpPr>
        <p:spPr>
          <a:xfrm>
            <a:off x="425520" y="1233000"/>
            <a:ext cx="11461320" cy="5624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457200">
              <a:lnSpc>
                <a:spcPct val="100000"/>
              </a:lnSpc>
              <a:spcBef>
                <a:spcPts val="1001"/>
              </a:spcBef>
            </a:pPr>
            <a:endParaRPr lang="en-US" sz="4000" b="0" u="none" strike="noStrike">
              <a:solidFill>
                <a:srgbClr val="00206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973440" y="1641600"/>
            <a:ext cx="10689840" cy="4040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40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</a:t>
            </a:r>
            <a:r>
              <a:rPr lang="en-US" sz="4000" b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Data model</a:t>
            </a:r>
            <a:r>
              <a:rPr lang="en-US" sz="40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:</a:t>
            </a:r>
            <a:r>
              <a:rPr lang="en-US" sz="36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 a collection of concepts for describing data, including 3 parts:</a:t>
            </a:r>
            <a:endParaRPr lang="en-US" sz="36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200" b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Structure of the	 data</a:t>
            </a:r>
            <a:endParaRPr lang="en-US" sz="32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28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Ex: arrays or objects</a:t>
            </a:r>
            <a:endParaRPr lang="en-US" sz="28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200" b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Operations on the data</a:t>
            </a:r>
            <a:endParaRPr lang="en-US" sz="32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28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Queries and modification on data</a:t>
            </a:r>
            <a:endParaRPr lang="en-US" sz="28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200" b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Constraints on the data</a:t>
            </a:r>
            <a:endParaRPr lang="en-US" sz="32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28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Limitations on the data</a:t>
            </a:r>
            <a:endParaRPr lang="en-US" sz="28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5:prstTrans xmlns:p15="http://schemas.microsoft.com/office/powerpoint/2012/main" prst="fallOver"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81080" y="124560"/>
            <a:ext cx="11928600" cy="11084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2.1 An Overview of Data Models</a:t>
            </a:r>
            <a:endParaRPr lang="en-US" sz="4800" b="0" u="none" strike="noStrik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08" name="Content Placeholder 2"/>
          <p:cNvSpPr/>
          <p:nvPr/>
        </p:nvSpPr>
        <p:spPr>
          <a:xfrm>
            <a:off x="425520" y="1233000"/>
            <a:ext cx="11461320" cy="5624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457200">
              <a:lnSpc>
                <a:spcPct val="100000"/>
              </a:lnSpc>
              <a:spcBef>
                <a:spcPts val="1001"/>
              </a:spcBef>
            </a:pPr>
            <a:endParaRPr lang="en-US" sz="4000" b="0" u="none" strike="noStrike">
              <a:solidFill>
                <a:srgbClr val="00206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81080" y="1391400"/>
            <a:ext cx="11559240" cy="521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743040" lvl="1" indent="-285840" defTabSz="457200">
              <a:lnSpc>
                <a:spcPct val="11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The </a:t>
            </a:r>
            <a:r>
              <a:rPr lang="en-US" sz="28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relational model</a:t>
            </a: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, including object-relational extensions</a:t>
            </a: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743040" lvl="1" indent="-285840" defTabSz="457200">
              <a:lnSpc>
                <a:spcPct val="11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The </a:t>
            </a:r>
            <a:r>
              <a:rPr lang="en-US" sz="2800" b="1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semi-structured data model</a:t>
            </a: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, including XML and related standards</a:t>
            </a: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1143000" lvl="2" indent="-228600" defTabSz="457200">
              <a:lnSpc>
                <a:spcPct val="110000"/>
              </a:lnSpc>
              <a:spcBef>
                <a:spcPts val="1001"/>
              </a:spcBef>
              <a:buClr>
                <a:srgbClr val="353535"/>
              </a:buClr>
              <a:buFont typeface="OpenSymbol"/>
              <a:buChar char="-"/>
            </a:pP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resembles </a:t>
            </a:r>
            <a:r>
              <a:rPr lang="en-US" sz="2800" b="0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trees or graphs</a:t>
            </a: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rather than tables or arrays.</a:t>
            </a: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1143000" lvl="2" indent="-228600" defTabSz="457200">
              <a:lnSpc>
                <a:spcPct val="110000"/>
              </a:lnSpc>
              <a:spcBef>
                <a:spcPts val="1001"/>
              </a:spcBef>
              <a:buClr>
                <a:srgbClr val="353535"/>
              </a:buClr>
              <a:buFont typeface="OpenSymbol"/>
              <a:buChar char="-"/>
            </a:pP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XML, a way to represent data by </a:t>
            </a:r>
            <a:r>
              <a:rPr lang="en-US" sz="2800" b="0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hierarchically</a:t>
            </a: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nested tagged elements</a:t>
            </a: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1143000" lvl="2" indent="-228600" defTabSz="457200">
              <a:lnSpc>
                <a:spcPct val="110000"/>
              </a:lnSpc>
              <a:spcBef>
                <a:spcPts val="1001"/>
              </a:spcBef>
              <a:buClr>
                <a:srgbClr val="353535"/>
              </a:buClr>
              <a:buFont typeface="OpenSymbol"/>
              <a:buChar char="-"/>
            </a:pP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Operations involve following </a:t>
            </a:r>
            <a:r>
              <a:rPr lang="en-US" sz="2800" b="0" u="none" strike="noStrike">
                <a:solidFill>
                  <a:srgbClr val="FF0000"/>
                </a:solidFill>
                <a:effectLst/>
                <a:uFillTx/>
                <a:latin typeface="Century Gothic"/>
              </a:rPr>
              <a:t>paths in tree</a:t>
            </a: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from an element to one or more of its nested sub elements, and so on</a:t>
            </a: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1143000" lvl="2" indent="-228600" defTabSz="457200">
              <a:lnSpc>
                <a:spcPct val="110000"/>
              </a:lnSpc>
              <a:spcBef>
                <a:spcPts val="1001"/>
              </a:spcBef>
              <a:buClr>
                <a:srgbClr val="353535"/>
              </a:buClr>
              <a:buFont typeface="OpenSymbol"/>
              <a:buChar char="-"/>
            </a:pPr>
            <a:r>
              <a:rPr lang="en-US" sz="28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Constraints involve the data type of values associated with a nested tag</a:t>
            </a: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10000"/>
              </a:lnSpc>
              <a:spcBef>
                <a:spcPts val="1001"/>
              </a:spcBef>
              <a:buNone/>
            </a:pPr>
            <a:endParaRPr lang="en-US" sz="28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5:prstTrans xmlns:p15="http://schemas.microsoft.com/office/powerpoint/2012/main" prst="fallOver"/>
      </p:transition>
    </mc:Choice>
    <mc:Fallback xmlns:p15="http://schemas.microsoft.com/office/powerpoint/2012/main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/>
          </p:nvPr>
        </p:nvSpPr>
        <p:spPr>
          <a:xfrm>
            <a:off x="876240" y="1538640"/>
            <a:ext cx="9153720" cy="338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1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200" b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Relational model</a:t>
            </a:r>
            <a:endParaRPr lang="en-US" sz="32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743040" lvl="1" indent="-285840" defTabSz="457200">
              <a:lnSpc>
                <a:spcPct val="11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28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A relation is made up from 2 parts:</a:t>
            </a:r>
            <a:endParaRPr lang="en-US" sz="28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1143000" lvl="2" indent="-228600" defTabSz="457200">
              <a:lnSpc>
                <a:spcPct val="11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24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Schema: specifies name of relation, name of attributes and domain/type of one’s.</a:t>
            </a:r>
            <a:endParaRPr lang="en-US" sz="24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1600200" lvl="3" indent="-228600" defTabSz="457200">
              <a:lnSpc>
                <a:spcPct val="11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20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Ex: Student(</a:t>
            </a:r>
            <a:r>
              <a:rPr lang="en-US" sz="2000" b="0" u="none" strike="noStrike" dirty="0" err="1">
                <a:solidFill>
                  <a:srgbClr val="002060"/>
                </a:solidFill>
                <a:effectLst/>
                <a:uFillTx/>
                <a:latin typeface="Century Gothic"/>
              </a:rPr>
              <a:t>StudentID</a:t>
            </a:r>
            <a:r>
              <a:rPr lang="en-US" sz="20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: string, Name: string, Registered: int, </a:t>
            </a:r>
            <a:r>
              <a:rPr lang="en-US" sz="2000" b="0" u="none" strike="noStrike" dirty="0" err="1">
                <a:solidFill>
                  <a:srgbClr val="002060"/>
                </a:solidFill>
                <a:effectLst/>
                <a:uFillTx/>
                <a:latin typeface="Century Gothic"/>
              </a:rPr>
              <a:t>CounsellorNo</a:t>
            </a:r>
            <a:r>
              <a:rPr lang="en-US" sz="20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: int, Region: int)</a:t>
            </a:r>
            <a:endParaRPr lang="en-US" sz="20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1143000" lvl="2" indent="-228600" defTabSz="457200">
              <a:lnSpc>
                <a:spcPct val="11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24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Instance: a table with rows and columns</a:t>
            </a:r>
            <a:endParaRPr lang="en-US" sz="24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1600200" lvl="3" indent="-228600" defTabSz="457200">
              <a:lnSpc>
                <a:spcPct val="11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2000" b="0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Rows ~ cardinality; columns ~ degree/arity</a:t>
            </a:r>
            <a:endParaRPr lang="en-US" sz="20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743040" lvl="1" indent="-285840" defTabSz="457200">
              <a:lnSpc>
                <a:spcPct val="11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2800" b="1" u="none" strike="noStrike" dirty="0">
                <a:solidFill>
                  <a:srgbClr val="002060"/>
                </a:solidFill>
                <a:effectLst/>
                <a:uFillTx/>
                <a:latin typeface="Century Gothic"/>
              </a:rPr>
              <a:t>A simple thinking: a relation as a set of distinct rows or tuples</a:t>
            </a:r>
            <a:endParaRPr lang="en-US" sz="28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201240" indent="0" defTabSz="4572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u="none" strike="noStrike" dirty="0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11" name="Title 1"/>
          <p:cNvSpPr/>
          <p:nvPr/>
        </p:nvSpPr>
        <p:spPr>
          <a:xfrm>
            <a:off x="181080" y="124560"/>
            <a:ext cx="11928600" cy="11084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2.2 Basics of the Relational Models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The Relational Model of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" descr="http://www.noucamp.org/cp2/2007/dbt/images/fig2-6.png"/>
          <p:cNvPicPr/>
          <p:nvPr/>
        </p:nvPicPr>
        <p:blipFill>
          <a:blip r:embed="rId2"/>
          <a:stretch/>
        </p:blipFill>
        <p:spPr>
          <a:xfrm>
            <a:off x="272880" y="1233000"/>
            <a:ext cx="11836800" cy="562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3" name="Title 1"/>
          <p:cNvSpPr/>
          <p:nvPr/>
        </p:nvSpPr>
        <p:spPr>
          <a:xfrm>
            <a:off x="181080" y="124560"/>
            <a:ext cx="11928600" cy="11084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2.2 Basics of the Relational Models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836280" y="1676520"/>
            <a:ext cx="10667520" cy="205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Database schema: a set of schemas for the relations of a database</a:t>
            </a:r>
            <a:endParaRPr lang="en-US" sz="32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2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An example of DB schema:</a:t>
            </a:r>
            <a:endParaRPr lang="en-US" sz="32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lang="en-US" sz="32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pic>
        <p:nvPicPr>
          <p:cNvPr id="215" name="Picture 17"/>
          <p:cNvPicPr/>
          <p:nvPr/>
        </p:nvPicPr>
        <p:blipFill>
          <a:blip r:embed="rId2"/>
          <a:stretch/>
        </p:blipFill>
        <p:spPr>
          <a:xfrm>
            <a:off x="165240" y="3921840"/>
            <a:ext cx="11944800" cy="2762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6" name="Title 1"/>
          <p:cNvSpPr/>
          <p:nvPr/>
        </p:nvSpPr>
        <p:spPr>
          <a:xfrm>
            <a:off x="181080" y="124560"/>
            <a:ext cx="11928600" cy="11084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2.2 Basics of the Relational Models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/>
          </p:nvPr>
        </p:nvSpPr>
        <p:spPr>
          <a:xfrm>
            <a:off x="2127600" y="1284840"/>
            <a:ext cx="7936200" cy="506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Key attribute</a:t>
            </a:r>
            <a:endParaRPr lang="en-US" sz="36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Non-key attribute</a:t>
            </a:r>
            <a:endParaRPr lang="en-US" sz="36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Multi-valued attribute</a:t>
            </a:r>
            <a:endParaRPr lang="en-US" sz="36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Derived- attribute</a:t>
            </a:r>
            <a:endParaRPr lang="en-US" sz="36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Candidate key</a:t>
            </a:r>
            <a:endParaRPr lang="en-US" sz="36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Primary key</a:t>
            </a:r>
            <a:endParaRPr lang="en-US" sz="36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" charset="2"/>
              <a:buChar char=""/>
            </a:pPr>
            <a:r>
              <a:rPr lang="en-US" sz="3600" b="0" u="none" strike="noStrike">
                <a:solidFill>
                  <a:srgbClr val="002060"/>
                </a:solidFill>
                <a:effectLst/>
                <a:uFillTx/>
                <a:latin typeface="Century Gothic"/>
              </a:rPr>
              <a:t> Foreign key</a:t>
            </a:r>
            <a:endParaRPr lang="en-US" sz="3600" b="0" u="none" strike="noStrik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218" name="Title 1"/>
          <p:cNvSpPr/>
          <p:nvPr/>
        </p:nvSpPr>
        <p:spPr>
          <a:xfrm>
            <a:off x="181080" y="124560"/>
            <a:ext cx="11928600" cy="11084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4800" b="1" u="none" strike="noStrike">
                <a:solidFill>
                  <a:schemeClr val="lt1"/>
                </a:solidFill>
                <a:effectLst/>
                <a:uFillTx/>
                <a:latin typeface="comic"/>
              </a:rPr>
              <a:t>2.2 Basics of the Relational Models</a:t>
            </a:r>
            <a:endParaRPr lang="en-US" sz="4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1798</Words>
  <Application>Microsoft Office PowerPoint</Application>
  <PresentationFormat>Widescreen</PresentationFormat>
  <Paragraphs>465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comic</vt:lpstr>
      <vt:lpstr>OpenSymbol</vt:lpstr>
      <vt:lpstr>Arial</vt:lpstr>
      <vt:lpstr>Century Gothic</vt:lpstr>
      <vt:lpstr>Lucida Sans Unicode</vt:lpstr>
      <vt:lpstr>Symbol</vt:lpstr>
      <vt:lpstr>Tahoma</vt:lpstr>
      <vt:lpstr>Times New Roman</vt:lpstr>
      <vt:lpstr>Wingdings</vt:lpstr>
      <vt:lpstr>Wingdings 2</vt:lpstr>
      <vt:lpstr>Wingdings 3</vt:lpstr>
      <vt:lpstr>Wisp</vt:lpstr>
      <vt:lpstr>  Chapter 2</vt:lpstr>
      <vt:lpstr>PowerPoint Presentation</vt:lpstr>
      <vt:lpstr>CONTENT</vt:lpstr>
      <vt:lpstr>2.1 An Overview of Data Models</vt:lpstr>
      <vt:lpstr>2.1 An Overview of Data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Rename</vt:lpstr>
      <vt:lpstr>PowerPoint Presentation</vt:lpstr>
      <vt:lpstr>The role of relational algebra in a DBMS</vt:lpstr>
      <vt:lpstr>Relational Expression</vt:lpstr>
      <vt:lpstr>Relational Expression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MY_PC</dc:creator>
  <dc:description/>
  <cp:lastModifiedBy>DatIT sama</cp:lastModifiedBy>
  <cp:revision>190</cp:revision>
  <cp:lastPrinted>2024-04-16T11:57:00Z</cp:lastPrinted>
  <dcterms:created xsi:type="dcterms:W3CDTF">2024-04-12T03:43:00Z</dcterms:created>
  <dcterms:modified xsi:type="dcterms:W3CDTF">2025-09-27T13:15:49Z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EAEC8A0A639A4DCDBC3EBB6A8C824B38_13</vt:lpwstr>
  </property>
  <property fmtid="{D5CDD505-2E9C-101B-9397-08002B2CF9AE}" pid="3" name="KSOProductBuildVer">
    <vt:lpwstr>1033-12.2.0.18911</vt:lpwstr>
  </property>
  <property fmtid="{D5CDD505-2E9C-101B-9397-08002B2CF9AE}" pid="4" name="PresentationFormat">
    <vt:lpwstr>Widescreen</vt:lpwstr>
  </property>
  <property fmtid="{D5CDD505-2E9C-101B-9397-08002B2CF9AE}" pid="5" name="Slides">
    <vt:i4>28</vt:i4>
  </property>
</Properties>
</file>