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732" autoAdjust="0"/>
  </p:normalViewPr>
  <p:slideViewPr>
    <p:cSldViewPr snapToGrid="0">
      <p:cViewPr varScale="1">
        <p:scale>
          <a:sx n="58" d="100"/>
          <a:sy n="58" d="100"/>
        </p:scale>
        <p:origin x="91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move the slide</a:t>
            </a: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</a:p>
        </p:txBody>
      </p:sp>
      <p:sp>
        <p:nvSpPr>
          <p:cNvPr id="22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&lt;header&gt;</a:t>
            </a:r>
          </a:p>
        </p:txBody>
      </p:sp>
      <p:sp>
        <p:nvSpPr>
          <p:cNvPr id="224" name="PlaceHolder 4"/>
          <p:cNvSpPr>
            <a:spLocks noGrp="1"/>
          </p:cNvSpPr>
          <p:nvPr>
            <p:ph type="dt" idx="16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</a:p>
        </p:txBody>
      </p:sp>
      <p:sp>
        <p:nvSpPr>
          <p:cNvPr id="225" name="PlaceHolder 5"/>
          <p:cNvSpPr>
            <a:spLocks noGrp="1"/>
          </p:cNvSpPr>
          <p:nvPr>
            <p:ph type="ftr" idx="17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226" name="PlaceHolder 6"/>
          <p:cNvSpPr>
            <a:spLocks noGrp="1"/>
          </p:cNvSpPr>
          <p:nvPr>
            <p:ph type="sldNum" idx="18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3C2B12F1-055F-4146-B362-DA0014ECB3A4}" type="slidenum"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fld>
            <a:endParaRPr lang="en-US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6760" y="914400"/>
            <a:ext cx="4386960" cy="2467800"/>
          </a:xfrm>
          <a:prstGeom prst="rect">
            <a:avLst/>
          </a:prstGeom>
          <a:ln w="0">
            <a:noFill/>
          </a:ln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960120" y="3520440"/>
            <a:ext cx="7680240" cy="287964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t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sldNum" idx="19"/>
          </p:nvPr>
        </p:nvSpPr>
        <p:spPr>
          <a:xfrm>
            <a:off x="5438520" y="6948000"/>
            <a:ext cx="4159800" cy="36648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b">
            <a:noAutofit/>
          </a:bodyPr>
          <a:lstStyle/>
          <a:p>
            <a:pPr indent="0">
              <a:buNone/>
            </a:pPr>
            <a:endParaRPr lang="en-US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6760" y="914400"/>
            <a:ext cx="4386960" cy="2467800"/>
          </a:xfrm>
          <a:prstGeom prst="rect">
            <a:avLst/>
          </a:prstGeom>
          <a:ln w="0">
            <a:noFill/>
          </a:ln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960120" y="3520440"/>
            <a:ext cx="7680240" cy="287964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t">
            <a:norm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</a:p>
        </p:txBody>
      </p:sp>
      <p:sp>
        <p:nvSpPr>
          <p:cNvPr id="372" name="PlaceHolder 3"/>
          <p:cNvSpPr>
            <a:spLocks noGrp="1"/>
          </p:cNvSpPr>
          <p:nvPr>
            <p:ph type="sldNum" idx="28"/>
          </p:nvPr>
        </p:nvSpPr>
        <p:spPr>
          <a:xfrm>
            <a:off x="5438520" y="6948000"/>
            <a:ext cx="4159800" cy="36648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b">
            <a:noAutofit/>
          </a:bodyPr>
          <a:lstStyle/>
          <a:p>
            <a:pPr indent="0">
              <a:buNone/>
            </a:pPr>
            <a:endParaRPr lang="en-US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6760" y="914400"/>
            <a:ext cx="4386960" cy="2467800"/>
          </a:xfrm>
          <a:prstGeom prst="rect">
            <a:avLst/>
          </a:prstGeom>
          <a:ln w="0">
            <a:noFill/>
          </a:ln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960120" y="3520440"/>
            <a:ext cx="7680240" cy="287964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t">
            <a:norm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</a:p>
        </p:txBody>
      </p:sp>
      <p:sp>
        <p:nvSpPr>
          <p:cNvPr id="375" name="PlaceHolder 3"/>
          <p:cNvSpPr>
            <a:spLocks noGrp="1"/>
          </p:cNvSpPr>
          <p:nvPr>
            <p:ph type="sldNum" idx="29"/>
          </p:nvPr>
        </p:nvSpPr>
        <p:spPr>
          <a:xfrm>
            <a:off x="5438520" y="6948000"/>
            <a:ext cx="4159800" cy="36648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b">
            <a:noAutofit/>
          </a:bodyPr>
          <a:lstStyle/>
          <a:p>
            <a:pPr indent="0">
              <a:buNone/>
            </a:pPr>
            <a:endParaRPr lang="en-US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6760" y="914400"/>
            <a:ext cx="4386960" cy="2467800"/>
          </a:xfrm>
          <a:prstGeom prst="rect">
            <a:avLst/>
          </a:prstGeom>
          <a:ln w="0">
            <a:noFill/>
          </a:ln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960120" y="3520440"/>
            <a:ext cx="7680240" cy="287964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t">
            <a:norm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</a:p>
        </p:txBody>
      </p:sp>
      <p:sp>
        <p:nvSpPr>
          <p:cNvPr id="378" name="PlaceHolder 3"/>
          <p:cNvSpPr>
            <a:spLocks noGrp="1"/>
          </p:cNvSpPr>
          <p:nvPr>
            <p:ph type="sldNum" idx="30"/>
          </p:nvPr>
        </p:nvSpPr>
        <p:spPr>
          <a:xfrm>
            <a:off x="5438520" y="6948000"/>
            <a:ext cx="4159800" cy="36648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b">
            <a:noAutofit/>
          </a:bodyPr>
          <a:lstStyle/>
          <a:p>
            <a:pPr indent="0">
              <a:buNone/>
            </a:pPr>
            <a:endParaRPr lang="en-US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6760" y="914400"/>
            <a:ext cx="4386960" cy="2467800"/>
          </a:xfrm>
          <a:prstGeom prst="rect">
            <a:avLst/>
          </a:prstGeom>
          <a:ln w="0">
            <a:noFill/>
          </a:ln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960120" y="3520440"/>
            <a:ext cx="7680240" cy="287964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t">
            <a:norm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</a:p>
        </p:txBody>
      </p:sp>
      <p:sp>
        <p:nvSpPr>
          <p:cNvPr id="381" name="PlaceHolder 3"/>
          <p:cNvSpPr>
            <a:spLocks noGrp="1"/>
          </p:cNvSpPr>
          <p:nvPr>
            <p:ph type="sldNum" idx="31"/>
          </p:nvPr>
        </p:nvSpPr>
        <p:spPr>
          <a:xfrm>
            <a:off x="5438520" y="6948000"/>
            <a:ext cx="4159800" cy="36648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b">
            <a:noAutofit/>
          </a:bodyPr>
          <a:lstStyle/>
          <a:p>
            <a:pPr indent="0">
              <a:buNone/>
            </a:pPr>
            <a:endParaRPr lang="en-US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6760" y="914400"/>
            <a:ext cx="4386960" cy="2467800"/>
          </a:xfrm>
          <a:prstGeom prst="rect">
            <a:avLst/>
          </a:prstGeom>
          <a:ln w="0">
            <a:noFill/>
          </a:ln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960120" y="3520440"/>
            <a:ext cx="7680240" cy="287964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t">
            <a:norm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</a:p>
        </p:txBody>
      </p:sp>
      <p:sp>
        <p:nvSpPr>
          <p:cNvPr id="384" name="PlaceHolder 3"/>
          <p:cNvSpPr>
            <a:spLocks noGrp="1"/>
          </p:cNvSpPr>
          <p:nvPr>
            <p:ph type="sldNum" idx="32"/>
          </p:nvPr>
        </p:nvSpPr>
        <p:spPr>
          <a:xfrm>
            <a:off x="5438520" y="6948000"/>
            <a:ext cx="4159800" cy="36648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b">
            <a:noAutofit/>
          </a:bodyPr>
          <a:lstStyle/>
          <a:p>
            <a:pPr indent="0">
              <a:buNone/>
            </a:pPr>
            <a:endParaRPr lang="en-US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6760" y="914400"/>
            <a:ext cx="4386960" cy="2467800"/>
          </a:xfrm>
          <a:prstGeom prst="rect">
            <a:avLst/>
          </a:prstGeom>
          <a:ln w="0">
            <a:noFill/>
          </a:ln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960120" y="3520440"/>
            <a:ext cx="7680240" cy="287964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</a:p>
        </p:txBody>
      </p:sp>
      <p:sp>
        <p:nvSpPr>
          <p:cNvPr id="387" name="PlaceHolder 3"/>
          <p:cNvSpPr>
            <a:spLocks noGrp="1"/>
          </p:cNvSpPr>
          <p:nvPr>
            <p:ph type="sldNum" idx="33"/>
          </p:nvPr>
        </p:nvSpPr>
        <p:spPr>
          <a:xfrm>
            <a:off x="5438520" y="6948000"/>
            <a:ext cx="4159800" cy="36648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b">
            <a:noAutofit/>
          </a:bodyPr>
          <a:lstStyle/>
          <a:p>
            <a:pPr indent="0">
              <a:buNone/>
            </a:pPr>
            <a:endParaRPr lang="en-US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6760" y="914400"/>
            <a:ext cx="4386960" cy="2467800"/>
          </a:xfrm>
          <a:prstGeom prst="rect">
            <a:avLst/>
          </a:prstGeom>
          <a:ln w="0">
            <a:noFill/>
          </a:ln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960120" y="3520440"/>
            <a:ext cx="7680240" cy="287964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</a:p>
        </p:txBody>
      </p:sp>
      <p:sp>
        <p:nvSpPr>
          <p:cNvPr id="390" name="PlaceHolder 3"/>
          <p:cNvSpPr>
            <a:spLocks noGrp="1"/>
          </p:cNvSpPr>
          <p:nvPr>
            <p:ph type="sldNum" idx="34"/>
          </p:nvPr>
        </p:nvSpPr>
        <p:spPr>
          <a:xfrm>
            <a:off x="5438520" y="6948000"/>
            <a:ext cx="4159800" cy="36648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b">
            <a:noAutofit/>
          </a:bodyPr>
          <a:lstStyle/>
          <a:p>
            <a:pPr indent="0">
              <a:buNone/>
            </a:pPr>
            <a:endParaRPr lang="en-US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6760" y="914400"/>
            <a:ext cx="4386960" cy="2467800"/>
          </a:xfrm>
          <a:prstGeom prst="rect">
            <a:avLst/>
          </a:prstGeom>
          <a:ln w="0">
            <a:noFill/>
          </a:ln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960120" y="3520440"/>
            <a:ext cx="7680240" cy="287964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</a:p>
        </p:txBody>
      </p:sp>
      <p:sp>
        <p:nvSpPr>
          <p:cNvPr id="393" name="PlaceHolder 3"/>
          <p:cNvSpPr>
            <a:spLocks noGrp="1"/>
          </p:cNvSpPr>
          <p:nvPr>
            <p:ph type="sldNum" idx="35"/>
          </p:nvPr>
        </p:nvSpPr>
        <p:spPr>
          <a:xfrm>
            <a:off x="5438520" y="6948000"/>
            <a:ext cx="4159800" cy="36648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b">
            <a:noAutofit/>
          </a:bodyPr>
          <a:lstStyle/>
          <a:p>
            <a:pPr indent="0">
              <a:buNone/>
            </a:pPr>
            <a:endParaRPr lang="en-US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6760" y="914400"/>
            <a:ext cx="4386960" cy="2467800"/>
          </a:xfrm>
          <a:prstGeom prst="rect">
            <a:avLst/>
          </a:prstGeom>
          <a:ln w="0">
            <a:noFill/>
          </a:ln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960120" y="3520440"/>
            <a:ext cx="7680240" cy="287964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</a:p>
        </p:txBody>
      </p:sp>
      <p:sp>
        <p:nvSpPr>
          <p:cNvPr id="396" name="PlaceHolder 3"/>
          <p:cNvSpPr>
            <a:spLocks noGrp="1"/>
          </p:cNvSpPr>
          <p:nvPr>
            <p:ph type="sldNum" idx="36"/>
          </p:nvPr>
        </p:nvSpPr>
        <p:spPr>
          <a:xfrm>
            <a:off x="5438520" y="6948000"/>
            <a:ext cx="4159800" cy="36648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b">
            <a:noAutofit/>
          </a:bodyPr>
          <a:lstStyle/>
          <a:p>
            <a:pPr indent="0">
              <a:buNone/>
            </a:pPr>
            <a:endParaRPr lang="en-US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6760" y="914400"/>
            <a:ext cx="4386960" cy="2467800"/>
          </a:xfrm>
          <a:prstGeom prst="rect">
            <a:avLst/>
          </a:prstGeom>
          <a:ln w="0">
            <a:noFill/>
          </a:ln>
        </p:spPr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960120" y="3520440"/>
            <a:ext cx="7680240" cy="287964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</a:p>
        </p:txBody>
      </p:sp>
      <p:sp>
        <p:nvSpPr>
          <p:cNvPr id="399" name="PlaceHolder 3"/>
          <p:cNvSpPr>
            <a:spLocks noGrp="1"/>
          </p:cNvSpPr>
          <p:nvPr>
            <p:ph type="sldNum" idx="37"/>
          </p:nvPr>
        </p:nvSpPr>
        <p:spPr>
          <a:xfrm>
            <a:off x="5438520" y="6948000"/>
            <a:ext cx="4159800" cy="36648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b">
            <a:noAutofit/>
          </a:bodyPr>
          <a:lstStyle/>
          <a:p>
            <a:pPr indent="0">
              <a:buNone/>
            </a:pPr>
            <a:endParaRPr lang="en-US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6675" y="914400"/>
            <a:ext cx="4386263" cy="2468563"/>
          </a:xfrm>
          <a:prstGeom prst="rect">
            <a:avLst/>
          </a:prstGeom>
          <a:ln w="0">
            <a:noFill/>
          </a:ln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960120" y="3520440"/>
            <a:ext cx="7680240" cy="287964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Give Movie relation, answer below questions: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1. What are the keys of relation?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2. What if we ignore the column starName?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3. Can starName be a key?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Easy to see that: the following FD is true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title,year </a:t>
            </a: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Symbol"/>
              </a:rPr>
              <a:t></a:t>
            </a: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 length, genre, studioName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Exercise: How about the FD 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title,year </a:t>
            </a: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Symbol"/>
              </a:rPr>
              <a:t></a:t>
            </a: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 starName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0070C0"/>
                </a:solidFill>
                <a:effectLst/>
                <a:uFillTx/>
                <a:latin typeface="Arial"/>
              </a:rPr>
              <a:t>title, year </a:t>
            </a:r>
            <a:r>
              <a:rPr lang="en-US" sz="1200" b="0" u="none" strike="noStrike">
                <a:solidFill>
                  <a:srgbClr val="0070C0"/>
                </a:solidFill>
                <a:effectLst/>
                <a:uFillTx/>
                <a:latin typeface="Wingdings"/>
              </a:rPr>
              <a:t></a:t>
            </a:r>
            <a:r>
              <a:rPr lang="en-US" sz="1200" b="0" u="none" strike="noStrike">
                <a:solidFill>
                  <a:srgbClr val="0070C0"/>
                </a:solidFill>
                <a:effectLst/>
                <a:uFillTx/>
                <a:latin typeface="Arial"/>
              </a:rPr>
              <a:t> startName does not hold in Movies1 relation 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sldNum" idx="20"/>
          </p:nvPr>
        </p:nvSpPr>
        <p:spPr>
          <a:xfrm>
            <a:off x="5438520" y="6948000"/>
            <a:ext cx="4159800" cy="36648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b">
            <a:noAutofit/>
          </a:bodyPr>
          <a:lstStyle/>
          <a:p>
            <a:pPr indent="0">
              <a:buNone/>
            </a:pPr>
            <a:endParaRPr lang="en-US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6760" y="914400"/>
            <a:ext cx="4386960" cy="2467800"/>
          </a:xfrm>
          <a:prstGeom prst="rect">
            <a:avLst/>
          </a:prstGeom>
          <a:ln w="0">
            <a:noFill/>
          </a:ln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960120" y="3520440"/>
            <a:ext cx="7680240" cy="287964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</a:p>
        </p:txBody>
      </p:sp>
      <p:sp>
        <p:nvSpPr>
          <p:cNvPr id="402" name="PlaceHolder 3"/>
          <p:cNvSpPr>
            <a:spLocks noGrp="1"/>
          </p:cNvSpPr>
          <p:nvPr>
            <p:ph type="sldNum" idx="38"/>
          </p:nvPr>
        </p:nvSpPr>
        <p:spPr>
          <a:xfrm>
            <a:off x="5438520" y="6948000"/>
            <a:ext cx="4159800" cy="36648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b">
            <a:noAutofit/>
          </a:bodyPr>
          <a:lstStyle/>
          <a:p>
            <a:pPr indent="0">
              <a:buNone/>
            </a:pPr>
            <a:endParaRPr lang="en-US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6760" y="914400"/>
            <a:ext cx="4386960" cy="2467800"/>
          </a:xfrm>
          <a:prstGeom prst="rect">
            <a:avLst/>
          </a:prstGeom>
          <a:ln w="0">
            <a:noFill/>
          </a:ln>
        </p:spPr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960120" y="3520440"/>
            <a:ext cx="7680240" cy="287964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</a:p>
        </p:txBody>
      </p:sp>
      <p:sp>
        <p:nvSpPr>
          <p:cNvPr id="405" name="PlaceHolder 3"/>
          <p:cNvSpPr>
            <a:spLocks noGrp="1"/>
          </p:cNvSpPr>
          <p:nvPr>
            <p:ph type="sldNum" idx="39"/>
          </p:nvPr>
        </p:nvSpPr>
        <p:spPr>
          <a:xfrm>
            <a:off x="5438520" y="6948000"/>
            <a:ext cx="4159800" cy="36648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b">
            <a:noAutofit/>
          </a:bodyPr>
          <a:lstStyle/>
          <a:p>
            <a:pPr indent="0">
              <a:buNone/>
            </a:pPr>
            <a:endParaRPr lang="en-US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6760" y="914400"/>
            <a:ext cx="4386960" cy="2467800"/>
          </a:xfrm>
          <a:prstGeom prst="rect">
            <a:avLst/>
          </a:prstGeom>
          <a:ln w="0">
            <a:noFill/>
          </a:ln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960120" y="3520440"/>
            <a:ext cx="7680240" cy="287964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t">
            <a:norm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</a:p>
        </p:txBody>
      </p:sp>
      <p:sp>
        <p:nvSpPr>
          <p:cNvPr id="408" name="PlaceHolder 3"/>
          <p:cNvSpPr>
            <a:spLocks noGrp="1"/>
          </p:cNvSpPr>
          <p:nvPr>
            <p:ph type="sldNum" idx="40"/>
          </p:nvPr>
        </p:nvSpPr>
        <p:spPr>
          <a:xfrm>
            <a:off x="5438520" y="6948000"/>
            <a:ext cx="4159800" cy="36648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b">
            <a:noAutofit/>
          </a:bodyPr>
          <a:lstStyle/>
          <a:p>
            <a:pPr indent="0">
              <a:buNone/>
            </a:pPr>
            <a:endParaRPr lang="en-US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6760" y="914400"/>
            <a:ext cx="4386960" cy="2467800"/>
          </a:xfrm>
          <a:prstGeom prst="rect">
            <a:avLst/>
          </a:prstGeom>
          <a:ln w="0">
            <a:noFill/>
          </a:ln>
        </p:spPr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960120" y="3520440"/>
            <a:ext cx="7680240" cy="287964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t">
            <a:norm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</a:p>
        </p:txBody>
      </p:sp>
      <p:sp>
        <p:nvSpPr>
          <p:cNvPr id="411" name="PlaceHolder 3"/>
          <p:cNvSpPr>
            <a:spLocks noGrp="1"/>
          </p:cNvSpPr>
          <p:nvPr>
            <p:ph type="sldNum" idx="41"/>
          </p:nvPr>
        </p:nvSpPr>
        <p:spPr>
          <a:xfrm>
            <a:off x="5438520" y="6948000"/>
            <a:ext cx="4159800" cy="36648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b">
            <a:noAutofit/>
          </a:bodyPr>
          <a:lstStyle/>
          <a:p>
            <a:pPr indent="0">
              <a:buNone/>
            </a:pPr>
            <a:endParaRPr lang="en-US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6760" y="914400"/>
            <a:ext cx="4386960" cy="2467800"/>
          </a:xfrm>
          <a:prstGeom prst="rect">
            <a:avLst/>
          </a:prstGeom>
          <a:ln w="0">
            <a:noFill/>
          </a:ln>
        </p:spPr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960120" y="3520440"/>
            <a:ext cx="7680240" cy="287964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t">
            <a:norm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</a:p>
        </p:txBody>
      </p:sp>
      <p:sp>
        <p:nvSpPr>
          <p:cNvPr id="414" name="PlaceHolder 3"/>
          <p:cNvSpPr>
            <a:spLocks noGrp="1"/>
          </p:cNvSpPr>
          <p:nvPr>
            <p:ph type="sldNum" idx="42"/>
          </p:nvPr>
        </p:nvSpPr>
        <p:spPr>
          <a:xfrm>
            <a:off x="5438520" y="6948000"/>
            <a:ext cx="4159800" cy="36648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b">
            <a:noAutofit/>
          </a:bodyPr>
          <a:lstStyle/>
          <a:p>
            <a:pPr indent="0">
              <a:buNone/>
            </a:pPr>
            <a:endParaRPr lang="en-US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6760" y="914400"/>
            <a:ext cx="4386960" cy="2467800"/>
          </a:xfrm>
          <a:prstGeom prst="rect">
            <a:avLst/>
          </a:prstGeom>
          <a:ln w="0">
            <a:noFill/>
          </a:ln>
        </p:spPr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960120" y="3520440"/>
            <a:ext cx="7680240" cy="287964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t">
            <a:norm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</a:p>
        </p:txBody>
      </p:sp>
      <p:sp>
        <p:nvSpPr>
          <p:cNvPr id="417" name="PlaceHolder 3"/>
          <p:cNvSpPr>
            <a:spLocks noGrp="1"/>
          </p:cNvSpPr>
          <p:nvPr>
            <p:ph type="sldNum" idx="43"/>
          </p:nvPr>
        </p:nvSpPr>
        <p:spPr>
          <a:xfrm>
            <a:off x="5438520" y="6948000"/>
            <a:ext cx="4159800" cy="36648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b">
            <a:noAutofit/>
          </a:bodyPr>
          <a:lstStyle/>
          <a:p>
            <a:pPr indent="0">
              <a:buNone/>
            </a:pPr>
            <a:endParaRPr lang="en-US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6760" y="914400"/>
            <a:ext cx="4386960" cy="2467800"/>
          </a:xfrm>
          <a:prstGeom prst="rect">
            <a:avLst/>
          </a:prstGeom>
          <a:ln w="0">
            <a:noFill/>
          </a:ln>
        </p:spPr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960120" y="3520440"/>
            <a:ext cx="7680240" cy="287964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t">
            <a:norm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lang="en-US" sz="20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</a:p>
        </p:txBody>
      </p:sp>
      <p:sp>
        <p:nvSpPr>
          <p:cNvPr id="420" name="PlaceHolder 3"/>
          <p:cNvSpPr>
            <a:spLocks noGrp="1"/>
          </p:cNvSpPr>
          <p:nvPr>
            <p:ph type="sldNum" idx="44"/>
          </p:nvPr>
        </p:nvSpPr>
        <p:spPr>
          <a:xfrm>
            <a:off x="5438520" y="6948000"/>
            <a:ext cx="4159800" cy="36648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b">
            <a:noAutofit/>
          </a:bodyPr>
          <a:lstStyle/>
          <a:p>
            <a:pPr indent="0">
              <a:buNone/>
            </a:pPr>
            <a:endParaRPr lang="en-US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6760" y="914400"/>
            <a:ext cx="4386960" cy="2467800"/>
          </a:xfrm>
          <a:prstGeom prst="rect">
            <a:avLst/>
          </a:prstGeom>
          <a:ln w="0">
            <a:noFill/>
          </a:ln>
        </p:spPr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960120" y="3520440"/>
            <a:ext cx="7680240" cy="287964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t">
            <a:norm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</a:p>
        </p:txBody>
      </p:sp>
      <p:sp>
        <p:nvSpPr>
          <p:cNvPr id="423" name="PlaceHolder 3"/>
          <p:cNvSpPr>
            <a:spLocks noGrp="1"/>
          </p:cNvSpPr>
          <p:nvPr>
            <p:ph type="sldNum" idx="45"/>
          </p:nvPr>
        </p:nvSpPr>
        <p:spPr>
          <a:xfrm>
            <a:off x="5438520" y="6948000"/>
            <a:ext cx="4159800" cy="36648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b">
            <a:noAutofit/>
          </a:bodyPr>
          <a:lstStyle/>
          <a:p>
            <a:pPr indent="0">
              <a:buNone/>
            </a:pPr>
            <a:endParaRPr lang="en-US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6760" y="914400"/>
            <a:ext cx="4386960" cy="2467800"/>
          </a:xfrm>
          <a:prstGeom prst="rect">
            <a:avLst/>
          </a:prstGeom>
          <a:ln w="0">
            <a:noFill/>
          </a:ln>
        </p:spPr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960120" y="3520440"/>
            <a:ext cx="7680240" cy="287964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t">
            <a:norm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</a:p>
        </p:txBody>
      </p:sp>
      <p:sp>
        <p:nvSpPr>
          <p:cNvPr id="426" name="PlaceHolder 3"/>
          <p:cNvSpPr>
            <a:spLocks noGrp="1"/>
          </p:cNvSpPr>
          <p:nvPr>
            <p:ph type="sldNum" idx="46"/>
          </p:nvPr>
        </p:nvSpPr>
        <p:spPr>
          <a:xfrm>
            <a:off x="5438520" y="6948000"/>
            <a:ext cx="4159800" cy="36648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b">
            <a:noAutofit/>
          </a:bodyPr>
          <a:lstStyle/>
          <a:p>
            <a:pPr indent="0">
              <a:buNone/>
            </a:pPr>
            <a:endParaRPr lang="en-US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6760" y="914400"/>
            <a:ext cx="4386960" cy="2467800"/>
          </a:xfrm>
          <a:prstGeom prst="rect">
            <a:avLst/>
          </a:prstGeom>
          <a:ln w="0">
            <a:noFill/>
          </a:ln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960120" y="3520440"/>
            <a:ext cx="7680240" cy="287964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Give Movie relation, answer below questions: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1. What are the keys of relation?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2. What if we ignore the column starName?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3. Can starName be a key?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Easy to see that: the following FD is true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title,year </a:t>
            </a: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Symbol"/>
              </a:rPr>
              <a:t></a:t>
            </a: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 length, genre, studioName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Exercise: How about the FD 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title,year </a:t>
            </a: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Symbol"/>
              </a:rPr>
              <a:t></a:t>
            </a: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 starName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0070C0"/>
                </a:solidFill>
                <a:effectLst/>
                <a:uFillTx/>
                <a:latin typeface="Arial"/>
              </a:rPr>
              <a:t>title, year </a:t>
            </a:r>
            <a:r>
              <a:rPr lang="en-US" sz="1200" b="0" u="none" strike="noStrike">
                <a:solidFill>
                  <a:srgbClr val="0070C0"/>
                </a:solidFill>
                <a:effectLst/>
                <a:uFillTx/>
                <a:latin typeface="Wingdings"/>
              </a:rPr>
              <a:t></a:t>
            </a:r>
            <a:r>
              <a:rPr lang="en-US" sz="1200" b="0" u="none" strike="noStrike">
                <a:solidFill>
                  <a:srgbClr val="0070C0"/>
                </a:solidFill>
                <a:effectLst/>
                <a:uFillTx/>
                <a:latin typeface="Arial"/>
              </a:rPr>
              <a:t> startName does not hold in Movies1 relation 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sldNum" idx="21"/>
          </p:nvPr>
        </p:nvSpPr>
        <p:spPr>
          <a:xfrm>
            <a:off x="5438520" y="6948000"/>
            <a:ext cx="4159800" cy="36648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b">
            <a:noAutofit/>
          </a:bodyPr>
          <a:lstStyle/>
          <a:p>
            <a:pPr indent="0">
              <a:buNone/>
            </a:pPr>
            <a:endParaRPr lang="en-US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6760" y="914400"/>
            <a:ext cx="4386960" cy="2467800"/>
          </a:xfrm>
          <a:prstGeom prst="rect">
            <a:avLst/>
          </a:prstGeom>
          <a:ln w="0">
            <a:noFill/>
          </a:ln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960120" y="3520440"/>
            <a:ext cx="7680240" cy="287964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Give Movie relation, answer below questions: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1. What are the keys of relation?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2. What if we ignore the column starName?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3. Can starName be a key?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Easy to see that: the following FD is true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title,year </a:t>
            </a: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Symbol"/>
              </a:rPr>
              <a:t></a:t>
            </a: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 length, genre, studioName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Exercise: How about the FD 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title,year </a:t>
            </a: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Symbol"/>
              </a:rPr>
              <a:t></a:t>
            </a: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 starName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0070C0"/>
                </a:solidFill>
                <a:effectLst/>
                <a:uFillTx/>
                <a:latin typeface="Arial"/>
              </a:rPr>
              <a:t>title, year </a:t>
            </a:r>
            <a:r>
              <a:rPr lang="en-US" sz="1200" b="0" u="none" strike="noStrike">
                <a:solidFill>
                  <a:srgbClr val="0070C0"/>
                </a:solidFill>
                <a:effectLst/>
                <a:uFillTx/>
                <a:latin typeface="Wingdings"/>
              </a:rPr>
              <a:t></a:t>
            </a:r>
            <a:r>
              <a:rPr lang="en-US" sz="1200" b="0" u="none" strike="noStrike">
                <a:solidFill>
                  <a:srgbClr val="0070C0"/>
                </a:solidFill>
                <a:effectLst/>
                <a:uFillTx/>
                <a:latin typeface="Arial"/>
              </a:rPr>
              <a:t> startName does not hold in Movies1 relation 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sldNum" idx="22"/>
          </p:nvPr>
        </p:nvSpPr>
        <p:spPr>
          <a:xfrm>
            <a:off x="5438520" y="6948000"/>
            <a:ext cx="4159800" cy="36648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b">
            <a:noAutofit/>
          </a:bodyPr>
          <a:lstStyle/>
          <a:p>
            <a:pPr indent="0">
              <a:buNone/>
            </a:pPr>
            <a:endParaRPr lang="en-US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6760" y="914400"/>
            <a:ext cx="4386960" cy="2467800"/>
          </a:xfrm>
          <a:prstGeom prst="rect">
            <a:avLst/>
          </a:prstGeom>
          <a:ln w="0">
            <a:noFill/>
          </a:ln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960120" y="3520440"/>
            <a:ext cx="7680240" cy="287964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t">
            <a:noAutofit/>
          </a:bodyPr>
          <a:lstStyle/>
          <a:p>
            <a:pPr indent="0">
              <a:buNone/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sldNum" idx="23"/>
          </p:nvPr>
        </p:nvSpPr>
        <p:spPr>
          <a:xfrm>
            <a:off x="5438520" y="6948000"/>
            <a:ext cx="4159800" cy="36648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b">
            <a:noAutofit/>
          </a:bodyPr>
          <a:lstStyle/>
          <a:p>
            <a:pPr indent="0">
              <a:buNone/>
            </a:pPr>
            <a:endParaRPr lang="en-US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6760" y="914400"/>
            <a:ext cx="4386960" cy="24678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960120" y="3520440"/>
            <a:ext cx="7680240" cy="287964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t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sldNum" idx="24"/>
          </p:nvPr>
        </p:nvSpPr>
        <p:spPr>
          <a:xfrm>
            <a:off x="5438520" y="6948000"/>
            <a:ext cx="4159800" cy="36648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b">
            <a:noAutofit/>
          </a:bodyPr>
          <a:lstStyle/>
          <a:p>
            <a:pPr indent="0">
              <a:buNone/>
            </a:pPr>
            <a:endParaRPr lang="en-US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6760" y="914400"/>
            <a:ext cx="4386960" cy="2467800"/>
          </a:xfrm>
          <a:prstGeom prst="rect">
            <a:avLst/>
          </a:prstGeom>
          <a:ln w="0">
            <a:noFill/>
          </a:ln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960120" y="3520440"/>
            <a:ext cx="7680240" cy="287964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t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sldNum" idx="25"/>
          </p:nvPr>
        </p:nvSpPr>
        <p:spPr>
          <a:xfrm>
            <a:off x="5438520" y="6948000"/>
            <a:ext cx="4159800" cy="36648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b">
            <a:noAutofit/>
          </a:bodyPr>
          <a:lstStyle/>
          <a:p>
            <a:pPr indent="0">
              <a:buNone/>
            </a:pPr>
            <a:endParaRPr lang="en-US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6760" y="914400"/>
            <a:ext cx="4386960" cy="2467800"/>
          </a:xfrm>
          <a:prstGeom prst="rect">
            <a:avLst/>
          </a:prstGeom>
          <a:ln w="0">
            <a:noFill/>
          </a:ln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960120" y="3520440"/>
            <a:ext cx="7680240" cy="287964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t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sldNum" idx="26"/>
          </p:nvPr>
        </p:nvSpPr>
        <p:spPr>
          <a:xfrm>
            <a:off x="5438520" y="6948000"/>
            <a:ext cx="4159800" cy="36648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b">
            <a:noAutofit/>
          </a:bodyPr>
          <a:lstStyle/>
          <a:p>
            <a:pPr indent="0">
              <a:buNone/>
            </a:pPr>
            <a:endParaRPr lang="en-US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6675" y="914400"/>
            <a:ext cx="4386263" cy="2468563"/>
          </a:xfrm>
          <a:prstGeom prst="rect">
            <a:avLst/>
          </a:prstGeom>
          <a:ln w="0">
            <a:noFill/>
          </a:ln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960120" y="3520440"/>
            <a:ext cx="7680240" cy="287964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t">
            <a:norm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lang="en-US" sz="20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</a:p>
        </p:txBody>
      </p:sp>
      <p:sp>
        <p:nvSpPr>
          <p:cNvPr id="369" name="PlaceHolder 3"/>
          <p:cNvSpPr>
            <a:spLocks noGrp="1"/>
          </p:cNvSpPr>
          <p:nvPr>
            <p:ph type="sldNum" idx="27"/>
          </p:nvPr>
        </p:nvSpPr>
        <p:spPr>
          <a:xfrm>
            <a:off x="5438520" y="6948000"/>
            <a:ext cx="4159800" cy="36648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b">
            <a:noAutofit/>
          </a:bodyPr>
          <a:lstStyle/>
          <a:p>
            <a:pPr indent="0">
              <a:buNone/>
            </a:pPr>
            <a:endParaRPr lang="en-US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2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32" name="Freeform 1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>
                <a:gd name="textAreaLeft" fmla="*/ 0 w 100080"/>
                <a:gd name="textAreaRight" fmla="*/ 100800 w 100080"/>
                <a:gd name="textAreaTop" fmla="*/ 0 h 625320"/>
                <a:gd name="textAreaBottom" fmla="*/ 626040 h 62532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" name="Freeform 1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>
                <a:gd name="textAreaLeft" fmla="*/ 0 w 645840"/>
                <a:gd name="textAreaRight" fmla="*/ 646560 w 645840"/>
                <a:gd name="textAreaTop" fmla="*/ 0 h 2321640"/>
                <a:gd name="textAreaBottom" fmla="*/ 2322360 h 232164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" name="Freeform 1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>
                <a:gd name="textAreaLeft" fmla="*/ 0 w 608760"/>
                <a:gd name="textAreaRight" fmla="*/ 609480 w 608760"/>
                <a:gd name="textAreaTop" fmla="*/ 0 h 1419480"/>
                <a:gd name="textAreaBottom" fmla="*/ 1420200 h 141948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" name="Freeform 1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>
                <a:gd name="textAreaLeft" fmla="*/ 0 w 170640"/>
                <a:gd name="textAreaRight" fmla="*/ 171360 w 170640"/>
                <a:gd name="textAreaTop" fmla="*/ 0 h 362880"/>
                <a:gd name="textAreaBottom" fmla="*/ 363600 h 36288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" name="Freeform 1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>
                <a:gd name="textAreaLeft" fmla="*/ 0 w 821160"/>
                <a:gd name="textAreaRight" fmla="*/ 821880 w 821160"/>
                <a:gd name="textAreaTop" fmla="*/ 0 h 3327840"/>
                <a:gd name="textAreaBottom" fmla="*/ 3328560 h 332784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" name="Freeform 1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>
                <a:gd name="textAreaLeft" fmla="*/ 0 w 105480"/>
                <a:gd name="textAreaRight" fmla="*/ 106200 w 105480"/>
                <a:gd name="textAreaTop" fmla="*/ 0 h 2927160"/>
                <a:gd name="textAreaBottom" fmla="*/ 2927880 h 292716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" name="Freeform 1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>
                <a:gd name="textAreaLeft" fmla="*/ 0 w 77400"/>
                <a:gd name="textAreaRight" fmla="*/ 78120 w 77400"/>
                <a:gd name="textAreaTop" fmla="*/ 0 h 493200"/>
                <a:gd name="textAreaBottom" fmla="*/ 493920 h 493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" name="Freeform 1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>
                <a:gd name="textAreaLeft" fmla="*/ 0 w 189360"/>
                <a:gd name="textAreaRight" fmla="*/ 190080 w 189360"/>
                <a:gd name="textAreaTop" fmla="*/ 0 h 1024200"/>
                <a:gd name="textAreaBottom" fmla="*/ 1024920 h 102420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" name="Freeform 1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>
                <a:gd name="textAreaLeft" fmla="*/ 0 w 2075400"/>
                <a:gd name="textAreaRight" fmla="*/ 2076120 w 2075400"/>
                <a:gd name="textAreaTop" fmla="*/ 0 h 4047480"/>
                <a:gd name="textAreaBottom" fmla="*/ 4048200 h 404748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" name="Freeform 2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>
                <a:gd name="textAreaLeft" fmla="*/ 0 w 161280"/>
                <a:gd name="textAreaRight" fmla="*/ 162000 w 161280"/>
                <a:gd name="textAreaTop" fmla="*/ 0 h 336600"/>
                <a:gd name="textAreaBottom" fmla="*/ 337320 h 33660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" name="Freeform 2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>
                <a:gd name="textAreaLeft" fmla="*/ 0 w 36720"/>
                <a:gd name="textAreaRight" fmla="*/ 37440 w 36720"/>
                <a:gd name="textAreaTop" fmla="*/ 0 h 221040"/>
                <a:gd name="textAreaBottom" fmla="*/ 221760 h 22104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" name="Freeform 2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>
                <a:gd name="textAreaLeft" fmla="*/ 0 w 237960"/>
                <a:gd name="textAreaRight" fmla="*/ 238680 w 237960"/>
                <a:gd name="textAreaTop" fmla="*/ 0 h 621720"/>
                <a:gd name="textAreaBottom" fmla="*/ 622440 h 62172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3" name="Group 9"/>
          <p:cNvGrpSpPr/>
          <p:nvPr/>
        </p:nvGrpSpPr>
        <p:grpSpPr>
          <a:xfrm>
            <a:off x="27360" y="0"/>
            <a:ext cx="2355840" cy="6852600"/>
            <a:chOff x="27360" y="0"/>
            <a:chExt cx="2355840" cy="6852600"/>
          </a:xfrm>
        </p:grpSpPr>
        <p:sp>
          <p:nvSpPr>
            <p:cNvPr id="14" name="Freeform 27"/>
            <p:cNvSpPr/>
            <p:nvPr/>
          </p:nvSpPr>
          <p:spPr>
            <a:xfrm>
              <a:off x="27360" y="0"/>
              <a:ext cx="493560" cy="4400280"/>
            </a:xfrm>
            <a:custGeom>
              <a:avLst/>
              <a:gdLst>
                <a:gd name="textAreaLeft" fmla="*/ 0 w 493560"/>
                <a:gd name="textAreaRight" fmla="*/ 494280 w 493560"/>
                <a:gd name="textAreaTop" fmla="*/ 0 h 4400280"/>
                <a:gd name="textAreaBottom" fmla="*/ 4401000 h 440028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" name="Freeform 28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>
                <a:gd name="textAreaLeft" fmla="*/ 0 w 422640"/>
                <a:gd name="textAreaRight" fmla="*/ 423360 w 422640"/>
                <a:gd name="textAreaTop" fmla="*/ 0 h 1580040"/>
                <a:gd name="textAreaBottom" fmla="*/ 1580760 h 158004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" name="Freeform 29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>
                <a:gd name="textAreaLeft" fmla="*/ 0 w 430200"/>
                <a:gd name="textAreaRight" fmla="*/ 430920 w 430200"/>
                <a:gd name="textAreaTop" fmla="*/ 0 h 990000"/>
                <a:gd name="textAreaBottom" fmla="*/ 990720 h 99000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" name="Freeform 30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>
                <a:gd name="textAreaLeft" fmla="*/ 0 w 551160"/>
                <a:gd name="textAreaRight" fmla="*/ 551880 w 551160"/>
                <a:gd name="textAreaTop" fmla="*/ 0 h 2235240"/>
                <a:gd name="textAreaBottom" fmla="*/ 2235960 h 223524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" name="Freeform 31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>
                <a:gd name="textAreaLeft" fmla="*/ 0 w 173520"/>
                <a:gd name="textAreaRight" fmla="*/ 174240 w 173520"/>
                <a:gd name="textAreaTop" fmla="*/ 0 h 3026520"/>
                <a:gd name="textAreaBottom" fmla="*/ 3027240 h 302652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" name="Freeform 32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>
                <a:gd name="textAreaLeft" fmla="*/ 0 w 133560"/>
                <a:gd name="textAreaRight" fmla="*/ 134280 w 133560"/>
                <a:gd name="textAreaTop" fmla="*/ 0 h 280800"/>
                <a:gd name="textAreaBottom" fmla="*/ 281520 h 28080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" name="Freeform 33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>
                <a:gd name="textAreaLeft" fmla="*/ 0 w 81720"/>
                <a:gd name="textAreaRight" fmla="*/ 82440 w 81720"/>
                <a:gd name="textAreaTop" fmla="*/ 0 h 510840"/>
                <a:gd name="textAreaBottom" fmla="*/ 511560 h 51084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" name="Freeform 34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>
                <a:gd name="textAreaLeft" fmla="*/ 0 w 1409400"/>
                <a:gd name="textAreaRight" fmla="*/ 1410120 w 1409400"/>
                <a:gd name="textAreaTop" fmla="*/ 0 h 2716200"/>
                <a:gd name="textAreaBottom" fmla="*/ 2716920 h 271620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" name="Freeform 35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>
                <a:gd name="textAreaLeft" fmla="*/ 0 w 119880"/>
                <a:gd name="textAreaRight" fmla="*/ 120600 w 119880"/>
                <a:gd name="textAreaTop" fmla="*/ 0 h 252360"/>
                <a:gd name="textAreaBottom" fmla="*/ 253080 h 25236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" name="Freeform 36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>
                <a:gd name="textAreaLeft" fmla="*/ 0 w 137160"/>
                <a:gd name="textAreaRight" fmla="*/ 137880 w 137160"/>
                <a:gd name="textAreaTop" fmla="*/ 0 h 673560"/>
                <a:gd name="textAreaBottom" fmla="*/ 674280 h 67356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" name="Freeform 37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>
                <a:gd name="textAreaLeft" fmla="*/ 0 w 37440"/>
                <a:gd name="textAreaRight" fmla="*/ 38160 w 37440"/>
                <a:gd name="textAreaTop" fmla="*/ 0 h 227160"/>
                <a:gd name="textAreaBottom" fmla="*/ 227880 h 22716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" name="Freeform 38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>
                <a:gd name="textAreaLeft" fmla="*/ 0 w 209880"/>
                <a:gd name="textAreaRight" fmla="*/ 210600 w 209880"/>
                <a:gd name="textAreaTop" fmla="*/ 0 h 529920"/>
                <a:gd name="textAreaBottom" fmla="*/ 530640 h 52992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6" name="Rectangle 6" hidden="1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4680" cy="2262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5400" b="1" u="none" strike="noStrike">
                <a:solidFill>
                  <a:srgbClr val="1B5AD7"/>
                </a:solidFill>
                <a:effectLst/>
                <a:uFillTx/>
                <a:latin typeface="Century Gothic"/>
              </a:rPr>
              <a:t>Click to edit Master title style</a:t>
            </a:r>
            <a:endParaRPr lang="en-US" sz="5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dt" idx="1"/>
          </p:nvPr>
        </p:nvSpPr>
        <p:spPr>
          <a:xfrm>
            <a:off x="10361520" y="6130440"/>
            <a:ext cx="1145520" cy="369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</a:p>
        </p:txBody>
      </p:sp>
      <p:sp>
        <p:nvSpPr>
          <p:cNvPr id="29" name="PlaceHolder 3"/>
          <p:cNvSpPr>
            <a:spLocks noGrp="1"/>
          </p:cNvSpPr>
          <p:nvPr>
            <p:ph type="ftr" idx="2"/>
          </p:nvPr>
        </p:nvSpPr>
        <p:spPr>
          <a:xfrm>
            <a:off x="2589120" y="6135840"/>
            <a:ext cx="76194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Click to edit the outline text format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Second Outline Level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Third Outline Level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Fourth Outline Level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Fifth Outline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Sixth Outline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Seventh Outline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2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32" name="Freeform 1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>
                <a:gd name="textAreaLeft" fmla="*/ 0 w 100080"/>
                <a:gd name="textAreaRight" fmla="*/ 100800 w 100080"/>
                <a:gd name="textAreaTop" fmla="*/ 0 h 625320"/>
                <a:gd name="textAreaBottom" fmla="*/ 626040 h 62532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" name="Freeform 1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>
                <a:gd name="textAreaLeft" fmla="*/ 0 w 645840"/>
                <a:gd name="textAreaRight" fmla="*/ 646560 w 645840"/>
                <a:gd name="textAreaTop" fmla="*/ 0 h 2321640"/>
                <a:gd name="textAreaBottom" fmla="*/ 2322360 h 232164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" name="Freeform 1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>
                <a:gd name="textAreaLeft" fmla="*/ 0 w 608760"/>
                <a:gd name="textAreaRight" fmla="*/ 609480 w 608760"/>
                <a:gd name="textAreaTop" fmla="*/ 0 h 1419480"/>
                <a:gd name="textAreaBottom" fmla="*/ 1420200 h 141948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" name="Freeform 1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>
                <a:gd name="textAreaLeft" fmla="*/ 0 w 170640"/>
                <a:gd name="textAreaRight" fmla="*/ 171360 w 170640"/>
                <a:gd name="textAreaTop" fmla="*/ 0 h 362880"/>
                <a:gd name="textAreaBottom" fmla="*/ 363600 h 36288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" name="Freeform 1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>
                <a:gd name="textAreaLeft" fmla="*/ 0 w 821160"/>
                <a:gd name="textAreaRight" fmla="*/ 821880 w 821160"/>
                <a:gd name="textAreaTop" fmla="*/ 0 h 3327840"/>
                <a:gd name="textAreaBottom" fmla="*/ 3328560 h 332784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" name="Freeform 1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>
                <a:gd name="textAreaLeft" fmla="*/ 0 w 105480"/>
                <a:gd name="textAreaRight" fmla="*/ 106200 w 105480"/>
                <a:gd name="textAreaTop" fmla="*/ 0 h 2927160"/>
                <a:gd name="textAreaBottom" fmla="*/ 2927880 h 292716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" name="Freeform 1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>
                <a:gd name="textAreaLeft" fmla="*/ 0 w 77400"/>
                <a:gd name="textAreaRight" fmla="*/ 78120 w 77400"/>
                <a:gd name="textAreaTop" fmla="*/ 0 h 493200"/>
                <a:gd name="textAreaBottom" fmla="*/ 493920 h 493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" name="Freeform 1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>
                <a:gd name="textAreaLeft" fmla="*/ 0 w 189360"/>
                <a:gd name="textAreaRight" fmla="*/ 190080 w 189360"/>
                <a:gd name="textAreaTop" fmla="*/ 0 h 1024200"/>
                <a:gd name="textAreaBottom" fmla="*/ 1024920 h 102420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" name="Freeform 1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>
                <a:gd name="textAreaLeft" fmla="*/ 0 w 2075400"/>
                <a:gd name="textAreaRight" fmla="*/ 2076120 w 2075400"/>
                <a:gd name="textAreaTop" fmla="*/ 0 h 4047480"/>
                <a:gd name="textAreaBottom" fmla="*/ 4048200 h 404748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" name="Freeform 2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>
                <a:gd name="textAreaLeft" fmla="*/ 0 w 161280"/>
                <a:gd name="textAreaRight" fmla="*/ 162000 w 161280"/>
                <a:gd name="textAreaTop" fmla="*/ 0 h 336600"/>
                <a:gd name="textAreaBottom" fmla="*/ 337320 h 33660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" name="Freeform 2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>
                <a:gd name="textAreaLeft" fmla="*/ 0 w 36720"/>
                <a:gd name="textAreaRight" fmla="*/ 37440 w 36720"/>
                <a:gd name="textAreaTop" fmla="*/ 0 h 221040"/>
                <a:gd name="textAreaBottom" fmla="*/ 221760 h 22104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" name="Freeform 2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>
                <a:gd name="textAreaLeft" fmla="*/ 0 w 237960"/>
                <a:gd name="textAreaRight" fmla="*/ 238680 w 237960"/>
                <a:gd name="textAreaTop" fmla="*/ 0 h 621720"/>
                <a:gd name="textAreaBottom" fmla="*/ 622440 h 62172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4" name="Group 9"/>
          <p:cNvGrpSpPr/>
          <p:nvPr/>
        </p:nvGrpSpPr>
        <p:grpSpPr>
          <a:xfrm>
            <a:off x="27360" y="0"/>
            <a:ext cx="2355840" cy="6852600"/>
            <a:chOff x="27360" y="0"/>
            <a:chExt cx="2355840" cy="6852600"/>
          </a:xfrm>
        </p:grpSpPr>
        <p:sp>
          <p:nvSpPr>
            <p:cNvPr id="45" name="Freeform 27"/>
            <p:cNvSpPr/>
            <p:nvPr/>
          </p:nvSpPr>
          <p:spPr>
            <a:xfrm>
              <a:off x="27360" y="0"/>
              <a:ext cx="493560" cy="4400280"/>
            </a:xfrm>
            <a:custGeom>
              <a:avLst/>
              <a:gdLst>
                <a:gd name="textAreaLeft" fmla="*/ 0 w 493560"/>
                <a:gd name="textAreaRight" fmla="*/ 494280 w 493560"/>
                <a:gd name="textAreaTop" fmla="*/ 0 h 4400280"/>
                <a:gd name="textAreaBottom" fmla="*/ 4401000 h 440028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" name="Freeform 28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>
                <a:gd name="textAreaLeft" fmla="*/ 0 w 422640"/>
                <a:gd name="textAreaRight" fmla="*/ 423360 w 422640"/>
                <a:gd name="textAreaTop" fmla="*/ 0 h 1580040"/>
                <a:gd name="textAreaBottom" fmla="*/ 1580760 h 158004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" name="Freeform 29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>
                <a:gd name="textAreaLeft" fmla="*/ 0 w 430200"/>
                <a:gd name="textAreaRight" fmla="*/ 430920 w 430200"/>
                <a:gd name="textAreaTop" fmla="*/ 0 h 990000"/>
                <a:gd name="textAreaBottom" fmla="*/ 990720 h 99000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" name="Freeform 30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>
                <a:gd name="textAreaLeft" fmla="*/ 0 w 551160"/>
                <a:gd name="textAreaRight" fmla="*/ 551880 w 551160"/>
                <a:gd name="textAreaTop" fmla="*/ 0 h 2235240"/>
                <a:gd name="textAreaBottom" fmla="*/ 2235960 h 223524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" name="Freeform 31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>
                <a:gd name="textAreaLeft" fmla="*/ 0 w 173520"/>
                <a:gd name="textAreaRight" fmla="*/ 174240 w 173520"/>
                <a:gd name="textAreaTop" fmla="*/ 0 h 3026520"/>
                <a:gd name="textAreaBottom" fmla="*/ 3027240 h 302652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" name="Freeform 32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>
                <a:gd name="textAreaLeft" fmla="*/ 0 w 133560"/>
                <a:gd name="textAreaRight" fmla="*/ 134280 w 133560"/>
                <a:gd name="textAreaTop" fmla="*/ 0 h 280800"/>
                <a:gd name="textAreaBottom" fmla="*/ 281520 h 28080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" name="Freeform 33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>
                <a:gd name="textAreaLeft" fmla="*/ 0 w 81720"/>
                <a:gd name="textAreaRight" fmla="*/ 82440 w 81720"/>
                <a:gd name="textAreaTop" fmla="*/ 0 h 510840"/>
                <a:gd name="textAreaBottom" fmla="*/ 511560 h 51084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" name="Freeform 34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>
                <a:gd name="textAreaLeft" fmla="*/ 0 w 1409400"/>
                <a:gd name="textAreaRight" fmla="*/ 1410120 w 1409400"/>
                <a:gd name="textAreaTop" fmla="*/ 0 h 2716200"/>
                <a:gd name="textAreaBottom" fmla="*/ 2716920 h 271620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" name="Freeform 35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>
                <a:gd name="textAreaLeft" fmla="*/ 0 w 119880"/>
                <a:gd name="textAreaRight" fmla="*/ 120600 w 119880"/>
                <a:gd name="textAreaTop" fmla="*/ 0 h 252360"/>
                <a:gd name="textAreaBottom" fmla="*/ 253080 h 25236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" name="Freeform 36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>
                <a:gd name="textAreaLeft" fmla="*/ 0 w 137160"/>
                <a:gd name="textAreaRight" fmla="*/ 137880 w 137160"/>
                <a:gd name="textAreaTop" fmla="*/ 0 h 673560"/>
                <a:gd name="textAreaBottom" fmla="*/ 674280 h 67356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" name="Freeform 37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>
                <a:gd name="textAreaLeft" fmla="*/ 0 w 37440"/>
                <a:gd name="textAreaRight" fmla="*/ 38160 w 37440"/>
                <a:gd name="textAreaTop" fmla="*/ 0 h 227160"/>
                <a:gd name="textAreaBottom" fmla="*/ 227880 h 22716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" name="Freeform 38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>
                <a:gd name="textAreaLeft" fmla="*/ 0 w 209880"/>
                <a:gd name="textAreaRight" fmla="*/ 210600 w 209880"/>
                <a:gd name="textAreaTop" fmla="*/ 0 h 529920"/>
                <a:gd name="textAreaBottom" fmla="*/ 530640 h 52992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7" name="Rectangle 6" hidden="1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u="none" strike="noStrike">
                <a:solidFill>
                  <a:srgbClr val="1B5AD7"/>
                </a:solidFill>
                <a:effectLst/>
                <a:uFillTx/>
                <a:latin typeface="Century Gothic"/>
              </a:rPr>
              <a:t>Click to edit Master title style</a:t>
            </a:r>
            <a:endParaRPr lang="en-US" sz="4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Edit Master text styles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Second level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Third level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Fourth level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Fifth level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dt" idx="3"/>
          </p:nvPr>
        </p:nvSpPr>
        <p:spPr>
          <a:xfrm>
            <a:off x="10361520" y="6130440"/>
            <a:ext cx="1145520" cy="369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</a:p>
        </p:txBody>
      </p:sp>
      <p:sp>
        <p:nvSpPr>
          <p:cNvPr id="61" name="PlaceHolder 4"/>
          <p:cNvSpPr>
            <a:spLocks noGrp="1"/>
          </p:cNvSpPr>
          <p:nvPr>
            <p:ph type="ftr" idx="4"/>
          </p:nvPr>
        </p:nvSpPr>
        <p:spPr>
          <a:xfrm>
            <a:off x="2589120" y="6135840"/>
            <a:ext cx="76194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22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63" name="Freeform 1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>
                <a:gd name="textAreaLeft" fmla="*/ 0 w 100080"/>
                <a:gd name="textAreaRight" fmla="*/ 100800 w 100080"/>
                <a:gd name="textAreaTop" fmla="*/ 0 h 625320"/>
                <a:gd name="textAreaBottom" fmla="*/ 626040 h 62532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" name="Freeform 1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>
                <a:gd name="textAreaLeft" fmla="*/ 0 w 645840"/>
                <a:gd name="textAreaRight" fmla="*/ 646560 w 645840"/>
                <a:gd name="textAreaTop" fmla="*/ 0 h 2321640"/>
                <a:gd name="textAreaBottom" fmla="*/ 2322360 h 232164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" name="Freeform 1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>
                <a:gd name="textAreaLeft" fmla="*/ 0 w 608760"/>
                <a:gd name="textAreaRight" fmla="*/ 609480 w 608760"/>
                <a:gd name="textAreaTop" fmla="*/ 0 h 1419480"/>
                <a:gd name="textAreaBottom" fmla="*/ 1420200 h 141948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" name="Freeform 1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>
                <a:gd name="textAreaLeft" fmla="*/ 0 w 170640"/>
                <a:gd name="textAreaRight" fmla="*/ 171360 w 170640"/>
                <a:gd name="textAreaTop" fmla="*/ 0 h 362880"/>
                <a:gd name="textAreaBottom" fmla="*/ 363600 h 36288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" name="Freeform 1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>
                <a:gd name="textAreaLeft" fmla="*/ 0 w 821160"/>
                <a:gd name="textAreaRight" fmla="*/ 821880 w 821160"/>
                <a:gd name="textAreaTop" fmla="*/ 0 h 3327840"/>
                <a:gd name="textAreaBottom" fmla="*/ 3328560 h 332784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" name="Freeform 1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>
                <a:gd name="textAreaLeft" fmla="*/ 0 w 105480"/>
                <a:gd name="textAreaRight" fmla="*/ 106200 w 105480"/>
                <a:gd name="textAreaTop" fmla="*/ 0 h 2927160"/>
                <a:gd name="textAreaBottom" fmla="*/ 2927880 h 292716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" name="Freeform 1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>
                <a:gd name="textAreaLeft" fmla="*/ 0 w 77400"/>
                <a:gd name="textAreaRight" fmla="*/ 78120 w 77400"/>
                <a:gd name="textAreaTop" fmla="*/ 0 h 493200"/>
                <a:gd name="textAreaBottom" fmla="*/ 493920 h 493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" name="Freeform 1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>
                <a:gd name="textAreaLeft" fmla="*/ 0 w 189360"/>
                <a:gd name="textAreaRight" fmla="*/ 190080 w 189360"/>
                <a:gd name="textAreaTop" fmla="*/ 0 h 1024200"/>
                <a:gd name="textAreaBottom" fmla="*/ 1024920 h 102420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" name="Freeform 1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>
                <a:gd name="textAreaLeft" fmla="*/ 0 w 2075400"/>
                <a:gd name="textAreaRight" fmla="*/ 2076120 w 2075400"/>
                <a:gd name="textAreaTop" fmla="*/ 0 h 4047480"/>
                <a:gd name="textAreaBottom" fmla="*/ 4048200 h 404748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" name="Freeform 2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>
                <a:gd name="textAreaLeft" fmla="*/ 0 w 161280"/>
                <a:gd name="textAreaRight" fmla="*/ 162000 w 161280"/>
                <a:gd name="textAreaTop" fmla="*/ 0 h 336600"/>
                <a:gd name="textAreaBottom" fmla="*/ 337320 h 33660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" name="Freeform 2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>
                <a:gd name="textAreaLeft" fmla="*/ 0 w 36720"/>
                <a:gd name="textAreaRight" fmla="*/ 37440 w 36720"/>
                <a:gd name="textAreaTop" fmla="*/ 0 h 221040"/>
                <a:gd name="textAreaBottom" fmla="*/ 221760 h 22104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" name="Freeform 2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>
                <a:gd name="textAreaLeft" fmla="*/ 0 w 237960"/>
                <a:gd name="textAreaRight" fmla="*/ 238680 w 237960"/>
                <a:gd name="textAreaTop" fmla="*/ 0 h 621720"/>
                <a:gd name="textAreaBottom" fmla="*/ 622440 h 62172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75" name="Group 9"/>
          <p:cNvGrpSpPr/>
          <p:nvPr/>
        </p:nvGrpSpPr>
        <p:grpSpPr>
          <a:xfrm>
            <a:off x="27360" y="0"/>
            <a:ext cx="2355840" cy="6852600"/>
            <a:chOff x="27360" y="0"/>
            <a:chExt cx="2355840" cy="6852600"/>
          </a:xfrm>
        </p:grpSpPr>
        <p:sp>
          <p:nvSpPr>
            <p:cNvPr id="76" name="Freeform 27"/>
            <p:cNvSpPr/>
            <p:nvPr/>
          </p:nvSpPr>
          <p:spPr>
            <a:xfrm>
              <a:off x="27360" y="0"/>
              <a:ext cx="493560" cy="4400280"/>
            </a:xfrm>
            <a:custGeom>
              <a:avLst/>
              <a:gdLst>
                <a:gd name="textAreaLeft" fmla="*/ 0 w 493560"/>
                <a:gd name="textAreaRight" fmla="*/ 494280 w 493560"/>
                <a:gd name="textAreaTop" fmla="*/ 0 h 4400280"/>
                <a:gd name="textAreaBottom" fmla="*/ 4401000 h 440028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" name="Freeform 28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>
                <a:gd name="textAreaLeft" fmla="*/ 0 w 422640"/>
                <a:gd name="textAreaRight" fmla="*/ 423360 w 422640"/>
                <a:gd name="textAreaTop" fmla="*/ 0 h 1580040"/>
                <a:gd name="textAreaBottom" fmla="*/ 1580760 h 158004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" name="Freeform 29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>
                <a:gd name="textAreaLeft" fmla="*/ 0 w 430200"/>
                <a:gd name="textAreaRight" fmla="*/ 430920 w 430200"/>
                <a:gd name="textAreaTop" fmla="*/ 0 h 990000"/>
                <a:gd name="textAreaBottom" fmla="*/ 990720 h 99000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" name="Freeform 30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>
                <a:gd name="textAreaLeft" fmla="*/ 0 w 551160"/>
                <a:gd name="textAreaRight" fmla="*/ 551880 w 551160"/>
                <a:gd name="textAreaTop" fmla="*/ 0 h 2235240"/>
                <a:gd name="textAreaBottom" fmla="*/ 2235960 h 223524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" name="Freeform 31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>
                <a:gd name="textAreaLeft" fmla="*/ 0 w 173520"/>
                <a:gd name="textAreaRight" fmla="*/ 174240 w 173520"/>
                <a:gd name="textAreaTop" fmla="*/ 0 h 3026520"/>
                <a:gd name="textAreaBottom" fmla="*/ 3027240 h 302652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" name="Freeform 32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>
                <a:gd name="textAreaLeft" fmla="*/ 0 w 133560"/>
                <a:gd name="textAreaRight" fmla="*/ 134280 w 133560"/>
                <a:gd name="textAreaTop" fmla="*/ 0 h 280800"/>
                <a:gd name="textAreaBottom" fmla="*/ 281520 h 28080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" name="Freeform 33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>
                <a:gd name="textAreaLeft" fmla="*/ 0 w 81720"/>
                <a:gd name="textAreaRight" fmla="*/ 82440 w 81720"/>
                <a:gd name="textAreaTop" fmla="*/ 0 h 510840"/>
                <a:gd name="textAreaBottom" fmla="*/ 511560 h 51084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" name="Freeform 34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>
                <a:gd name="textAreaLeft" fmla="*/ 0 w 1409400"/>
                <a:gd name="textAreaRight" fmla="*/ 1410120 w 1409400"/>
                <a:gd name="textAreaTop" fmla="*/ 0 h 2716200"/>
                <a:gd name="textAreaBottom" fmla="*/ 2716920 h 271620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" name="Freeform 35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>
                <a:gd name="textAreaLeft" fmla="*/ 0 w 119880"/>
                <a:gd name="textAreaRight" fmla="*/ 120600 w 119880"/>
                <a:gd name="textAreaTop" fmla="*/ 0 h 252360"/>
                <a:gd name="textAreaBottom" fmla="*/ 253080 h 25236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" name="Freeform 36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>
                <a:gd name="textAreaLeft" fmla="*/ 0 w 137160"/>
                <a:gd name="textAreaRight" fmla="*/ 137880 w 137160"/>
                <a:gd name="textAreaTop" fmla="*/ 0 h 673560"/>
                <a:gd name="textAreaBottom" fmla="*/ 674280 h 67356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" name="Freeform 37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>
                <a:gd name="textAreaLeft" fmla="*/ 0 w 37440"/>
                <a:gd name="textAreaRight" fmla="*/ 38160 w 37440"/>
                <a:gd name="textAreaTop" fmla="*/ 0 h 227160"/>
                <a:gd name="textAreaBottom" fmla="*/ 227880 h 22716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" name="Freeform 38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>
                <a:gd name="textAreaLeft" fmla="*/ 0 w 209880"/>
                <a:gd name="textAreaRight" fmla="*/ 210600 w 209880"/>
                <a:gd name="textAreaTop" fmla="*/ 0 h 529920"/>
                <a:gd name="textAreaBottom" fmla="*/ 530640 h 52992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88" name="Rectangle 6" hidden="1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4680" cy="1468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0" u="none" strike="noStrike">
                <a:solidFill>
                  <a:srgbClr val="1B5AD7"/>
                </a:solidFill>
                <a:effectLst/>
                <a:uFillTx/>
                <a:latin typeface="Century Gothic"/>
              </a:rPr>
              <a:t>Click to edit Master title style</a:t>
            </a:r>
            <a:endParaRPr lang="en-US" sz="4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2589120" y="3530160"/>
            <a:ext cx="8914680" cy="85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>
                    <a:lumMod val="65000"/>
                    <a:lumOff val="35000"/>
                  </a:schemeClr>
                </a:solidFill>
                <a:effectLst/>
                <a:uFillTx/>
                <a:latin typeface="Century Gothic"/>
              </a:rPr>
              <a:t>Edit Master text styles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dt" idx="5"/>
          </p:nvPr>
        </p:nvSpPr>
        <p:spPr>
          <a:xfrm>
            <a:off x="10361520" y="6130440"/>
            <a:ext cx="1145520" cy="369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</a:p>
        </p:txBody>
      </p:sp>
      <p:sp>
        <p:nvSpPr>
          <p:cNvPr id="92" name="PlaceHolder 4"/>
          <p:cNvSpPr>
            <a:spLocks noGrp="1"/>
          </p:cNvSpPr>
          <p:nvPr>
            <p:ph type="ftr" idx="6"/>
          </p:nvPr>
        </p:nvSpPr>
        <p:spPr>
          <a:xfrm>
            <a:off x="2589120" y="6135840"/>
            <a:ext cx="76194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22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94" name="Freeform 1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>
                <a:gd name="textAreaLeft" fmla="*/ 0 w 100080"/>
                <a:gd name="textAreaRight" fmla="*/ 100800 w 100080"/>
                <a:gd name="textAreaTop" fmla="*/ 0 h 625320"/>
                <a:gd name="textAreaBottom" fmla="*/ 626040 h 62532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" name="Freeform 1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>
                <a:gd name="textAreaLeft" fmla="*/ 0 w 645840"/>
                <a:gd name="textAreaRight" fmla="*/ 646560 w 645840"/>
                <a:gd name="textAreaTop" fmla="*/ 0 h 2321640"/>
                <a:gd name="textAreaBottom" fmla="*/ 2322360 h 232164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" name="Freeform 1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>
                <a:gd name="textAreaLeft" fmla="*/ 0 w 608760"/>
                <a:gd name="textAreaRight" fmla="*/ 609480 w 608760"/>
                <a:gd name="textAreaTop" fmla="*/ 0 h 1419480"/>
                <a:gd name="textAreaBottom" fmla="*/ 1420200 h 141948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" name="Freeform 1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>
                <a:gd name="textAreaLeft" fmla="*/ 0 w 170640"/>
                <a:gd name="textAreaRight" fmla="*/ 171360 w 170640"/>
                <a:gd name="textAreaTop" fmla="*/ 0 h 362880"/>
                <a:gd name="textAreaBottom" fmla="*/ 363600 h 36288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" name="Freeform 1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>
                <a:gd name="textAreaLeft" fmla="*/ 0 w 821160"/>
                <a:gd name="textAreaRight" fmla="*/ 821880 w 821160"/>
                <a:gd name="textAreaTop" fmla="*/ 0 h 3327840"/>
                <a:gd name="textAreaBottom" fmla="*/ 3328560 h 332784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" name="Freeform 1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>
                <a:gd name="textAreaLeft" fmla="*/ 0 w 105480"/>
                <a:gd name="textAreaRight" fmla="*/ 106200 w 105480"/>
                <a:gd name="textAreaTop" fmla="*/ 0 h 2927160"/>
                <a:gd name="textAreaBottom" fmla="*/ 2927880 h 292716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" name="Freeform 1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>
                <a:gd name="textAreaLeft" fmla="*/ 0 w 77400"/>
                <a:gd name="textAreaRight" fmla="*/ 78120 w 77400"/>
                <a:gd name="textAreaTop" fmla="*/ 0 h 493200"/>
                <a:gd name="textAreaBottom" fmla="*/ 493920 h 493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" name="Freeform 1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>
                <a:gd name="textAreaLeft" fmla="*/ 0 w 189360"/>
                <a:gd name="textAreaRight" fmla="*/ 190080 w 189360"/>
                <a:gd name="textAreaTop" fmla="*/ 0 h 1024200"/>
                <a:gd name="textAreaBottom" fmla="*/ 1024920 h 102420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" name="Freeform 1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>
                <a:gd name="textAreaLeft" fmla="*/ 0 w 2075400"/>
                <a:gd name="textAreaRight" fmla="*/ 2076120 w 2075400"/>
                <a:gd name="textAreaTop" fmla="*/ 0 h 4047480"/>
                <a:gd name="textAreaBottom" fmla="*/ 4048200 h 404748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" name="Freeform 2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>
                <a:gd name="textAreaLeft" fmla="*/ 0 w 161280"/>
                <a:gd name="textAreaRight" fmla="*/ 162000 w 161280"/>
                <a:gd name="textAreaTop" fmla="*/ 0 h 336600"/>
                <a:gd name="textAreaBottom" fmla="*/ 337320 h 33660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" name="Freeform 2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>
                <a:gd name="textAreaLeft" fmla="*/ 0 w 36720"/>
                <a:gd name="textAreaRight" fmla="*/ 37440 w 36720"/>
                <a:gd name="textAreaTop" fmla="*/ 0 h 221040"/>
                <a:gd name="textAreaBottom" fmla="*/ 221760 h 22104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" name="Freeform 2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>
                <a:gd name="textAreaLeft" fmla="*/ 0 w 237960"/>
                <a:gd name="textAreaRight" fmla="*/ 238680 w 237960"/>
                <a:gd name="textAreaTop" fmla="*/ 0 h 621720"/>
                <a:gd name="textAreaBottom" fmla="*/ 622440 h 62172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06" name="Group 9"/>
          <p:cNvGrpSpPr/>
          <p:nvPr/>
        </p:nvGrpSpPr>
        <p:grpSpPr>
          <a:xfrm>
            <a:off x="27360" y="0"/>
            <a:ext cx="2355840" cy="6852600"/>
            <a:chOff x="27360" y="0"/>
            <a:chExt cx="2355840" cy="6852600"/>
          </a:xfrm>
        </p:grpSpPr>
        <p:sp>
          <p:nvSpPr>
            <p:cNvPr id="107" name="Freeform 27"/>
            <p:cNvSpPr/>
            <p:nvPr/>
          </p:nvSpPr>
          <p:spPr>
            <a:xfrm>
              <a:off x="27360" y="0"/>
              <a:ext cx="493560" cy="4400280"/>
            </a:xfrm>
            <a:custGeom>
              <a:avLst/>
              <a:gdLst>
                <a:gd name="textAreaLeft" fmla="*/ 0 w 493560"/>
                <a:gd name="textAreaRight" fmla="*/ 494280 w 493560"/>
                <a:gd name="textAreaTop" fmla="*/ 0 h 4400280"/>
                <a:gd name="textAreaBottom" fmla="*/ 4401000 h 440028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" name="Freeform 28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>
                <a:gd name="textAreaLeft" fmla="*/ 0 w 422640"/>
                <a:gd name="textAreaRight" fmla="*/ 423360 w 422640"/>
                <a:gd name="textAreaTop" fmla="*/ 0 h 1580040"/>
                <a:gd name="textAreaBottom" fmla="*/ 1580760 h 158004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" name="Freeform 29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>
                <a:gd name="textAreaLeft" fmla="*/ 0 w 430200"/>
                <a:gd name="textAreaRight" fmla="*/ 430920 w 430200"/>
                <a:gd name="textAreaTop" fmla="*/ 0 h 990000"/>
                <a:gd name="textAreaBottom" fmla="*/ 990720 h 99000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" name="Freeform 30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>
                <a:gd name="textAreaLeft" fmla="*/ 0 w 551160"/>
                <a:gd name="textAreaRight" fmla="*/ 551880 w 551160"/>
                <a:gd name="textAreaTop" fmla="*/ 0 h 2235240"/>
                <a:gd name="textAreaBottom" fmla="*/ 2235960 h 223524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" name="Freeform 31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>
                <a:gd name="textAreaLeft" fmla="*/ 0 w 173520"/>
                <a:gd name="textAreaRight" fmla="*/ 174240 w 173520"/>
                <a:gd name="textAreaTop" fmla="*/ 0 h 3026520"/>
                <a:gd name="textAreaBottom" fmla="*/ 3027240 h 302652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" name="Freeform 32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>
                <a:gd name="textAreaLeft" fmla="*/ 0 w 133560"/>
                <a:gd name="textAreaRight" fmla="*/ 134280 w 133560"/>
                <a:gd name="textAreaTop" fmla="*/ 0 h 280800"/>
                <a:gd name="textAreaBottom" fmla="*/ 281520 h 28080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" name="Freeform 33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>
                <a:gd name="textAreaLeft" fmla="*/ 0 w 81720"/>
                <a:gd name="textAreaRight" fmla="*/ 82440 w 81720"/>
                <a:gd name="textAreaTop" fmla="*/ 0 h 510840"/>
                <a:gd name="textAreaBottom" fmla="*/ 511560 h 51084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" name="Freeform 34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>
                <a:gd name="textAreaLeft" fmla="*/ 0 w 1409400"/>
                <a:gd name="textAreaRight" fmla="*/ 1410120 w 1409400"/>
                <a:gd name="textAreaTop" fmla="*/ 0 h 2716200"/>
                <a:gd name="textAreaBottom" fmla="*/ 2716920 h 271620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" name="Freeform 35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>
                <a:gd name="textAreaLeft" fmla="*/ 0 w 119880"/>
                <a:gd name="textAreaRight" fmla="*/ 120600 w 119880"/>
                <a:gd name="textAreaTop" fmla="*/ 0 h 252360"/>
                <a:gd name="textAreaBottom" fmla="*/ 253080 h 25236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" name="Freeform 36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>
                <a:gd name="textAreaLeft" fmla="*/ 0 w 137160"/>
                <a:gd name="textAreaRight" fmla="*/ 137880 w 137160"/>
                <a:gd name="textAreaTop" fmla="*/ 0 h 673560"/>
                <a:gd name="textAreaBottom" fmla="*/ 674280 h 67356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" name="Freeform 37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>
                <a:gd name="textAreaLeft" fmla="*/ 0 w 37440"/>
                <a:gd name="textAreaRight" fmla="*/ 38160 w 37440"/>
                <a:gd name="textAreaTop" fmla="*/ 0 h 227160"/>
                <a:gd name="textAreaBottom" fmla="*/ 227880 h 22716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" name="Freeform 38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>
                <a:gd name="textAreaLeft" fmla="*/ 0 w 209880"/>
                <a:gd name="textAreaRight" fmla="*/ 210600 w 209880"/>
                <a:gd name="textAreaTop" fmla="*/ 0 h 529920"/>
                <a:gd name="textAreaBottom" fmla="*/ 530640 h 52992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19" name="Rectangle 6" hidden="1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u="none" strike="noStrike">
                <a:solidFill>
                  <a:srgbClr val="1B5AD7"/>
                </a:solidFill>
                <a:effectLst/>
                <a:uFillTx/>
                <a:latin typeface="Century Gothic"/>
              </a:rPr>
              <a:t>Click to edit Master title style</a:t>
            </a:r>
            <a:endParaRPr lang="en-US" sz="4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13160" cy="3776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Edit Master text styles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Second level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Third level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Fourth level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Fifth level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7190640" y="2126160"/>
            <a:ext cx="4313160" cy="3776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Edit Master text styles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Second level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Third level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Fourth level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Fifth level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dt" idx="7"/>
          </p:nvPr>
        </p:nvSpPr>
        <p:spPr>
          <a:xfrm>
            <a:off x="10361520" y="6130440"/>
            <a:ext cx="1145520" cy="369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</a:p>
        </p:txBody>
      </p:sp>
      <p:sp>
        <p:nvSpPr>
          <p:cNvPr id="124" name="PlaceHolder 5"/>
          <p:cNvSpPr>
            <a:spLocks noGrp="1"/>
          </p:cNvSpPr>
          <p:nvPr>
            <p:ph type="ftr" idx="8"/>
          </p:nvPr>
        </p:nvSpPr>
        <p:spPr>
          <a:xfrm>
            <a:off x="2589120" y="6135840"/>
            <a:ext cx="76194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22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26" name="Freeform 1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>
                <a:gd name="textAreaLeft" fmla="*/ 0 w 100080"/>
                <a:gd name="textAreaRight" fmla="*/ 100800 w 100080"/>
                <a:gd name="textAreaTop" fmla="*/ 0 h 625320"/>
                <a:gd name="textAreaBottom" fmla="*/ 626040 h 62532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" name="Freeform 1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>
                <a:gd name="textAreaLeft" fmla="*/ 0 w 645840"/>
                <a:gd name="textAreaRight" fmla="*/ 646560 w 645840"/>
                <a:gd name="textAreaTop" fmla="*/ 0 h 2321640"/>
                <a:gd name="textAreaBottom" fmla="*/ 2322360 h 232164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" name="Freeform 1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>
                <a:gd name="textAreaLeft" fmla="*/ 0 w 608760"/>
                <a:gd name="textAreaRight" fmla="*/ 609480 w 608760"/>
                <a:gd name="textAreaTop" fmla="*/ 0 h 1419480"/>
                <a:gd name="textAreaBottom" fmla="*/ 1420200 h 141948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" name="Freeform 1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>
                <a:gd name="textAreaLeft" fmla="*/ 0 w 170640"/>
                <a:gd name="textAreaRight" fmla="*/ 171360 w 170640"/>
                <a:gd name="textAreaTop" fmla="*/ 0 h 362880"/>
                <a:gd name="textAreaBottom" fmla="*/ 363600 h 36288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" name="Freeform 1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>
                <a:gd name="textAreaLeft" fmla="*/ 0 w 821160"/>
                <a:gd name="textAreaRight" fmla="*/ 821880 w 821160"/>
                <a:gd name="textAreaTop" fmla="*/ 0 h 3327840"/>
                <a:gd name="textAreaBottom" fmla="*/ 3328560 h 332784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" name="Freeform 1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>
                <a:gd name="textAreaLeft" fmla="*/ 0 w 105480"/>
                <a:gd name="textAreaRight" fmla="*/ 106200 w 105480"/>
                <a:gd name="textAreaTop" fmla="*/ 0 h 2927160"/>
                <a:gd name="textAreaBottom" fmla="*/ 2927880 h 292716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" name="Freeform 1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>
                <a:gd name="textAreaLeft" fmla="*/ 0 w 77400"/>
                <a:gd name="textAreaRight" fmla="*/ 78120 w 77400"/>
                <a:gd name="textAreaTop" fmla="*/ 0 h 493200"/>
                <a:gd name="textAreaBottom" fmla="*/ 493920 h 493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" name="Freeform 1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>
                <a:gd name="textAreaLeft" fmla="*/ 0 w 189360"/>
                <a:gd name="textAreaRight" fmla="*/ 190080 w 189360"/>
                <a:gd name="textAreaTop" fmla="*/ 0 h 1024200"/>
                <a:gd name="textAreaBottom" fmla="*/ 1024920 h 102420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" name="Freeform 1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>
                <a:gd name="textAreaLeft" fmla="*/ 0 w 2075400"/>
                <a:gd name="textAreaRight" fmla="*/ 2076120 w 2075400"/>
                <a:gd name="textAreaTop" fmla="*/ 0 h 4047480"/>
                <a:gd name="textAreaBottom" fmla="*/ 4048200 h 404748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" name="Freeform 2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>
                <a:gd name="textAreaLeft" fmla="*/ 0 w 161280"/>
                <a:gd name="textAreaRight" fmla="*/ 162000 w 161280"/>
                <a:gd name="textAreaTop" fmla="*/ 0 h 336600"/>
                <a:gd name="textAreaBottom" fmla="*/ 337320 h 33660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" name="Freeform 2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>
                <a:gd name="textAreaLeft" fmla="*/ 0 w 36720"/>
                <a:gd name="textAreaRight" fmla="*/ 37440 w 36720"/>
                <a:gd name="textAreaTop" fmla="*/ 0 h 221040"/>
                <a:gd name="textAreaBottom" fmla="*/ 221760 h 22104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" name="Freeform 2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>
                <a:gd name="textAreaLeft" fmla="*/ 0 w 237960"/>
                <a:gd name="textAreaRight" fmla="*/ 238680 w 237960"/>
                <a:gd name="textAreaTop" fmla="*/ 0 h 621720"/>
                <a:gd name="textAreaBottom" fmla="*/ 622440 h 62172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38" name="Group 9"/>
          <p:cNvGrpSpPr/>
          <p:nvPr/>
        </p:nvGrpSpPr>
        <p:grpSpPr>
          <a:xfrm>
            <a:off x="27360" y="0"/>
            <a:ext cx="2355840" cy="6852600"/>
            <a:chOff x="27360" y="0"/>
            <a:chExt cx="2355840" cy="6852600"/>
          </a:xfrm>
        </p:grpSpPr>
        <p:sp>
          <p:nvSpPr>
            <p:cNvPr id="139" name="Freeform 27"/>
            <p:cNvSpPr/>
            <p:nvPr/>
          </p:nvSpPr>
          <p:spPr>
            <a:xfrm>
              <a:off x="27360" y="0"/>
              <a:ext cx="493560" cy="4400280"/>
            </a:xfrm>
            <a:custGeom>
              <a:avLst/>
              <a:gdLst>
                <a:gd name="textAreaLeft" fmla="*/ 0 w 493560"/>
                <a:gd name="textAreaRight" fmla="*/ 494280 w 493560"/>
                <a:gd name="textAreaTop" fmla="*/ 0 h 4400280"/>
                <a:gd name="textAreaBottom" fmla="*/ 4401000 h 440028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" name="Freeform 28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>
                <a:gd name="textAreaLeft" fmla="*/ 0 w 422640"/>
                <a:gd name="textAreaRight" fmla="*/ 423360 w 422640"/>
                <a:gd name="textAreaTop" fmla="*/ 0 h 1580040"/>
                <a:gd name="textAreaBottom" fmla="*/ 1580760 h 158004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" name="Freeform 29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>
                <a:gd name="textAreaLeft" fmla="*/ 0 w 430200"/>
                <a:gd name="textAreaRight" fmla="*/ 430920 w 430200"/>
                <a:gd name="textAreaTop" fmla="*/ 0 h 990000"/>
                <a:gd name="textAreaBottom" fmla="*/ 990720 h 99000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" name="Freeform 30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>
                <a:gd name="textAreaLeft" fmla="*/ 0 w 551160"/>
                <a:gd name="textAreaRight" fmla="*/ 551880 w 551160"/>
                <a:gd name="textAreaTop" fmla="*/ 0 h 2235240"/>
                <a:gd name="textAreaBottom" fmla="*/ 2235960 h 223524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" name="Freeform 31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>
                <a:gd name="textAreaLeft" fmla="*/ 0 w 173520"/>
                <a:gd name="textAreaRight" fmla="*/ 174240 w 173520"/>
                <a:gd name="textAreaTop" fmla="*/ 0 h 3026520"/>
                <a:gd name="textAreaBottom" fmla="*/ 3027240 h 302652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" name="Freeform 32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>
                <a:gd name="textAreaLeft" fmla="*/ 0 w 133560"/>
                <a:gd name="textAreaRight" fmla="*/ 134280 w 133560"/>
                <a:gd name="textAreaTop" fmla="*/ 0 h 280800"/>
                <a:gd name="textAreaBottom" fmla="*/ 281520 h 28080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" name="Freeform 33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>
                <a:gd name="textAreaLeft" fmla="*/ 0 w 81720"/>
                <a:gd name="textAreaRight" fmla="*/ 82440 w 81720"/>
                <a:gd name="textAreaTop" fmla="*/ 0 h 510840"/>
                <a:gd name="textAreaBottom" fmla="*/ 511560 h 51084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" name="Freeform 34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>
                <a:gd name="textAreaLeft" fmla="*/ 0 w 1409400"/>
                <a:gd name="textAreaRight" fmla="*/ 1410120 w 1409400"/>
                <a:gd name="textAreaTop" fmla="*/ 0 h 2716200"/>
                <a:gd name="textAreaBottom" fmla="*/ 2716920 h 271620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" name="Freeform 35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>
                <a:gd name="textAreaLeft" fmla="*/ 0 w 119880"/>
                <a:gd name="textAreaRight" fmla="*/ 120600 w 119880"/>
                <a:gd name="textAreaTop" fmla="*/ 0 h 252360"/>
                <a:gd name="textAreaBottom" fmla="*/ 253080 h 25236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" name="Freeform 36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>
                <a:gd name="textAreaLeft" fmla="*/ 0 w 137160"/>
                <a:gd name="textAreaRight" fmla="*/ 137880 w 137160"/>
                <a:gd name="textAreaTop" fmla="*/ 0 h 673560"/>
                <a:gd name="textAreaBottom" fmla="*/ 674280 h 67356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" name="Freeform 37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>
                <a:gd name="textAreaLeft" fmla="*/ 0 w 37440"/>
                <a:gd name="textAreaRight" fmla="*/ 38160 w 37440"/>
                <a:gd name="textAreaTop" fmla="*/ 0 h 227160"/>
                <a:gd name="textAreaBottom" fmla="*/ 227880 h 22716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" name="Freeform 38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>
                <a:gd name="textAreaLeft" fmla="*/ 0 w 209880"/>
                <a:gd name="textAreaRight" fmla="*/ 210600 w 209880"/>
                <a:gd name="textAreaTop" fmla="*/ 0 h 529920"/>
                <a:gd name="textAreaBottom" fmla="*/ 530640 h 52992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51" name="Rectangle 6" hidden="1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u="none" strike="noStrike">
                <a:solidFill>
                  <a:srgbClr val="1B5AD7"/>
                </a:solidFill>
                <a:effectLst/>
                <a:uFillTx/>
                <a:latin typeface="Century Gothic"/>
              </a:rPr>
              <a:t>Click to edit Master title style</a:t>
            </a:r>
            <a:endParaRPr lang="en-US" sz="4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2939400" y="1972800"/>
            <a:ext cx="3992040" cy="575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Edit Master text styles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2589120" y="2548800"/>
            <a:ext cx="4342320" cy="3353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Edit Master text styles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Second level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Third level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Fourth level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Fifth level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7506720" y="1969560"/>
            <a:ext cx="3998160" cy="575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Edit Master text styles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7166880" y="2545560"/>
            <a:ext cx="4338000" cy="3353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Edit Master text styles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Second level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Third level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Fourth level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Fifth level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dt" idx="9"/>
          </p:nvPr>
        </p:nvSpPr>
        <p:spPr>
          <a:xfrm>
            <a:off x="10361520" y="6130440"/>
            <a:ext cx="1145520" cy="369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</a:p>
        </p:txBody>
      </p:sp>
      <p:sp>
        <p:nvSpPr>
          <p:cNvPr id="158" name="PlaceHolder 7"/>
          <p:cNvSpPr>
            <a:spLocks noGrp="1"/>
          </p:cNvSpPr>
          <p:nvPr>
            <p:ph type="ftr" idx="10"/>
          </p:nvPr>
        </p:nvSpPr>
        <p:spPr>
          <a:xfrm>
            <a:off x="2589120" y="6135840"/>
            <a:ext cx="76194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22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60" name="Freeform 1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>
                <a:gd name="textAreaLeft" fmla="*/ 0 w 100080"/>
                <a:gd name="textAreaRight" fmla="*/ 100800 w 100080"/>
                <a:gd name="textAreaTop" fmla="*/ 0 h 625320"/>
                <a:gd name="textAreaBottom" fmla="*/ 626040 h 62532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" name="Freeform 1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>
                <a:gd name="textAreaLeft" fmla="*/ 0 w 645840"/>
                <a:gd name="textAreaRight" fmla="*/ 646560 w 645840"/>
                <a:gd name="textAreaTop" fmla="*/ 0 h 2321640"/>
                <a:gd name="textAreaBottom" fmla="*/ 2322360 h 232164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" name="Freeform 1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>
                <a:gd name="textAreaLeft" fmla="*/ 0 w 608760"/>
                <a:gd name="textAreaRight" fmla="*/ 609480 w 608760"/>
                <a:gd name="textAreaTop" fmla="*/ 0 h 1419480"/>
                <a:gd name="textAreaBottom" fmla="*/ 1420200 h 141948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" name="Freeform 1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>
                <a:gd name="textAreaLeft" fmla="*/ 0 w 170640"/>
                <a:gd name="textAreaRight" fmla="*/ 171360 w 170640"/>
                <a:gd name="textAreaTop" fmla="*/ 0 h 362880"/>
                <a:gd name="textAreaBottom" fmla="*/ 363600 h 36288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" name="Freeform 1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>
                <a:gd name="textAreaLeft" fmla="*/ 0 w 821160"/>
                <a:gd name="textAreaRight" fmla="*/ 821880 w 821160"/>
                <a:gd name="textAreaTop" fmla="*/ 0 h 3327840"/>
                <a:gd name="textAreaBottom" fmla="*/ 3328560 h 332784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" name="Freeform 1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>
                <a:gd name="textAreaLeft" fmla="*/ 0 w 105480"/>
                <a:gd name="textAreaRight" fmla="*/ 106200 w 105480"/>
                <a:gd name="textAreaTop" fmla="*/ 0 h 2927160"/>
                <a:gd name="textAreaBottom" fmla="*/ 2927880 h 292716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" name="Freeform 1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>
                <a:gd name="textAreaLeft" fmla="*/ 0 w 77400"/>
                <a:gd name="textAreaRight" fmla="*/ 78120 w 77400"/>
                <a:gd name="textAreaTop" fmla="*/ 0 h 493200"/>
                <a:gd name="textAreaBottom" fmla="*/ 493920 h 493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" name="Freeform 1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>
                <a:gd name="textAreaLeft" fmla="*/ 0 w 189360"/>
                <a:gd name="textAreaRight" fmla="*/ 190080 w 189360"/>
                <a:gd name="textAreaTop" fmla="*/ 0 h 1024200"/>
                <a:gd name="textAreaBottom" fmla="*/ 1024920 h 102420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" name="Freeform 1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>
                <a:gd name="textAreaLeft" fmla="*/ 0 w 2075400"/>
                <a:gd name="textAreaRight" fmla="*/ 2076120 w 2075400"/>
                <a:gd name="textAreaTop" fmla="*/ 0 h 4047480"/>
                <a:gd name="textAreaBottom" fmla="*/ 4048200 h 404748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" name="Freeform 2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>
                <a:gd name="textAreaLeft" fmla="*/ 0 w 161280"/>
                <a:gd name="textAreaRight" fmla="*/ 162000 w 161280"/>
                <a:gd name="textAreaTop" fmla="*/ 0 h 336600"/>
                <a:gd name="textAreaBottom" fmla="*/ 337320 h 33660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" name="Freeform 2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>
                <a:gd name="textAreaLeft" fmla="*/ 0 w 36720"/>
                <a:gd name="textAreaRight" fmla="*/ 37440 w 36720"/>
                <a:gd name="textAreaTop" fmla="*/ 0 h 221040"/>
                <a:gd name="textAreaBottom" fmla="*/ 221760 h 22104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" name="Freeform 2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>
                <a:gd name="textAreaLeft" fmla="*/ 0 w 237960"/>
                <a:gd name="textAreaRight" fmla="*/ 238680 w 237960"/>
                <a:gd name="textAreaTop" fmla="*/ 0 h 621720"/>
                <a:gd name="textAreaBottom" fmla="*/ 622440 h 62172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72" name="Group 9"/>
          <p:cNvGrpSpPr/>
          <p:nvPr/>
        </p:nvGrpSpPr>
        <p:grpSpPr>
          <a:xfrm>
            <a:off x="27360" y="0"/>
            <a:ext cx="2355840" cy="6852600"/>
            <a:chOff x="27360" y="0"/>
            <a:chExt cx="2355840" cy="6852600"/>
          </a:xfrm>
        </p:grpSpPr>
        <p:sp>
          <p:nvSpPr>
            <p:cNvPr id="173" name="Freeform 27"/>
            <p:cNvSpPr/>
            <p:nvPr/>
          </p:nvSpPr>
          <p:spPr>
            <a:xfrm>
              <a:off x="27360" y="0"/>
              <a:ext cx="493560" cy="4400280"/>
            </a:xfrm>
            <a:custGeom>
              <a:avLst/>
              <a:gdLst>
                <a:gd name="textAreaLeft" fmla="*/ 0 w 493560"/>
                <a:gd name="textAreaRight" fmla="*/ 494280 w 493560"/>
                <a:gd name="textAreaTop" fmla="*/ 0 h 4400280"/>
                <a:gd name="textAreaBottom" fmla="*/ 4401000 h 440028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" name="Freeform 28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>
                <a:gd name="textAreaLeft" fmla="*/ 0 w 422640"/>
                <a:gd name="textAreaRight" fmla="*/ 423360 w 422640"/>
                <a:gd name="textAreaTop" fmla="*/ 0 h 1580040"/>
                <a:gd name="textAreaBottom" fmla="*/ 1580760 h 158004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" name="Freeform 29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>
                <a:gd name="textAreaLeft" fmla="*/ 0 w 430200"/>
                <a:gd name="textAreaRight" fmla="*/ 430920 w 430200"/>
                <a:gd name="textAreaTop" fmla="*/ 0 h 990000"/>
                <a:gd name="textAreaBottom" fmla="*/ 990720 h 99000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" name="Freeform 30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>
                <a:gd name="textAreaLeft" fmla="*/ 0 w 551160"/>
                <a:gd name="textAreaRight" fmla="*/ 551880 w 551160"/>
                <a:gd name="textAreaTop" fmla="*/ 0 h 2235240"/>
                <a:gd name="textAreaBottom" fmla="*/ 2235960 h 223524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" name="Freeform 31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>
                <a:gd name="textAreaLeft" fmla="*/ 0 w 173520"/>
                <a:gd name="textAreaRight" fmla="*/ 174240 w 173520"/>
                <a:gd name="textAreaTop" fmla="*/ 0 h 3026520"/>
                <a:gd name="textAreaBottom" fmla="*/ 3027240 h 302652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" name="Freeform 32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>
                <a:gd name="textAreaLeft" fmla="*/ 0 w 133560"/>
                <a:gd name="textAreaRight" fmla="*/ 134280 w 133560"/>
                <a:gd name="textAreaTop" fmla="*/ 0 h 280800"/>
                <a:gd name="textAreaBottom" fmla="*/ 281520 h 28080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" name="Freeform 33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>
                <a:gd name="textAreaLeft" fmla="*/ 0 w 81720"/>
                <a:gd name="textAreaRight" fmla="*/ 82440 w 81720"/>
                <a:gd name="textAreaTop" fmla="*/ 0 h 510840"/>
                <a:gd name="textAreaBottom" fmla="*/ 511560 h 51084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" name="Freeform 34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>
                <a:gd name="textAreaLeft" fmla="*/ 0 w 1409400"/>
                <a:gd name="textAreaRight" fmla="*/ 1410120 w 1409400"/>
                <a:gd name="textAreaTop" fmla="*/ 0 h 2716200"/>
                <a:gd name="textAreaBottom" fmla="*/ 2716920 h 271620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1" name="Freeform 35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>
                <a:gd name="textAreaLeft" fmla="*/ 0 w 119880"/>
                <a:gd name="textAreaRight" fmla="*/ 120600 w 119880"/>
                <a:gd name="textAreaTop" fmla="*/ 0 h 252360"/>
                <a:gd name="textAreaBottom" fmla="*/ 253080 h 25236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2" name="Freeform 36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>
                <a:gd name="textAreaLeft" fmla="*/ 0 w 137160"/>
                <a:gd name="textAreaRight" fmla="*/ 137880 w 137160"/>
                <a:gd name="textAreaTop" fmla="*/ 0 h 673560"/>
                <a:gd name="textAreaBottom" fmla="*/ 674280 h 67356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3" name="Freeform 37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>
                <a:gd name="textAreaLeft" fmla="*/ 0 w 37440"/>
                <a:gd name="textAreaRight" fmla="*/ 38160 w 37440"/>
                <a:gd name="textAreaTop" fmla="*/ 0 h 227160"/>
                <a:gd name="textAreaBottom" fmla="*/ 227880 h 22716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4" name="Freeform 38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>
                <a:gd name="textAreaLeft" fmla="*/ 0 w 209880"/>
                <a:gd name="textAreaRight" fmla="*/ 210600 w 209880"/>
                <a:gd name="textAreaTop" fmla="*/ 0 h 529920"/>
                <a:gd name="textAreaBottom" fmla="*/ 530640 h 52992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85" name="Rectangle 6" hidden="1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u="none" strike="noStrike">
                <a:solidFill>
                  <a:srgbClr val="1B5AD7"/>
                </a:solidFill>
                <a:effectLst/>
                <a:uFillTx/>
                <a:latin typeface="Century Gothic"/>
              </a:rPr>
              <a:t>Click to edit Master title style</a:t>
            </a:r>
            <a:endParaRPr lang="en-US" sz="4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dt" idx="11"/>
          </p:nvPr>
        </p:nvSpPr>
        <p:spPr>
          <a:xfrm>
            <a:off x="10361520" y="6130440"/>
            <a:ext cx="1145520" cy="369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</a:p>
        </p:txBody>
      </p:sp>
      <p:sp>
        <p:nvSpPr>
          <p:cNvPr id="188" name="PlaceHolder 3"/>
          <p:cNvSpPr>
            <a:spLocks noGrp="1"/>
          </p:cNvSpPr>
          <p:nvPr>
            <p:ph type="ftr" idx="12"/>
          </p:nvPr>
        </p:nvSpPr>
        <p:spPr>
          <a:xfrm>
            <a:off x="2589120" y="6135840"/>
            <a:ext cx="76194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oup 22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90" name="Freeform 1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>
                <a:gd name="textAreaLeft" fmla="*/ 0 w 100080"/>
                <a:gd name="textAreaRight" fmla="*/ 100800 w 100080"/>
                <a:gd name="textAreaTop" fmla="*/ 0 h 625320"/>
                <a:gd name="textAreaBottom" fmla="*/ 626040 h 62532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1" name="Freeform 1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>
                <a:gd name="textAreaLeft" fmla="*/ 0 w 645840"/>
                <a:gd name="textAreaRight" fmla="*/ 646560 w 645840"/>
                <a:gd name="textAreaTop" fmla="*/ 0 h 2321640"/>
                <a:gd name="textAreaBottom" fmla="*/ 2322360 h 232164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2" name="Freeform 1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>
                <a:gd name="textAreaLeft" fmla="*/ 0 w 608760"/>
                <a:gd name="textAreaRight" fmla="*/ 609480 w 608760"/>
                <a:gd name="textAreaTop" fmla="*/ 0 h 1419480"/>
                <a:gd name="textAreaBottom" fmla="*/ 1420200 h 141948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3" name="Freeform 1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>
                <a:gd name="textAreaLeft" fmla="*/ 0 w 170640"/>
                <a:gd name="textAreaRight" fmla="*/ 171360 w 170640"/>
                <a:gd name="textAreaTop" fmla="*/ 0 h 362880"/>
                <a:gd name="textAreaBottom" fmla="*/ 363600 h 36288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4" name="Freeform 1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>
                <a:gd name="textAreaLeft" fmla="*/ 0 w 821160"/>
                <a:gd name="textAreaRight" fmla="*/ 821880 w 821160"/>
                <a:gd name="textAreaTop" fmla="*/ 0 h 3327840"/>
                <a:gd name="textAreaBottom" fmla="*/ 3328560 h 332784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5" name="Freeform 1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>
                <a:gd name="textAreaLeft" fmla="*/ 0 w 105480"/>
                <a:gd name="textAreaRight" fmla="*/ 106200 w 105480"/>
                <a:gd name="textAreaTop" fmla="*/ 0 h 2927160"/>
                <a:gd name="textAreaBottom" fmla="*/ 2927880 h 292716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6" name="Freeform 1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>
                <a:gd name="textAreaLeft" fmla="*/ 0 w 77400"/>
                <a:gd name="textAreaRight" fmla="*/ 78120 w 77400"/>
                <a:gd name="textAreaTop" fmla="*/ 0 h 493200"/>
                <a:gd name="textAreaBottom" fmla="*/ 493920 h 493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7" name="Freeform 1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>
                <a:gd name="textAreaLeft" fmla="*/ 0 w 189360"/>
                <a:gd name="textAreaRight" fmla="*/ 190080 w 189360"/>
                <a:gd name="textAreaTop" fmla="*/ 0 h 1024200"/>
                <a:gd name="textAreaBottom" fmla="*/ 1024920 h 102420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8" name="Freeform 1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>
                <a:gd name="textAreaLeft" fmla="*/ 0 w 2075400"/>
                <a:gd name="textAreaRight" fmla="*/ 2076120 w 2075400"/>
                <a:gd name="textAreaTop" fmla="*/ 0 h 4047480"/>
                <a:gd name="textAreaBottom" fmla="*/ 4048200 h 404748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9" name="Freeform 2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>
                <a:gd name="textAreaLeft" fmla="*/ 0 w 161280"/>
                <a:gd name="textAreaRight" fmla="*/ 162000 w 161280"/>
                <a:gd name="textAreaTop" fmla="*/ 0 h 336600"/>
                <a:gd name="textAreaBottom" fmla="*/ 337320 h 33660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0" name="Freeform 2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>
                <a:gd name="textAreaLeft" fmla="*/ 0 w 36720"/>
                <a:gd name="textAreaRight" fmla="*/ 37440 w 36720"/>
                <a:gd name="textAreaTop" fmla="*/ 0 h 221040"/>
                <a:gd name="textAreaBottom" fmla="*/ 221760 h 22104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1" name="Freeform 2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>
                <a:gd name="textAreaLeft" fmla="*/ 0 w 237960"/>
                <a:gd name="textAreaRight" fmla="*/ 238680 w 237960"/>
                <a:gd name="textAreaTop" fmla="*/ 0 h 621720"/>
                <a:gd name="textAreaBottom" fmla="*/ 622440 h 62172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02" name="Group 9"/>
          <p:cNvGrpSpPr/>
          <p:nvPr/>
        </p:nvGrpSpPr>
        <p:grpSpPr>
          <a:xfrm>
            <a:off x="27360" y="0"/>
            <a:ext cx="2355840" cy="6852600"/>
            <a:chOff x="27360" y="0"/>
            <a:chExt cx="2355840" cy="6852600"/>
          </a:xfrm>
        </p:grpSpPr>
        <p:sp>
          <p:nvSpPr>
            <p:cNvPr id="203" name="Freeform 27"/>
            <p:cNvSpPr/>
            <p:nvPr/>
          </p:nvSpPr>
          <p:spPr>
            <a:xfrm>
              <a:off x="27360" y="0"/>
              <a:ext cx="493560" cy="4400280"/>
            </a:xfrm>
            <a:custGeom>
              <a:avLst/>
              <a:gdLst>
                <a:gd name="textAreaLeft" fmla="*/ 0 w 493560"/>
                <a:gd name="textAreaRight" fmla="*/ 494280 w 493560"/>
                <a:gd name="textAreaTop" fmla="*/ 0 h 4400280"/>
                <a:gd name="textAreaBottom" fmla="*/ 4401000 h 440028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4" name="Freeform 28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>
                <a:gd name="textAreaLeft" fmla="*/ 0 w 422640"/>
                <a:gd name="textAreaRight" fmla="*/ 423360 w 422640"/>
                <a:gd name="textAreaTop" fmla="*/ 0 h 1580040"/>
                <a:gd name="textAreaBottom" fmla="*/ 1580760 h 158004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5" name="Freeform 29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>
                <a:gd name="textAreaLeft" fmla="*/ 0 w 430200"/>
                <a:gd name="textAreaRight" fmla="*/ 430920 w 430200"/>
                <a:gd name="textAreaTop" fmla="*/ 0 h 990000"/>
                <a:gd name="textAreaBottom" fmla="*/ 990720 h 99000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6" name="Freeform 30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>
                <a:gd name="textAreaLeft" fmla="*/ 0 w 551160"/>
                <a:gd name="textAreaRight" fmla="*/ 551880 w 551160"/>
                <a:gd name="textAreaTop" fmla="*/ 0 h 2235240"/>
                <a:gd name="textAreaBottom" fmla="*/ 2235960 h 223524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7" name="Freeform 31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>
                <a:gd name="textAreaLeft" fmla="*/ 0 w 173520"/>
                <a:gd name="textAreaRight" fmla="*/ 174240 w 173520"/>
                <a:gd name="textAreaTop" fmla="*/ 0 h 3026520"/>
                <a:gd name="textAreaBottom" fmla="*/ 3027240 h 302652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8" name="Freeform 32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>
                <a:gd name="textAreaLeft" fmla="*/ 0 w 133560"/>
                <a:gd name="textAreaRight" fmla="*/ 134280 w 133560"/>
                <a:gd name="textAreaTop" fmla="*/ 0 h 280800"/>
                <a:gd name="textAreaBottom" fmla="*/ 281520 h 28080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9" name="Freeform 33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>
                <a:gd name="textAreaLeft" fmla="*/ 0 w 81720"/>
                <a:gd name="textAreaRight" fmla="*/ 82440 w 81720"/>
                <a:gd name="textAreaTop" fmla="*/ 0 h 510840"/>
                <a:gd name="textAreaBottom" fmla="*/ 511560 h 51084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0" name="Freeform 34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>
                <a:gd name="textAreaLeft" fmla="*/ 0 w 1409400"/>
                <a:gd name="textAreaRight" fmla="*/ 1410120 w 1409400"/>
                <a:gd name="textAreaTop" fmla="*/ 0 h 2716200"/>
                <a:gd name="textAreaBottom" fmla="*/ 2716920 h 271620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1" name="Freeform 35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>
                <a:gd name="textAreaLeft" fmla="*/ 0 w 119880"/>
                <a:gd name="textAreaRight" fmla="*/ 120600 w 119880"/>
                <a:gd name="textAreaTop" fmla="*/ 0 h 252360"/>
                <a:gd name="textAreaBottom" fmla="*/ 253080 h 25236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2" name="Freeform 36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>
                <a:gd name="textAreaLeft" fmla="*/ 0 w 137160"/>
                <a:gd name="textAreaRight" fmla="*/ 137880 w 137160"/>
                <a:gd name="textAreaTop" fmla="*/ 0 h 673560"/>
                <a:gd name="textAreaBottom" fmla="*/ 674280 h 67356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3" name="Freeform 37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>
                <a:gd name="textAreaLeft" fmla="*/ 0 w 37440"/>
                <a:gd name="textAreaRight" fmla="*/ 38160 w 37440"/>
                <a:gd name="textAreaTop" fmla="*/ 0 h 227160"/>
                <a:gd name="textAreaBottom" fmla="*/ 227880 h 22716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4" name="Freeform 38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>
                <a:gd name="textAreaLeft" fmla="*/ 0 w 209880"/>
                <a:gd name="textAreaRight" fmla="*/ 210600 w 209880"/>
                <a:gd name="textAreaTop" fmla="*/ 0 h 529920"/>
                <a:gd name="textAreaBottom" fmla="*/ 530640 h 52992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15" name="Rectangle 6" hidden="1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9854640" cy="562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u="none" strike="noStrike">
                <a:solidFill>
                  <a:srgbClr val="1B5AD7"/>
                </a:solidFill>
                <a:effectLst/>
                <a:uFillTx/>
                <a:latin typeface="Century Gothic"/>
              </a:rPr>
              <a:t>Click to edit Master title style</a:t>
            </a:r>
            <a:endParaRPr lang="en-US" sz="4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228680"/>
            <a:ext cx="10972080" cy="5095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Click to edit the outline text format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Second Outline Level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Third Outline Level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Fourth Outline Level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Fifth Outline Level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Sixth Outline Level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Seventh Outline Level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dt" idx="13"/>
          </p:nvPr>
        </p:nvSpPr>
        <p:spPr>
          <a:xfrm>
            <a:off x="10361520" y="6130440"/>
            <a:ext cx="1145520" cy="369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</a:p>
        </p:txBody>
      </p:sp>
      <p:sp>
        <p:nvSpPr>
          <p:cNvPr id="219" name="PlaceHolder 4"/>
          <p:cNvSpPr>
            <a:spLocks noGrp="1"/>
          </p:cNvSpPr>
          <p:nvPr>
            <p:ph type="ftr" idx="14"/>
          </p:nvPr>
        </p:nvSpPr>
        <p:spPr>
          <a:xfrm>
            <a:off x="2589120" y="6135840"/>
            <a:ext cx="76194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220" name="PlaceHolder 5"/>
          <p:cNvSpPr>
            <a:spLocks noGrp="1"/>
          </p:cNvSpPr>
          <p:nvPr>
            <p:ph type="sldNum" idx="15"/>
          </p:nvPr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177080" y="138600"/>
            <a:ext cx="7848360" cy="1703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5400" b="1" u="none" strike="noStrike">
                <a:solidFill>
                  <a:srgbClr val="0000FF"/>
                </a:solidFill>
                <a:effectLst/>
                <a:uFillTx/>
                <a:latin typeface="comic"/>
              </a:rPr>
              <a:t>Chapter 3</a:t>
            </a:r>
            <a:endParaRPr lang="en-US" sz="5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8" name="Rectangle 4"/>
          <p:cNvSpPr/>
          <p:nvPr/>
        </p:nvSpPr>
        <p:spPr>
          <a:xfrm>
            <a:off x="4070880" y="74160"/>
            <a:ext cx="8028360" cy="6676200"/>
          </a:xfrm>
          <a:prstGeom prst="rect">
            <a:avLst/>
          </a:prstGeom>
          <a:noFill/>
          <a:ln w="66675" cap="rnd">
            <a:solidFill>
              <a:srgbClr val="31B4E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229" name="Rectangle 2"/>
          <p:cNvSpPr/>
          <p:nvPr/>
        </p:nvSpPr>
        <p:spPr>
          <a:xfrm>
            <a:off x="4177080" y="2344320"/>
            <a:ext cx="7922880" cy="341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7200" b="1" u="none" strike="noStrike" spc="51"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comic"/>
              </a:rPr>
              <a:t>Design Theory for Relational Databases</a:t>
            </a:r>
            <a:endParaRPr lang="en-US" sz="7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30" name="Picture 7" descr="images"/>
          <p:cNvPicPr/>
          <p:nvPr/>
        </p:nvPicPr>
        <p:blipFill>
          <a:blip r:embed="rId2">
            <a:alphaModFix amt="60000"/>
          </a:blip>
          <a:stretch/>
        </p:blipFill>
        <p:spPr>
          <a:xfrm>
            <a:off x="216000" y="4312800"/>
            <a:ext cx="3756600" cy="24375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p:transition spd="slow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/>
          </p:nvPr>
        </p:nvSpPr>
        <p:spPr>
          <a:xfrm>
            <a:off x="180360" y="0"/>
            <a:ext cx="12080880" cy="597600"/>
          </a:xfrm>
          <a:prstGeom prst="rect">
            <a:avLst/>
          </a:prstGeom>
          <a:solidFill>
            <a:srgbClr val="002060"/>
          </a:solidFill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000" b="0" u="none" strike="noStrike">
                <a:solidFill>
                  <a:schemeClr val="lt1"/>
                </a:solidFill>
                <a:effectLst/>
                <a:uFillTx/>
                <a:latin typeface="Arial"/>
              </a:rPr>
              <a:t>Identifying Functional Dependencies</a:t>
            </a:r>
            <a:endParaRPr lang="en-US" sz="4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7" name="Content Placeholder 2"/>
          <p:cNvSpPr/>
          <p:nvPr/>
        </p:nvSpPr>
        <p:spPr>
          <a:xfrm>
            <a:off x="493920" y="931680"/>
            <a:ext cx="11306160" cy="57477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1152360" indent="-1152360" defTabSz="45720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36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FD1: 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carReg -&gt; make, model, outletNo, outletLoc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52360" indent="-1152360" defTabSz="45720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36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FD2: 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custNo -&gt; custName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52360" indent="-1152360" defTabSz="45720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36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FD3: 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outletNo -&gt; outletLoc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52360" indent="-1152360" defTabSz="45720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36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FD4: 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model -&gt; make (only if we assume a model name is unique to a make)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52360" indent="-1152360" defTabSz="45720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36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FD5: 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carReg, hireDate -&gt; make, model, custNo, custName, outletNo, outletLoc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52360" indent="-1152360" algn="ctr" defTabSz="45720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36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...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Content Placeholder 1"/>
          <p:cNvPicPr/>
          <p:nvPr/>
        </p:nvPicPr>
        <p:blipFill>
          <a:blip r:embed="rId3"/>
          <a:stretch/>
        </p:blipFill>
        <p:spPr>
          <a:xfrm>
            <a:off x="831240" y="1535400"/>
            <a:ext cx="10757520" cy="516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9" name="Title 8"/>
          <p:cNvSpPr/>
          <p:nvPr/>
        </p:nvSpPr>
        <p:spPr>
          <a:xfrm>
            <a:off x="102240" y="90720"/>
            <a:ext cx="12089160" cy="976680"/>
          </a:xfrm>
          <a:prstGeom prst="rect">
            <a:avLst/>
          </a:prstGeom>
          <a:solidFill>
            <a:srgbClr val="00206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4400" b="1" u="none" strike="noStrike">
                <a:solidFill>
                  <a:schemeClr val="lt1"/>
                </a:solidFill>
                <a:effectLst/>
                <a:uFillTx/>
                <a:latin typeface="comic"/>
              </a:rPr>
              <a:t> key  </a:t>
            </a:r>
            <a:r>
              <a:rPr lang="en-US" sz="4400" b="1" u="none" strike="noStrike">
                <a:solidFill>
                  <a:schemeClr val="lt1"/>
                </a:solidFill>
                <a:effectLst/>
                <a:uFillTx/>
                <a:latin typeface="Arial"/>
              </a:rPr>
              <a:t>&amp; </a:t>
            </a:r>
            <a:r>
              <a:rPr lang="en-US" sz="4400" b="1" u="none" strike="noStrike">
                <a:solidFill>
                  <a:schemeClr val="lt1"/>
                </a:solidFill>
                <a:effectLst/>
                <a:uFillTx/>
                <a:latin typeface="comic"/>
              </a:rPr>
              <a:t>supper key</a:t>
            </a:r>
            <a:endParaRPr lang="en-US" sz="4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/>
          </p:nvPr>
        </p:nvSpPr>
        <p:spPr>
          <a:xfrm>
            <a:off x="183600" y="891720"/>
            <a:ext cx="12007080" cy="59662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9144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400" b="1" u="none" strike="noStrike">
                <a:solidFill>
                  <a:srgbClr val="FF0000"/>
                </a:solidFill>
                <a:effectLst/>
                <a:uFillTx/>
                <a:latin typeface="Century Gothic"/>
              </a:rPr>
              <a:t>Key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Arial"/>
              <a:buChar char="•"/>
              <a:tabLst>
                <a:tab pos="0" algn="l"/>
              </a:tabLst>
            </a:pPr>
            <a:r>
              <a:rPr lang="en-US" sz="3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It has no duplicate values, it has unique values.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Arial"/>
              <a:buChar char="•"/>
              <a:tabLst>
                <a:tab pos="0" algn="l"/>
              </a:tabLst>
            </a:pPr>
            <a:r>
              <a:rPr lang="en-US" sz="3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It cannot be NULL.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Arial"/>
              <a:buChar char="•"/>
              <a:tabLst>
                <a:tab pos="0" algn="l"/>
              </a:tabLst>
            </a:pPr>
            <a:r>
              <a:rPr lang="en-US" sz="3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It can identify only one tuple (a record) at a time.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Arial"/>
              <a:buChar char="•"/>
              <a:tabLst>
                <a:tab pos="0" algn="l"/>
              </a:tabLst>
            </a:pPr>
            <a:r>
              <a:rPr lang="en-US" sz="3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Primary keys are not necessarily to be a single column; more than one column can also be a primary key for a table.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title"/>
          </p:nvPr>
        </p:nvSpPr>
        <p:spPr>
          <a:xfrm>
            <a:off x="0" y="10800"/>
            <a:ext cx="12191400" cy="8802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800" b="1" u="none" strike="noStrike">
                <a:solidFill>
                  <a:schemeClr val="lt1"/>
                </a:solidFill>
                <a:effectLst/>
                <a:uFillTx/>
                <a:latin typeface="comic"/>
              </a:rPr>
              <a:t>KEY </a:t>
            </a:r>
            <a:r>
              <a:rPr lang="en-US" sz="4800" b="1" u="none" strike="noStrike">
                <a:solidFill>
                  <a:srgbClr val="FFFF00"/>
                </a:solidFill>
                <a:effectLst/>
                <a:uFillTx/>
                <a:latin typeface="Century Gothic"/>
              </a:rPr>
              <a:t>of relation</a:t>
            </a: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/>
          </p:nvPr>
        </p:nvSpPr>
        <p:spPr>
          <a:xfrm>
            <a:off x="183600" y="891720"/>
            <a:ext cx="12007080" cy="59662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200" b="1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Review key of relation, candidate keys (alternate keys), primary key, Super-key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600" b="1" u="none" strike="noStrike">
                <a:solidFill>
                  <a:srgbClr val="E30000"/>
                </a:solidFill>
                <a:effectLst/>
                <a:uFillTx/>
                <a:latin typeface="Times New Roman"/>
              </a:rPr>
              <a:t>Super-key:</a:t>
            </a:r>
            <a:r>
              <a:rPr lang="en-US" sz="3600" b="1" u="none" strike="noStrike">
                <a:solidFill>
                  <a:schemeClr val="dk1"/>
                </a:solidFill>
                <a:effectLst/>
                <a:uFillTx/>
                <a:latin typeface="Times New Roman"/>
              </a:rPr>
              <a:t> </a:t>
            </a:r>
            <a:r>
              <a:rPr lang="en-US" sz="3600" b="0" u="none" strike="noStrike">
                <a:solidFill>
                  <a:srgbClr val="002060"/>
                </a:solidFill>
                <a:effectLst/>
                <a:uFillTx/>
                <a:latin typeface="Times New Roman"/>
              </a:rPr>
              <a:t>A set of attributes that contains a key is called a </a:t>
            </a:r>
            <a:r>
              <a:rPr lang="en-US" sz="3600" b="0" i="1" u="none" strike="noStrike">
                <a:solidFill>
                  <a:srgbClr val="002060"/>
                </a:solidFill>
                <a:effectLst/>
                <a:uFillTx/>
                <a:latin typeface="Times New Roman"/>
              </a:rPr>
              <a:t>super-key.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3600" b="0" u="none" strike="noStrike">
                <a:solidFill>
                  <a:srgbClr val="002060"/>
                </a:solidFill>
                <a:effectLst/>
                <a:uFillTx/>
                <a:latin typeface="Times New Roman"/>
              </a:rPr>
              <a:t>Every super-key satisfies the first condition of a key: it functionally determines all other attributes of the relation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3600" b="0" u="none" strike="noStrike">
                <a:solidFill>
                  <a:srgbClr val="002060"/>
                </a:solidFill>
                <a:effectLst/>
                <a:uFillTx/>
                <a:latin typeface="Times New Roman"/>
              </a:rPr>
              <a:t>If K is a key, L is a super key, then: K </a:t>
            </a:r>
            <a:r>
              <a:rPr lang="en-US" sz="3600" b="0" u="none" strike="noStrike">
                <a:solidFill>
                  <a:srgbClr val="002060"/>
                </a:solidFill>
                <a:effectLst/>
                <a:uFillTx/>
                <a:latin typeface="Symbol"/>
              </a:rPr>
              <a:t></a:t>
            </a:r>
            <a:r>
              <a:rPr lang="en-US" sz="3600" b="0" u="none" strike="noStrike">
                <a:solidFill>
                  <a:srgbClr val="002060"/>
                </a:solidFill>
                <a:effectLst/>
                <a:uFillTx/>
                <a:latin typeface="Times New Roman"/>
              </a:rPr>
              <a:t> L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3600" b="0" u="none" strike="noStrike">
                <a:solidFill>
                  <a:srgbClr val="002060"/>
                </a:solidFill>
                <a:effectLst/>
                <a:uFillTx/>
                <a:latin typeface="Times New Roman"/>
              </a:rPr>
              <a:t>A key is also a </a:t>
            </a:r>
            <a:r>
              <a:rPr lang="en-US" sz="3600" b="1" u="none" strike="noStrike">
                <a:solidFill>
                  <a:srgbClr val="002060"/>
                </a:solidFill>
                <a:effectLst/>
                <a:uFillTx/>
                <a:latin typeface="Times New Roman"/>
              </a:rPr>
              <a:t>super key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title"/>
          </p:nvPr>
        </p:nvSpPr>
        <p:spPr>
          <a:xfrm>
            <a:off x="0" y="10800"/>
            <a:ext cx="12191400" cy="8802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800" b="1" u="none" strike="noStrike">
                <a:solidFill>
                  <a:schemeClr val="lt1"/>
                </a:solidFill>
                <a:effectLst/>
                <a:uFillTx/>
                <a:latin typeface="comic"/>
              </a:rPr>
              <a:t>  SUPPER KEY</a:t>
            </a: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itle 8"/>
          <p:cNvSpPr/>
          <p:nvPr/>
        </p:nvSpPr>
        <p:spPr>
          <a:xfrm>
            <a:off x="101520" y="1144800"/>
            <a:ext cx="12089160" cy="3706560"/>
          </a:xfrm>
          <a:prstGeom prst="rect">
            <a:avLst/>
          </a:prstGeom>
          <a:solidFill>
            <a:srgbClr val="00206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6600" b="1" u="none" strike="noStrike">
                <a:solidFill>
                  <a:schemeClr val="lt1"/>
                </a:solidFill>
                <a:effectLst/>
                <a:uFillTx/>
                <a:latin typeface="comic"/>
              </a:rPr>
              <a:t> 3.2.</a:t>
            </a:r>
            <a:endParaRPr lang="en-US" sz="66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lang="en-US" sz="6600" b="1" u="none" strike="noStrike">
                <a:solidFill>
                  <a:schemeClr val="lt1"/>
                </a:solidFill>
                <a:effectLst/>
                <a:uFillTx/>
                <a:latin typeface="comic"/>
              </a:rPr>
              <a:t>Rules about FDs</a:t>
            </a:r>
            <a:endParaRPr lang="en-US" sz="66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0" y="10800"/>
            <a:ext cx="12191400" cy="88020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800" b="1" u="none" strike="noStrike">
                <a:solidFill>
                  <a:schemeClr val="lt1"/>
                </a:solidFill>
                <a:effectLst/>
                <a:uFillTx/>
                <a:latin typeface="comic"/>
              </a:rPr>
              <a:t>3. Rules about FDs</a:t>
            </a: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6" name="Rectangle 1"/>
          <p:cNvSpPr/>
          <p:nvPr/>
        </p:nvSpPr>
        <p:spPr>
          <a:xfrm>
            <a:off x="0" y="891720"/>
            <a:ext cx="12191400" cy="5965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457200">
              <a:lnSpc>
                <a:spcPct val="200000"/>
              </a:lnSpc>
              <a:tabLst>
                <a:tab pos="0" algn="l"/>
              </a:tabLst>
            </a:pPr>
            <a:r>
              <a:rPr lang="en-US" sz="3200" b="0" u="none" strike="noStrike">
                <a:solidFill>
                  <a:srgbClr val="FFFF00"/>
                </a:solidFill>
                <a:effectLst/>
                <a:uFillTx/>
                <a:latin typeface="Century Gothic"/>
              </a:rPr>
              <a:t>1. Armstrong’s Axioms</a:t>
            </a:r>
            <a:r>
              <a:rPr lang="en-US" sz="3200" b="1" u="none" strike="noStrike">
                <a:solidFill>
                  <a:srgbClr val="002060"/>
                </a:solidFill>
                <a:effectLst/>
                <a:uFillTx/>
                <a:latin typeface="Times New Roman"/>
              </a:rPr>
              <a:t> </a:t>
            </a:r>
            <a:r>
              <a:rPr lang="en-US" sz="3200" b="0" u="none" strike="noStrike">
                <a:solidFill>
                  <a:schemeClr val="lt1">
                    <a:lumMod val="50000"/>
                  </a:schemeClr>
                </a:solidFill>
                <a:effectLst/>
                <a:uFillTx/>
                <a:latin typeface="Times New Roman"/>
              </a:rPr>
              <a:t>(Hệ tiên đề Armstrong)</a:t>
            </a:r>
            <a:endParaRPr lang="en-US" sz="32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200000"/>
              </a:lnSpc>
              <a:tabLst>
                <a:tab pos="0" algn="l"/>
              </a:tabLst>
            </a:pPr>
            <a:r>
              <a:rPr lang="en-US" sz="3200" b="0" u="none" strike="noStrike">
                <a:solidFill>
                  <a:srgbClr val="FFFF00"/>
                </a:solidFill>
                <a:effectLst/>
                <a:uFillTx/>
                <a:latin typeface="Century Gothic"/>
              </a:rPr>
              <a:t>2. The Closure of Attributes</a:t>
            </a:r>
            <a:r>
              <a:rPr lang="en-US" sz="3200" b="0" u="none" strike="noStrike">
                <a:solidFill>
                  <a:srgbClr val="FFC000"/>
                </a:solidFill>
                <a:effectLst/>
                <a:uFillTx/>
                <a:latin typeface="Century Gothic"/>
              </a:rPr>
              <a:t> </a:t>
            </a:r>
            <a:r>
              <a:rPr lang="en-US" sz="3200" b="0" u="none" strike="noStrike">
                <a:solidFill>
                  <a:schemeClr val="lt1">
                    <a:lumMod val="50000"/>
                  </a:schemeClr>
                </a:solidFill>
                <a:effectLst/>
                <a:uFillTx/>
                <a:latin typeface="Times New Roman"/>
              </a:rPr>
              <a:t>(Bao đóng của tập thuộc tính)</a:t>
            </a:r>
            <a:endParaRPr lang="en-US" sz="32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200000"/>
              </a:lnSpc>
              <a:tabLst>
                <a:tab pos="0" algn="l"/>
              </a:tabLst>
            </a:pPr>
            <a:r>
              <a:rPr lang="en-US" sz="3200" b="0" u="none" strike="noStrike">
                <a:solidFill>
                  <a:srgbClr val="FFFF00"/>
                </a:solidFill>
                <a:effectLst/>
                <a:uFillTx/>
                <a:latin typeface="Century Gothic"/>
              </a:rPr>
              <a:t>3. Closing Sets of FDs &amp; minimal basic </a:t>
            </a:r>
            <a:r>
              <a:rPr lang="en-US" sz="3200" b="0" u="none" strike="noStrike">
                <a:solidFill>
                  <a:schemeClr val="lt1">
                    <a:lumMod val="50000"/>
                  </a:schemeClr>
                </a:solidFill>
                <a:effectLst/>
                <a:uFillTx/>
                <a:latin typeface="Times New Roman"/>
              </a:rPr>
              <a:t>(Bao đóng của tập phụ thuộc hàm &amp; phủ tối thiểu (phụ thuộc hàm tối thiểu))</a:t>
            </a:r>
            <a:endParaRPr lang="en-US" sz="32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200000"/>
              </a:lnSpc>
              <a:tabLst>
                <a:tab pos="0" algn="l"/>
              </a:tabLst>
            </a:pPr>
            <a:r>
              <a:rPr lang="en-US" sz="3200" b="0" u="none" strike="noStrike">
                <a:solidFill>
                  <a:srgbClr val="FFFF00"/>
                </a:solidFill>
                <a:effectLst/>
                <a:uFillTx/>
                <a:latin typeface="Century Gothic"/>
              </a:rPr>
              <a:t>4. Projecting FDs</a:t>
            </a:r>
            <a:endParaRPr lang="en-US" sz="32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200000"/>
              </a:lnSpc>
              <a:tabLst>
                <a:tab pos="0" algn="l"/>
              </a:tabLst>
            </a:pPr>
            <a:r>
              <a:rPr lang="en-US" sz="3200" b="0" u="none" strike="noStrike">
                <a:solidFill>
                  <a:srgbClr val="FFFF00"/>
                </a:solidFill>
                <a:effectLst/>
                <a:uFillTx/>
                <a:latin typeface="Century Gothic"/>
              </a:rPr>
              <a:t>5. Anomalies introduction</a:t>
            </a:r>
            <a:endParaRPr lang="en-US" sz="32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200000"/>
              </a:lnSpc>
              <a:tabLst>
                <a:tab pos="0" algn="l"/>
              </a:tabLst>
            </a:pPr>
            <a:endParaRPr lang="en-US" sz="32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200000"/>
              </a:lnSpc>
              <a:tabLst>
                <a:tab pos="0" algn="l"/>
              </a:tabLst>
            </a:pPr>
            <a:endParaRPr lang="en-US" sz="32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/>
          </p:nvPr>
        </p:nvSpPr>
        <p:spPr>
          <a:xfrm>
            <a:off x="0" y="-720"/>
            <a:ext cx="12190680" cy="68587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8412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title"/>
          </p:nvPr>
        </p:nvSpPr>
        <p:spPr>
          <a:xfrm>
            <a:off x="0" y="1293480"/>
            <a:ext cx="12191400" cy="373680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800" b="1" u="none" strike="noStrike">
                <a:solidFill>
                  <a:srgbClr val="FFFF00"/>
                </a:solidFill>
                <a:effectLst/>
                <a:uFillTx/>
                <a:latin typeface="Century Gothic"/>
              </a:rPr>
              <a:t>3.1. </a:t>
            </a:r>
            <a:br>
              <a:rPr sz="4800"/>
            </a:br>
            <a:r>
              <a:rPr lang="en-US" sz="4800" b="1" u="none" strike="noStrike">
                <a:solidFill>
                  <a:srgbClr val="FFFF00"/>
                </a:solidFill>
                <a:effectLst/>
                <a:uFillTx/>
                <a:latin typeface="Century Gothic"/>
              </a:rPr>
              <a:t>Armstrong’s Axioms</a:t>
            </a:r>
            <a:endParaRPr lang="en-US" sz="4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/>
          </p:nvPr>
        </p:nvSpPr>
        <p:spPr>
          <a:xfrm>
            <a:off x="0" y="892080"/>
            <a:ext cx="12190680" cy="5965920"/>
          </a:xfrm>
          <a:prstGeom prst="rect">
            <a:avLst/>
          </a:prstGeom>
          <a:solidFill>
            <a:srgbClr val="FFFFCC"/>
          </a:solidFill>
          <a:ln w="0">
            <a:noFill/>
          </a:ln>
        </p:spPr>
        <p:txBody>
          <a:bodyPr lIns="91440" tIns="45720" rIns="91440" bIns="45720" anchor="t">
            <a:normAutofit lnSpcReduction="9999"/>
          </a:bodyPr>
          <a:lstStyle/>
          <a:p>
            <a:pPr marL="457200" indent="0" defTabSz="45720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200" b="1" u="none" strike="noStrike"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Century Gothic"/>
              </a:rPr>
              <a:t>A.Fundamental Rules</a:t>
            </a:r>
            <a:r>
              <a:rPr lang="en-US" sz="1800" b="1" u="none" strike="noStrike"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Century Gothic"/>
              </a:rPr>
              <a:t>:</a:t>
            </a:r>
            <a:r>
              <a:rPr lang="en-US" sz="1800" b="1" u="none" strike="noStrike">
                <a:solidFill>
                  <a:schemeClr val="accent3"/>
                </a:solidFill>
                <a:effectLst/>
                <a:uFillTx/>
                <a:latin typeface="Century Gothic"/>
              </a:rPr>
              <a:t> </a:t>
            </a:r>
            <a:r>
              <a:rPr lang="en-US" sz="3200" b="1" u="none" strike="noStrike">
                <a:solidFill>
                  <a:schemeClr val="accent3"/>
                </a:solidFill>
                <a:effectLst/>
                <a:uFillTx/>
                <a:latin typeface="Century Gothic"/>
              </a:rPr>
              <a:t>Let X, Y, Z are sets of attributes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24480" lvl="3" indent="673560" defTabSz="457200">
              <a:lnSpc>
                <a:spcPct val="15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3600" b="1" u="none" strike="noStrike">
                <a:solidFill>
                  <a:srgbClr val="FF0000"/>
                </a:solidFill>
                <a:effectLst/>
                <a:uFillTx/>
                <a:latin typeface="Century Gothic"/>
              </a:rPr>
              <a:t>Reflexivity (Luật phản xạ): 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24480" indent="673560" defTabSz="45720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600" b="1" u="none" strike="noStrike">
                <a:solidFill>
                  <a:schemeClr val="accent3"/>
                </a:solidFill>
                <a:effectLst/>
                <a:uFillTx/>
                <a:latin typeface="Century Gothic"/>
              </a:rPr>
              <a:t>If X is a subset of Y, then Y</a:t>
            </a:r>
            <a:r>
              <a:rPr lang="en-US" sz="3600" b="1" u="none" strike="noStrike">
                <a:solidFill>
                  <a:schemeClr val="accent3"/>
                </a:solidFill>
                <a:effectLst/>
                <a:uFillTx/>
                <a:latin typeface="Wingdings"/>
              </a:rPr>
              <a:t></a:t>
            </a:r>
            <a:r>
              <a:rPr lang="en-US" sz="3600" b="1" u="none" strike="noStrike">
                <a:solidFill>
                  <a:schemeClr val="accent3"/>
                </a:solidFill>
                <a:effectLst/>
                <a:uFillTx/>
                <a:latin typeface="Century Gothic"/>
              </a:rPr>
              <a:t>X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24480" lvl="3" indent="673560" defTabSz="457200">
              <a:lnSpc>
                <a:spcPct val="15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3600" b="1" u="none" strike="noStrike">
                <a:solidFill>
                  <a:srgbClr val="FF0000"/>
                </a:solidFill>
                <a:effectLst/>
                <a:uFillTx/>
                <a:latin typeface="Century Gothic"/>
              </a:rPr>
              <a:t>Augmentation (Luật thêm/tăng cường)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24480" indent="673560" defTabSz="45720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600" b="1" u="none" strike="noStrike">
                <a:solidFill>
                  <a:schemeClr val="accent3"/>
                </a:solidFill>
                <a:effectLst/>
                <a:uFillTx/>
                <a:latin typeface="Century Gothic"/>
              </a:rPr>
              <a:t>If X</a:t>
            </a:r>
            <a:r>
              <a:rPr lang="en-US" sz="3600" b="1" u="none" strike="noStrike">
                <a:solidFill>
                  <a:schemeClr val="accent3"/>
                </a:solidFill>
                <a:effectLst/>
                <a:uFillTx/>
                <a:latin typeface="Wingdings"/>
              </a:rPr>
              <a:t></a:t>
            </a:r>
            <a:r>
              <a:rPr lang="en-US" sz="3600" b="1" u="none" strike="noStrike">
                <a:solidFill>
                  <a:schemeClr val="accent3"/>
                </a:solidFill>
                <a:effectLst/>
                <a:uFillTx/>
                <a:latin typeface="Century Gothic"/>
              </a:rPr>
              <a:t>Y, then XZ</a:t>
            </a:r>
            <a:r>
              <a:rPr lang="en-US" sz="3600" b="1" u="none" strike="noStrike">
                <a:solidFill>
                  <a:schemeClr val="accent3"/>
                </a:solidFill>
                <a:effectLst/>
                <a:uFillTx/>
                <a:latin typeface="Wingdings"/>
              </a:rPr>
              <a:t></a:t>
            </a:r>
            <a:r>
              <a:rPr lang="en-US" sz="3600" b="1" u="none" strike="noStrike">
                <a:solidFill>
                  <a:schemeClr val="accent3"/>
                </a:solidFill>
                <a:effectLst/>
                <a:uFillTx/>
                <a:latin typeface="Century Gothic"/>
              </a:rPr>
              <a:t>YZ for any Z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24480" lvl="3" indent="673560" defTabSz="457200">
              <a:lnSpc>
                <a:spcPct val="15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3600" b="1" u="none" strike="noStrike">
                <a:solidFill>
                  <a:srgbClr val="FF0000"/>
                </a:solidFill>
                <a:effectLst/>
                <a:uFillTx/>
                <a:latin typeface="Century Gothic"/>
              </a:rPr>
              <a:t>Transitivity (Luật bắc cầu)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24480" indent="673560" defTabSz="45720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600" b="1" u="none" strike="noStrike">
                <a:solidFill>
                  <a:schemeClr val="accent3"/>
                </a:solidFill>
                <a:effectLst/>
                <a:uFillTx/>
                <a:latin typeface="Century Gothic"/>
              </a:rPr>
              <a:t>If X</a:t>
            </a:r>
            <a:r>
              <a:rPr lang="en-US" sz="3600" b="1" u="none" strike="noStrike">
                <a:solidFill>
                  <a:schemeClr val="accent3"/>
                </a:solidFill>
                <a:effectLst/>
                <a:uFillTx/>
                <a:latin typeface="Wingdings"/>
              </a:rPr>
              <a:t></a:t>
            </a:r>
            <a:r>
              <a:rPr lang="en-US" sz="3600" b="1" u="none" strike="noStrike">
                <a:solidFill>
                  <a:schemeClr val="accent3"/>
                </a:solidFill>
                <a:effectLst/>
                <a:uFillTx/>
                <a:latin typeface="Century Gothic"/>
              </a:rPr>
              <a:t>Y and Y</a:t>
            </a:r>
            <a:r>
              <a:rPr lang="en-US" sz="3600" b="1" u="none" strike="noStrike">
                <a:solidFill>
                  <a:schemeClr val="accent3"/>
                </a:solidFill>
                <a:effectLst/>
                <a:uFillTx/>
                <a:latin typeface="Wingdings"/>
              </a:rPr>
              <a:t></a:t>
            </a:r>
            <a:r>
              <a:rPr lang="en-US" sz="3600" b="1" u="none" strike="noStrike">
                <a:solidFill>
                  <a:schemeClr val="accent3"/>
                </a:solidFill>
                <a:effectLst/>
                <a:uFillTx/>
                <a:latin typeface="Century Gothic"/>
              </a:rPr>
              <a:t>Z, then X</a:t>
            </a:r>
            <a:r>
              <a:rPr lang="en-US" sz="3600" b="1" u="none" strike="noStrike">
                <a:solidFill>
                  <a:schemeClr val="accent3"/>
                </a:solidFill>
                <a:effectLst/>
                <a:uFillTx/>
                <a:latin typeface="Wingdings"/>
              </a:rPr>
              <a:t></a:t>
            </a:r>
            <a:r>
              <a:rPr lang="en-US" sz="3600" b="1" u="none" strike="noStrike">
                <a:solidFill>
                  <a:schemeClr val="accent3"/>
                </a:solidFill>
                <a:effectLst/>
                <a:uFillTx/>
                <a:latin typeface="Century Gothic"/>
              </a:rPr>
              <a:t>Z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2448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2448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8412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title"/>
          </p:nvPr>
        </p:nvSpPr>
        <p:spPr>
          <a:xfrm>
            <a:off x="0" y="10800"/>
            <a:ext cx="12191400" cy="88020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800" b="1" u="none" strike="noStrike">
                <a:solidFill>
                  <a:srgbClr val="FFC000"/>
                </a:solidFill>
                <a:effectLst/>
                <a:uFillTx/>
                <a:latin typeface="Century Gothic"/>
              </a:rPr>
              <a:t>3.1. Armstrong’s Axioms</a:t>
            </a:r>
            <a:endParaRPr lang="en-US" sz="4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/>
          </p:nvPr>
        </p:nvSpPr>
        <p:spPr>
          <a:xfrm>
            <a:off x="0" y="892080"/>
            <a:ext cx="12190680" cy="5887800"/>
          </a:xfrm>
          <a:prstGeom prst="rect">
            <a:avLst/>
          </a:prstGeom>
          <a:solidFill>
            <a:srgbClr val="FFFFCC"/>
          </a:solidFill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57200" indent="0" defTabSz="45720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200" b="1" u="none" strike="noStrike"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Century Gothic"/>
              </a:rPr>
              <a:t>B. Additional rules (Các luật mở rộng)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: </a:t>
            </a:r>
            <a:r>
              <a:rPr lang="en-US" sz="3200" b="1" u="none" strike="noStrike">
                <a:solidFill>
                  <a:schemeClr val="accent3"/>
                </a:solidFill>
                <a:effectLst/>
                <a:uFillTx/>
                <a:latin typeface="Century Gothic"/>
              </a:rPr>
              <a:t>Let X, Y, Z, W are sets of attributes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 defTabSz="457200">
              <a:lnSpc>
                <a:spcPct val="15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</a:t>
            </a:r>
            <a:r>
              <a:rPr lang="en-US" sz="3200" b="1" u="none" strike="noStrike">
                <a:solidFill>
                  <a:srgbClr val="FF0000"/>
                </a:solidFill>
                <a:effectLst/>
                <a:uFillTx/>
                <a:latin typeface="Century Gothic"/>
              </a:rPr>
              <a:t>Union/Combining (Luật hợp)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: 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371600" indent="0" defTabSz="45720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200" b="1" u="none" strike="noStrike">
                <a:solidFill>
                  <a:schemeClr val="accent3"/>
                </a:solidFill>
                <a:effectLst/>
                <a:uFillTx/>
                <a:latin typeface="Century Gothic"/>
              </a:rPr>
              <a:t>     if X</a:t>
            </a:r>
            <a:r>
              <a:rPr lang="en-US" sz="3200" b="1" u="none" strike="noStrike">
                <a:solidFill>
                  <a:schemeClr val="accent3"/>
                </a:solidFill>
                <a:effectLst/>
                <a:uFillTx/>
                <a:latin typeface="Wingdings"/>
              </a:rPr>
              <a:t></a:t>
            </a:r>
            <a:r>
              <a:rPr lang="en-US" sz="3200" b="1" u="none" strike="noStrike">
                <a:solidFill>
                  <a:schemeClr val="accent3"/>
                </a:solidFill>
                <a:effectLst/>
                <a:uFillTx/>
                <a:latin typeface="Century Gothic"/>
              </a:rPr>
              <a:t>Y AND X</a:t>
            </a:r>
            <a:r>
              <a:rPr lang="en-US" sz="3200" b="1" u="none" strike="noStrike">
                <a:solidFill>
                  <a:schemeClr val="accent3"/>
                </a:solidFill>
                <a:effectLst/>
                <a:uFillTx/>
                <a:latin typeface="Wingdings"/>
              </a:rPr>
              <a:t></a:t>
            </a:r>
            <a:r>
              <a:rPr lang="en-US" sz="3200" b="1" u="none" strike="noStrike">
                <a:solidFill>
                  <a:schemeClr val="accent3"/>
                </a:solidFill>
                <a:effectLst/>
                <a:uFillTx/>
                <a:latin typeface="Century Gothic"/>
              </a:rPr>
              <a:t>Z then X</a:t>
            </a:r>
            <a:r>
              <a:rPr lang="en-US" sz="3200" b="1" u="none" strike="noStrike">
                <a:solidFill>
                  <a:schemeClr val="accent3"/>
                </a:solidFill>
                <a:effectLst/>
                <a:uFillTx/>
                <a:latin typeface="Wingdings"/>
              </a:rPr>
              <a:t></a:t>
            </a:r>
            <a:r>
              <a:rPr lang="en-US" sz="3200" b="1" u="none" strike="noStrike">
                <a:solidFill>
                  <a:schemeClr val="accent3"/>
                </a:solidFill>
                <a:effectLst/>
                <a:uFillTx/>
                <a:latin typeface="Century Gothic"/>
              </a:rPr>
              <a:t>YZ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 defTabSz="457200">
              <a:lnSpc>
                <a:spcPct val="15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</a:t>
            </a:r>
            <a:r>
              <a:rPr lang="en-US" sz="3200" b="1" u="none" strike="noStrike">
                <a:solidFill>
                  <a:srgbClr val="FF0000"/>
                </a:solidFill>
                <a:effectLst/>
                <a:uFillTx/>
                <a:latin typeface="Century Gothic"/>
              </a:rPr>
              <a:t>Decomposition/Splitting (Luật tách):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371600" indent="457200" defTabSz="45720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200" b="1" u="none" strike="noStrike">
                <a:solidFill>
                  <a:schemeClr val="accent3"/>
                </a:solidFill>
                <a:effectLst/>
                <a:uFillTx/>
                <a:latin typeface="Century Gothic"/>
              </a:rPr>
              <a:t>if X</a:t>
            </a:r>
            <a:r>
              <a:rPr lang="en-US" sz="3200" b="1" u="none" strike="noStrike">
                <a:solidFill>
                  <a:schemeClr val="accent3"/>
                </a:solidFill>
                <a:effectLst/>
                <a:uFillTx/>
                <a:latin typeface="Wingdings"/>
              </a:rPr>
              <a:t></a:t>
            </a:r>
            <a:r>
              <a:rPr lang="en-US" sz="3200" b="1" u="none" strike="noStrike">
                <a:solidFill>
                  <a:schemeClr val="accent3"/>
                </a:solidFill>
                <a:effectLst/>
                <a:uFillTx/>
                <a:latin typeface="Century Gothic"/>
              </a:rPr>
              <a:t>YZ, then X</a:t>
            </a:r>
            <a:r>
              <a:rPr lang="en-US" sz="3200" b="1" u="none" strike="noStrike">
                <a:solidFill>
                  <a:schemeClr val="accent3"/>
                </a:solidFill>
                <a:effectLst/>
                <a:uFillTx/>
                <a:latin typeface="Wingdings"/>
              </a:rPr>
              <a:t></a:t>
            </a:r>
            <a:r>
              <a:rPr lang="en-US" sz="3200" b="1" u="none" strike="noStrike">
                <a:solidFill>
                  <a:schemeClr val="accent3"/>
                </a:solidFill>
                <a:effectLst/>
                <a:uFillTx/>
                <a:latin typeface="Century Gothic"/>
              </a:rPr>
              <a:t>Y and X</a:t>
            </a:r>
            <a:r>
              <a:rPr lang="en-US" sz="3200" b="1" u="none" strike="noStrike">
                <a:solidFill>
                  <a:schemeClr val="accent3"/>
                </a:solidFill>
                <a:effectLst/>
                <a:uFillTx/>
                <a:latin typeface="Wingdings"/>
              </a:rPr>
              <a:t></a:t>
            </a:r>
            <a:r>
              <a:rPr lang="en-US" sz="3200" b="1" u="none" strike="noStrike">
                <a:solidFill>
                  <a:schemeClr val="accent3"/>
                </a:solidFill>
                <a:effectLst/>
                <a:uFillTx/>
                <a:latin typeface="Century Gothic"/>
              </a:rPr>
              <a:t>Z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title"/>
          </p:nvPr>
        </p:nvSpPr>
        <p:spPr>
          <a:xfrm>
            <a:off x="0" y="10800"/>
            <a:ext cx="12191400" cy="88020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800" b="1" u="none" strike="noStrike">
                <a:solidFill>
                  <a:srgbClr val="FFC000"/>
                </a:solidFill>
                <a:effectLst/>
                <a:uFillTx/>
                <a:latin typeface="Century Gothic"/>
              </a:rPr>
              <a:t>3.1. Armstrong’s Axioms</a:t>
            </a:r>
            <a:endParaRPr lang="en-US" sz="4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/>
          </p:nvPr>
        </p:nvSpPr>
        <p:spPr>
          <a:xfrm>
            <a:off x="0" y="892080"/>
            <a:ext cx="12190680" cy="5887800"/>
          </a:xfrm>
          <a:prstGeom prst="rect">
            <a:avLst/>
          </a:prstGeom>
          <a:solidFill>
            <a:srgbClr val="FFFFCC"/>
          </a:solidFill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57200" indent="0" defTabSz="45720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200" b="1" u="none" strike="noStrike"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Century Gothic"/>
              </a:rPr>
              <a:t>B. Additional rules (Các luật mở rộng)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: </a:t>
            </a:r>
            <a:r>
              <a:rPr lang="en-US" sz="3200" b="1" u="none" strike="noStrike">
                <a:solidFill>
                  <a:schemeClr val="accent3"/>
                </a:solidFill>
                <a:effectLst/>
                <a:uFillTx/>
                <a:latin typeface="Century Gothic"/>
              </a:rPr>
              <a:t>Let X, Y, Z, W are sets of attributes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14920" lvl="3" indent="38160" defTabSz="457200">
              <a:lnSpc>
                <a:spcPct val="15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</a:t>
            </a:r>
            <a:r>
              <a:rPr lang="en-US" sz="3200" b="1" u="none" strike="noStrike">
                <a:solidFill>
                  <a:srgbClr val="FF0000"/>
                </a:solidFill>
                <a:effectLst/>
                <a:uFillTx/>
                <a:latin typeface="Century Gothic"/>
              </a:rPr>
              <a:t>Pseudotransitivity (Luật giả bắc cầu)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: 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14920" indent="457200" defTabSz="45720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200" b="1" u="none" strike="noStrike">
                <a:solidFill>
                  <a:schemeClr val="accent3"/>
                </a:solidFill>
                <a:effectLst/>
                <a:uFillTx/>
                <a:latin typeface="Century Gothic"/>
              </a:rPr>
              <a:t>If X </a:t>
            </a:r>
            <a:r>
              <a:rPr lang="en-US" sz="3200" b="1" u="none" strike="noStrike">
                <a:solidFill>
                  <a:schemeClr val="accent3"/>
                </a:solidFill>
                <a:effectLst/>
                <a:uFillTx/>
                <a:latin typeface="Wingdings"/>
              </a:rPr>
              <a:t></a:t>
            </a:r>
            <a:r>
              <a:rPr lang="en-US" sz="3200" b="1" u="none" strike="noStrike">
                <a:solidFill>
                  <a:schemeClr val="accent3"/>
                </a:solidFill>
                <a:effectLst/>
                <a:uFillTx/>
                <a:latin typeface="Century Gothic"/>
              </a:rPr>
              <a:t> Y and WY </a:t>
            </a:r>
            <a:r>
              <a:rPr lang="en-US" sz="3200" b="1" u="none" strike="noStrike">
                <a:solidFill>
                  <a:schemeClr val="accent3"/>
                </a:solidFill>
                <a:effectLst/>
                <a:uFillTx/>
                <a:latin typeface="Wingdings"/>
              </a:rPr>
              <a:t></a:t>
            </a:r>
            <a:r>
              <a:rPr lang="en-US" sz="3200" b="1" u="none" strike="noStrike">
                <a:solidFill>
                  <a:schemeClr val="accent3"/>
                </a:solidFill>
                <a:effectLst/>
                <a:uFillTx/>
                <a:latin typeface="Century Gothic"/>
              </a:rPr>
              <a:t> Z then WX </a:t>
            </a:r>
            <a:r>
              <a:rPr lang="en-US" sz="3200" b="1" u="none" strike="noStrike">
                <a:solidFill>
                  <a:schemeClr val="accent3"/>
                </a:solidFill>
                <a:effectLst/>
                <a:uFillTx/>
                <a:latin typeface="Wingdings"/>
              </a:rPr>
              <a:t></a:t>
            </a:r>
            <a:r>
              <a:rPr lang="en-US" sz="3200" b="1" u="none" strike="noStrike">
                <a:solidFill>
                  <a:schemeClr val="accent3"/>
                </a:solidFill>
                <a:effectLst/>
                <a:uFillTx/>
                <a:latin typeface="Century Gothic"/>
              </a:rPr>
              <a:t>Z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80240" indent="-23040" defTabSz="45720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200" b="1" u="none" strike="noStrike"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Century Gothic"/>
              </a:rPr>
              <a:t>C. Trivial FDs (Các phụ thuộc hàm tầm thường)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: </a:t>
            </a:r>
            <a:r>
              <a:rPr lang="en-US" sz="3200" b="1" u="none" strike="noStrike">
                <a:solidFill>
                  <a:schemeClr val="accent3"/>
                </a:solidFill>
                <a:effectLst/>
                <a:uFillTx/>
                <a:latin typeface="Century Gothic"/>
              </a:rPr>
              <a:t>right side is a subset of left side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 defTabSz="457200">
              <a:lnSpc>
                <a:spcPct val="15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32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Ex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:</a:t>
            </a:r>
            <a:r>
              <a:rPr lang="en-US" sz="32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FLD </a:t>
            </a:r>
            <a:r>
              <a:rPr lang="en-US" sz="32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Wingdings"/>
              </a:rPr>
              <a:t></a:t>
            </a:r>
            <a:r>
              <a:rPr lang="en-US" sz="32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FD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84120" indent="0" defTabSz="45720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title"/>
          </p:nvPr>
        </p:nvSpPr>
        <p:spPr>
          <a:xfrm>
            <a:off x="0" y="10800"/>
            <a:ext cx="12191400" cy="88020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800" b="1" u="none" strike="noStrike">
                <a:solidFill>
                  <a:srgbClr val="FFC000"/>
                </a:solidFill>
                <a:effectLst/>
                <a:uFillTx/>
                <a:latin typeface="Century Gothic"/>
              </a:rPr>
              <a:t>3.1. Armstrong’s Axioms</a:t>
            </a:r>
            <a:endParaRPr lang="en-US" sz="4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2"/>
          <p:cNvSpPr/>
          <p:nvPr/>
        </p:nvSpPr>
        <p:spPr>
          <a:xfrm>
            <a:off x="170280" y="0"/>
            <a:ext cx="12021120" cy="1199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7200" b="1" u="none" strike="noStrike" spc="51"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comic"/>
              </a:rPr>
              <a:t>OBJECTIVES</a:t>
            </a:r>
            <a:endParaRPr lang="en-US" sz="7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2" name="Content Placeholder 2"/>
          <p:cNvSpPr/>
          <p:nvPr/>
        </p:nvSpPr>
        <p:spPr>
          <a:xfrm>
            <a:off x="1355040" y="1658520"/>
            <a:ext cx="9496440" cy="67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457200"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1" u="none" strike="noStrike">
                <a:solidFill>
                  <a:srgbClr val="7B32B2"/>
                </a:solidFill>
                <a:effectLst/>
                <a:uFillTx/>
                <a:latin typeface="Times New Roman"/>
              </a:rPr>
              <a:t>Understand concepts of: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3" name="Rectangle 1"/>
          <p:cNvSpPr/>
          <p:nvPr/>
        </p:nvSpPr>
        <p:spPr>
          <a:xfrm>
            <a:off x="1355040" y="2569320"/>
            <a:ext cx="10545840" cy="501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32000" lvl="1" indent="-457200" defTabSz="457200">
              <a:lnSpc>
                <a:spcPct val="200000"/>
              </a:lnSpc>
              <a:buClr>
                <a:srgbClr val="002060"/>
              </a:buClr>
              <a:buFont typeface="Wingdings" charset="2"/>
              <a:buChar char=""/>
            </a:pPr>
            <a:r>
              <a:rPr lang="en-US" sz="3200" b="1" u="none" strike="noStrike">
                <a:solidFill>
                  <a:srgbClr val="002060"/>
                </a:solidFill>
                <a:effectLst/>
                <a:uFillTx/>
                <a:latin typeface="Times New Roman"/>
              </a:rPr>
              <a:t>Functional Dependencies </a:t>
            </a:r>
            <a:r>
              <a:rPr lang="en-US" sz="3200" b="0" u="none" strike="noStrike">
                <a:solidFill>
                  <a:schemeClr val="lt1">
                    <a:lumMod val="50000"/>
                  </a:schemeClr>
                </a:solidFill>
                <a:effectLst/>
                <a:uFillTx/>
                <a:latin typeface="Times New Roman"/>
              </a:rPr>
              <a:t>(Phụ thuộc hàm)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lvl="1" indent="-457200" defTabSz="457200">
              <a:lnSpc>
                <a:spcPct val="200000"/>
              </a:lnSpc>
              <a:buClr>
                <a:srgbClr val="002060"/>
              </a:buClr>
              <a:buFont typeface="Wingdings" charset="2"/>
              <a:buChar char=""/>
            </a:pPr>
            <a:r>
              <a:rPr lang="en-US" sz="3200" b="1" u="none" strike="noStrike">
                <a:solidFill>
                  <a:srgbClr val="002060"/>
                </a:solidFill>
                <a:effectLst/>
                <a:uFillTx/>
                <a:latin typeface="Times New Roman"/>
              </a:rPr>
              <a:t>Normalization </a:t>
            </a:r>
            <a:r>
              <a:rPr lang="en-US" sz="3200" b="0" u="none" strike="noStrike">
                <a:solidFill>
                  <a:schemeClr val="lt1">
                    <a:lumMod val="50000"/>
                  </a:schemeClr>
                </a:solidFill>
                <a:effectLst/>
                <a:uFillTx/>
                <a:latin typeface="Times New Roman"/>
              </a:rPr>
              <a:t>(Chuẩn hoá lược đồ CSDL)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lvl="1" indent="-457200" defTabSz="457200">
              <a:lnSpc>
                <a:spcPct val="200000"/>
              </a:lnSpc>
              <a:buClr>
                <a:srgbClr val="002060"/>
              </a:buClr>
              <a:buFont typeface="Wingdings" charset="2"/>
              <a:buChar char=""/>
            </a:pPr>
            <a:r>
              <a:rPr lang="en-US" sz="3200" b="1" u="none" strike="noStrike">
                <a:solidFill>
                  <a:srgbClr val="002060"/>
                </a:solidFill>
                <a:effectLst/>
                <a:uFillTx/>
                <a:latin typeface="Times New Roman"/>
              </a:rPr>
              <a:t>Decomposition </a:t>
            </a:r>
            <a:r>
              <a:rPr lang="en-US" sz="3200" b="0" u="none" strike="noStrike">
                <a:solidFill>
                  <a:schemeClr val="lt1">
                    <a:lumMod val="50000"/>
                  </a:schemeClr>
                </a:solidFill>
                <a:effectLst/>
                <a:uFillTx/>
                <a:latin typeface="Times New Roman"/>
              </a:rPr>
              <a:t>(Phân rã lược đồ CSDL)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lvl="1" indent="-457200" defTabSz="457200">
              <a:lnSpc>
                <a:spcPct val="200000"/>
              </a:lnSpc>
              <a:buClr>
                <a:srgbClr val="002060"/>
              </a:buClr>
              <a:buFont typeface="Wingdings" charset="2"/>
              <a:buChar char=""/>
            </a:pPr>
            <a:r>
              <a:rPr lang="en-US" sz="3200" b="1" u="none" strike="noStrike">
                <a:solidFill>
                  <a:srgbClr val="002060"/>
                </a:solidFill>
                <a:effectLst/>
                <a:uFillTx/>
                <a:latin typeface="Times New Roman"/>
              </a:rPr>
              <a:t>Multi-valued Dependencies </a:t>
            </a:r>
            <a:r>
              <a:rPr lang="en-US" sz="3200" b="0" u="none" strike="noStrike">
                <a:solidFill>
                  <a:schemeClr val="lt1">
                    <a:lumMod val="50000"/>
                  </a:schemeClr>
                </a:solidFill>
                <a:effectLst/>
                <a:uFillTx/>
                <a:latin typeface="Times New Roman"/>
              </a:rPr>
              <a:t>(Phụ thuộc hàm đa trị)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200000"/>
              </a:lnSpc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  <p:transition spd="slow">
    <p:wedg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/>
          </p:nvPr>
        </p:nvSpPr>
        <p:spPr>
          <a:xfrm>
            <a:off x="0" y="891720"/>
            <a:ext cx="12191400" cy="5965920"/>
          </a:xfrm>
          <a:prstGeom prst="rect">
            <a:avLst/>
          </a:prstGeom>
          <a:solidFill>
            <a:srgbClr val="FFFFCC"/>
          </a:solidFill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343080" indent="-343080" defTabSz="457200">
              <a:lnSpc>
                <a:spcPct val="15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lang="en-US" sz="36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 A set of FD’s </a:t>
            </a:r>
            <a:r>
              <a:rPr lang="en-US" sz="3600" b="0" i="1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S</a:t>
            </a:r>
            <a:r>
              <a:rPr lang="en-US" sz="36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 </a:t>
            </a:r>
            <a:r>
              <a:rPr lang="en-US" sz="3600" b="1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follows (suy dẫn)</a:t>
            </a:r>
            <a:r>
              <a:rPr lang="en-US" sz="36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 from a set of FD’s </a:t>
            </a:r>
            <a:r>
              <a:rPr lang="en-US" sz="3600" b="0" i="1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T</a:t>
            </a:r>
            <a:r>
              <a:rPr lang="en-US" sz="36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 if every relation instance that satisfies all the FD’s in </a:t>
            </a:r>
            <a:r>
              <a:rPr lang="en-US" sz="3600" b="0" i="1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T</a:t>
            </a:r>
            <a:r>
              <a:rPr lang="en-US" sz="36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 also satisfies all the FD’s in </a:t>
            </a:r>
            <a:r>
              <a:rPr lang="en-US" sz="3600" b="0" i="1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S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5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lang="en-US" sz="36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Two sets of FD’s </a:t>
            </a:r>
            <a:r>
              <a:rPr lang="en-US" sz="3600" b="0" i="1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S</a:t>
            </a:r>
            <a:r>
              <a:rPr lang="en-US" sz="36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 and </a:t>
            </a:r>
            <a:r>
              <a:rPr lang="en-US" sz="3600" b="0" i="1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T</a:t>
            </a:r>
            <a:r>
              <a:rPr lang="en-US" sz="36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 are </a:t>
            </a:r>
            <a:r>
              <a:rPr lang="en-US" sz="3600" b="1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equivalent</a:t>
            </a:r>
            <a:r>
              <a:rPr lang="en-US" sz="36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 if and only if </a:t>
            </a:r>
            <a:r>
              <a:rPr lang="en-US" sz="3600" b="0" i="1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S</a:t>
            </a:r>
            <a:r>
              <a:rPr lang="en-US" sz="36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 </a:t>
            </a:r>
            <a:r>
              <a:rPr lang="en-US" sz="3600" b="1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follows</a:t>
            </a:r>
            <a:r>
              <a:rPr lang="en-US" sz="36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 from </a:t>
            </a:r>
            <a:r>
              <a:rPr lang="en-US" sz="3600" b="0" i="1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T</a:t>
            </a:r>
            <a:r>
              <a:rPr lang="en-US" sz="36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, and </a:t>
            </a:r>
            <a:r>
              <a:rPr lang="en-US" sz="3600" b="0" i="1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T</a:t>
            </a:r>
            <a:r>
              <a:rPr lang="en-US" sz="36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 </a:t>
            </a:r>
            <a:r>
              <a:rPr lang="en-US" sz="3600" b="1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follows</a:t>
            </a:r>
            <a:r>
              <a:rPr lang="en-US" sz="36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 </a:t>
            </a:r>
            <a:r>
              <a:rPr lang="en-US" sz="3600" b="0" i="1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S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title"/>
          </p:nvPr>
        </p:nvSpPr>
        <p:spPr>
          <a:xfrm>
            <a:off x="0" y="10800"/>
            <a:ext cx="12191400" cy="88020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800" b="1" u="none" strike="noStrike">
                <a:solidFill>
                  <a:srgbClr val="FFC000"/>
                </a:solidFill>
                <a:effectLst/>
                <a:uFillTx/>
                <a:latin typeface="Century Gothic"/>
              </a:rPr>
              <a:t>3.1. Armstrong’s Axioms</a:t>
            </a:r>
            <a:endParaRPr lang="en-US" sz="4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/>
          </p:nvPr>
        </p:nvSpPr>
        <p:spPr>
          <a:xfrm>
            <a:off x="0" y="-720"/>
            <a:ext cx="12190680" cy="68587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8412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title"/>
          </p:nvPr>
        </p:nvSpPr>
        <p:spPr>
          <a:xfrm>
            <a:off x="-720" y="1547640"/>
            <a:ext cx="12191400" cy="335592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800" b="1" u="none" strike="noStrike">
                <a:solidFill>
                  <a:srgbClr val="FFFF00"/>
                </a:solidFill>
                <a:effectLst/>
                <a:uFillTx/>
                <a:latin typeface="Century Gothic"/>
              </a:rPr>
              <a:t>3.2. </a:t>
            </a:r>
            <a:br>
              <a:rPr sz="4800"/>
            </a:br>
            <a:r>
              <a:rPr lang="en-US" sz="4800" b="1" u="none" strike="noStrike">
                <a:solidFill>
                  <a:srgbClr val="FFFF00"/>
                </a:solidFill>
                <a:effectLst/>
                <a:uFillTx/>
                <a:latin typeface="Century Gothic"/>
              </a:rPr>
              <a:t>The Closure of Attributes </a:t>
            </a:r>
            <a:endParaRPr lang="en-US" sz="4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/>
          </p:nvPr>
        </p:nvSpPr>
        <p:spPr>
          <a:xfrm>
            <a:off x="-76320" y="891720"/>
            <a:ext cx="12267000" cy="596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743040" lvl="1" indent="-285840" defTabSz="457200">
              <a:lnSpc>
                <a:spcPct val="15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lang="en-US" sz="3200" b="0" u="none" strike="noStrike" dirty="0">
                <a:solidFill>
                  <a:schemeClr val="dk1"/>
                </a:solidFill>
                <a:effectLst/>
                <a:uFillTx/>
                <a:latin typeface="Century Gothic"/>
              </a:rPr>
              <a:t> </a:t>
            </a:r>
            <a:r>
              <a:rPr lang="en-US" sz="3200" b="0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The closure of a set of attributes {</a:t>
            </a:r>
            <a:r>
              <a:rPr lang="en-US" sz="3200" b="0" i="1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A</a:t>
            </a:r>
            <a:r>
              <a:rPr lang="en-US" sz="3200" b="0" i="1" u="none" strike="noStrike" baseline="-25000" dirty="0">
                <a:solidFill>
                  <a:srgbClr val="002060"/>
                </a:solidFill>
                <a:effectLst/>
                <a:uFillTx/>
                <a:latin typeface="Century Gothic"/>
              </a:rPr>
              <a:t>1</a:t>
            </a:r>
            <a:r>
              <a:rPr lang="en-US" sz="3200" b="0" i="1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, A</a:t>
            </a:r>
            <a:r>
              <a:rPr lang="en-US" sz="3200" b="0" i="1" u="none" strike="noStrike" baseline="-25000" dirty="0">
                <a:solidFill>
                  <a:srgbClr val="002060"/>
                </a:solidFill>
                <a:effectLst/>
                <a:uFillTx/>
                <a:latin typeface="Century Gothic"/>
              </a:rPr>
              <a:t>2</a:t>
            </a:r>
            <a:r>
              <a:rPr lang="en-US" sz="3200" b="0" i="1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, …, A</a:t>
            </a:r>
            <a:r>
              <a:rPr lang="en-US" sz="3200" b="0" i="1" u="none" strike="noStrike" baseline="-25000" dirty="0">
                <a:solidFill>
                  <a:srgbClr val="002060"/>
                </a:solidFill>
                <a:effectLst/>
                <a:uFillTx/>
                <a:latin typeface="Century Gothic"/>
              </a:rPr>
              <a:t>n</a:t>
            </a:r>
            <a:r>
              <a:rPr lang="en-US" sz="3200" b="0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} (bao </a:t>
            </a:r>
            <a:r>
              <a:rPr lang="en-US" sz="3200" b="0" u="none" strike="noStrike" dirty="0" err="1">
                <a:solidFill>
                  <a:srgbClr val="002060"/>
                </a:solidFill>
                <a:effectLst/>
                <a:uFillTx/>
                <a:latin typeface="Century Gothic"/>
              </a:rPr>
              <a:t>đóng</a:t>
            </a:r>
            <a:r>
              <a:rPr lang="en-US" sz="3200" b="0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 </a:t>
            </a:r>
            <a:r>
              <a:rPr lang="en-US" sz="3200" b="0" u="none" strike="noStrike" dirty="0" err="1">
                <a:solidFill>
                  <a:srgbClr val="002060"/>
                </a:solidFill>
                <a:effectLst/>
                <a:uFillTx/>
                <a:latin typeface="Century Gothic"/>
              </a:rPr>
              <a:t>của</a:t>
            </a:r>
            <a:r>
              <a:rPr lang="en-US" sz="3200" b="0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 </a:t>
            </a:r>
            <a:r>
              <a:rPr lang="en-US" sz="3200" b="0" u="none" strike="noStrike" dirty="0" err="1">
                <a:solidFill>
                  <a:srgbClr val="002060"/>
                </a:solidFill>
                <a:effectLst/>
                <a:uFillTx/>
                <a:latin typeface="Century Gothic"/>
              </a:rPr>
              <a:t>tập</a:t>
            </a:r>
            <a:r>
              <a:rPr lang="en-US" sz="3200" b="0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 </a:t>
            </a:r>
            <a:r>
              <a:rPr lang="en-US" sz="3200" b="0" u="none" strike="noStrike" dirty="0" err="1">
                <a:solidFill>
                  <a:srgbClr val="002060"/>
                </a:solidFill>
                <a:effectLst/>
                <a:uFillTx/>
                <a:latin typeface="Century Gothic"/>
              </a:rPr>
              <a:t>thuộc</a:t>
            </a:r>
            <a:r>
              <a:rPr lang="en-US" sz="3200" b="0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 </a:t>
            </a:r>
            <a:r>
              <a:rPr lang="en-US" sz="3200" b="0" u="none" strike="noStrike" dirty="0" err="1">
                <a:solidFill>
                  <a:srgbClr val="002060"/>
                </a:solidFill>
                <a:effectLst/>
                <a:uFillTx/>
                <a:latin typeface="Century Gothic"/>
              </a:rPr>
              <a:t>tính</a:t>
            </a:r>
            <a:r>
              <a:rPr lang="en-US" sz="3200" b="0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) under FD’s in </a:t>
            </a:r>
            <a:r>
              <a:rPr lang="en-US" sz="3200" b="0" i="1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S (denoted </a:t>
            </a:r>
            <a:r>
              <a:rPr lang="en-US" sz="3200" b="1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{</a:t>
            </a:r>
            <a:r>
              <a:rPr lang="en-US" sz="3200" b="1" i="1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A</a:t>
            </a:r>
            <a:r>
              <a:rPr lang="en-US" sz="3200" b="1" i="1" u="none" strike="noStrike" baseline="-25000" dirty="0">
                <a:solidFill>
                  <a:srgbClr val="002060"/>
                </a:solidFill>
                <a:effectLst/>
                <a:uFillTx/>
                <a:latin typeface="Century Gothic"/>
              </a:rPr>
              <a:t>1</a:t>
            </a:r>
            <a:r>
              <a:rPr lang="en-US" sz="3200" b="1" i="1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, A</a:t>
            </a:r>
            <a:r>
              <a:rPr lang="en-US" sz="3200" b="1" i="1" u="none" strike="noStrike" baseline="-25000" dirty="0">
                <a:solidFill>
                  <a:srgbClr val="002060"/>
                </a:solidFill>
                <a:effectLst/>
                <a:uFillTx/>
                <a:latin typeface="Century Gothic"/>
              </a:rPr>
              <a:t>2</a:t>
            </a:r>
            <a:r>
              <a:rPr lang="en-US" sz="3200" b="1" i="1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, …, A</a:t>
            </a:r>
            <a:r>
              <a:rPr lang="en-US" sz="3200" b="1" i="1" u="none" strike="noStrike" baseline="-25000" dirty="0">
                <a:solidFill>
                  <a:srgbClr val="002060"/>
                </a:solidFill>
                <a:effectLst/>
                <a:uFillTx/>
                <a:latin typeface="Century Gothic"/>
              </a:rPr>
              <a:t>n</a:t>
            </a:r>
            <a:r>
              <a:rPr lang="en-US" sz="3200" b="1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}</a:t>
            </a:r>
            <a:r>
              <a:rPr lang="en-US" sz="3200" b="1" u="none" strike="noStrike" baseline="30000" dirty="0">
                <a:solidFill>
                  <a:srgbClr val="002060"/>
                </a:solidFill>
                <a:effectLst/>
                <a:uFillTx/>
                <a:latin typeface="Century Gothic"/>
              </a:rPr>
              <a:t>+</a:t>
            </a:r>
            <a:r>
              <a:rPr lang="en-US" sz="3200" b="1" i="1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)</a:t>
            </a:r>
            <a:r>
              <a:rPr lang="en-US" sz="3200" b="1" i="1" u="none" strike="noStrike" baseline="-25000" dirty="0">
                <a:solidFill>
                  <a:srgbClr val="002060"/>
                </a:solidFill>
                <a:effectLst/>
                <a:uFillTx/>
                <a:latin typeface="Century Gothic"/>
              </a:rPr>
              <a:t>F</a:t>
            </a:r>
            <a:r>
              <a:rPr lang="en-US" sz="3200" b="1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 </a:t>
            </a:r>
            <a:r>
              <a:rPr lang="en-US" sz="3200" b="0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is the set of attributes </a:t>
            </a:r>
            <a:r>
              <a:rPr lang="en-US" sz="3200" b="0" i="1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B</a:t>
            </a:r>
            <a:r>
              <a:rPr lang="en-US" sz="3200" b="0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 such that every relation that satisfies all the FD’s in set </a:t>
            </a:r>
            <a:r>
              <a:rPr lang="en-US" sz="3200" b="0" i="1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S</a:t>
            </a:r>
            <a:r>
              <a:rPr lang="en-US" sz="3200" b="0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 also satisfies </a:t>
            </a:r>
            <a:r>
              <a:rPr lang="en-US" sz="3200" b="0" i="1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A</a:t>
            </a:r>
            <a:r>
              <a:rPr lang="en-US" sz="3200" b="0" i="1" u="none" strike="noStrike" baseline="-25000" dirty="0">
                <a:solidFill>
                  <a:srgbClr val="002060"/>
                </a:solidFill>
                <a:effectLst/>
                <a:uFillTx/>
                <a:latin typeface="Century Gothic"/>
              </a:rPr>
              <a:t>1</a:t>
            </a:r>
            <a:r>
              <a:rPr lang="en-US" sz="3200" b="0" i="1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A</a:t>
            </a:r>
            <a:r>
              <a:rPr lang="en-US" sz="3200" b="0" i="1" u="none" strike="noStrike" baseline="-25000" dirty="0">
                <a:solidFill>
                  <a:srgbClr val="002060"/>
                </a:solidFill>
                <a:effectLst/>
                <a:uFillTx/>
                <a:latin typeface="Century Gothic"/>
              </a:rPr>
              <a:t>2</a:t>
            </a:r>
            <a:r>
              <a:rPr lang="en-US" sz="3200" b="0" i="1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…A</a:t>
            </a:r>
            <a:r>
              <a:rPr lang="en-US" sz="3200" b="0" i="1" u="none" strike="noStrike" baseline="-25000" dirty="0">
                <a:solidFill>
                  <a:srgbClr val="002060"/>
                </a:solidFill>
                <a:effectLst/>
                <a:uFillTx/>
                <a:latin typeface="Century Gothic"/>
              </a:rPr>
              <a:t>n</a:t>
            </a:r>
            <a:r>
              <a:rPr lang="en-US" sz="3200" b="0" i="1" u="none" strike="noStrike" dirty="0">
                <a:solidFill>
                  <a:srgbClr val="002060"/>
                </a:solidFill>
                <a:effectLst/>
                <a:uFillTx/>
                <a:latin typeface="Symbol"/>
              </a:rPr>
              <a:t></a:t>
            </a:r>
            <a:r>
              <a:rPr lang="en-US" sz="3200" b="0" i="1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 B</a:t>
            </a:r>
            <a:endParaRPr lang="en-US" sz="3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 defTabSz="457200">
              <a:lnSpc>
                <a:spcPct val="15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lang="en-US" sz="3200" b="0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 That is, </a:t>
            </a:r>
            <a:r>
              <a:rPr lang="en-US" sz="3200" b="0" i="1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A</a:t>
            </a:r>
            <a:r>
              <a:rPr lang="en-US" sz="3200" b="0" i="1" u="none" strike="noStrike" baseline="-25000" dirty="0">
                <a:solidFill>
                  <a:srgbClr val="002060"/>
                </a:solidFill>
                <a:effectLst/>
                <a:uFillTx/>
                <a:latin typeface="Century Gothic"/>
              </a:rPr>
              <a:t>1</a:t>
            </a:r>
            <a:r>
              <a:rPr lang="en-US" sz="3200" b="0" i="1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A</a:t>
            </a:r>
            <a:r>
              <a:rPr lang="en-US" sz="3200" b="0" i="1" u="none" strike="noStrike" baseline="-25000" dirty="0">
                <a:solidFill>
                  <a:srgbClr val="002060"/>
                </a:solidFill>
                <a:effectLst/>
                <a:uFillTx/>
                <a:latin typeface="Century Gothic"/>
              </a:rPr>
              <a:t>2</a:t>
            </a:r>
            <a:r>
              <a:rPr lang="en-US" sz="3200" b="0" i="1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…A</a:t>
            </a:r>
            <a:r>
              <a:rPr lang="en-US" sz="3200" b="0" i="1" u="none" strike="noStrike" baseline="-25000" dirty="0">
                <a:solidFill>
                  <a:srgbClr val="002060"/>
                </a:solidFill>
                <a:effectLst/>
                <a:uFillTx/>
                <a:latin typeface="Century Gothic"/>
              </a:rPr>
              <a:t>n</a:t>
            </a:r>
            <a:r>
              <a:rPr lang="en-US" sz="3200" b="0" i="1" u="none" strike="noStrike" dirty="0">
                <a:solidFill>
                  <a:srgbClr val="002060"/>
                </a:solidFill>
                <a:effectLst/>
                <a:uFillTx/>
                <a:latin typeface="Symbol"/>
              </a:rPr>
              <a:t></a:t>
            </a:r>
            <a:r>
              <a:rPr lang="en-US" sz="3200" b="0" i="1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 B</a:t>
            </a:r>
            <a:r>
              <a:rPr lang="en-US" sz="3200" b="0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 follows from the FD’s of </a:t>
            </a:r>
            <a:r>
              <a:rPr lang="en-US" sz="3200" b="0" i="1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S</a:t>
            </a:r>
            <a:endParaRPr lang="en-US" sz="3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 defTabSz="457200">
              <a:lnSpc>
                <a:spcPct val="15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lang="en-US" sz="3200" b="0" i="1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 A</a:t>
            </a:r>
            <a:r>
              <a:rPr lang="en-US" sz="3200" b="0" i="1" u="none" strike="noStrike" baseline="-25000" dirty="0">
                <a:solidFill>
                  <a:srgbClr val="002060"/>
                </a:solidFill>
                <a:effectLst/>
                <a:uFillTx/>
                <a:latin typeface="Century Gothic"/>
              </a:rPr>
              <a:t>1</a:t>
            </a:r>
            <a:r>
              <a:rPr lang="en-US" sz="3200" b="0" i="1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, A</a:t>
            </a:r>
            <a:r>
              <a:rPr lang="en-US" sz="3200" b="0" i="1" u="none" strike="noStrike" baseline="-25000" dirty="0">
                <a:solidFill>
                  <a:srgbClr val="002060"/>
                </a:solidFill>
                <a:effectLst/>
                <a:uFillTx/>
                <a:latin typeface="Century Gothic"/>
              </a:rPr>
              <a:t>2</a:t>
            </a:r>
            <a:r>
              <a:rPr lang="en-US" sz="3200" b="0" i="1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, …, A</a:t>
            </a:r>
            <a:r>
              <a:rPr lang="en-US" sz="3200" b="0" i="1" u="none" strike="noStrike" baseline="-25000" dirty="0">
                <a:solidFill>
                  <a:srgbClr val="002060"/>
                </a:solidFill>
                <a:effectLst/>
                <a:uFillTx/>
                <a:latin typeface="Century Gothic"/>
              </a:rPr>
              <a:t>n</a:t>
            </a:r>
            <a:r>
              <a:rPr lang="en-US" sz="3200" b="0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 </a:t>
            </a:r>
            <a:r>
              <a:rPr lang="en-US" sz="3200" b="0" u="none" strike="noStrike" dirty="0">
                <a:solidFill>
                  <a:srgbClr val="002060"/>
                </a:solidFill>
                <a:effectLst/>
                <a:uFillTx/>
                <a:latin typeface="Symbol"/>
              </a:rPr>
              <a:t></a:t>
            </a:r>
            <a:r>
              <a:rPr lang="en-US" sz="3200" b="0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 {</a:t>
            </a:r>
            <a:r>
              <a:rPr lang="en-US" sz="3200" b="0" i="1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A</a:t>
            </a:r>
            <a:r>
              <a:rPr lang="en-US" sz="3200" b="0" i="1" u="none" strike="noStrike" baseline="-25000" dirty="0">
                <a:solidFill>
                  <a:srgbClr val="002060"/>
                </a:solidFill>
                <a:effectLst/>
                <a:uFillTx/>
                <a:latin typeface="Century Gothic"/>
              </a:rPr>
              <a:t>1</a:t>
            </a:r>
            <a:r>
              <a:rPr lang="en-US" sz="3200" b="0" i="1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, A</a:t>
            </a:r>
            <a:r>
              <a:rPr lang="en-US" sz="3200" b="0" i="1" u="none" strike="noStrike" baseline="-25000" dirty="0">
                <a:solidFill>
                  <a:srgbClr val="002060"/>
                </a:solidFill>
                <a:effectLst/>
                <a:uFillTx/>
                <a:latin typeface="Century Gothic"/>
              </a:rPr>
              <a:t>2</a:t>
            </a:r>
            <a:r>
              <a:rPr lang="en-US" sz="3200" b="0" i="1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, …, A</a:t>
            </a:r>
            <a:r>
              <a:rPr lang="en-US" sz="3200" b="0" i="1" u="none" strike="noStrike" baseline="-25000" dirty="0">
                <a:solidFill>
                  <a:srgbClr val="002060"/>
                </a:solidFill>
                <a:effectLst/>
                <a:uFillTx/>
                <a:latin typeface="Century Gothic"/>
              </a:rPr>
              <a:t>n</a:t>
            </a:r>
            <a:r>
              <a:rPr lang="en-US" sz="3200" b="0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}+, because </a:t>
            </a:r>
            <a:r>
              <a:rPr lang="en-US" sz="3200" b="0" i="1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A</a:t>
            </a:r>
            <a:r>
              <a:rPr lang="en-US" sz="3200" b="0" i="1" u="none" strike="noStrike" baseline="-25000" dirty="0">
                <a:solidFill>
                  <a:srgbClr val="002060"/>
                </a:solidFill>
                <a:effectLst/>
                <a:uFillTx/>
                <a:latin typeface="Century Gothic"/>
              </a:rPr>
              <a:t>1</a:t>
            </a:r>
            <a:r>
              <a:rPr lang="en-US" sz="3200" b="0" i="1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A</a:t>
            </a:r>
            <a:r>
              <a:rPr lang="en-US" sz="3200" b="0" i="1" u="none" strike="noStrike" baseline="-25000" dirty="0">
                <a:solidFill>
                  <a:srgbClr val="002060"/>
                </a:solidFill>
                <a:effectLst/>
                <a:uFillTx/>
                <a:latin typeface="Century Gothic"/>
              </a:rPr>
              <a:t>2</a:t>
            </a:r>
            <a:r>
              <a:rPr lang="en-US" sz="3200" b="0" i="1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…</a:t>
            </a:r>
            <a:r>
              <a:rPr lang="en-US" sz="3200" b="0" i="1" u="none" strike="noStrike" dirty="0" err="1">
                <a:solidFill>
                  <a:srgbClr val="002060"/>
                </a:solidFill>
                <a:effectLst/>
                <a:uFillTx/>
                <a:latin typeface="Century Gothic"/>
              </a:rPr>
              <a:t>A</a:t>
            </a:r>
            <a:r>
              <a:rPr lang="en-US" sz="3200" b="0" i="1" u="none" strike="noStrike" baseline="-25000" dirty="0" err="1">
                <a:solidFill>
                  <a:srgbClr val="002060"/>
                </a:solidFill>
                <a:effectLst/>
                <a:uFillTx/>
                <a:latin typeface="Century Gothic"/>
              </a:rPr>
              <a:t>n</a:t>
            </a:r>
            <a:r>
              <a:rPr lang="en-US" sz="3200" b="0" i="1" u="none" strike="noStrike" dirty="0" err="1">
                <a:solidFill>
                  <a:srgbClr val="002060"/>
                </a:solidFill>
                <a:effectLst/>
                <a:uFillTx/>
                <a:latin typeface="Symbol"/>
              </a:rPr>
              <a:t></a:t>
            </a:r>
            <a:r>
              <a:rPr lang="en-US" sz="3200" b="0" i="1" u="none" strike="noStrike" dirty="0" err="1">
                <a:solidFill>
                  <a:srgbClr val="002060"/>
                </a:solidFill>
                <a:effectLst/>
                <a:uFillTx/>
                <a:latin typeface="Century Gothic"/>
              </a:rPr>
              <a:t>A</a:t>
            </a:r>
            <a:r>
              <a:rPr lang="en-US" sz="3200" b="0" i="1" u="none" strike="noStrike" baseline="-25000" dirty="0" err="1">
                <a:solidFill>
                  <a:srgbClr val="002060"/>
                </a:solidFill>
                <a:effectLst/>
                <a:uFillTx/>
                <a:latin typeface="Century Gothic"/>
              </a:rPr>
              <a:t>i</a:t>
            </a:r>
            <a:r>
              <a:rPr lang="en-US" sz="3200" b="0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 is trivial</a:t>
            </a:r>
            <a:endParaRPr lang="en-US" sz="3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0" name="Title 8"/>
          <p:cNvSpPr/>
          <p:nvPr/>
        </p:nvSpPr>
        <p:spPr>
          <a:xfrm>
            <a:off x="0" y="10800"/>
            <a:ext cx="12191400" cy="880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4800" b="1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3.2. The Closure of Attributes</a:t>
            </a:r>
            <a:endParaRPr lang="en-US" sz="4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/>
          </p:nvPr>
        </p:nvSpPr>
        <p:spPr>
          <a:xfrm>
            <a:off x="720" y="892080"/>
            <a:ext cx="12190680" cy="596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32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Algorithm 3.7: Closure of a set of attributes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Input:</a:t>
            </a:r>
            <a:r>
              <a:rPr lang="en-US" sz="2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A set of attributes {</a:t>
            </a:r>
            <a:r>
              <a:rPr lang="en-US" sz="28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A</a:t>
            </a:r>
            <a:r>
              <a:rPr lang="en-US" sz="2800" b="0" i="1" u="none" strike="noStrike" baseline="-2500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1</a:t>
            </a:r>
            <a:r>
              <a:rPr lang="en-US" sz="28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,A</a:t>
            </a:r>
            <a:r>
              <a:rPr lang="en-US" sz="2800" b="0" i="1" u="none" strike="noStrike" baseline="-2500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2</a:t>
            </a:r>
            <a:r>
              <a:rPr lang="en-US" sz="28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,…,A</a:t>
            </a:r>
            <a:r>
              <a:rPr lang="en-US" sz="2800" b="0" i="1" u="none" strike="noStrike" baseline="-2500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n</a:t>
            </a:r>
            <a:r>
              <a:rPr lang="en-US" sz="2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} and a set of FD’s </a:t>
            </a:r>
            <a:r>
              <a:rPr lang="en-US" sz="28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Output</a:t>
            </a:r>
            <a:r>
              <a:rPr lang="en-US" sz="2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: The closure {</a:t>
            </a:r>
            <a:r>
              <a:rPr lang="en-US" sz="28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A</a:t>
            </a:r>
            <a:r>
              <a:rPr lang="en-US" sz="2800" b="0" i="1" u="none" strike="noStrike" baseline="-2500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1</a:t>
            </a:r>
            <a:r>
              <a:rPr lang="en-US" sz="28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,A</a:t>
            </a:r>
            <a:r>
              <a:rPr lang="en-US" sz="2800" b="0" i="1" u="none" strike="noStrike" baseline="-2500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2</a:t>
            </a:r>
            <a:r>
              <a:rPr lang="en-US" sz="28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,…,A</a:t>
            </a:r>
            <a:r>
              <a:rPr lang="en-US" sz="2800" b="0" i="1" u="none" strike="noStrike" baseline="-2500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n</a:t>
            </a:r>
            <a:r>
              <a:rPr lang="en-US" sz="2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}</a:t>
            </a:r>
            <a:r>
              <a:rPr lang="en-US" sz="2800" b="0" u="none" strike="noStrike" baseline="3000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+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051560" lvl="2" indent="-4572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Century Gothic"/>
              <a:buAutoNum type="arabicPeriod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If necessary, split the FD’s of </a:t>
            </a:r>
            <a:r>
              <a:rPr lang="en-US" sz="24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</a:t>
            </a:r>
            <a:r>
              <a:rPr lang="en-US" sz="2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, so each FD in </a:t>
            </a:r>
            <a:r>
              <a:rPr lang="en-US" sz="24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</a:t>
            </a:r>
            <a:r>
              <a:rPr lang="en-US" sz="2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have singleton right side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051560" lvl="2" indent="-4572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Century Gothic"/>
              <a:buAutoNum type="arabicPeriod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Let </a:t>
            </a:r>
            <a:r>
              <a:rPr lang="en-US" sz="24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X</a:t>
            </a:r>
            <a:r>
              <a:rPr lang="en-US" sz="2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be a set of attributes that will become the closure. Initialize </a:t>
            </a:r>
            <a:r>
              <a:rPr lang="en-US" sz="24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X</a:t>
            </a:r>
            <a:r>
              <a:rPr lang="en-US" sz="2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to be {</a:t>
            </a:r>
            <a:r>
              <a:rPr lang="en-US" sz="24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A</a:t>
            </a:r>
            <a:r>
              <a:rPr lang="en-US" sz="2400" b="0" i="1" u="none" strike="noStrike" baseline="-2500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1</a:t>
            </a:r>
            <a:r>
              <a:rPr lang="en-US" sz="24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,A</a:t>
            </a:r>
            <a:r>
              <a:rPr lang="en-US" sz="2400" b="0" i="1" u="none" strike="noStrike" baseline="-2500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2</a:t>
            </a:r>
            <a:r>
              <a:rPr lang="en-US" sz="24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,…,A</a:t>
            </a:r>
            <a:r>
              <a:rPr lang="en-US" sz="2400" b="0" i="1" u="none" strike="noStrike" baseline="-2500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n</a:t>
            </a:r>
            <a:r>
              <a:rPr lang="en-US" sz="2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}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051560" lvl="2" indent="-4572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Century Gothic"/>
              <a:buAutoNum type="arabicPeriod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Repeatedly search for some FD: </a:t>
            </a:r>
            <a:r>
              <a:rPr lang="en-US" sz="24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B</a:t>
            </a:r>
            <a:r>
              <a:rPr lang="en-US" sz="2400" b="0" i="1" u="none" strike="noStrike" baseline="-2500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1</a:t>
            </a:r>
            <a:r>
              <a:rPr lang="en-US" sz="24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B</a:t>
            </a:r>
            <a:r>
              <a:rPr lang="en-US" sz="2400" b="0" i="1" u="none" strike="noStrike" baseline="-2500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2</a:t>
            </a:r>
            <a:r>
              <a:rPr lang="en-US" sz="24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…B</a:t>
            </a:r>
            <a:r>
              <a:rPr lang="en-US" sz="2400" b="0" i="1" u="none" strike="noStrike" baseline="-2500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m</a:t>
            </a:r>
            <a:r>
              <a:rPr lang="en-US" sz="24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</a:t>
            </a:r>
            <a:r>
              <a:rPr lang="en-US" sz="24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ymbol"/>
              </a:rPr>
              <a:t></a:t>
            </a:r>
            <a:r>
              <a:rPr lang="en-US" sz="24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C</a:t>
            </a:r>
            <a:r>
              <a:rPr lang="en-US" sz="2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, such that </a:t>
            </a:r>
            <a:r>
              <a:rPr lang="en-US" sz="24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B</a:t>
            </a:r>
            <a:r>
              <a:rPr lang="en-US" sz="2400" b="0" i="1" u="none" strike="noStrike" baseline="-2500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1</a:t>
            </a:r>
            <a:r>
              <a:rPr lang="en-US" sz="24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, B</a:t>
            </a:r>
            <a:r>
              <a:rPr lang="en-US" sz="2400" b="0" i="1" u="none" strike="noStrike" baseline="-2500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2</a:t>
            </a:r>
            <a:r>
              <a:rPr lang="en-US" sz="24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, …, B</a:t>
            </a:r>
            <a:r>
              <a:rPr lang="en-US" sz="2400" b="0" i="1" u="none" strike="noStrike" baseline="-2500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m</a:t>
            </a:r>
            <a:r>
              <a:rPr lang="en-US" sz="2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are in </a:t>
            </a:r>
            <a:r>
              <a:rPr lang="en-US" sz="24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X</a:t>
            </a:r>
            <a:r>
              <a:rPr lang="en-US" sz="2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, but </a:t>
            </a:r>
            <a:r>
              <a:rPr lang="en-US" sz="24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C</a:t>
            </a:r>
            <a:r>
              <a:rPr lang="en-US" sz="2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is not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325880" lvl="3" indent="-4572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Century Gothic"/>
              <a:buAutoNum type="alphaLcParenR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If such C is found, add to X, and repeat the search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325880" lvl="3" indent="-4572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Century Gothic"/>
              <a:buAutoNum type="alphaLcParenR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If such C is not found, no more attributes can be added to X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051560" lvl="2" indent="-4572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Century Gothic"/>
              <a:buAutoNum type="arabicPeriod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The set X is the correct value of {A</a:t>
            </a:r>
            <a:r>
              <a:rPr lang="en-US" sz="2400" b="0" u="none" strike="noStrike" baseline="-2500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1</a:t>
            </a:r>
            <a:r>
              <a:rPr lang="en-US" sz="2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, A</a:t>
            </a:r>
            <a:r>
              <a:rPr lang="en-US" sz="2400" b="0" u="none" strike="noStrike" baseline="-2500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2</a:t>
            </a:r>
            <a:r>
              <a:rPr lang="en-US" sz="2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, …, A</a:t>
            </a:r>
            <a:r>
              <a:rPr lang="en-US" sz="2400" b="0" u="none" strike="noStrike" baseline="-2500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n</a:t>
            </a:r>
            <a:r>
              <a:rPr lang="en-US" sz="2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}+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2" name="Title 8"/>
          <p:cNvSpPr/>
          <p:nvPr/>
        </p:nvSpPr>
        <p:spPr>
          <a:xfrm>
            <a:off x="0" y="10800"/>
            <a:ext cx="12191400" cy="880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4800" b="1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3.2. The Closure of Attributes</a:t>
            </a:r>
            <a:endParaRPr lang="en-US" sz="4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Content Placeholder 4"/>
          <p:cNvPicPr/>
          <p:nvPr/>
        </p:nvPicPr>
        <p:blipFill>
          <a:blip r:embed="rId3"/>
          <a:stretch/>
        </p:blipFill>
        <p:spPr>
          <a:xfrm>
            <a:off x="-9000" y="935280"/>
            <a:ext cx="12209040" cy="1567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</p:pic>
      <p:sp>
        <p:nvSpPr>
          <p:cNvPr id="284" name="Title 8"/>
          <p:cNvSpPr/>
          <p:nvPr/>
        </p:nvSpPr>
        <p:spPr>
          <a:xfrm>
            <a:off x="0" y="10800"/>
            <a:ext cx="12191400" cy="880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4800" b="1" u="none" strike="noStrike">
                <a:solidFill>
                  <a:schemeClr val="accent2"/>
                </a:solidFill>
                <a:effectLst/>
                <a:uFillTx/>
                <a:latin typeface="Century Gothic"/>
              </a:rPr>
              <a:t>Compute the Closure of Attributes</a:t>
            </a:r>
            <a:endParaRPr lang="en-US" sz="4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85" name="Picture 5"/>
          <p:cNvPicPr/>
          <p:nvPr/>
        </p:nvPicPr>
        <p:blipFill>
          <a:blip r:embed="rId4"/>
          <a:stretch/>
        </p:blipFill>
        <p:spPr>
          <a:xfrm>
            <a:off x="-9000" y="2547000"/>
            <a:ext cx="12200040" cy="43102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1" dur="2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/>
          </p:nvPr>
        </p:nvSpPr>
        <p:spPr>
          <a:xfrm>
            <a:off x="720" y="892080"/>
            <a:ext cx="12190680" cy="596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800" b="1" u="none" strike="noStrike">
                <a:solidFill>
                  <a:srgbClr val="FF0000"/>
                </a:solidFill>
                <a:effectLst/>
                <a:uFillTx/>
                <a:latin typeface="Century Gothic"/>
              </a:rPr>
              <a:t>EX1:</a:t>
            </a:r>
            <a:endParaRPr lang="en-US" sz="4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R(A, B, C, D)</a:t>
            </a:r>
            <a:endParaRPr lang="en-US" sz="4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8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 = {A→B, B→C, C→D, D→A}</a:t>
            </a:r>
            <a:endParaRPr lang="en-US" sz="4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Compute A</a:t>
            </a:r>
            <a:r>
              <a:rPr lang="en-US" sz="4800" b="0" u="none" strike="noStrike" baseline="3000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+</a:t>
            </a:r>
            <a:r>
              <a:rPr lang="en-US" sz="4800" b="0" u="none" strike="noStrike" baseline="-2500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</a:t>
            </a:r>
            <a:r>
              <a:rPr lang="en-US" sz="4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, B</a:t>
            </a:r>
            <a:r>
              <a:rPr lang="en-US" sz="4800" b="0" u="none" strike="noStrike" baseline="3000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+</a:t>
            </a:r>
            <a:r>
              <a:rPr lang="en-US" sz="4800" b="0" u="none" strike="noStrike" baseline="-2500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</a:t>
            </a:r>
            <a:r>
              <a:rPr lang="en-US" sz="4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, BD</a:t>
            </a:r>
            <a:r>
              <a:rPr lang="en-US" sz="4800" b="0" u="none" strike="noStrike" baseline="3000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+</a:t>
            </a:r>
            <a:r>
              <a:rPr lang="en-US" sz="4800" b="0" u="none" strike="noStrike" baseline="-2500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F.</a:t>
            </a:r>
            <a:endParaRPr lang="en-US" sz="4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What are some the keys of R?</a:t>
            </a:r>
            <a:endParaRPr lang="en-US" sz="4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4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7" name="Title 8"/>
          <p:cNvSpPr/>
          <p:nvPr/>
        </p:nvSpPr>
        <p:spPr>
          <a:xfrm>
            <a:off x="0" y="10800"/>
            <a:ext cx="12191400" cy="880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4800" b="1" u="none" strike="noStrike">
                <a:solidFill>
                  <a:schemeClr val="accent2"/>
                </a:solidFill>
                <a:effectLst/>
                <a:uFillTx/>
                <a:latin typeface="Century Gothic"/>
              </a:rPr>
              <a:t>Compute the Closure of Attributes</a:t>
            </a:r>
            <a:endParaRPr lang="en-US" sz="4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/>
          </p:nvPr>
        </p:nvSpPr>
        <p:spPr>
          <a:xfrm>
            <a:off x="720" y="892080"/>
            <a:ext cx="12190680" cy="5965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800" b="1" u="none" strike="noStrike">
                <a:solidFill>
                  <a:schemeClr val="accent2">
                    <a:lumMod val="50000"/>
                  </a:schemeClr>
                </a:solidFill>
                <a:effectLst/>
                <a:uFillTx/>
                <a:latin typeface="Century Gothic"/>
              </a:rPr>
              <a:t>Solution:</a:t>
            </a:r>
            <a:endParaRPr lang="en-US" sz="4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R(A, B, C, D)</a:t>
            </a:r>
            <a:endParaRPr lang="en-US" sz="4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8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 = {A→B, B→C, C→D, D→A}</a:t>
            </a:r>
            <a:endParaRPr lang="en-US" sz="4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A</a:t>
            </a:r>
            <a:r>
              <a:rPr lang="en-US" sz="4800" b="0" u="none" strike="noStrike" baseline="3000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+</a:t>
            </a:r>
            <a:r>
              <a:rPr lang="en-US" sz="4800" b="0" u="none" strike="noStrike" baseline="-2500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</a:t>
            </a:r>
            <a:r>
              <a:rPr lang="en-US" sz="4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= ABCD = R</a:t>
            </a:r>
            <a:r>
              <a:rPr lang="en-US" sz="4800" b="0" u="none" strike="noStrike" baseline="3000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+</a:t>
            </a:r>
            <a:r>
              <a:rPr lang="en-US" sz="4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(a key of R)</a:t>
            </a:r>
            <a:endParaRPr lang="en-US" sz="4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B</a:t>
            </a:r>
            <a:r>
              <a:rPr lang="en-US" sz="4800" b="0" u="none" strike="noStrike" baseline="3000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+</a:t>
            </a:r>
            <a:r>
              <a:rPr lang="en-US" sz="4800" b="0" u="none" strike="noStrike" baseline="-2500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</a:t>
            </a:r>
            <a:r>
              <a:rPr lang="en-US" sz="4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= BCDA = R</a:t>
            </a:r>
            <a:r>
              <a:rPr lang="en-US" sz="4800" b="0" u="none" strike="noStrike" baseline="3000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+</a:t>
            </a:r>
            <a:r>
              <a:rPr lang="en-US" sz="4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(a key of R)</a:t>
            </a:r>
            <a:endParaRPr lang="en-US" sz="4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BD</a:t>
            </a:r>
            <a:r>
              <a:rPr lang="en-US" sz="4800" b="0" u="none" strike="noStrike" baseline="3000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+</a:t>
            </a:r>
            <a:r>
              <a:rPr lang="en-US" sz="4800" b="0" u="none" strike="noStrike" baseline="-2500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</a:t>
            </a:r>
            <a:r>
              <a:rPr lang="en-US" sz="4800" b="0" u="none" strike="noStrike" baseline="3000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= </a:t>
            </a:r>
            <a:r>
              <a:rPr lang="en-US" sz="4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BDAC = R</a:t>
            </a:r>
            <a:r>
              <a:rPr lang="en-US" sz="4800" b="0" u="none" strike="noStrike" baseline="3000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+</a:t>
            </a:r>
            <a:r>
              <a:rPr lang="en-US" sz="4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(a supperkey of R)</a:t>
            </a:r>
            <a:endParaRPr lang="en-US" sz="4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4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9" name="Title 8"/>
          <p:cNvSpPr/>
          <p:nvPr/>
        </p:nvSpPr>
        <p:spPr>
          <a:xfrm>
            <a:off x="0" y="10800"/>
            <a:ext cx="12191400" cy="880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4800" b="1" u="none" strike="noStrike">
                <a:solidFill>
                  <a:schemeClr val="accent2"/>
                </a:solidFill>
                <a:effectLst/>
                <a:uFillTx/>
                <a:latin typeface="Century Gothic"/>
              </a:rPr>
              <a:t>Compute the Closure of Attributes</a:t>
            </a:r>
            <a:endParaRPr lang="en-US" sz="4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/>
          </p:nvPr>
        </p:nvSpPr>
        <p:spPr>
          <a:xfrm>
            <a:off x="720" y="892080"/>
            <a:ext cx="12190680" cy="5965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114480" indent="0" algn="just" defTabSz="45720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000" b="1" u="none" strike="noStrike">
                <a:solidFill>
                  <a:srgbClr val="FF0000"/>
                </a:solidFill>
                <a:effectLst/>
                <a:uFillTx/>
                <a:latin typeface="Times New Roman"/>
                <a:ea typeface="Times New Roman"/>
              </a:rPr>
              <a:t> EX2:</a:t>
            </a:r>
            <a:endParaRPr lang="en-US" sz="4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480" indent="0" algn="just" defTabSz="45720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imes New Roman"/>
                <a:ea typeface="Times New Roman"/>
              </a:rPr>
              <a:t>Q(ABCDEGH), </a:t>
            </a:r>
            <a:endParaRPr lang="en-US" sz="4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480" indent="0" algn="just" defTabSz="45720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imes New Roman"/>
                <a:ea typeface="Times New Roman"/>
              </a:rPr>
              <a:t>F = {B</a:t>
            </a:r>
            <a:r>
              <a:rPr lang="en-US" sz="4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ymbol"/>
                <a:ea typeface="Times New Roman"/>
              </a:rPr>
              <a:t></a:t>
            </a:r>
            <a:r>
              <a:rPr lang="en-US" sz="4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imes New Roman"/>
                <a:ea typeface="Times New Roman"/>
              </a:rPr>
              <a:t>A, DA</a:t>
            </a:r>
            <a:r>
              <a:rPr lang="en-US" sz="4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ymbol"/>
                <a:ea typeface="Times New Roman"/>
              </a:rPr>
              <a:t></a:t>
            </a:r>
            <a:r>
              <a:rPr lang="en-US" sz="4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imes New Roman"/>
                <a:ea typeface="Times New Roman"/>
              </a:rPr>
              <a:t>CE,	D</a:t>
            </a:r>
            <a:r>
              <a:rPr lang="en-US" sz="4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ymbol"/>
                <a:ea typeface="Times New Roman"/>
              </a:rPr>
              <a:t></a:t>
            </a:r>
            <a:r>
              <a:rPr lang="en-US" sz="4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imes New Roman"/>
                <a:ea typeface="Times New Roman"/>
              </a:rPr>
              <a:t> H, GH</a:t>
            </a:r>
            <a:r>
              <a:rPr lang="en-US" sz="4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ymbol"/>
                <a:ea typeface="Times New Roman"/>
              </a:rPr>
              <a:t></a:t>
            </a:r>
            <a:r>
              <a:rPr lang="en-US" sz="4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imes New Roman"/>
                <a:ea typeface="Times New Roman"/>
              </a:rPr>
              <a:t> C,AC</a:t>
            </a:r>
            <a:r>
              <a:rPr lang="en-US" sz="4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ymbol"/>
                <a:ea typeface="Times New Roman"/>
              </a:rPr>
              <a:t></a:t>
            </a:r>
            <a:r>
              <a:rPr lang="en-US" sz="4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imes New Roman"/>
                <a:ea typeface="Times New Roman"/>
              </a:rPr>
              <a:t> D }</a:t>
            </a:r>
            <a:endParaRPr lang="en-US" sz="4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  <a:ea typeface="Times New Roman"/>
              </a:rPr>
              <a:t>Compute A</a:t>
            </a:r>
            <a:r>
              <a:rPr lang="en-US" sz="4000" b="0" u="none" strike="noStrike" baseline="3000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  <a:ea typeface="Times New Roman"/>
              </a:rPr>
              <a:t>+</a:t>
            </a:r>
            <a:r>
              <a:rPr lang="en-US" sz="4000" b="0" u="none" strike="noStrike" baseline="-2500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  <a:ea typeface="Times New Roman"/>
              </a:rPr>
              <a:t>F</a:t>
            </a:r>
            <a:r>
              <a:rPr lang="en-US" sz="4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  <a:ea typeface="Times New Roman"/>
              </a:rPr>
              <a:t> ,ABC</a:t>
            </a:r>
            <a:r>
              <a:rPr lang="en-US" sz="4000" b="0" u="none" strike="noStrike" baseline="3000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  <a:ea typeface="Times New Roman"/>
              </a:rPr>
              <a:t>+</a:t>
            </a:r>
            <a:r>
              <a:rPr lang="en-US" sz="4000" b="0" u="none" strike="noStrike" baseline="-2500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  <a:ea typeface="Times New Roman"/>
              </a:rPr>
              <a:t>F</a:t>
            </a:r>
            <a:r>
              <a:rPr lang="en-US" sz="4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  <a:ea typeface="Times New Roman"/>
              </a:rPr>
              <a:t> DB</a:t>
            </a:r>
            <a:r>
              <a:rPr lang="en-US" sz="4000" b="0" u="none" strike="noStrike" baseline="3000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  <a:ea typeface="Times New Roman"/>
              </a:rPr>
              <a:t>+</a:t>
            </a:r>
            <a:r>
              <a:rPr lang="en-US" sz="4000" b="0" u="none" strike="noStrike" baseline="-2500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  <a:ea typeface="Times New Roman"/>
              </a:rPr>
              <a:t>F, </a:t>
            </a:r>
            <a:r>
              <a:rPr lang="en-US" sz="4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  <a:ea typeface="Times New Roman"/>
              </a:rPr>
              <a:t>BG</a:t>
            </a:r>
            <a:r>
              <a:rPr lang="en-US" sz="4000" b="0" u="none" strike="noStrike" baseline="3000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  <a:ea typeface="Times New Roman"/>
              </a:rPr>
              <a:t>+</a:t>
            </a:r>
            <a:r>
              <a:rPr lang="en-US" sz="4000" b="0" u="none" strike="noStrike" baseline="-2500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  <a:ea typeface="Times New Roman"/>
              </a:rPr>
              <a:t>F</a:t>
            </a:r>
            <a:endParaRPr lang="en-US" sz="4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  <a:ea typeface="Times New Roman"/>
              </a:rPr>
              <a:t>What are some the keys of R?</a:t>
            </a:r>
            <a:endParaRPr lang="en-US" sz="4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4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1" name="Title 8"/>
          <p:cNvSpPr/>
          <p:nvPr/>
        </p:nvSpPr>
        <p:spPr>
          <a:xfrm>
            <a:off x="0" y="10800"/>
            <a:ext cx="12191400" cy="880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4800" b="1" u="none" strike="noStrike">
                <a:solidFill>
                  <a:schemeClr val="accent2"/>
                </a:solidFill>
                <a:effectLst/>
                <a:uFillTx/>
                <a:latin typeface="Century Gothic"/>
              </a:rPr>
              <a:t>Compute the Closure of Attributes</a:t>
            </a:r>
            <a:endParaRPr lang="en-US" sz="4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/>
          </p:nvPr>
        </p:nvSpPr>
        <p:spPr>
          <a:xfrm>
            <a:off x="0" y="-720"/>
            <a:ext cx="12190680" cy="68587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8412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title"/>
          </p:nvPr>
        </p:nvSpPr>
        <p:spPr>
          <a:xfrm>
            <a:off x="-720" y="1547640"/>
            <a:ext cx="12191400" cy="335592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800" b="1" u="none" strike="noStrike">
                <a:solidFill>
                  <a:srgbClr val="FFFF00"/>
                </a:solidFill>
                <a:effectLst/>
                <a:uFillTx/>
                <a:latin typeface="Century Gothic"/>
              </a:rPr>
              <a:t>3.3. </a:t>
            </a:r>
            <a:br>
              <a:rPr sz="4800"/>
            </a:br>
            <a:r>
              <a:rPr lang="en-US" sz="4800" b="1" u="none" strike="noStrike">
                <a:solidFill>
                  <a:srgbClr val="FFFF00"/>
                </a:solidFill>
                <a:effectLst/>
                <a:uFillTx/>
                <a:latin typeface="Century Gothic"/>
              </a:rPr>
              <a:t>Closing Sets of FDs </a:t>
            </a:r>
            <a:br>
              <a:rPr sz="4800"/>
            </a:br>
            <a:r>
              <a:rPr lang="en-US" sz="4800" b="1" u="none" strike="noStrike">
                <a:solidFill>
                  <a:srgbClr val="FFFF00"/>
                </a:solidFill>
                <a:effectLst/>
                <a:uFillTx/>
                <a:latin typeface="Century Gothic"/>
              </a:rPr>
              <a:t>&amp; minimal basic</a:t>
            </a:r>
            <a:r>
              <a:rPr lang="en-US" sz="4800" b="1" u="none" strike="noStrike">
                <a:solidFill>
                  <a:srgbClr val="FFC000"/>
                </a:solidFill>
                <a:effectLst/>
                <a:uFillTx/>
                <a:latin typeface="Century Gothic"/>
              </a:rPr>
              <a:t> </a:t>
            </a:r>
            <a:endParaRPr lang="en-US" sz="4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/>
          </p:nvPr>
        </p:nvSpPr>
        <p:spPr>
          <a:xfrm>
            <a:off x="0" y="892080"/>
            <a:ext cx="12191400" cy="5965920"/>
          </a:xfrm>
          <a:prstGeom prst="rect">
            <a:avLst/>
          </a:prstGeom>
          <a:solidFill>
            <a:srgbClr val="FFFFCC"/>
          </a:solidFill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Suppose a set of FD’s </a:t>
            </a:r>
            <a:r>
              <a:rPr lang="en-US" sz="32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, any set of FD’s T equivalent to </a:t>
            </a:r>
            <a:r>
              <a:rPr lang="en-US" sz="32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is said to be a </a:t>
            </a:r>
            <a:r>
              <a:rPr lang="en-US" sz="3200" b="1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basis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for </a:t>
            </a:r>
            <a:r>
              <a:rPr lang="en-US" sz="32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. </a:t>
            </a:r>
            <a:br>
              <a:rPr sz="3200"/>
            </a:b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Then we say T is a </a:t>
            </a:r>
            <a:r>
              <a:rPr lang="en-US" sz="3200" b="1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basis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for </a:t>
            </a:r>
            <a:r>
              <a:rPr lang="en-US" sz="32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Just work with only FD’s that have </a:t>
            </a:r>
            <a:r>
              <a:rPr lang="en-US" sz="32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singleton right sides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A </a:t>
            </a:r>
            <a:r>
              <a:rPr lang="en-US" sz="3200" b="1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minimal basis (minimal cover)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for FD’s </a:t>
            </a:r>
            <a:r>
              <a:rPr lang="en-US" sz="32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is a </a:t>
            </a:r>
            <a:r>
              <a:rPr lang="en-US" sz="3200" b="1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basis B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that satisfies three conditions: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lang="en-US" sz="28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All the FD’s in </a:t>
            </a:r>
            <a:r>
              <a:rPr lang="en-US" sz="2800" b="0" i="1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B</a:t>
            </a:r>
            <a:r>
              <a:rPr lang="en-US" sz="28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 have </a:t>
            </a:r>
            <a:r>
              <a:rPr lang="en-US" sz="2800" b="1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singleton right sides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lang="en-US" sz="28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If any FD is removed from </a:t>
            </a:r>
            <a:r>
              <a:rPr lang="en-US" sz="2800" b="0" i="1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B</a:t>
            </a:r>
            <a:r>
              <a:rPr lang="en-US" sz="28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, the result is no longer a basis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lang="en-US" sz="28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If for any FD in </a:t>
            </a:r>
            <a:r>
              <a:rPr lang="en-US" sz="2800" b="0" i="1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B</a:t>
            </a:r>
            <a:r>
              <a:rPr lang="en-US" sz="28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 we remove one or more attributes from the left side, the result is no longer a basis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5" name="Title 8"/>
          <p:cNvSpPr/>
          <p:nvPr/>
        </p:nvSpPr>
        <p:spPr>
          <a:xfrm>
            <a:off x="0" y="10800"/>
            <a:ext cx="12191400" cy="88020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4800" b="1" u="none" strike="noStrike">
                <a:solidFill>
                  <a:srgbClr val="FFFF00"/>
                </a:solidFill>
                <a:effectLst/>
                <a:uFillTx/>
                <a:latin typeface="Century Gothic"/>
              </a:rPr>
              <a:t>3.3. Closing Sets of FDs</a:t>
            </a:r>
            <a:endParaRPr lang="en-US" sz="4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80720" y="0"/>
            <a:ext cx="12010680" cy="92448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5400" b="1" u="none" strike="noStrike">
                <a:solidFill>
                  <a:schemeClr val="lt1"/>
                </a:solidFill>
                <a:effectLst/>
                <a:uFillTx/>
                <a:latin typeface="comic"/>
              </a:rPr>
              <a:t>CONTENT</a:t>
            </a:r>
            <a:endParaRPr lang="en-US" sz="5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5" name="Rectangle 1"/>
          <p:cNvSpPr/>
          <p:nvPr/>
        </p:nvSpPr>
        <p:spPr>
          <a:xfrm>
            <a:off x="1355040" y="1656720"/>
            <a:ext cx="9854640" cy="545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 defTabSz="457200">
              <a:lnSpc>
                <a:spcPct val="150000"/>
              </a:lnSpc>
              <a:buClr>
                <a:srgbClr val="1B5AD7"/>
              </a:buClr>
              <a:buFont typeface="Wingdings" charset="2"/>
              <a:buChar char=""/>
            </a:pPr>
            <a:r>
              <a:rPr lang="en-US" sz="4400" b="1" u="none" strike="noStrike">
                <a:solidFill>
                  <a:srgbClr val="1B5AD7"/>
                </a:solidFill>
                <a:effectLst/>
                <a:uFillTx/>
                <a:latin typeface="Century Gothic"/>
              </a:rPr>
              <a:t>Functional Dependencies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457200" defTabSz="457200">
              <a:lnSpc>
                <a:spcPct val="150000"/>
              </a:lnSpc>
              <a:buClr>
                <a:srgbClr val="1B5AD7"/>
              </a:buClr>
              <a:buFont typeface="Wingdings" charset="2"/>
              <a:buChar char=""/>
            </a:pPr>
            <a:r>
              <a:rPr lang="en-US" sz="4400" b="1" u="none" strike="noStrike">
                <a:solidFill>
                  <a:srgbClr val="1B5AD7"/>
                </a:solidFill>
                <a:effectLst/>
                <a:uFillTx/>
                <a:latin typeface="Century Gothic"/>
              </a:rPr>
              <a:t>Rules about FDs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457200" defTabSz="457200">
              <a:lnSpc>
                <a:spcPct val="150000"/>
              </a:lnSpc>
              <a:buClr>
                <a:srgbClr val="1B5AD7"/>
              </a:buClr>
              <a:buFont typeface="Wingdings" charset="2"/>
              <a:buChar char=""/>
            </a:pPr>
            <a:r>
              <a:rPr lang="en-US" sz="4400" b="1" u="none" strike="noStrike">
                <a:solidFill>
                  <a:srgbClr val="1B5AD7"/>
                </a:solidFill>
                <a:effectLst/>
                <a:uFillTx/>
                <a:latin typeface="Century Gothic"/>
              </a:rPr>
              <a:t>Key &amp; Super-Key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457200" defTabSz="457200">
              <a:lnSpc>
                <a:spcPct val="150000"/>
              </a:lnSpc>
              <a:buClr>
                <a:srgbClr val="1B5AD7"/>
              </a:buClr>
              <a:buFont typeface="Wingdings" charset="2"/>
              <a:buChar char=""/>
            </a:pPr>
            <a:r>
              <a:rPr lang="en-US" sz="4400" b="1" u="none" strike="noStrike">
                <a:solidFill>
                  <a:srgbClr val="1B5AD7"/>
                </a:solidFill>
                <a:effectLst/>
                <a:uFillTx/>
                <a:latin typeface="Century Gothic"/>
              </a:rPr>
              <a:t>Normal forms 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200000"/>
              </a:lnSpc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/>
          </p:nvPr>
        </p:nvSpPr>
        <p:spPr>
          <a:xfrm>
            <a:off x="0" y="892080"/>
            <a:ext cx="12191400" cy="5965920"/>
          </a:xfrm>
          <a:prstGeom prst="rect">
            <a:avLst/>
          </a:prstGeom>
          <a:solidFill>
            <a:srgbClr val="FFFFCC"/>
          </a:solidFill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200" b="1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1. Split the right-hand attributes of all FDs.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2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Example: A-&gt;XY =&gt; A-&gt;X, A-&gt;Y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200" b="1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2. Remove Redundant Attributes: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2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For each FD, check if any attribute can be removed without changing the implied FD. If so, remove it.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200" b="1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3. Remove Redundant FDs: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2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For each FD, check if it can be implied by other FDs in the set. If so, remove it.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7" name="Title 8"/>
          <p:cNvSpPr/>
          <p:nvPr/>
        </p:nvSpPr>
        <p:spPr>
          <a:xfrm>
            <a:off x="0" y="10800"/>
            <a:ext cx="12191400" cy="88020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3600" b="1" u="none" strike="noStrike">
                <a:solidFill>
                  <a:srgbClr val="1B5AD7"/>
                </a:solidFill>
                <a:effectLst/>
                <a:uFillTx/>
                <a:latin typeface="Century Gothic"/>
              </a:rPr>
              <a:t>Steps to Find Minimal Cover </a:t>
            </a:r>
            <a:endParaRPr lang="en-US" sz="36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/>
          </p:nvPr>
        </p:nvSpPr>
        <p:spPr>
          <a:xfrm>
            <a:off x="0" y="892080"/>
            <a:ext cx="12191400" cy="5965920"/>
          </a:xfrm>
          <a:prstGeom prst="rect">
            <a:avLst/>
          </a:prstGeom>
          <a:solidFill>
            <a:srgbClr val="FFFFCC"/>
          </a:solidFill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200" b="1" u="none" strike="noStrike">
                <a:solidFill>
                  <a:srgbClr val="FF0000"/>
                </a:solidFill>
                <a:effectLst/>
                <a:uFillTx/>
                <a:latin typeface="Century Gothic"/>
              </a:rPr>
              <a:t>Example: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6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R(A,B,C,D)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394640" indent="-93744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 = {AB</a:t>
            </a:r>
            <a:r>
              <a:rPr lang="en-US" sz="3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ymbol"/>
              </a:rPr>
              <a:t></a:t>
            </a:r>
            <a:r>
              <a:rPr lang="en-US" sz="3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CD, B</a:t>
            </a:r>
            <a:r>
              <a:rPr lang="en-US" sz="3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ymbol"/>
              </a:rPr>
              <a:t></a:t>
            </a:r>
            <a:r>
              <a:rPr lang="en-US" sz="3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C, C</a:t>
            </a:r>
            <a:r>
              <a:rPr lang="en-US" sz="3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ymbol"/>
              </a:rPr>
              <a:t></a:t>
            </a:r>
            <a:r>
              <a:rPr lang="en-US" sz="3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D}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600" b="1" u="none" strike="noStrike">
                <a:solidFill>
                  <a:schemeClr val="accent2">
                    <a:lumMod val="50000"/>
                  </a:schemeClr>
                </a:solidFill>
                <a:effectLst/>
                <a:uFillTx/>
                <a:latin typeface="Century Gothic"/>
              </a:rPr>
              <a:t>Find minimal basis: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6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Step 1</a:t>
            </a:r>
            <a:r>
              <a:rPr lang="en-US" sz="3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: F1 = {AB</a:t>
            </a:r>
            <a:r>
              <a:rPr lang="en-US" sz="3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ymbol"/>
              </a:rPr>
              <a:t></a:t>
            </a:r>
            <a:r>
              <a:rPr lang="en-US" sz="3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C, AB</a:t>
            </a:r>
            <a:r>
              <a:rPr lang="en-US" sz="3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ymbol"/>
              </a:rPr>
              <a:t></a:t>
            </a:r>
            <a:r>
              <a:rPr lang="en-US" sz="3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D, B</a:t>
            </a:r>
            <a:r>
              <a:rPr lang="en-US" sz="3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ymbol"/>
              </a:rPr>
              <a:t></a:t>
            </a:r>
            <a:r>
              <a:rPr lang="en-US" sz="3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C, C</a:t>
            </a:r>
            <a:r>
              <a:rPr lang="en-US" sz="3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ymbol"/>
              </a:rPr>
              <a:t></a:t>
            </a:r>
            <a:r>
              <a:rPr lang="en-US" sz="3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D}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6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Step 2: </a:t>
            </a:r>
            <a:r>
              <a:rPr lang="en-US" sz="3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F2 = {B</a:t>
            </a:r>
            <a:r>
              <a:rPr lang="en-US" sz="3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ymbol"/>
              </a:rPr>
              <a:t></a:t>
            </a:r>
            <a:r>
              <a:rPr lang="en-US" sz="3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D, B</a:t>
            </a:r>
            <a:r>
              <a:rPr lang="en-US" sz="3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ymbol"/>
              </a:rPr>
              <a:t></a:t>
            </a:r>
            <a:r>
              <a:rPr lang="en-US" sz="3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C, C</a:t>
            </a:r>
            <a:r>
              <a:rPr lang="en-US" sz="3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ymbol"/>
              </a:rPr>
              <a:t></a:t>
            </a:r>
            <a:r>
              <a:rPr lang="en-US" sz="3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D}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6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Step 3: </a:t>
            </a:r>
            <a:r>
              <a:rPr lang="en-US" sz="3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F3 =</a:t>
            </a:r>
            <a:r>
              <a:rPr lang="en-US" sz="36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</a:t>
            </a:r>
            <a:r>
              <a:rPr lang="en-US" sz="3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{B</a:t>
            </a:r>
            <a:r>
              <a:rPr lang="en-US" sz="3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ymbol"/>
              </a:rPr>
              <a:t></a:t>
            </a:r>
            <a:r>
              <a:rPr lang="en-US" sz="3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C, C</a:t>
            </a:r>
            <a:r>
              <a:rPr lang="en-US" sz="3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ymbol"/>
              </a:rPr>
              <a:t></a:t>
            </a:r>
            <a:r>
              <a:rPr lang="en-US" sz="3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D}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9" name="Title 8"/>
          <p:cNvSpPr/>
          <p:nvPr/>
        </p:nvSpPr>
        <p:spPr>
          <a:xfrm>
            <a:off x="0" y="10800"/>
            <a:ext cx="12191400" cy="88020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4800" b="1" u="none" strike="noStrike">
                <a:solidFill>
                  <a:srgbClr val="FFFF00"/>
                </a:solidFill>
                <a:effectLst/>
                <a:uFillTx/>
                <a:latin typeface="Century Gothic"/>
              </a:rPr>
              <a:t>3.3. Closing Sets of FDs</a:t>
            </a:r>
            <a:endParaRPr lang="en-US" sz="4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itle 8"/>
          <p:cNvSpPr/>
          <p:nvPr/>
        </p:nvSpPr>
        <p:spPr>
          <a:xfrm>
            <a:off x="0" y="10800"/>
            <a:ext cx="12191400" cy="88020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4800" b="1" u="none" strike="noStrike">
                <a:solidFill>
                  <a:srgbClr val="FFFF00"/>
                </a:solidFill>
                <a:effectLst/>
                <a:uFillTx/>
                <a:latin typeface="comic"/>
              </a:rPr>
              <a:t>EXERCISE</a:t>
            </a: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301" name="Content Placeholder 1"/>
          <p:cNvPicPr/>
          <p:nvPr/>
        </p:nvPicPr>
        <p:blipFill>
          <a:blip r:embed="rId3"/>
          <a:stretch/>
        </p:blipFill>
        <p:spPr>
          <a:xfrm>
            <a:off x="395640" y="1473120"/>
            <a:ext cx="11400120" cy="33469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itle 8"/>
          <p:cNvSpPr/>
          <p:nvPr/>
        </p:nvSpPr>
        <p:spPr>
          <a:xfrm>
            <a:off x="0" y="10800"/>
            <a:ext cx="12191400" cy="88020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4800" b="1" u="none" strike="noStrike">
                <a:solidFill>
                  <a:srgbClr val="FFFF00"/>
                </a:solidFill>
                <a:effectLst/>
                <a:uFillTx/>
                <a:latin typeface="comic"/>
              </a:rPr>
              <a:t>EXERCISE</a:t>
            </a: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303" name="Content Placeholder 3"/>
          <p:cNvPicPr/>
          <p:nvPr/>
        </p:nvPicPr>
        <p:blipFill>
          <a:blip r:embed="rId3"/>
          <a:stretch/>
        </p:blipFill>
        <p:spPr>
          <a:xfrm>
            <a:off x="0" y="1421640"/>
            <a:ext cx="12061800" cy="31424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itle 8"/>
          <p:cNvSpPr/>
          <p:nvPr/>
        </p:nvSpPr>
        <p:spPr>
          <a:xfrm>
            <a:off x="0" y="10800"/>
            <a:ext cx="12191400" cy="88020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4800" b="1" u="none" strike="noStrike">
                <a:solidFill>
                  <a:srgbClr val="FFFF00"/>
                </a:solidFill>
                <a:effectLst/>
                <a:uFillTx/>
                <a:latin typeface="comic"/>
              </a:rPr>
              <a:t>EXERCISE</a:t>
            </a: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305" name="Content Placeholder 6"/>
          <p:cNvPicPr/>
          <p:nvPr/>
        </p:nvPicPr>
        <p:blipFill>
          <a:blip r:embed="rId3"/>
          <a:stretch/>
        </p:blipFill>
        <p:spPr>
          <a:xfrm>
            <a:off x="-12600" y="1148760"/>
            <a:ext cx="12204000" cy="47930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/>
          </p:nvPr>
        </p:nvSpPr>
        <p:spPr>
          <a:xfrm>
            <a:off x="0" y="-720"/>
            <a:ext cx="12190680" cy="68587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8412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title"/>
          </p:nvPr>
        </p:nvSpPr>
        <p:spPr>
          <a:xfrm>
            <a:off x="0" y="1293480"/>
            <a:ext cx="12191400" cy="373680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800" b="1" u="none" strike="noStrike">
                <a:solidFill>
                  <a:srgbClr val="FFFF00"/>
                </a:solidFill>
                <a:effectLst/>
                <a:uFillTx/>
                <a:latin typeface="Century Gothic"/>
              </a:rPr>
              <a:t>3.4. </a:t>
            </a:r>
            <a:br>
              <a:rPr sz="4800"/>
            </a:br>
            <a:r>
              <a:rPr lang="en-US" sz="4800" b="1" u="none" strike="noStrike">
                <a:solidFill>
                  <a:srgbClr val="FFFF00"/>
                </a:solidFill>
                <a:effectLst/>
                <a:uFillTx/>
                <a:latin typeface="Century Gothic"/>
              </a:rPr>
              <a:t>Projecting FDs</a:t>
            </a:r>
            <a:endParaRPr lang="en-US" sz="4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/>
          </p:nvPr>
        </p:nvSpPr>
        <p:spPr>
          <a:xfrm>
            <a:off x="709200" y="1777320"/>
            <a:ext cx="10794240" cy="4539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5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40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… a set of FD’s </a:t>
            </a:r>
            <a:r>
              <a:rPr lang="en-US" sz="4000" b="0" i="1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S</a:t>
            </a:r>
            <a:r>
              <a:rPr lang="en-US" sz="40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 of </a:t>
            </a:r>
            <a:r>
              <a:rPr lang="en-US" sz="4000" b="0" i="1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R</a:t>
            </a:r>
            <a:r>
              <a:rPr lang="en-US" sz="40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 when we project </a:t>
            </a:r>
            <a:r>
              <a:rPr lang="en-US" sz="4000" b="0" i="1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R</a:t>
            </a:r>
            <a:r>
              <a:rPr lang="en-US" sz="40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 on some attributes?</a:t>
            </a:r>
            <a:endParaRPr lang="en-US" sz="4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5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40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That is, suppose a relation </a:t>
            </a:r>
            <a:r>
              <a:rPr lang="en-US" sz="4000" b="0" i="1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R</a:t>
            </a:r>
            <a:r>
              <a:rPr lang="en-US" sz="40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 with set of FD’s </a:t>
            </a:r>
            <a:r>
              <a:rPr lang="en-US" sz="4000" b="0" i="1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S</a:t>
            </a:r>
            <a:r>
              <a:rPr lang="en-US" sz="40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, and </a:t>
            </a:r>
            <a:r>
              <a:rPr lang="en-US" sz="4000" b="0" i="1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R</a:t>
            </a:r>
            <a:r>
              <a:rPr lang="en-US" sz="4000" b="0" i="1" u="none" strike="noStrike" baseline="-25000">
                <a:solidFill>
                  <a:srgbClr val="002060"/>
                </a:solidFill>
                <a:effectLst/>
                <a:uFillTx/>
                <a:latin typeface="Century Gothic"/>
              </a:rPr>
              <a:t>1</a:t>
            </a:r>
            <a:r>
              <a:rPr lang="en-US" sz="4000" b="0" i="1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=</a:t>
            </a:r>
            <a:r>
              <a:rPr lang="en-US" sz="4000" b="0" i="1" u="none" strike="noStrike">
                <a:solidFill>
                  <a:srgbClr val="002060"/>
                </a:solidFill>
                <a:effectLst/>
                <a:uFillTx/>
                <a:latin typeface="Symbol"/>
              </a:rPr>
              <a:t></a:t>
            </a:r>
            <a:r>
              <a:rPr lang="en-US" sz="4000" b="0" i="1" u="none" strike="noStrike" baseline="-25000">
                <a:solidFill>
                  <a:srgbClr val="002060"/>
                </a:solidFill>
                <a:effectLst/>
                <a:uFillTx/>
                <a:latin typeface="Century Gothic"/>
              </a:rPr>
              <a:t>L</a:t>
            </a:r>
            <a:r>
              <a:rPr lang="en-US" sz="4000" b="0" i="1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(R)</a:t>
            </a:r>
            <a:r>
              <a:rPr lang="en-US" sz="40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. What FD’s hold in R</a:t>
            </a:r>
            <a:r>
              <a:rPr lang="en-US" sz="4000" b="0" u="none" strike="noStrike" baseline="-25000">
                <a:solidFill>
                  <a:srgbClr val="002060"/>
                </a:solidFill>
                <a:effectLst/>
                <a:uFillTx/>
                <a:latin typeface="Century Gothic"/>
              </a:rPr>
              <a:t>1</a:t>
            </a:r>
            <a:r>
              <a:rPr lang="en-US" sz="40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?</a:t>
            </a:r>
            <a:endParaRPr lang="en-US" sz="4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title"/>
          </p:nvPr>
        </p:nvSpPr>
        <p:spPr>
          <a:xfrm>
            <a:off x="1526040" y="49716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5400" b="1" u="none" strike="noStrike">
                <a:solidFill>
                  <a:srgbClr val="1B5AD7"/>
                </a:solidFill>
                <a:effectLst/>
                <a:uFillTx/>
                <a:latin typeface="Century Gothic"/>
              </a:rPr>
              <a:t>What happens to …</a:t>
            </a:r>
            <a:endParaRPr lang="en-US" sz="5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/>
          </p:nvPr>
        </p:nvSpPr>
        <p:spPr>
          <a:xfrm>
            <a:off x="912600" y="1701720"/>
            <a:ext cx="10591200" cy="3776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0" defTabSz="457200">
              <a:lnSpc>
                <a:spcPct val="150000"/>
              </a:lnSpc>
              <a:spcBef>
                <a:spcPts val="1001"/>
              </a:spcBef>
              <a:buNone/>
            </a:pPr>
            <a:r>
              <a:rPr lang="en-US" sz="4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To find a FDs of projection, we</a:t>
            </a:r>
            <a:endParaRPr lang="en-US" sz="4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 defTabSz="457200">
              <a:lnSpc>
                <a:spcPct val="15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lang="en-US" sz="4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Follow from </a:t>
            </a:r>
            <a:r>
              <a:rPr lang="en-US" sz="44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</a:t>
            </a:r>
            <a:r>
              <a:rPr lang="en-US" sz="4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, and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 defTabSz="457200">
              <a:lnSpc>
                <a:spcPct val="15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lang="en-US" sz="4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Involve only attributes of </a:t>
            </a:r>
            <a:r>
              <a:rPr lang="en-US" sz="44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R</a:t>
            </a:r>
            <a:r>
              <a:rPr lang="en-US" sz="4400" b="0" i="1" u="none" strike="noStrike" baseline="-2500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1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1" name="Title 8"/>
          <p:cNvSpPr/>
          <p:nvPr/>
        </p:nvSpPr>
        <p:spPr>
          <a:xfrm>
            <a:off x="0" y="10800"/>
            <a:ext cx="12191400" cy="88020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4800" b="1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3.4. Projecting FDs</a:t>
            </a: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/>
          </p:nvPr>
        </p:nvSpPr>
        <p:spPr>
          <a:xfrm>
            <a:off x="0" y="891720"/>
            <a:ext cx="12191400" cy="59659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000" b="1" u="none" strike="noStrike">
                <a:solidFill>
                  <a:srgbClr val="FF0000"/>
                </a:solidFill>
                <a:effectLst/>
                <a:uFillTx/>
                <a:latin typeface="Century Gothic"/>
              </a:rPr>
              <a:t>Algorithm 3.12: Projecting a Set of FD’s</a:t>
            </a:r>
            <a:endParaRPr lang="en-US" sz="4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36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Input</a:t>
            </a:r>
            <a:r>
              <a:rPr lang="en-US" sz="3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: R, R</a:t>
            </a:r>
            <a:r>
              <a:rPr lang="en-US" sz="3600" b="0" u="none" strike="noStrike" baseline="-2500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1</a:t>
            </a:r>
            <a:r>
              <a:rPr lang="en-US" sz="3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=</a:t>
            </a:r>
            <a:r>
              <a:rPr lang="en-US" sz="3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ymbol"/>
              </a:rPr>
              <a:t></a:t>
            </a:r>
            <a:r>
              <a:rPr lang="en-US" sz="3600" b="0" u="none" strike="noStrike" baseline="-2500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L</a:t>
            </a:r>
            <a:r>
              <a:rPr lang="en-US" sz="3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(R), </a:t>
            </a:r>
            <a:r>
              <a:rPr lang="en-US" sz="36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</a:t>
            </a:r>
            <a:r>
              <a:rPr lang="en-US" sz="3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a set of FD’s that hold in R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36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Output</a:t>
            </a:r>
            <a:r>
              <a:rPr lang="en-US" sz="3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: the set of FD’s that hold in </a:t>
            </a:r>
            <a:r>
              <a:rPr lang="en-US" sz="36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R</a:t>
            </a:r>
            <a:r>
              <a:rPr lang="en-US" sz="3600" b="0" i="1" u="none" strike="noStrike" baseline="-2500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1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36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Method: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 is the set of FD’s that hold in R</a:t>
            </a:r>
            <a:r>
              <a:rPr lang="en-US" sz="3200" b="0" u="none" strike="noStrike" baseline="-2500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1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. Initially, T is empty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For each set of attributes X of R</a:t>
            </a:r>
            <a:r>
              <a:rPr lang="en-US" sz="3200" b="0" u="none" strike="noStrike" baseline="-2500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1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, compute </a:t>
            </a:r>
            <a:r>
              <a:rPr lang="en-US" sz="32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X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+. Add to </a:t>
            </a:r>
            <a:r>
              <a:rPr lang="en-US" sz="32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all non-trivial FD’s </a:t>
            </a:r>
            <a:r>
              <a:rPr lang="en-US" sz="32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X → A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such that </a:t>
            </a:r>
            <a:r>
              <a:rPr lang="en-US" sz="32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A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is both in </a:t>
            </a:r>
            <a:r>
              <a:rPr lang="en-US" sz="32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X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+ and an attribute of </a:t>
            </a:r>
            <a:r>
              <a:rPr lang="en-US" sz="32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R</a:t>
            </a:r>
            <a:r>
              <a:rPr lang="en-US" sz="3200" b="0" i="1" u="none" strike="noStrike" baseline="-2500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1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Construct a minimal basis from </a:t>
            </a:r>
            <a:r>
              <a:rPr lang="en-US" sz="32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3" name="Title 8"/>
          <p:cNvSpPr/>
          <p:nvPr/>
        </p:nvSpPr>
        <p:spPr>
          <a:xfrm>
            <a:off x="0" y="10800"/>
            <a:ext cx="12191400" cy="88020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4800" b="1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3.4. Projecting FDs</a:t>
            </a: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/>
          </p:nvPr>
        </p:nvSpPr>
        <p:spPr>
          <a:xfrm>
            <a:off x="0" y="891720"/>
            <a:ext cx="12191400" cy="59659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000" b="1" u="none" strike="noStrike">
                <a:solidFill>
                  <a:srgbClr val="FF0000"/>
                </a:solidFill>
                <a:effectLst/>
                <a:uFillTx/>
                <a:latin typeface="Century Gothic"/>
              </a:rPr>
              <a:t>Algorithm 3.12: Projecting a Set of FD’s</a:t>
            </a:r>
            <a:endParaRPr lang="en-US" sz="4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32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Compute a minimal basis from </a:t>
            </a:r>
            <a:r>
              <a:rPr lang="en-US" sz="3200" b="1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If there is an FD </a:t>
            </a:r>
            <a:r>
              <a:rPr lang="en-US" sz="32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in </a:t>
            </a:r>
            <a:r>
              <a:rPr lang="en-US" sz="32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that follows from other FD’s in </a:t>
            </a:r>
            <a:r>
              <a:rPr lang="en-US" sz="32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, then remove </a:t>
            </a:r>
            <a:r>
              <a:rPr lang="en-US" sz="32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from </a:t>
            </a:r>
            <a:r>
              <a:rPr lang="en-US" sz="32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Let Y 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Wingdings"/>
              </a:rPr>
              <a:t>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B is a FD in </a:t>
            </a:r>
            <a:r>
              <a:rPr lang="en-US" sz="32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, with at least two attributes in </a:t>
            </a:r>
            <a:r>
              <a:rPr lang="en-US" sz="32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Y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, and let </a:t>
            </a:r>
            <a:r>
              <a:rPr lang="en-US" sz="32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Z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is </a:t>
            </a:r>
            <a:r>
              <a:rPr lang="en-US" sz="32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Y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with one of its attributes removed: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If </a:t>
            </a:r>
            <a:r>
              <a:rPr lang="en-US" sz="32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Z </a:t>
            </a:r>
            <a:r>
              <a:rPr lang="en-US" sz="32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Wingdings"/>
              </a:rPr>
              <a:t></a:t>
            </a:r>
            <a:r>
              <a:rPr lang="en-US" sz="32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B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follows from the other FD’s in T (including </a:t>
            </a:r>
            <a:r>
              <a:rPr lang="en-US" sz="32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Y </a:t>
            </a:r>
            <a:r>
              <a:rPr lang="en-US" sz="32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Wingdings"/>
              </a:rPr>
              <a:t></a:t>
            </a:r>
            <a:r>
              <a:rPr lang="en-US" sz="32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B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), then replace </a:t>
            </a:r>
            <a:r>
              <a:rPr lang="en-US" sz="32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Y </a:t>
            </a:r>
            <a:r>
              <a:rPr lang="en-US" sz="32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Wingdings"/>
              </a:rPr>
              <a:t></a:t>
            </a:r>
            <a:r>
              <a:rPr lang="en-US" sz="32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B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by </a:t>
            </a:r>
            <a:r>
              <a:rPr lang="en-US" sz="32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Z </a:t>
            </a:r>
            <a:r>
              <a:rPr lang="en-US" sz="32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Wingdings"/>
              </a:rPr>
              <a:t></a:t>
            </a:r>
            <a:r>
              <a:rPr lang="en-US" sz="32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B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Repeat the above steps in all possible ways until no more changes to </a:t>
            </a:r>
            <a:r>
              <a:rPr lang="en-US" sz="32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can be made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5" name="Title 8"/>
          <p:cNvSpPr/>
          <p:nvPr/>
        </p:nvSpPr>
        <p:spPr>
          <a:xfrm>
            <a:off x="0" y="10800"/>
            <a:ext cx="12191400" cy="88020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4800" b="1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3.4. Projecting FDs</a:t>
            </a: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itle 8"/>
          <p:cNvSpPr/>
          <p:nvPr/>
        </p:nvSpPr>
        <p:spPr>
          <a:xfrm>
            <a:off x="101520" y="1144800"/>
            <a:ext cx="12089160" cy="3706560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6600" b="1" u="none" strike="noStrike">
                <a:solidFill>
                  <a:schemeClr val="lt1"/>
                </a:solidFill>
                <a:effectLst/>
                <a:uFillTx/>
                <a:latin typeface="comic"/>
              </a:rPr>
              <a:t> I.</a:t>
            </a:r>
            <a:endParaRPr lang="en-US" sz="66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lang="en-US" sz="6600" b="1" u="none" strike="noStrike">
                <a:solidFill>
                  <a:schemeClr val="lt1"/>
                </a:solidFill>
                <a:effectLst/>
                <a:uFillTx/>
                <a:latin typeface="comic"/>
              </a:rPr>
              <a:t>Functional </a:t>
            </a:r>
            <a:endParaRPr lang="en-US" sz="66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lang="en-US" sz="6600" b="1" u="none" strike="noStrike">
                <a:solidFill>
                  <a:schemeClr val="lt1"/>
                </a:solidFill>
                <a:effectLst/>
                <a:uFillTx/>
                <a:latin typeface="comic"/>
              </a:rPr>
              <a:t>Dependencies</a:t>
            </a:r>
            <a:endParaRPr lang="en-US" sz="66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/>
          </p:nvPr>
        </p:nvSpPr>
        <p:spPr>
          <a:xfrm>
            <a:off x="0" y="891720"/>
            <a:ext cx="12191400" cy="59659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indent="0" defTabSz="45720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6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Two notations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 defTabSz="457200">
              <a:lnSpc>
                <a:spcPct val="150000"/>
              </a:lnSpc>
              <a:spcBef>
                <a:spcPts val="1001"/>
              </a:spcBef>
              <a:spcAft>
                <a:spcPts val="1001"/>
              </a:spcAft>
              <a:buClr>
                <a:srgbClr val="353535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3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(1) Closing the empty set and the set of all attributes cannot yield a nontrivial FD.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 defTabSz="457200">
              <a:lnSpc>
                <a:spcPct val="15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3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(2) If we have already knew that the closure of some set </a:t>
            </a:r>
            <a:r>
              <a:rPr lang="en-US" sz="36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X</a:t>
            </a:r>
            <a:r>
              <a:rPr lang="en-US" sz="3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is all attributes, then we cannot discover any new FD’s by closing supersets of </a:t>
            </a:r>
            <a:r>
              <a:rPr lang="en-US" sz="36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X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7" name="Title 8"/>
          <p:cNvSpPr/>
          <p:nvPr/>
        </p:nvSpPr>
        <p:spPr>
          <a:xfrm>
            <a:off x="0" y="10800"/>
            <a:ext cx="12191400" cy="88020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4800" b="1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3.4. Projecting FDs</a:t>
            </a: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/>
          </p:nvPr>
        </p:nvSpPr>
        <p:spPr>
          <a:xfrm>
            <a:off x="0" y="891720"/>
            <a:ext cx="12191400" cy="59659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indent="0" defTabSz="45720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6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Example</a:t>
            </a:r>
            <a:r>
              <a:rPr lang="en-US" sz="3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: 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indent="0" defTabSz="45720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200" b="1" u="none" strike="noStrike">
                <a:solidFill>
                  <a:schemeClr val="accent2">
                    <a:lumMod val="50000"/>
                  </a:schemeClr>
                </a:solidFill>
                <a:effectLst/>
                <a:uFillTx/>
                <a:latin typeface="Century Gothic"/>
              </a:rPr>
              <a:t>R (A,B,C,D)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indent="0" defTabSz="45720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200" b="1" u="none" strike="noStrike">
                <a:solidFill>
                  <a:schemeClr val="accent2">
                    <a:lumMod val="50000"/>
                  </a:schemeClr>
                </a:solidFill>
                <a:effectLst/>
                <a:uFillTx/>
                <a:latin typeface="Century Gothic"/>
              </a:rPr>
              <a:t>F = {A→B, B→C, C→D}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indent="0" defTabSz="45720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200" b="1" u="none" strike="noStrike">
                <a:solidFill>
                  <a:schemeClr val="accent2">
                    <a:lumMod val="50000"/>
                  </a:schemeClr>
                </a:solidFill>
                <a:effectLst/>
                <a:uFillTx/>
                <a:latin typeface="Century Gothic"/>
              </a:rPr>
              <a:t>R1 = </a:t>
            </a:r>
            <a:r>
              <a:rPr lang="en-US" sz="3200" b="1" u="none" strike="noStrike">
                <a:solidFill>
                  <a:schemeClr val="accent2">
                    <a:lumMod val="50000"/>
                  </a:schemeClr>
                </a:solidFill>
                <a:effectLst/>
                <a:uFillTx/>
                <a:latin typeface="Symbol"/>
              </a:rPr>
              <a:t></a:t>
            </a:r>
            <a:r>
              <a:rPr lang="en-US" sz="3200" b="1" u="none" strike="noStrike" baseline="-25000">
                <a:solidFill>
                  <a:schemeClr val="accent2">
                    <a:lumMod val="50000"/>
                  </a:schemeClr>
                </a:solidFill>
                <a:effectLst/>
                <a:uFillTx/>
                <a:latin typeface="Century Gothic"/>
              </a:rPr>
              <a:t>A,C,D</a:t>
            </a:r>
            <a:r>
              <a:rPr lang="en-US" sz="3200" b="1" u="none" strike="noStrike">
                <a:solidFill>
                  <a:schemeClr val="accent2">
                    <a:lumMod val="50000"/>
                  </a:schemeClr>
                </a:solidFill>
                <a:effectLst/>
                <a:uFillTx/>
                <a:latin typeface="Century Gothic"/>
              </a:rPr>
              <a:t>(R). 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 defTabSz="45720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600" b="0" u="none" strike="noStrike">
                <a:solidFill>
                  <a:schemeClr val="accent2">
                    <a:lumMod val="50000"/>
                  </a:schemeClr>
                </a:solidFill>
                <a:effectLst/>
                <a:uFillTx/>
                <a:latin typeface="Century Gothic"/>
              </a:rPr>
              <a:t>Find the FD’s of R1?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9" name="Title 8"/>
          <p:cNvSpPr/>
          <p:nvPr/>
        </p:nvSpPr>
        <p:spPr>
          <a:xfrm>
            <a:off x="0" y="10800"/>
            <a:ext cx="12191400" cy="88020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4800" b="1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3.4. Projecting FDs</a:t>
            </a: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/>
          </p:nvPr>
        </p:nvSpPr>
        <p:spPr>
          <a:xfrm>
            <a:off x="0" y="891720"/>
            <a:ext cx="12191400" cy="59659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6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Century Gothic"/>
              </a:rPr>
              <a:t>Step1:</a:t>
            </a:r>
            <a:r>
              <a:rPr lang="en-US" sz="3600" b="1" u="none" strike="noStrike">
                <a:solidFill>
                  <a:schemeClr val="accent2">
                    <a:lumMod val="50000"/>
                  </a:schemeClr>
                </a:solidFill>
                <a:effectLst/>
                <a:uFillTx/>
                <a:latin typeface="Century Gothic"/>
              </a:rPr>
              <a:t> Compute the closure of the singleton set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indent="0" defTabSz="45720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200" b="0" u="none" strike="noStrike">
                <a:solidFill>
                  <a:schemeClr val="accent2">
                    <a:lumMod val="50000"/>
                  </a:schemeClr>
                </a:solidFill>
                <a:effectLst/>
                <a:uFillTx/>
                <a:latin typeface="Century Gothic"/>
              </a:rPr>
              <a:t>A</a:t>
            </a:r>
            <a:r>
              <a:rPr lang="en-US" sz="3200" b="0" u="none" strike="noStrike" baseline="30000">
                <a:solidFill>
                  <a:schemeClr val="accent2">
                    <a:lumMod val="50000"/>
                  </a:schemeClr>
                </a:solidFill>
                <a:effectLst/>
                <a:uFillTx/>
                <a:latin typeface="Century Gothic"/>
              </a:rPr>
              <a:t>+  </a:t>
            </a:r>
            <a:r>
              <a:rPr lang="en-US" sz="3200" b="0" u="none" strike="noStrike">
                <a:solidFill>
                  <a:schemeClr val="accent2">
                    <a:lumMod val="50000"/>
                  </a:schemeClr>
                </a:solidFill>
                <a:effectLst/>
                <a:uFillTx/>
                <a:latin typeface="Century Gothic"/>
              </a:rPr>
              <a:t>= {A,B,C,D}, and B is not in R1, then new FD’s A→C, A→D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indent="0" defTabSz="45720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200" b="0" u="none" strike="noStrike">
                <a:solidFill>
                  <a:schemeClr val="accent2">
                    <a:lumMod val="50000"/>
                  </a:schemeClr>
                </a:solidFill>
                <a:effectLst/>
                <a:uFillTx/>
                <a:latin typeface="Century Gothic"/>
              </a:rPr>
              <a:t>C</a:t>
            </a:r>
            <a:r>
              <a:rPr lang="en-US" sz="3200" b="0" u="none" strike="noStrike" baseline="30000">
                <a:solidFill>
                  <a:schemeClr val="accent2">
                    <a:lumMod val="50000"/>
                  </a:schemeClr>
                </a:solidFill>
                <a:effectLst/>
                <a:uFillTx/>
                <a:latin typeface="Century Gothic"/>
              </a:rPr>
              <a:t>+</a:t>
            </a:r>
            <a:r>
              <a:rPr lang="en-US" sz="3200" b="0" u="none" strike="noStrike">
                <a:solidFill>
                  <a:schemeClr val="accent2">
                    <a:lumMod val="50000"/>
                  </a:schemeClr>
                </a:solidFill>
                <a:effectLst/>
                <a:uFillTx/>
                <a:latin typeface="Century Gothic"/>
              </a:rPr>
              <a:t>={C,D}, then new FD’s C→D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indent="0" defTabSz="45720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200" b="0" u="none" strike="noStrike">
                <a:solidFill>
                  <a:schemeClr val="accent2">
                    <a:lumMod val="50000"/>
                  </a:schemeClr>
                </a:solidFill>
                <a:effectLst/>
                <a:uFillTx/>
                <a:latin typeface="Century Gothic"/>
              </a:rPr>
              <a:t>D</a:t>
            </a:r>
            <a:r>
              <a:rPr lang="en-US" sz="3200" b="0" u="none" strike="noStrike" baseline="30000">
                <a:solidFill>
                  <a:schemeClr val="accent2">
                    <a:lumMod val="50000"/>
                  </a:schemeClr>
                </a:solidFill>
                <a:effectLst/>
                <a:uFillTx/>
                <a:latin typeface="Century Gothic"/>
              </a:rPr>
              <a:t>+</a:t>
            </a:r>
            <a:r>
              <a:rPr lang="en-US" sz="3200" b="0" u="none" strike="noStrike">
                <a:solidFill>
                  <a:schemeClr val="accent2">
                    <a:lumMod val="50000"/>
                  </a:schemeClr>
                </a:solidFill>
                <a:effectLst/>
                <a:uFillTx/>
                <a:latin typeface="Century Gothic"/>
              </a:rPr>
              <a:t>={D}, no new FD’s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indent="0" defTabSz="45720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indent="0" defTabSz="45720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1" name="Title 8"/>
          <p:cNvSpPr/>
          <p:nvPr/>
        </p:nvSpPr>
        <p:spPr>
          <a:xfrm>
            <a:off x="0" y="10800"/>
            <a:ext cx="12191400" cy="88020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4800" b="1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3.4. Projecting FDs</a:t>
            </a: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/>
          </p:nvPr>
        </p:nvSpPr>
        <p:spPr>
          <a:xfrm>
            <a:off x="0" y="891720"/>
            <a:ext cx="12191400" cy="59659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6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Century Gothic"/>
              </a:rPr>
              <a:t>Step2: </a:t>
            </a:r>
            <a:r>
              <a:rPr lang="en-US" sz="3600" b="0" u="none" strike="noStrike">
                <a:solidFill>
                  <a:schemeClr val="accent2">
                    <a:lumMod val="50000"/>
                  </a:schemeClr>
                </a:solidFill>
                <a:effectLst/>
                <a:uFillTx/>
                <a:latin typeface="Century Gothic"/>
              </a:rPr>
              <a:t>Compute the closure of the doubleton set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600" b="0" u="none" strike="noStrike">
                <a:solidFill>
                  <a:schemeClr val="accent2">
                    <a:lumMod val="50000"/>
                  </a:schemeClr>
                </a:solidFill>
                <a:effectLst/>
                <a:uFillTx/>
                <a:latin typeface="Century Gothic"/>
              </a:rPr>
              <a:t>Since {A}+ include all attributes, no care any more for supersets of {A}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600" b="0" u="none" strike="noStrike">
                <a:solidFill>
                  <a:schemeClr val="accent2">
                    <a:lumMod val="50000"/>
                  </a:schemeClr>
                </a:solidFill>
                <a:effectLst/>
                <a:uFillTx/>
                <a:latin typeface="Century Gothic"/>
              </a:rPr>
              <a:t>{C,D}+={C,D}, no new FD’s holds in R1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  <a:tabLst>
                <a:tab pos="0" algn="l"/>
              </a:tabLst>
            </a:pPr>
            <a:r>
              <a:rPr lang="en-US" sz="3600" b="0" u="none" strike="noStrike">
                <a:solidFill>
                  <a:schemeClr val="accent2">
                    <a:lumMod val="50000"/>
                  </a:schemeClr>
                </a:solidFill>
                <a:effectLst/>
                <a:uFillTx/>
                <a:latin typeface="Century Gothic"/>
              </a:rPr>
              <a:t>Finally, there are three FD’s A→C, A→D, C→D hold in R1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  <a:tabLst>
                <a:tab pos="0" algn="l"/>
              </a:tabLst>
            </a:pPr>
            <a:r>
              <a:rPr lang="en-US" sz="3600" b="0" u="none" strike="noStrike">
                <a:solidFill>
                  <a:schemeClr val="accent2">
                    <a:lumMod val="50000"/>
                  </a:schemeClr>
                </a:solidFill>
                <a:effectLst/>
                <a:uFillTx/>
                <a:latin typeface="Century Gothic"/>
              </a:rPr>
              <a:t>A→D is transitive from A→C, and C→D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  <a:tabLst>
                <a:tab pos="0" algn="l"/>
              </a:tabLst>
            </a:pPr>
            <a:r>
              <a:rPr lang="en-US" sz="3600" b="0" u="none" strike="noStrike">
                <a:solidFill>
                  <a:schemeClr val="accent2">
                    <a:lumMod val="50000"/>
                  </a:schemeClr>
                </a:solidFill>
                <a:effectLst/>
                <a:uFillTx/>
                <a:latin typeface="Century Gothic"/>
              </a:rPr>
              <a:t>So, minimal basis is {A→C, C→D}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 defTabSz="45720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3" name="Title 8"/>
          <p:cNvSpPr/>
          <p:nvPr/>
        </p:nvSpPr>
        <p:spPr>
          <a:xfrm>
            <a:off x="0" y="10800"/>
            <a:ext cx="12191400" cy="88020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4800" b="1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3.4. Projecting FDs</a:t>
            </a: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/>
          </p:nvPr>
        </p:nvSpPr>
        <p:spPr>
          <a:xfrm>
            <a:off x="0" y="-720"/>
            <a:ext cx="12190680" cy="68587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8412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title"/>
          </p:nvPr>
        </p:nvSpPr>
        <p:spPr>
          <a:xfrm>
            <a:off x="0" y="1293480"/>
            <a:ext cx="12191400" cy="373680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800" b="1" u="none" strike="noStrike">
                <a:solidFill>
                  <a:srgbClr val="FFFF00"/>
                </a:solidFill>
                <a:effectLst/>
                <a:uFillTx/>
                <a:latin typeface="Century Gothic"/>
              </a:rPr>
              <a:t>3.5. </a:t>
            </a:r>
            <a:br>
              <a:rPr sz="4800"/>
            </a:br>
            <a:r>
              <a:rPr lang="en-US" sz="4800" b="1" u="none" strike="noStrike">
                <a:solidFill>
                  <a:srgbClr val="FFFF00"/>
                </a:solidFill>
                <a:effectLst/>
                <a:uFillTx/>
                <a:latin typeface="Century Gothic"/>
              </a:rPr>
              <a:t>Anomalies introduction</a:t>
            </a:r>
            <a:endParaRPr lang="en-US" sz="4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/>
          </p:nvPr>
        </p:nvSpPr>
        <p:spPr>
          <a:xfrm>
            <a:off x="0" y="891720"/>
            <a:ext cx="12191760" cy="59652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"/>
            </a:pPr>
            <a:r>
              <a:rPr lang="en-US" sz="4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Careless selection of </a:t>
            </a:r>
            <a:r>
              <a:rPr lang="en-US" sz="40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a relational database schema</a:t>
            </a:r>
            <a:r>
              <a:rPr lang="en-US" sz="4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can lead to </a:t>
            </a:r>
            <a:r>
              <a:rPr lang="en-US" sz="4000" b="1" u="none" strike="noStrike">
                <a:solidFill>
                  <a:schemeClr val="accent4"/>
                </a:solidFill>
                <a:effectLst/>
                <a:uFillTx/>
                <a:latin typeface="Century Gothic"/>
              </a:rPr>
              <a:t>redundancy</a:t>
            </a:r>
            <a:r>
              <a:rPr lang="en-US" sz="4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and </a:t>
            </a:r>
            <a:r>
              <a:rPr lang="en-US" sz="4000" b="1" u="none" strike="noStrike">
                <a:solidFill>
                  <a:schemeClr val="accent4"/>
                </a:solidFill>
                <a:effectLst/>
                <a:uFillTx/>
                <a:latin typeface="Century Gothic"/>
              </a:rPr>
              <a:t>related anomalies</a:t>
            </a:r>
            <a:endParaRPr lang="en-US" sz="4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So, in this session we shall tackle the problems of relational database designing</a:t>
            </a:r>
            <a:endParaRPr lang="en-US" sz="4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"/>
              <a:tabLst>
                <a:tab pos="0" algn="l"/>
              </a:tabLst>
            </a:pPr>
            <a:r>
              <a:rPr lang="en-US" sz="4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Problems such as </a:t>
            </a:r>
            <a:r>
              <a:rPr lang="en-US" sz="40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redundancy </a:t>
            </a:r>
            <a:r>
              <a:rPr lang="en-US" sz="4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that occur when we try to cram too much into a single relation are called </a:t>
            </a:r>
            <a:r>
              <a:rPr lang="en-US" sz="4000" b="1" i="1" u="none" strike="noStrike">
                <a:solidFill>
                  <a:srgbClr val="33CC33"/>
                </a:solidFill>
                <a:effectLst/>
                <a:uFillTx/>
                <a:latin typeface="Century Gothic"/>
              </a:rPr>
              <a:t>anomalies.</a:t>
            </a:r>
            <a:endParaRPr lang="en-US" sz="4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7" name="Title 8"/>
          <p:cNvSpPr/>
          <p:nvPr/>
        </p:nvSpPr>
        <p:spPr>
          <a:xfrm>
            <a:off x="0" y="10800"/>
            <a:ext cx="12191400" cy="88020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4800" b="1" u="none" strike="noStrike">
                <a:solidFill>
                  <a:schemeClr val="lt1"/>
                </a:solidFill>
                <a:effectLst/>
                <a:uFillTx/>
                <a:latin typeface="Century Gothic"/>
              </a:rPr>
              <a:t>3.5. Anomalies introduction</a:t>
            </a: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itle 8"/>
          <p:cNvSpPr/>
          <p:nvPr/>
        </p:nvSpPr>
        <p:spPr>
          <a:xfrm>
            <a:off x="0" y="10800"/>
            <a:ext cx="12191400" cy="88020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4800" b="1" u="none" strike="noStrike">
                <a:solidFill>
                  <a:schemeClr val="lt1"/>
                </a:solidFill>
                <a:effectLst/>
                <a:uFillTx/>
                <a:latin typeface="Century Gothic"/>
              </a:rPr>
              <a:t>3.5. Anomalies introduction</a:t>
            </a: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329" name="Picture 4"/>
          <p:cNvPicPr/>
          <p:nvPr/>
        </p:nvPicPr>
        <p:blipFill>
          <a:blip r:embed="rId2"/>
          <a:stretch/>
        </p:blipFill>
        <p:spPr>
          <a:xfrm>
            <a:off x="579240" y="1729800"/>
            <a:ext cx="11032920" cy="2703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</p:pic>
      <p:sp>
        <p:nvSpPr>
          <p:cNvPr id="330" name="Text Box 2"/>
          <p:cNvSpPr/>
          <p:nvPr/>
        </p:nvSpPr>
        <p:spPr>
          <a:xfrm>
            <a:off x="940320" y="4946040"/>
            <a:ext cx="6983640" cy="96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457200">
              <a:lnSpc>
                <a:spcPct val="100000"/>
              </a:lnSpc>
            </a:pPr>
            <a:r>
              <a:rPr lang="en-US" sz="2800" b="1" i="1" u="none" strike="noStrike">
                <a:solidFill>
                  <a:srgbClr val="FF0000"/>
                </a:solidFill>
                <a:effectLst/>
                <a:uFillTx/>
                <a:latin typeface="Century Gothic"/>
              </a:rPr>
              <a:t>Redundancy?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2800" b="1" i="1" u="none" strike="noStrike">
                <a:solidFill>
                  <a:srgbClr val="FF0000"/>
                </a:solidFill>
                <a:effectLst/>
                <a:uFillTx/>
                <a:latin typeface="Century Gothic"/>
              </a:rPr>
              <a:t>Update Anomalies?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2800" b="1" i="1" u="none" strike="noStrike">
                <a:solidFill>
                  <a:srgbClr val="FF0000"/>
                </a:solidFill>
                <a:effectLst/>
                <a:uFillTx/>
                <a:latin typeface="Century Gothic"/>
              </a:rPr>
              <a:t>Deletion Anomalies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1" name="Rectangles 3"/>
          <p:cNvSpPr/>
          <p:nvPr/>
        </p:nvSpPr>
        <p:spPr>
          <a:xfrm>
            <a:off x="571680" y="2165400"/>
            <a:ext cx="8673480" cy="1167840"/>
          </a:xfrm>
          <a:prstGeom prst="rect">
            <a:avLst/>
          </a:prstGeom>
          <a:noFill/>
          <a:ln w="57150" cap="rnd">
            <a:solidFill>
              <a:srgbClr val="FF0000"/>
            </a:solidFill>
            <a:round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/>
          </p:nvPr>
        </p:nvSpPr>
        <p:spPr>
          <a:xfrm>
            <a:off x="114480" y="891720"/>
            <a:ext cx="12191400" cy="5712480"/>
          </a:xfrm>
          <a:prstGeom prst="rect">
            <a:avLst/>
          </a:prstGeom>
          <a:solidFill>
            <a:srgbClr val="FFFFCC"/>
          </a:solidFill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1" u="sng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The principal kinds of anomalies that we encounter are</a:t>
            </a:r>
            <a:r>
              <a:rPr lang="en-US" sz="2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: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  <a:tabLst>
                <a:tab pos="0" algn="l"/>
              </a:tabLst>
            </a:pPr>
            <a:r>
              <a:rPr lang="en-US" sz="2800" b="1" i="1" u="none" strike="noStrike">
                <a:solidFill>
                  <a:srgbClr val="33CC33"/>
                </a:solidFill>
                <a:effectLst/>
                <a:uFillTx/>
                <a:latin typeface="Century Gothic"/>
              </a:rPr>
              <a:t>Redundancy</a:t>
            </a:r>
            <a:r>
              <a:rPr lang="en-US" sz="28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: </a:t>
            </a:r>
            <a:r>
              <a:rPr lang="en-US" sz="2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information maybe repeated unnecessarily in several tuples (</a:t>
            </a:r>
            <a:r>
              <a:rPr lang="en-US" sz="2800" b="1" u="sng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exp</a:t>
            </a:r>
            <a:r>
              <a:rPr lang="en-US" sz="2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: the length and genre)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  <a:tabLst>
                <a:tab pos="0" algn="l"/>
              </a:tabLst>
            </a:pPr>
            <a:r>
              <a:rPr lang="en-US" sz="2800" b="1" i="1" u="none" strike="noStrike">
                <a:solidFill>
                  <a:srgbClr val="33CC33"/>
                </a:solidFill>
                <a:effectLst/>
                <a:uFillTx/>
                <a:latin typeface="Century Gothic"/>
              </a:rPr>
              <a:t>Update Anomalies</a:t>
            </a:r>
            <a:r>
              <a:rPr lang="en-US" sz="28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: </a:t>
            </a:r>
            <a:r>
              <a:rPr lang="en-US" sz="2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We may change information in one tuple but leave the same information unchanged in another. (</a:t>
            </a:r>
            <a:r>
              <a:rPr lang="en-US" sz="2800" b="1" u="sng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exp</a:t>
            </a:r>
            <a:r>
              <a:rPr lang="en-US" sz="2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: if we found that </a:t>
            </a:r>
            <a:r>
              <a:rPr lang="en-US" sz="28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Star Wars </a:t>
            </a:r>
            <a:r>
              <a:rPr lang="en-US" sz="2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is 125 minutes long, we may change the length in the first tuple but not in the second and third tuples)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  <a:tabLst>
                <a:tab pos="0" algn="l"/>
              </a:tabLst>
            </a:pPr>
            <a:r>
              <a:rPr lang="en-US" sz="2800" b="1" i="1" u="none" strike="noStrike">
                <a:solidFill>
                  <a:srgbClr val="33CC33"/>
                </a:solidFill>
                <a:effectLst/>
                <a:uFillTx/>
                <a:latin typeface="Century Gothic"/>
              </a:rPr>
              <a:t>Deletion Anomalies</a:t>
            </a:r>
            <a:r>
              <a:rPr lang="en-US" sz="2800" b="0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: </a:t>
            </a:r>
            <a:r>
              <a:rPr lang="en-US" sz="2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If a set of values becomes empty, we may lose other information as a side effect. (</a:t>
            </a:r>
            <a:r>
              <a:rPr lang="en-US" sz="2800" b="1" u="sng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exp</a:t>
            </a:r>
            <a:r>
              <a:rPr lang="en-US" sz="2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: if we delete “Fox” from the set of studios, then we have no more studios for the movie “Star Wars”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3" name="Title 8"/>
          <p:cNvSpPr/>
          <p:nvPr/>
        </p:nvSpPr>
        <p:spPr>
          <a:xfrm>
            <a:off x="0" y="10800"/>
            <a:ext cx="12191400" cy="88020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4800" b="1" u="none" strike="noStrike">
                <a:solidFill>
                  <a:schemeClr val="lt1"/>
                </a:solidFill>
                <a:effectLst/>
                <a:uFillTx/>
                <a:latin typeface="Century Gothic"/>
              </a:rPr>
              <a:t>3.5. Anomalies introduction</a:t>
            </a: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129600" y="106200"/>
            <a:ext cx="12062520" cy="720000"/>
          </a:xfrm>
          <a:prstGeom prst="rect">
            <a:avLst/>
          </a:prstGeom>
          <a:solidFill>
            <a:srgbClr val="05075B"/>
          </a:solidFill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1" u="none" strike="noStrike">
                <a:solidFill>
                  <a:schemeClr val="lt1"/>
                </a:solidFill>
                <a:effectLst/>
                <a:uFillTx/>
                <a:latin typeface="comic"/>
              </a:rPr>
              <a:t>REVIEW  01</a:t>
            </a:r>
            <a:endParaRPr lang="en-US" sz="4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335" name="Picture 3"/>
          <p:cNvPicPr/>
          <p:nvPr/>
        </p:nvPicPr>
        <p:blipFill>
          <a:blip r:embed="rId2"/>
          <a:stretch/>
        </p:blipFill>
        <p:spPr>
          <a:xfrm>
            <a:off x="371520" y="2625840"/>
            <a:ext cx="10669320" cy="3916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36" name="Picture 1"/>
          <p:cNvPicPr/>
          <p:nvPr/>
        </p:nvPicPr>
        <p:blipFill>
          <a:blip r:embed="rId3"/>
          <a:stretch/>
        </p:blipFill>
        <p:spPr>
          <a:xfrm>
            <a:off x="437040" y="826920"/>
            <a:ext cx="11448360" cy="16560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129600" y="106200"/>
            <a:ext cx="12062520" cy="720000"/>
          </a:xfrm>
          <a:prstGeom prst="rect">
            <a:avLst/>
          </a:prstGeom>
          <a:solidFill>
            <a:srgbClr val="05075B"/>
          </a:solidFill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1" u="none" strike="noStrike">
                <a:solidFill>
                  <a:schemeClr val="lt1"/>
                </a:solidFill>
                <a:effectLst/>
                <a:uFillTx/>
                <a:latin typeface="comic"/>
              </a:rPr>
              <a:t>REVIEW  02</a:t>
            </a:r>
            <a:endParaRPr lang="en-US" sz="4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338" name="Picture 1"/>
          <p:cNvPicPr/>
          <p:nvPr/>
        </p:nvPicPr>
        <p:blipFill>
          <a:blip r:embed="rId2"/>
          <a:stretch/>
        </p:blipFill>
        <p:spPr>
          <a:xfrm>
            <a:off x="426600" y="2787480"/>
            <a:ext cx="11338560" cy="4164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39" name="Picture 2"/>
          <p:cNvPicPr/>
          <p:nvPr/>
        </p:nvPicPr>
        <p:blipFill>
          <a:blip r:embed="rId3"/>
          <a:stretch/>
        </p:blipFill>
        <p:spPr>
          <a:xfrm>
            <a:off x="426600" y="930240"/>
            <a:ext cx="11179800" cy="14148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81080" y="124560"/>
            <a:ext cx="11928240" cy="110808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1" u="none" strike="noStrike" dirty="0">
                <a:solidFill>
                  <a:schemeClr val="lt1"/>
                </a:solidFill>
                <a:effectLst/>
                <a:uFillTx/>
                <a:latin typeface="comic"/>
              </a:rPr>
              <a:t>3.1. Functional </a:t>
            </a:r>
            <a:r>
              <a:rPr lang="en-US" sz="4400" b="1" u="none" strike="noStrike" dirty="0" err="1">
                <a:solidFill>
                  <a:schemeClr val="lt1"/>
                </a:solidFill>
                <a:effectLst/>
                <a:uFillTx/>
                <a:latin typeface="comic"/>
              </a:rPr>
              <a:t>dependencIES</a:t>
            </a:r>
            <a:r>
              <a:rPr lang="en-US" sz="4400" b="1" u="none" strike="noStrike" dirty="0">
                <a:solidFill>
                  <a:schemeClr val="lt1"/>
                </a:solidFill>
                <a:effectLst/>
                <a:uFillTx/>
                <a:latin typeface="comic"/>
              </a:rPr>
              <a:t> (FDs)</a:t>
            </a:r>
            <a:endParaRPr lang="en-US" sz="4400" b="0" u="none" strike="noStrike" dirty="0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8" name="Content Placeholder 2"/>
          <p:cNvSpPr/>
          <p:nvPr/>
        </p:nvSpPr>
        <p:spPr>
          <a:xfrm>
            <a:off x="180360" y="1233000"/>
            <a:ext cx="11929680" cy="56242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57200" defTabSz="45720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4000" b="0" u="none" strike="noStrike">
              <a:solidFill>
                <a:schemeClr val="dk1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493920" y="1540440"/>
            <a:ext cx="11306160" cy="5139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6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Functional dependencies (FDs) 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A </a:t>
            </a:r>
            <a:r>
              <a:rPr lang="en-US" sz="3200" b="1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functional dependency: </a:t>
            </a: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constraint between </a:t>
            </a:r>
            <a:r>
              <a:rPr lang="en-US" sz="3200" b="1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two sets of attributes</a:t>
            </a: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 in a relation (d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escribe relationship among attributes in a relation)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200" b="1" i="1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X</a:t>
            </a: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 (include </a:t>
            </a:r>
            <a:r>
              <a:rPr lang="en-US" sz="3200" b="0" i="1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A</a:t>
            </a:r>
            <a:r>
              <a:rPr lang="en-US" sz="3200" b="0" i="1" u="none" strike="noStrike" baseline="-25000">
                <a:solidFill>
                  <a:schemeClr val="dk1"/>
                </a:solidFill>
                <a:effectLst/>
                <a:uFillTx/>
                <a:latin typeface="Century Gothic"/>
              </a:rPr>
              <a:t>1</a:t>
            </a:r>
            <a:r>
              <a:rPr lang="en-US" sz="3200" b="0" i="1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A</a:t>
            </a:r>
            <a:r>
              <a:rPr lang="en-US" sz="3200" b="0" i="1" u="none" strike="noStrike" baseline="-25000">
                <a:solidFill>
                  <a:schemeClr val="dk1"/>
                </a:solidFill>
                <a:effectLst/>
                <a:uFillTx/>
                <a:latin typeface="Century Gothic"/>
              </a:rPr>
              <a:t>2</a:t>
            </a:r>
            <a:r>
              <a:rPr lang="en-US" sz="3200" b="0" i="1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…A</a:t>
            </a:r>
            <a:r>
              <a:rPr lang="en-US" sz="3200" b="0" i="1" u="none" strike="noStrike" baseline="-25000">
                <a:solidFill>
                  <a:schemeClr val="dk1"/>
                </a:solidFill>
                <a:effectLst/>
                <a:uFillTx/>
                <a:latin typeface="Century Gothic"/>
              </a:rPr>
              <a:t>n</a:t>
            </a: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): a set of attributes  in </a:t>
            </a:r>
            <a:r>
              <a:rPr lang="en-US" sz="3200" b="0" i="1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R 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200" b="1" i="1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Y</a:t>
            </a:r>
            <a:r>
              <a:rPr lang="en-US" sz="3200" b="0" i="1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 </a:t>
            </a: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(include </a:t>
            </a:r>
            <a:r>
              <a:rPr lang="en-US" sz="3200" b="0" i="1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B</a:t>
            </a:r>
            <a:r>
              <a:rPr lang="en-US" sz="3200" b="0" i="1" u="none" strike="noStrike" baseline="-25000">
                <a:solidFill>
                  <a:schemeClr val="dk1"/>
                </a:solidFill>
                <a:effectLst/>
                <a:uFillTx/>
                <a:latin typeface="Century Gothic"/>
              </a:rPr>
              <a:t>1</a:t>
            </a:r>
            <a:r>
              <a:rPr lang="en-US" sz="3200" b="0" i="1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B</a:t>
            </a:r>
            <a:r>
              <a:rPr lang="en-US" sz="3200" b="0" i="1" u="none" strike="noStrike" baseline="-25000">
                <a:solidFill>
                  <a:schemeClr val="dk1"/>
                </a:solidFill>
                <a:effectLst/>
                <a:uFillTx/>
                <a:latin typeface="Century Gothic"/>
              </a:rPr>
              <a:t>2</a:t>
            </a:r>
            <a:r>
              <a:rPr lang="en-US" sz="3200" b="0" i="1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…B</a:t>
            </a:r>
            <a:r>
              <a:rPr lang="en-US" sz="3200" b="0" i="1" u="none" strike="noStrike" baseline="-25000">
                <a:solidFill>
                  <a:schemeClr val="dk1"/>
                </a:solidFill>
                <a:effectLst/>
                <a:uFillTx/>
                <a:latin typeface="Century Gothic"/>
              </a:rPr>
              <a:t>m</a:t>
            </a: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): another set of attribute  in R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p15="http://schemas.microsoft.com/office/powerpoint/2012/main"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78840" y="192240"/>
            <a:ext cx="11984760" cy="861120"/>
          </a:xfrm>
          <a:prstGeom prst="rect">
            <a:avLst/>
          </a:prstGeom>
          <a:solidFill>
            <a:srgbClr val="05075B"/>
          </a:solidFill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1" u="none" strike="noStrike">
                <a:solidFill>
                  <a:schemeClr val="lt1"/>
                </a:solidFill>
                <a:effectLst/>
                <a:uFillTx/>
                <a:latin typeface="comic"/>
              </a:rPr>
              <a:t>REVIEW  03</a:t>
            </a:r>
            <a:endParaRPr lang="en-US" sz="4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341" name="Picture 1"/>
          <p:cNvPicPr/>
          <p:nvPr/>
        </p:nvPicPr>
        <p:blipFill>
          <a:blip r:embed="rId2"/>
          <a:stretch/>
        </p:blipFill>
        <p:spPr>
          <a:xfrm>
            <a:off x="129600" y="1098720"/>
            <a:ext cx="11845080" cy="2133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42" name="Content Placeholder 2"/>
          <p:cNvPicPr/>
          <p:nvPr/>
        </p:nvPicPr>
        <p:blipFill>
          <a:blip r:embed="rId3"/>
          <a:stretch/>
        </p:blipFill>
        <p:spPr>
          <a:xfrm>
            <a:off x="396720" y="2876400"/>
            <a:ext cx="11666880" cy="35697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81080" y="124560"/>
            <a:ext cx="11928240" cy="110808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800" b="1" u="none" strike="noStrike">
                <a:solidFill>
                  <a:schemeClr val="lt1"/>
                </a:solidFill>
                <a:effectLst/>
                <a:uFillTx/>
                <a:latin typeface="comic"/>
              </a:rPr>
              <a:t>3.1. Functional dependency (FD)</a:t>
            </a: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1" name="Content Placeholder 2"/>
          <p:cNvSpPr/>
          <p:nvPr/>
        </p:nvSpPr>
        <p:spPr>
          <a:xfrm>
            <a:off x="180360" y="1233000"/>
            <a:ext cx="11929680" cy="56242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57200" defTabSz="457200"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40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entury Gothic"/>
              </a:rPr>
              <a:t>We write</a:t>
            </a:r>
            <a:r>
              <a:rPr lang="en-US" sz="4000" b="1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entury Gothic"/>
              </a:rPr>
              <a:t> X</a:t>
            </a:r>
            <a:r>
              <a:rPr lang="en-US" sz="40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Wingdings"/>
              </a:rPr>
              <a:t></a:t>
            </a:r>
            <a:r>
              <a:rPr lang="en-US" sz="4000" b="1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entury Gothic"/>
              </a:rPr>
              <a:t>Y </a:t>
            </a:r>
            <a:r>
              <a:rPr lang="en-US" sz="3200" b="1" u="none" strike="noStrike">
                <a:solidFill>
                  <a:srgbClr val="00B0F0"/>
                </a:solidFill>
                <a:effectLst/>
                <a:uFillTx/>
                <a:latin typeface="Century Gothic"/>
              </a:rPr>
              <a:t>(read as </a:t>
            </a:r>
            <a:r>
              <a:rPr lang="en-US" sz="3200" b="0" u="none" strike="noStrike">
                <a:solidFill>
                  <a:srgbClr val="00B0F0"/>
                </a:solidFill>
                <a:effectLst/>
                <a:uFillTx/>
                <a:latin typeface="Century Gothic"/>
              </a:rPr>
              <a:t>X determines Y or Y is functionally dependent on X) </a:t>
            </a:r>
            <a:r>
              <a:rPr lang="en-US" sz="4000" b="0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if and only if each </a:t>
            </a:r>
            <a:r>
              <a:rPr lang="en-US" sz="4000" b="0" i="1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X</a:t>
            </a:r>
            <a:r>
              <a:rPr lang="en-US" sz="4000" b="0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 value is associated with precisely one </a:t>
            </a:r>
            <a:r>
              <a:rPr lang="en-US" sz="4000" b="0" i="1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Y</a:t>
            </a:r>
            <a:r>
              <a:rPr lang="en-US" sz="4000" b="0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 value.</a:t>
            </a:r>
            <a:endParaRPr lang="en-US" sz="4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50000"/>
              </a:lnSpc>
              <a:spcBef>
                <a:spcPts val="1500"/>
              </a:spcBef>
              <a:tabLst>
                <a:tab pos="0" algn="l"/>
              </a:tabLst>
            </a:pPr>
            <a:r>
              <a:rPr lang="en-US" sz="36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entury Gothic"/>
              </a:rPr>
              <a:t>Means given a </a:t>
            </a:r>
            <a:r>
              <a:rPr lang="en-US" sz="3600" b="1" u="none" strike="noStrike">
                <a:solidFill>
                  <a:srgbClr val="FF0000"/>
                </a:solidFill>
                <a:effectLst/>
                <a:uFillTx/>
                <a:latin typeface="Century Gothic"/>
              </a:rPr>
              <a:t>value</a:t>
            </a:r>
            <a:r>
              <a:rPr lang="en-US" sz="3600" b="0" u="none" strike="noStrike">
                <a:solidFill>
                  <a:srgbClr val="FF0000"/>
                </a:solidFill>
                <a:effectLst/>
                <a:uFillTx/>
                <a:latin typeface="Century Gothic"/>
              </a:rPr>
              <a:t> </a:t>
            </a:r>
            <a:r>
              <a:rPr lang="en-US" sz="36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entury Gothic"/>
              </a:rPr>
              <a:t>of X, we can find </a:t>
            </a:r>
            <a:r>
              <a:rPr lang="en-US" sz="3600" b="1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entury Gothic"/>
              </a:rPr>
              <a:t>one and exactly one</a:t>
            </a:r>
            <a:r>
              <a:rPr lang="en-US" sz="36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entury Gothic"/>
              </a:rPr>
              <a:t> </a:t>
            </a:r>
            <a:r>
              <a:rPr lang="en-US" sz="3600" b="1" u="none" strike="noStrike">
                <a:solidFill>
                  <a:srgbClr val="FF0000"/>
                </a:solidFill>
                <a:effectLst/>
                <a:uFillTx/>
                <a:latin typeface="Century Gothic"/>
              </a:rPr>
              <a:t>value</a:t>
            </a:r>
            <a:r>
              <a:rPr lang="en-US" sz="3600" b="0" u="none" strike="noStrike">
                <a:solidFill>
                  <a:srgbClr val="FF0000"/>
                </a:solidFill>
                <a:effectLst/>
                <a:uFillTx/>
                <a:latin typeface="Century Gothic"/>
              </a:rPr>
              <a:t> </a:t>
            </a:r>
            <a:r>
              <a:rPr lang="en-US" sz="36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entury Gothic"/>
              </a:rPr>
              <a:t>of Y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p15="http://schemas.microsoft.com/office/powerpoint/2012/main"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665960" y="202680"/>
            <a:ext cx="3175560" cy="72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u="none" strike="noStrike">
                <a:solidFill>
                  <a:srgbClr val="FF0000"/>
                </a:solidFill>
                <a:effectLst/>
                <a:uFillTx/>
                <a:latin typeface="Century Gothic"/>
              </a:rPr>
              <a:t>Examples 1</a:t>
            </a:r>
            <a:endParaRPr lang="en-US" sz="4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243" name="Content Placeholder 3"/>
          <p:cNvGraphicFramePr/>
          <p:nvPr/>
        </p:nvGraphicFramePr>
        <p:xfrm>
          <a:off x="228600" y="1281960"/>
          <a:ext cx="10744200" cy="3840840"/>
        </p:xfrm>
        <a:graphic>
          <a:graphicData uri="http://schemas.openxmlformats.org/drawingml/2006/table">
            <a:tbl>
              <a:tblPr/>
              <a:tblGrid>
                <a:gridCol w="181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424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sng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sId</a:t>
                      </a:r>
                      <a:endParaRPr lang="en-US" sz="28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sName</a:t>
                      </a:r>
                      <a:endParaRPr lang="en-US" sz="28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sDoB</a:t>
                      </a:r>
                      <a:endParaRPr lang="en-US" sz="28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32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2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John Smith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1999-01-12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32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2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2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Remesh Shah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1998-02-28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32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3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2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Susan Black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1999-08-10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32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4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2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John Smith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1999-01-12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532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5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2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John Doe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1998-02-28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4" name="TextBox 4"/>
          <p:cNvSpPr/>
          <p:nvPr/>
        </p:nvSpPr>
        <p:spPr>
          <a:xfrm>
            <a:off x="914400" y="771480"/>
            <a:ext cx="1502280" cy="517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2800" b="1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Student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5" name="TextBox 5"/>
          <p:cNvSpPr/>
          <p:nvPr/>
        </p:nvSpPr>
        <p:spPr>
          <a:xfrm>
            <a:off x="173880" y="5221440"/>
            <a:ext cx="12017160" cy="16351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 marL="1371600" defTabSz="457200">
              <a:lnSpc>
                <a:spcPct val="100000"/>
              </a:lnSpc>
            </a:pPr>
            <a:r>
              <a:rPr lang="en-US" sz="2800" b="1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Functional dependencies: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371600" defTabSz="457200">
              <a:lnSpc>
                <a:spcPct val="100000"/>
              </a:lnSpc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sId </a:t>
            </a: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Wingdings"/>
              </a:rPr>
              <a:t></a:t>
            </a: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 {sName, sDob}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371600" defTabSz="457200">
              <a:lnSpc>
                <a:spcPct val="100000"/>
              </a:lnSpc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sName </a:t>
            </a: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Wingdings"/>
              </a:rPr>
              <a:t></a:t>
            </a: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 sDoB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/>
          </p:nvPr>
        </p:nvSpPr>
        <p:spPr>
          <a:xfrm>
            <a:off x="180360" y="3429000"/>
            <a:ext cx="12080880" cy="3427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200" b="1" u="none" strike="noStrike" dirty="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Easy to see that</a:t>
            </a:r>
            <a:r>
              <a:rPr lang="en-US" sz="3200" b="0" u="none" strike="noStrike" dirty="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: the following FD is true</a:t>
            </a:r>
            <a:endParaRPr lang="en-US" sz="3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1" u="none" strike="noStrike" dirty="0" err="1">
                <a:solidFill>
                  <a:srgbClr val="FF0000"/>
                </a:solidFill>
                <a:effectLst/>
                <a:uFillTx/>
                <a:latin typeface="Century Gothic"/>
              </a:rPr>
              <a:t>title,year</a:t>
            </a:r>
            <a:r>
              <a:rPr lang="en-US" sz="2800" b="1" u="none" strike="noStrike" dirty="0">
                <a:solidFill>
                  <a:srgbClr val="FF0000"/>
                </a:solidFill>
                <a:effectLst/>
                <a:uFillTx/>
                <a:latin typeface="Century Gothic"/>
              </a:rPr>
              <a:t> </a:t>
            </a:r>
            <a:r>
              <a:rPr lang="en-US" sz="2800" b="1" u="none" strike="noStrike" dirty="0">
                <a:solidFill>
                  <a:srgbClr val="FF0000"/>
                </a:solidFill>
                <a:effectLst/>
                <a:uFillTx/>
                <a:latin typeface="Symbol"/>
              </a:rPr>
              <a:t></a:t>
            </a:r>
            <a:r>
              <a:rPr lang="en-US" sz="2800" b="1" u="none" strike="noStrike" dirty="0">
                <a:solidFill>
                  <a:srgbClr val="FF0000"/>
                </a:solidFill>
                <a:effectLst/>
                <a:uFillTx/>
                <a:latin typeface="Century Gothic"/>
              </a:rPr>
              <a:t> length, genre, </a:t>
            </a:r>
            <a:r>
              <a:rPr lang="en-US" sz="2800" b="1" u="none" strike="noStrike" dirty="0" err="1">
                <a:solidFill>
                  <a:srgbClr val="FF0000"/>
                </a:solidFill>
                <a:effectLst/>
                <a:uFillTx/>
                <a:latin typeface="Century Gothic"/>
              </a:rPr>
              <a:t>studioName</a:t>
            </a:r>
            <a:endParaRPr lang="en-US" sz="2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200" b="1" u="none" strike="noStrike" dirty="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Exercise</a:t>
            </a:r>
            <a:r>
              <a:rPr lang="en-US" sz="3200" b="0" u="none" strike="noStrike" dirty="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: How about the FD </a:t>
            </a:r>
            <a:endParaRPr lang="en-US" sz="3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1" u="none" strike="noStrike" dirty="0" err="1">
                <a:solidFill>
                  <a:srgbClr val="FF0000"/>
                </a:solidFill>
                <a:effectLst/>
                <a:uFillTx/>
                <a:latin typeface="Century Gothic"/>
              </a:rPr>
              <a:t>title,year</a:t>
            </a:r>
            <a:r>
              <a:rPr lang="en-US" sz="2800" b="1" u="none" strike="noStrike" dirty="0">
                <a:solidFill>
                  <a:srgbClr val="FF0000"/>
                </a:solidFill>
                <a:effectLst/>
                <a:uFillTx/>
                <a:latin typeface="Century Gothic"/>
              </a:rPr>
              <a:t> </a:t>
            </a:r>
            <a:r>
              <a:rPr lang="en-US" sz="2800" b="1" u="none" strike="noStrike" dirty="0">
                <a:solidFill>
                  <a:srgbClr val="FF0000"/>
                </a:solidFill>
                <a:effectLst/>
                <a:uFillTx/>
                <a:latin typeface="Symbol"/>
              </a:rPr>
              <a:t></a:t>
            </a:r>
            <a:r>
              <a:rPr lang="en-US" sz="2800" b="1" u="none" strike="noStrike" dirty="0">
                <a:solidFill>
                  <a:srgbClr val="FF0000"/>
                </a:solidFill>
                <a:effectLst/>
                <a:uFillTx/>
                <a:latin typeface="Century Gothic"/>
              </a:rPr>
              <a:t> </a:t>
            </a:r>
            <a:r>
              <a:rPr lang="en-US" sz="2800" b="1" u="none" strike="noStrike" dirty="0" err="1">
                <a:solidFill>
                  <a:srgbClr val="FF0000"/>
                </a:solidFill>
                <a:effectLst/>
                <a:uFillTx/>
                <a:latin typeface="Century Gothic"/>
              </a:rPr>
              <a:t>starName</a:t>
            </a:r>
            <a:r>
              <a:rPr lang="en-US" sz="2800" b="1" u="none" strike="noStrike" dirty="0">
                <a:solidFill>
                  <a:srgbClr val="FF0000"/>
                </a:solidFill>
                <a:effectLst/>
                <a:uFillTx/>
                <a:latin typeface="Century Gothic"/>
              </a:rPr>
              <a:t> ???</a:t>
            </a:r>
            <a:endParaRPr lang="en-US" sz="2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1" u="none" strike="noStrike" dirty="0">
                <a:solidFill>
                  <a:srgbClr val="FF0000"/>
                </a:solidFill>
                <a:effectLst/>
                <a:uFillTx/>
                <a:latin typeface="Arial"/>
              </a:rPr>
              <a:t>title, year </a:t>
            </a:r>
            <a:r>
              <a:rPr lang="en-US" sz="2800" b="1" u="none" strike="noStrike" dirty="0">
                <a:solidFill>
                  <a:srgbClr val="FF0000"/>
                </a:solidFill>
                <a:effectLst/>
                <a:uFillTx/>
                <a:latin typeface="Wingdings"/>
              </a:rPr>
              <a:t></a:t>
            </a:r>
            <a:r>
              <a:rPr lang="en-US" sz="2800" b="1" u="none" strike="noStrike" dirty="0">
                <a:solidFill>
                  <a:srgbClr val="FF0000"/>
                </a:solidFill>
                <a:effectLst/>
                <a:uFillTx/>
                <a:latin typeface="Arial"/>
              </a:rPr>
              <a:t> </a:t>
            </a:r>
            <a:r>
              <a:rPr lang="en-US" sz="2800" b="1" u="none" strike="noStrike" dirty="0" err="1">
                <a:solidFill>
                  <a:srgbClr val="FF0000"/>
                </a:solidFill>
                <a:effectLst/>
                <a:uFillTx/>
                <a:latin typeface="Arial"/>
              </a:rPr>
              <a:t>startName</a:t>
            </a:r>
            <a:r>
              <a:rPr lang="en-US" sz="2800" b="0" u="none" strike="noStrike" dirty="0">
                <a:solidFill>
                  <a:srgbClr val="0070C0"/>
                </a:solidFill>
                <a:effectLst/>
                <a:uFillTx/>
                <a:latin typeface="Arial"/>
              </a:rPr>
              <a:t> </a:t>
            </a:r>
            <a:r>
              <a:rPr lang="en-US" sz="2800" b="1" u="none" strike="noStrike" dirty="0">
                <a:solidFill>
                  <a:srgbClr val="0070C0"/>
                </a:solidFill>
                <a:effectLst/>
                <a:uFillTx/>
                <a:latin typeface="Arial"/>
              </a:rPr>
              <a:t>does not hold</a:t>
            </a:r>
            <a:r>
              <a:rPr lang="en-US" sz="2800" b="0" u="none" strike="noStrike" dirty="0">
                <a:solidFill>
                  <a:srgbClr val="0070C0"/>
                </a:solidFill>
                <a:effectLst/>
                <a:uFillTx/>
                <a:latin typeface="Arial"/>
              </a:rPr>
              <a:t> in Movies1 relation </a:t>
            </a:r>
            <a:endParaRPr lang="en-US" sz="2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247" name="Table 8"/>
          <p:cNvGraphicFramePr/>
          <p:nvPr/>
        </p:nvGraphicFramePr>
        <p:xfrm>
          <a:off x="668520" y="280080"/>
          <a:ext cx="11105640" cy="2961000"/>
        </p:xfrm>
        <a:graphic>
          <a:graphicData uri="http://schemas.openxmlformats.org/drawingml/2006/table">
            <a:tbl>
              <a:tblPr/>
              <a:tblGrid>
                <a:gridCol w="315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2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0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98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652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1800" b="1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Calibri"/>
                        </a:rPr>
                        <a:t>title</a:t>
                      </a:r>
                      <a:endParaRPr lang="en-US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6480" marR="648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1800" b="1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Calibri"/>
                        </a:rPr>
                        <a:t>year</a:t>
                      </a:r>
                      <a:endParaRPr lang="en-US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6480" marR="648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1800" b="1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Calibri"/>
                        </a:rPr>
                        <a:t>length</a:t>
                      </a:r>
                      <a:endParaRPr lang="en-US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6480" marR="648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1800" b="1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Calibri"/>
                        </a:rPr>
                        <a:t>genre</a:t>
                      </a:r>
                      <a:endParaRPr lang="en-US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6480" marR="648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1800" b="1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Calibri"/>
                        </a:rPr>
                        <a:t>studioName</a:t>
                      </a:r>
                      <a:endParaRPr lang="en-US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6480" marR="648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1800" b="1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Calibri"/>
                        </a:rPr>
                        <a:t>star Name</a:t>
                      </a:r>
                      <a:endParaRPr lang="en-US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6480" marR="648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72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Calibri"/>
                        </a:rPr>
                        <a:t>Star Wars</a:t>
                      </a:r>
                      <a:endParaRPr lang="en-US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6480" marR="648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Calibri"/>
                        </a:rPr>
                        <a:t>1977</a:t>
                      </a:r>
                      <a:endParaRPr lang="en-US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6480" marR="648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Calibri"/>
                        </a:rPr>
                        <a:t>124</a:t>
                      </a:r>
                      <a:endParaRPr lang="en-US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6480" marR="648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Calibri"/>
                        </a:rPr>
                        <a:t>SciFi</a:t>
                      </a:r>
                      <a:endParaRPr lang="en-US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6480" marR="648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Calibri"/>
                        </a:rPr>
                        <a:t>Fox</a:t>
                      </a:r>
                      <a:endParaRPr lang="en-US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6480" marR="648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Calibri"/>
                        </a:rPr>
                        <a:t>Carrie Fisher</a:t>
                      </a:r>
                      <a:endParaRPr lang="en-US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6480" marR="648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6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Calibri"/>
                        </a:rPr>
                        <a:t>Star Wars</a:t>
                      </a:r>
                      <a:endParaRPr lang="en-US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6480" marR="648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Calibri"/>
                        </a:rPr>
                        <a:t>1977</a:t>
                      </a:r>
                      <a:endParaRPr lang="en-US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6480" marR="648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Calibri"/>
                        </a:rPr>
                        <a:t>124</a:t>
                      </a:r>
                      <a:endParaRPr lang="en-US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6480" marR="648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Calibri"/>
                        </a:rPr>
                        <a:t>SciFi</a:t>
                      </a:r>
                      <a:endParaRPr lang="en-US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6480" marR="648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Calibri"/>
                        </a:rPr>
                        <a:t>Fox</a:t>
                      </a:r>
                      <a:endParaRPr lang="en-US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6480" marR="648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Calibri"/>
                        </a:rPr>
                        <a:t>Hark Hamill</a:t>
                      </a:r>
                      <a:endParaRPr lang="en-US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6480" marR="648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72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Calibri"/>
                        </a:rPr>
                        <a:t>Star Vars</a:t>
                      </a:r>
                      <a:endParaRPr lang="en-US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6480" marR="648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Calibri"/>
                        </a:rPr>
                        <a:t>1977</a:t>
                      </a:r>
                      <a:endParaRPr lang="en-US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6480" marR="648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Calibri"/>
                        </a:rPr>
                        <a:t>124</a:t>
                      </a:r>
                      <a:endParaRPr lang="en-US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6480" marR="648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Calibri"/>
                        </a:rPr>
                        <a:t>SciFi</a:t>
                      </a:r>
                      <a:endParaRPr lang="en-US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6480" marR="648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Calibri"/>
                        </a:rPr>
                        <a:t>Fox</a:t>
                      </a:r>
                      <a:endParaRPr lang="en-US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6480" marR="648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Calibri"/>
                        </a:rPr>
                        <a:t>Harrison Ford</a:t>
                      </a:r>
                      <a:endParaRPr lang="en-US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6480" marR="648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80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Calibri"/>
                        </a:rPr>
                        <a:t>Gone With the Wind</a:t>
                      </a:r>
                      <a:endParaRPr lang="en-US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6480" marR="648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Calibri"/>
                        </a:rPr>
                        <a:t>1939</a:t>
                      </a:r>
                      <a:endParaRPr lang="en-US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6480" marR="648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Calibri"/>
                        </a:rPr>
                        <a:t>231</a:t>
                      </a:r>
                      <a:endParaRPr lang="en-US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6480" marR="648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Calibri"/>
                        </a:rPr>
                        <a:t>drama</a:t>
                      </a:r>
                      <a:endParaRPr lang="en-US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6480" marR="648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Calibri"/>
                        </a:rPr>
                        <a:t>MGM</a:t>
                      </a:r>
                      <a:endParaRPr lang="en-US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6480" marR="648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Calibri"/>
                        </a:rPr>
                        <a:t>Vivien Leigh</a:t>
                      </a:r>
                      <a:endParaRPr lang="en-US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6480" marR="648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36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Calibri"/>
                        </a:rPr>
                        <a:t>Wayne's World</a:t>
                      </a:r>
                      <a:endParaRPr lang="en-US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6480" marR="648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Calibri"/>
                        </a:rPr>
                        <a:t>1992</a:t>
                      </a:r>
                      <a:endParaRPr lang="en-US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6480" marR="648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Calibri"/>
                        </a:rPr>
                        <a:t>95</a:t>
                      </a:r>
                      <a:endParaRPr lang="en-US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6480" marR="648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Calibri"/>
                        </a:rPr>
                        <a:t>comedy</a:t>
                      </a:r>
                      <a:endParaRPr lang="en-US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6480" marR="648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Calibri"/>
                        </a:rPr>
                        <a:t>Paramount</a:t>
                      </a:r>
                      <a:endParaRPr lang="en-US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6480" marR="648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Calibri"/>
                        </a:rPr>
                        <a:t>Dana Carvey</a:t>
                      </a:r>
                      <a:endParaRPr lang="en-US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6480" marR="648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52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Calibri"/>
                        </a:rPr>
                        <a:t>Wayne'a World</a:t>
                      </a:r>
                      <a:endParaRPr lang="en-US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6480" marR="648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Calibri"/>
                        </a:rPr>
                        <a:t>1992</a:t>
                      </a:r>
                      <a:endParaRPr lang="en-US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6480" marR="648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Calibri"/>
                        </a:rPr>
                        <a:t>95</a:t>
                      </a:r>
                      <a:endParaRPr lang="en-US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6480" marR="648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Calibri"/>
                        </a:rPr>
                        <a:t>comedy</a:t>
                      </a:r>
                      <a:endParaRPr lang="en-US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6480" marR="648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Calibri"/>
                        </a:rPr>
                        <a:t>Paramount</a:t>
                      </a:r>
                      <a:endParaRPr lang="en-US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6480" marR="648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Calibri"/>
                        </a:rPr>
                        <a:t>Hike Meyers</a:t>
                      </a:r>
                      <a:endParaRPr lang="en-US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6480" marR="648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48" name="Group 15"/>
          <p:cNvGrpSpPr/>
          <p:nvPr/>
        </p:nvGrpSpPr>
        <p:grpSpPr>
          <a:xfrm>
            <a:off x="1311120" y="633240"/>
            <a:ext cx="3681720" cy="2513520"/>
            <a:chOff x="1311120" y="633240"/>
            <a:chExt cx="3681720" cy="2513520"/>
          </a:xfrm>
        </p:grpSpPr>
        <p:sp>
          <p:nvSpPr>
            <p:cNvPr id="249" name="Rectangles 10"/>
            <p:cNvSpPr/>
            <p:nvPr/>
          </p:nvSpPr>
          <p:spPr>
            <a:xfrm>
              <a:off x="1698480" y="633240"/>
              <a:ext cx="3047400" cy="1345320"/>
            </a:xfrm>
            <a:prstGeom prst="rect">
              <a:avLst/>
            </a:prstGeom>
            <a:noFill/>
            <a:ln w="57150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4572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effectLst/>
                <a:uFillTx/>
                <a:latin typeface="Century Gothic"/>
              </a:endParaRPr>
            </a:p>
          </p:txBody>
        </p:sp>
        <p:sp>
          <p:nvSpPr>
            <p:cNvPr id="250" name="Rectangles 12"/>
            <p:cNvSpPr/>
            <p:nvPr/>
          </p:nvSpPr>
          <p:spPr>
            <a:xfrm>
              <a:off x="1311120" y="2360160"/>
              <a:ext cx="3681720" cy="786600"/>
            </a:xfrm>
            <a:prstGeom prst="rect">
              <a:avLst/>
            </a:prstGeom>
            <a:noFill/>
            <a:ln w="57150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457200">
                <a:lnSpc>
                  <a:spcPct val="100000"/>
                </a:lnSpc>
              </a:pPr>
              <a:endParaRPr lang="en-US" sz="1800" b="0" u="none" strike="noStrike">
                <a:solidFill>
                  <a:schemeClr val="lt1"/>
                </a:solidFill>
                <a:effectLst/>
                <a:uFillTx/>
                <a:latin typeface="Century Gothic"/>
              </a:endParaRPr>
            </a:p>
          </p:txBody>
        </p:sp>
      </p:grpSp>
      <p:sp>
        <p:nvSpPr>
          <p:cNvPr id="251" name="Rectangles 13"/>
          <p:cNvSpPr/>
          <p:nvPr/>
        </p:nvSpPr>
        <p:spPr>
          <a:xfrm>
            <a:off x="5432400" y="633240"/>
            <a:ext cx="4241160" cy="1345320"/>
          </a:xfrm>
          <a:prstGeom prst="rect">
            <a:avLst/>
          </a:prstGeom>
          <a:noFill/>
          <a:ln w="57150" cap="rnd">
            <a:solidFill>
              <a:srgbClr val="05075B"/>
            </a:solidFill>
            <a:round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252" name="Rectangles 14"/>
          <p:cNvSpPr/>
          <p:nvPr/>
        </p:nvSpPr>
        <p:spPr>
          <a:xfrm>
            <a:off x="5432400" y="2360160"/>
            <a:ext cx="4241160" cy="881280"/>
          </a:xfrm>
          <a:prstGeom prst="rect">
            <a:avLst/>
          </a:prstGeom>
          <a:noFill/>
          <a:ln w="57150" cap="rnd">
            <a:solidFill>
              <a:srgbClr val="05075B"/>
            </a:solidFill>
            <a:round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2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2" dur="2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5" dur="2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/>
          </p:nvPr>
        </p:nvSpPr>
        <p:spPr>
          <a:xfrm>
            <a:off x="180360" y="0"/>
            <a:ext cx="12080880" cy="787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000" b="0" u="none" strike="noStrike">
                <a:solidFill>
                  <a:srgbClr val="0070C0"/>
                </a:solidFill>
                <a:effectLst/>
                <a:uFillTx/>
                <a:latin typeface="Arial"/>
              </a:rPr>
              <a:t>Identifying Functional Dependencies</a:t>
            </a:r>
            <a:endParaRPr lang="en-US" sz="4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54" name="Picture 1"/>
          <p:cNvPicPr/>
          <p:nvPr/>
        </p:nvPicPr>
        <p:blipFill>
          <a:blip r:embed="rId3"/>
          <a:stretch/>
        </p:blipFill>
        <p:spPr>
          <a:xfrm>
            <a:off x="181080" y="1744920"/>
            <a:ext cx="12010320" cy="5112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5" name="Content Placeholder 2"/>
          <p:cNvSpPr/>
          <p:nvPr/>
        </p:nvSpPr>
        <p:spPr>
          <a:xfrm>
            <a:off x="359280" y="931680"/>
            <a:ext cx="11732760" cy="8121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1152360" indent="-1152360" defTabSz="45720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3600" b="1" u="none" strike="noStrike">
                <a:solidFill>
                  <a:srgbClr val="FF0000"/>
                </a:solidFill>
                <a:effectLst/>
                <a:uFillTx/>
                <a:latin typeface="Century Gothic"/>
              </a:rPr>
              <a:t>Find the FDs in the relation below: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222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81</TotalTime>
  <Words>2662</Words>
  <Application>Microsoft Office PowerPoint</Application>
  <PresentationFormat>Widescreen</PresentationFormat>
  <Paragraphs>329</Paragraphs>
  <Slides>50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comic</vt:lpstr>
      <vt:lpstr>OpenSymbol</vt:lpstr>
      <vt:lpstr>Arial</vt:lpstr>
      <vt:lpstr>Century Gothic</vt:lpstr>
      <vt:lpstr>Symbol</vt:lpstr>
      <vt:lpstr>Times New Roman</vt:lpstr>
      <vt:lpstr>Wingdings</vt:lpstr>
      <vt:lpstr>Wingdings 3</vt:lpstr>
      <vt:lpstr>Wisp</vt:lpstr>
      <vt:lpstr>Chapter 3</vt:lpstr>
      <vt:lpstr>PowerPoint Presentation</vt:lpstr>
      <vt:lpstr>CONTENT</vt:lpstr>
      <vt:lpstr>PowerPoint Presentation</vt:lpstr>
      <vt:lpstr>3.1. Functional dependencIES (FDs)</vt:lpstr>
      <vt:lpstr>3.1. Functional dependency (FD)</vt:lpstr>
      <vt:lpstr>Examples 1</vt:lpstr>
      <vt:lpstr>PowerPoint Presentation</vt:lpstr>
      <vt:lpstr>PowerPoint Presentation</vt:lpstr>
      <vt:lpstr>PowerPoint Presentation</vt:lpstr>
      <vt:lpstr>PowerPoint Presentation</vt:lpstr>
      <vt:lpstr>KEY of relation</vt:lpstr>
      <vt:lpstr>  SUPPER KEY</vt:lpstr>
      <vt:lpstr>PowerPoint Presentation</vt:lpstr>
      <vt:lpstr>3. Rules about FDs</vt:lpstr>
      <vt:lpstr>3.1.  Armstrong’s Axioms</vt:lpstr>
      <vt:lpstr>3.1. Armstrong’s Axioms</vt:lpstr>
      <vt:lpstr>3.1. Armstrong’s Axioms</vt:lpstr>
      <vt:lpstr>3.1. Armstrong’s Axioms</vt:lpstr>
      <vt:lpstr>3.1. Armstrong’s Axioms</vt:lpstr>
      <vt:lpstr>3.2.  The Closure of Attributes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3.3.  Closing Sets of FDs  &amp; minimal basic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3.4.  Projecting FDs</vt:lpstr>
      <vt:lpstr>What happens to 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3.5.  Anomalies introduction</vt:lpstr>
      <vt:lpstr>PowerPoint Presentation</vt:lpstr>
      <vt:lpstr>PowerPoint Presentation</vt:lpstr>
      <vt:lpstr>PowerPoint Presentation</vt:lpstr>
      <vt:lpstr>REVIEW  01</vt:lpstr>
      <vt:lpstr>REVIEW  02</vt:lpstr>
      <vt:lpstr>REVIEW  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MY_PC</dc:creator>
  <dc:description/>
  <cp:lastModifiedBy>DatIT sama</cp:lastModifiedBy>
  <cp:revision>202</cp:revision>
  <cp:lastPrinted>2024-04-16T11:57:00Z</cp:lastPrinted>
  <dcterms:created xsi:type="dcterms:W3CDTF">2024-04-12T03:43:00Z</dcterms:created>
  <dcterms:modified xsi:type="dcterms:W3CDTF">2025-09-29T01:16:37Z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0B627B66A4B549799BF4B7F703CCFC17_13</vt:lpwstr>
  </property>
  <property fmtid="{D5CDD505-2E9C-101B-9397-08002B2CF9AE}" pid="3" name="KSOProductBuildVer">
    <vt:lpwstr>1033-12.2.0.18283</vt:lpwstr>
  </property>
  <property fmtid="{D5CDD505-2E9C-101B-9397-08002B2CF9AE}" pid="4" name="PresentationFormat">
    <vt:lpwstr>Widescreen</vt:lpwstr>
  </property>
  <property fmtid="{D5CDD505-2E9C-101B-9397-08002B2CF9AE}" pid="5" name="Slides">
    <vt:i4>50</vt:i4>
  </property>
</Properties>
</file>