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8.xml" ContentType="application/vnd.openxmlformats-officedocument.them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15.xml" ContentType="application/vnd.openxmlformats-officedocument.presentationml.notesSlide+xml"/>
  <Override PartName="/ppt/notesSlides/notesSlide33.xml" ContentType="application/vnd.openxmlformats-officedocument.presentationml.notesSl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13.xml.rels" ContentType="application/vnd.openxmlformats-package.relationships+xml"/>
  <Override PartName="/ppt/notesSlides/_rels/notesSlide48.xml.rels" ContentType="application/vnd.openxmlformats-package.relationships+xml"/>
  <Override PartName="/ppt/notesSlides/_rels/notesSlide5.xml.rels" ContentType="application/vnd.openxmlformats-package.relationships+xml"/>
  <Override PartName="/ppt/notesSlides/_rels/notesSlide32.xml.rels" ContentType="application/vnd.openxmlformats-package.relationships+xml"/>
  <Override PartName="/ppt/notesSlides/_rels/notesSlide14.xml.rels" ContentType="application/vnd.openxmlformats-package.relationships+xml"/>
  <Override PartName="/ppt/notesSlides/_rels/notesSlide3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47.xml.rels" ContentType="application/vnd.openxmlformats-package.relationships+xml"/>
  <Override PartName="/ppt/notesSlides/_rels/notesSlide49.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2192000" cy="6858000"/>
  <p:notesSz cx="9601200" cy="73152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effectLst/>
                <a:uFillTx/>
                <a:latin typeface="Century Gothic"/>
              </a:rPr>
              <a:t>Click to move the slide</a:t>
            </a:r>
            <a:endParaRPr b="0" lang="en-US" sz="1800" strike="noStrike" u="none">
              <a:solidFill>
                <a:schemeClr val="dk1"/>
              </a:solidFill>
              <a:effectLst/>
              <a:uFillTx/>
              <a:latin typeface="Century Gothic"/>
            </a:endParaRPr>
          </a:p>
        </p:txBody>
      </p:sp>
      <p:sp>
        <p:nvSpPr>
          <p:cNvPr id="22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22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224"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25"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26"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5071A588-9A66-43C9-9E90-D6D5994ADBA8}"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sldImg"/>
          </p:nvPr>
        </p:nvSpPr>
        <p:spPr>
          <a:xfrm>
            <a:off x="2606760" y="914400"/>
            <a:ext cx="4387320" cy="2468160"/>
          </a:xfrm>
          <a:prstGeom prst="rect">
            <a:avLst/>
          </a:prstGeom>
          <a:ln w="0">
            <a:noFill/>
          </a:ln>
        </p:spPr>
      </p:sp>
      <p:sp>
        <p:nvSpPr>
          <p:cNvPr id="960"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61" name="PlaceHolder 3"/>
          <p:cNvSpPr>
            <a:spLocks noGrp="1"/>
          </p:cNvSpPr>
          <p:nvPr>
            <p:ph type="sldNum" idx="20"/>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PlaceHolder 1"/>
          <p:cNvSpPr>
            <a:spLocks noGrp="1"/>
          </p:cNvSpPr>
          <p:nvPr>
            <p:ph type="sldImg"/>
          </p:nvPr>
        </p:nvSpPr>
        <p:spPr>
          <a:xfrm>
            <a:off x="2606760" y="914400"/>
            <a:ext cx="4387320" cy="2468160"/>
          </a:xfrm>
          <a:prstGeom prst="rect">
            <a:avLst/>
          </a:prstGeom>
          <a:ln w="0">
            <a:noFill/>
          </a:ln>
        </p:spPr>
      </p:sp>
      <p:sp>
        <p:nvSpPr>
          <p:cNvPr id="963"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64" name="PlaceHolder 3"/>
          <p:cNvSpPr>
            <a:spLocks noGrp="1"/>
          </p:cNvSpPr>
          <p:nvPr>
            <p:ph type="sldNum" idx="21"/>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sldImg"/>
          </p:nvPr>
        </p:nvSpPr>
        <p:spPr>
          <a:xfrm>
            <a:off x="2606760" y="914400"/>
            <a:ext cx="4387320" cy="2468160"/>
          </a:xfrm>
          <a:prstGeom prst="rect">
            <a:avLst/>
          </a:prstGeom>
          <a:ln w="0">
            <a:noFill/>
          </a:ln>
        </p:spPr>
      </p:sp>
      <p:sp>
        <p:nvSpPr>
          <p:cNvPr id="966"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67" name="PlaceHolder 3"/>
          <p:cNvSpPr>
            <a:spLocks noGrp="1"/>
          </p:cNvSpPr>
          <p:nvPr>
            <p:ph type="sldNum" idx="22"/>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PlaceHolder 1"/>
          <p:cNvSpPr>
            <a:spLocks noGrp="1"/>
          </p:cNvSpPr>
          <p:nvPr>
            <p:ph type="sldImg"/>
          </p:nvPr>
        </p:nvSpPr>
        <p:spPr>
          <a:xfrm>
            <a:off x="2606760" y="914400"/>
            <a:ext cx="4387320" cy="2468160"/>
          </a:xfrm>
          <a:prstGeom prst="rect">
            <a:avLst/>
          </a:prstGeom>
          <a:ln w="0">
            <a:noFill/>
          </a:ln>
        </p:spPr>
      </p:sp>
      <p:sp>
        <p:nvSpPr>
          <p:cNvPr id="969"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70" name="PlaceHolder 3"/>
          <p:cNvSpPr>
            <a:spLocks noGrp="1"/>
          </p:cNvSpPr>
          <p:nvPr>
            <p:ph type="sldNum" idx="23"/>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sldImg"/>
          </p:nvPr>
        </p:nvSpPr>
        <p:spPr>
          <a:xfrm>
            <a:off x="2606760" y="914400"/>
            <a:ext cx="4387320" cy="2468160"/>
          </a:xfrm>
          <a:prstGeom prst="rect">
            <a:avLst/>
          </a:prstGeom>
          <a:ln w="0">
            <a:noFill/>
          </a:ln>
        </p:spPr>
      </p:sp>
      <p:sp>
        <p:nvSpPr>
          <p:cNvPr id="972"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marL="216000" indent="-216000">
              <a:lnSpc>
                <a:spcPct val="100000"/>
              </a:lnSpc>
              <a:buClr>
                <a:srgbClr val="000000"/>
              </a:buClr>
              <a:buFont typeface="Aria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73" name="PlaceHolder 3"/>
          <p:cNvSpPr>
            <a:spLocks noGrp="1"/>
          </p:cNvSpPr>
          <p:nvPr>
            <p:ph type="sldNum" idx="24"/>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PlaceHolder 1"/>
          <p:cNvSpPr>
            <a:spLocks noGrp="1"/>
          </p:cNvSpPr>
          <p:nvPr>
            <p:ph type="sldImg"/>
          </p:nvPr>
        </p:nvSpPr>
        <p:spPr>
          <a:xfrm>
            <a:off x="2606760" y="914400"/>
            <a:ext cx="4387320" cy="2468160"/>
          </a:xfrm>
          <a:prstGeom prst="rect">
            <a:avLst/>
          </a:prstGeom>
          <a:ln w="0">
            <a:noFill/>
          </a:ln>
        </p:spPr>
      </p:sp>
      <p:sp>
        <p:nvSpPr>
          <p:cNvPr id="975"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76" name="PlaceHolder 3"/>
          <p:cNvSpPr>
            <a:spLocks noGrp="1"/>
          </p:cNvSpPr>
          <p:nvPr>
            <p:ph type="sldNum" idx="25"/>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sldImg"/>
          </p:nvPr>
        </p:nvSpPr>
        <p:spPr>
          <a:xfrm>
            <a:off x="2606760" y="914400"/>
            <a:ext cx="4387320" cy="2468160"/>
          </a:xfrm>
          <a:prstGeom prst="rect">
            <a:avLst/>
          </a:prstGeom>
          <a:ln w="0">
            <a:noFill/>
          </a:ln>
        </p:spPr>
      </p:sp>
      <p:sp>
        <p:nvSpPr>
          <p:cNvPr id="978"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79" name="PlaceHolder 3"/>
          <p:cNvSpPr>
            <a:spLocks noGrp="1"/>
          </p:cNvSpPr>
          <p:nvPr>
            <p:ph type="sldNum" idx="26"/>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PlaceHolder 1"/>
          <p:cNvSpPr>
            <a:spLocks noGrp="1"/>
          </p:cNvSpPr>
          <p:nvPr>
            <p:ph type="sldImg"/>
          </p:nvPr>
        </p:nvSpPr>
        <p:spPr>
          <a:xfrm>
            <a:off x="2606760" y="914400"/>
            <a:ext cx="4387320" cy="2468160"/>
          </a:xfrm>
          <a:prstGeom prst="rect">
            <a:avLst/>
          </a:prstGeom>
          <a:ln w="0">
            <a:noFill/>
          </a:ln>
        </p:spPr>
      </p:sp>
      <p:sp>
        <p:nvSpPr>
          <p:cNvPr id="981"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buNone/>
            </a:pPr>
            <a:endParaRPr b="0" lang="en-US" sz="1800" strike="noStrike" u="none">
              <a:solidFill>
                <a:srgbClr val="000000"/>
              </a:solidFill>
              <a:effectLst/>
              <a:uFillTx/>
              <a:latin typeface="Arial"/>
            </a:endParaRPr>
          </a:p>
        </p:txBody>
      </p:sp>
      <p:sp>
        <p:nvSpPr>
          <p:cNvPr id="982" name="PlaceHolder 3"/>
          <p:cNvSpPr>
            <a:spLocks noGrp="1"/>
          </p:cNvSpPr>
          <p:nvPr>
            <p:ph type="sldNum" idx="27"/>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sldImg"/>
          </p:nvPr>
        </p:nvSpPr>
        <p:spPr>
          <a:xfrm>
            <a:off x="2606760" y="914400"/>
            <a:ext cx="4387320" cy="2468160"/>
          </a:xfrm>
          <a:prstGeom prst="rect">
            <a:avLst/>
          </a:prstGeom>
          <a:ln w="0">
            <a:noFill/>
          </a:ln>
        </p:spPr>
      </p:sp>
      <p:sp>
        <p:nvSpPr>
          <p:cNvPr id="984"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marL="216000" indent="-216000">
              <a:lnSpc>
                <a:spcPct val="100000"/>
              </a:lnSpc>
              <a:buClr>
                <a:srgbClr val="000000"/>
              </a:buClr>
              <a:buFont typeface="Aria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85" name="PlaceHolder 3"/>
          <p:cNvSpPr>
            <a:spLocks noGrp="1"/>
          </p:cNvSpPr>
          <p:nvPr>
            <p:ph type="sldNum" idx="28"/>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PlaceHolder 1"/>
          <p:cNvSpPr>
            <a:spLocks noGrp="1"/>
          </p:cNvSpPr>
          <p:nvPr>
            <p:ph type="sldImg"/>
          </p:nvPr>
        </p:nvSpPr>
        <p:spPr>
          <a:xfrm>
            <a:off x="2606760" y="914400"/>
            <a:ext cx="4387320" cy="2468160"/>
          </a:xfrm>
          <a:prstGeom prst="rect">
            <a:avLst/>
          </a:prstGeom>
          <a:ln w="0">
            <a:noFill/>
          </a:ln>
        </p:spPr>
      </p:sp>
      <p:sp>
        <p:nvSpPr>
          <p:cNvPr id="987"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88" name="PlaceHolder 3"/>
          <p:cNvSpPr>
            <a:spLocks noGrp="1"/>
          </p:cNvSpPr>
          <p:nvPr>
            <p:ph type="sldNum" idx="29"/>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9" name="PlaceHolder 1"/>
          <p:cNvSpPr>
            <a:spLocks noGrp="1"/>
          </p:cNvSpPr>
          <p:nvPr>
            <p:ph type="sldImg"/>
          </p:nvPr>
        </p:nvSpPr>
        <p:spPr>
          <a:xfrm>
            <a:off x="2606760" y="914400"/>
            <a:ext cx="4387320" cy="2468160"/>
          </a:xfrm>
          <a:prstGeom prst="rect">
            <a:avLst/>
          </a:prstGeom>
          <a:ln w="0">
            <a:noFill/>
          </a:ln>
        </p:spPr>
      </p:sp>
      <p:sp>
        <p:nvSpPr>
          <p:cNvPr id="990"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91" name="PlaceHolder 3"/>
          <p:cNvSpPr>
            <a:spLocks noGrp="1"/>
          </p:cNvSpPr>
          <p:nvPr>
            <p:ph type="sldNum" idx="30"/>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PlaceHolder 1"/>
          <p:cNvSpPr>
            <a:spLocks noGrp="1"/>
          </p:cNvSpPr>
          <p:nvPr>
            <p:ph type="sldImg"/>
          </p:nvPr>
        </p:nvSpPr>
        <p:spPr>
          <a:xfrm>
            <a:off x="2606760" y="914400"/>
            <a:ext cx="4387320" cy="2468160"/>
          </a:xfrm>
          <a:prstGeom prst="rect">
            <a:avLst/>
          </a:prstGeom>
          <a:ln w="0">
            <a:noFill/>
          </a:ln>
        </p:spPr>
      </p:sp>
      <p:sp>
        <p:nvSpPr>
          <p:cNvPr id="993"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94" name="PlaceHolder 3"/>
          <p:cNvSpPr>
            <a:spLocks noGrp="1"/>
          </p:cNvSpPr>
          <p:nvPr>
            <p:ph type="sldNum" idx="31"/>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PlaceHolder 1"/>
          <p:cNvSpPr>
            <a:spLocks noGrp="1"/>
          </p:cNvSpPr>
          <p:nvPr>
            <p:ph type="sldImg"/>
          </p:nvPr>
        </p:nvSpPr>
        <p:spPr>
          <a:xfrm>
            <a:off x="2606760" y="914400"/>
            <a:ext cx="4387320" cy="2468160"/>
          </a:xfrm>
          <a:prstGeom prst="rect">
            <a:avLst/>
          </a:prstGeom>
          <a:ln w="0">
            <a:noFill/>
          </a:ln>
        </p:spPr>
      </p:sp>
      <p:sp>
        <p:nvSpPr>
          <p:cNvPr id="996"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997" name="PlaceHolder 3"/>
          <p:cNvSpPr>
            <a:spLocks noGrp="1"/>
          </p:cNvSpPr>
          <p:nvPr>
            <p:ph type="sldNum" idx="32"/>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PlaceHolder 1"/>
          <p:cNvSpPr>
            <a:spLocks noGrp="1"/>
          </p:cNvSpPr>
          <p:nvPr>
            <p:ph type="sldImg"/>
          </p:nvPr>
        </p:nvSpPr>
        <p:spPr>
          <a:xfrm>
            <a:off x="2606760" y="914400"/>
            <a:ext cx="4387320" cy="2468160"/>
          </a:xfrm>
          <a:prstGeom prst="rect">
            <a:avLst/>
          </a:prstGeom>
          <a:ln w="0">
            <a:noFill/>
          </a:ln>
        </p:spPr>
      </p:sp>
      <p:sp>
        <p:nvSpPr>
          <p:cNvPr id="999"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00" name="PlaceHolder 3"/>
          <p:cNvSpPr>
            <a:spLocks noGrp="1"/>
          </p:cNvSpPr>
          <p:nvPr>
            <p:ph type="sldNum" idx="33"/>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PlaceHolder 1"/>
          <p:cNvSpPr>
            <a:spLocks noGrp="1"/>
          </p:cNvSpPr>
          <p:nvPr>
            <p:ph type="sldImg"/>
          </p:nvPr>
        </p:nvSpPr>
        <p:spPr>
          <a:xfrm>
            <a:off x="2606760" y="914400"/>
            <a:ext cx="4387320" cy="2468160"/>
          </a:xfrm>
          <a:prstGeom prst="rect">
            <a:avLst/>
          </a:prstGeom>
          <a:ln w="0">
            <a:noFill/>
          </a:ln>
        </p:spPr>
      </p:sp>
      <p:sp>
        <p:nvSpPr>
          <p:cNvPr id="1002"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marL="216000" indent="-216000">
              <a:lnSpc>
                <a:spcPct val="100000"/>
              </a:lnSpc>
              <a:buClr>
                <a:srgbClr val="000000"/>
              </a:buClr>
              <a:buFont typeface="Arial"/>
              <a:buChar char="•"/>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03" name="PlaceHolder 3"/>
          <p:cNvSpPr>
            <a:spLocks noGrp="1"/>
          </p:cNvSpPr>
          <p:nvPr>
            <p:ph type="sldNum" idx="34"/>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PlaceHolder 1"/>
          <p:cNvSpPr>
            <a:spLocks noGrp="1"/>
          </p:cNvSpPr>
          <p:nvPr>
            <p:ph type="sldImg"/>
          </p:nvPr>
        </p:nvSpPr>
        <p:spPr>
          <a:xfrm>
            <a:off x="2606760" y="914400"/>
            <a:ext cx="4387320" cy="2468160"/>
          </a:xfrm>
          <a:prstGeom prst="rect">
            <a:avLst/>
          </a:prstGeom>
          <a:ln w="0">
            <a:noFill/>
          </a:ln>
        </p:spPr>
      </p:sp>
      <p:sp>
        <p:nvSpPr>
          <p:cNvPr id="1005"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06" name="PlaceHolder 3"/>
          <p:cNvSpPr>
            <a:spLocks noGrp="1"/>
          </p:cNvSpPr>
          <p:nvPr>
            <p:ph type="sldNum" idx="35"/>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PlaceHolder 1"/>
          <p:cNvSpPr>
            <a:spLocks noGrp="1"/>
          </p:cNvSpPr>
          <p:nvPr>
            <p:ph type="sldImg"/>
          </p:nvPr>
        </p:nvSpPr>
        <p:spPr>
          <a:xfrm>
            <a:off x="2606760" y="914400"/>
            <a:ext cx="4387320" cy="2468160"/>
          </a:xfrm>
          <a:prstGeom prst="rect">
            <a:avLst/>
          </a:prstGeom>
          <a:ln w="0">
            <a:noFill/>
          </a:ln>
        </p:spPr>
      </p:sp>
      <p:sp>
        <p:nvSpPr>
          <p:cNvPr id="1008"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09" name="PlaceHolder 3"/>
          <p:cNvSpPr>
            <a:spLocks noGrp="1"/>
          </p:cNvSpPr>
          <p:nvPr>
            <p:ph type="sldNum" idx="36"/>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sldImg"/>
          </p:nvPr>
        </p:nvSpPr>
        <p:spPr>
          <a:xfrm>
            <a:off x="2606760" y="914400"/>
            <a:ext cx="4387320" cy="2468160"/>
          </a:xfrm>
          <a:prstGeom prst="rect">
            <a:avLst/>
          </a:prstGeom>
          <a:ln w="0">
            <a:noFill/>
          </a:ln>
        </p:spPr>
      </p:sp>
      <p:sp>
        <p:nvSpPr>
          <p:cNvPr id="1011"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12" name="PlaceHolder 3"/>
          <p:cNvSpPr>
            <a:spLocks noGrp="1"/>
          </p:cNvSpPr>
          <p:nvPr>
            <p:ph type="sldNum" idx="37"/>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sldImg"/>
          </p:nvPr>
        </p:nvSpPr>
        <p:spPr>
          <a:xfrm>
            <a:off x="2606760" y="914400"/>
            <a:ext cx="4387320" cy="2468160"/>
          </a:xfrm>
          <a:prstGeom prst="rect">
            <a:avLst/>
          </a:prstGeom>
          <a:ln w="0">
            <a:noFill/>
          </a:ln>
        </p:spPr>
      </p:sp>
      <p:sp>
        <p:nvSpPr>
          <p:cNvPr id="1014"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15" name="PlaceHolder 3"/>
          <p:cNvSpPr>
            <a:spLocks noGrp="1"/>
          </p:cNvSpPr>
          <p:nvPr>
            <p:ph type="sldNum" idx="38"/>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sldImg"/>
          </p:nvPr>
        </p:nvSpPr>
        <p:spPr>
          <a:xfrm>
            <a:off x="2606760" y="914400"/>
            <a:ext cx="4387320" cy="2468160"/>
          </a:xfrm>
          <a:prstGeom prst="rect">
            <a:avLst/>
          </a:prstGeom>
          <a:ln w="0">
            <a:noFill/>
          </a:ln>
        </p:spPr>
      </p:sp>
      <p:sp>
        <p:nvSpPr>
          <p:cNvPr id="1017"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18" name="PlaceHolder 3"/>
          <p:cNvSpPr>
            <a:spLocks noGrp="1"/>
          </p:cNvSpPr>
          <p:nvPr>
            <p:ph type="sldNum" idx="39"/>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sldImg"/>
          </p:nvPr>
        </p:nvSpPr>
        <p:spPr>
          <a:xfrm>
            <a:off x="2606760" y="914400"/>
            <a:ext cx="4387320" cy="2468160"/>
          </a:xfrm>
          <a:prstGeom prst="rect">
            <a:avLst/>
          </a:prstGeom>
          <a:ln w="0">
            <a:noFill/>
          </a:ln>
        </p:spPr>
      </p:sp>
      <p:sp>
        <p:nvSpPr>
          <p:cNvPr id="1020"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21" name="PlaceHolder 3"/>
          <p:cNvSpPr>
            <a:spLocks noGrp="1"/>
          </p:cNvSpPr>
          <p:nvPr>
            <p:ph type="sldNum" idx="40"/>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sldImg"/>
          </p:nvPr>
        </p:nvSpPr>
        <p:spPr>
          <a:xfrm>
            <a:off x="2606760" y="914400"/>
            <a:ext cx="4387320" cy="2468160"/>
          </a:xfrm>
          <a:prstGeom prst="rect">
            <a:avLst/>
          </a:prstGeom>
          <a:ln w="0">
            <a:noFill/>
          </a:ln>
        </p:spPr>
      </p:sp>
      <p:sp>
        <p:nvSpPr>
          <p:cNvPr id="957"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defTabSz="914400">
              <a:lnSpc>
                <a:spcPct val="100000"/>
              </a:lnSpc>
              <a:buNone/>
              <a:tabLst>
                <a:tab algn="l" pos="0"/>
              </a:tabLst>
            </a:pPr>
            <a:r>
              <a:rPr b="0" lang="en-US" sz="1200" strike="noStrike" u="none">
                <a:solidFill>
                  <a:srgbClr val="000000"/>
                </a:solidFill>
                <a:effectLst/>
                <a:uFillTx/>
                <a:latin typeface="Arial"/>
              </a:rPr>
              <a:t>Data Model - a group of conceptual tools that describes data, its relationships and semantics. It also consists of the consistency constraints that the data adheres to.</a:t>
            </a:r>
            <a:endParaRPr b="0" lang="en-US" sz="1200" strike="noStrike" u="none">
              <a:solidFill>
                <a:srgbClr val="000000"/>
              </a:solidFill>
              <a:effectLst/>
              <a:uFillTx/>
              <a:latin typeface="Arial"/>
            </a:endParaRPr>
          </a:p>
          <a:p>
            <a:pPr indent="0" defTabSz="914400">
              <a:lnSpc>
                <a:spcPct val="100000"/>
              </a:lnSpc>
              <a:buNone/>
              <a:tabLst>
                <a:tab algn="l" pos="0"/>
              </a:tabLst>
            </a:pPr>
            <a:endParaRPr b="0" lang="en-US" sz="1200" strike="noStrike" u="none">
              <a:solidFill>
                <a:srgbClr val="000000"/>
              </a:solidFill>
              <a:effectLst/>
              <a:uFillTx/>
              <a:latin typeface="Arial"/>
            </a:endParaRPr>
          </a:p>
        </p:txBody>
      </p:sp>
      <p:sp>
        <p:nvSpPr>
          <p:cNvPr id="958" name="PlaceHolder 3"/>
          <p:cNvSpPr>
            <a:spLocks noGrp="1"/>
          </p:cNvSpPr>
          <p:nvPr>
            <p:ph type="sldNum" idx="19"/>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rgbClr val="000000"/>
              </a:solidFill>
              <a:effectLst/>
              <a:uFillTx/>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sldImg"/>
          </p:nvPr>
        </p:nvSpPr>
        <p:spPr>
          <a:xfrm>
            <a:off x="2606760" y="914400"/>
            <a:ext cx="4387320" cy="2468160"/>
          </a:xfrm>
          <a:prstGeom prst="rect">
            <a:avLst/>
          </a:prstGeom>
          <a:ln w="0">
            <a:noFill/>
          </a:ln>
        </p:spPr>
      </p:sp>
      <p:sp>
        <p:nvSpPr>
          <p:cNvPr id="1023"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buNone/>
            </a:pPr>
            <a:endParaRPr b="0" lang="en-US" sz="1800" strike="noStrike" u="none">
              <a:solidFill>
                <a:srgbClr val="000000"/>
              </a:solidFill>
              <a:effectLst/>
              <a:uFillTx/>
              <a:latin typeface="Arial"/>
            </a:endParaRPr>
          </a:p>
        </p:txBody>
      </p:sp>
      <p:sp>
        <p:nvSpPr>
          <p:cNvPr id="1024" name="PlaceHolder 3"/>
          <p:cNvSpPr>
            <a:spLocks noGrp="1"/>
          </p:cNvSpPr>
          <p:nvPr>
            <p:ph type="sldNum" idx="41"/>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sldImg"/>
          </p:nvPr>
        </p:nvSpPr>
        <p:spPr>
          <a:xfrm>
            <a:off x="2606760" y="914400"/>
            <a:ext cx="4387320" cy="2468160"/>
          </a:xfrm>
          <a:prstGeom prst="rect">
            <a:avLst/>
          </a:prstGeom>
          <a:ln w="0">
            <a:noFill/>
          </a:ln>
        </p:spPr>
      </p:sp>
      <p:sp>
        <p:nvSpPr>
          <p:cNvPr id="1026"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27" name="PlaceHolder 3"/>
          <p:cNvSpPr>
            <a:spLocks noGrp="1"/>
          </p:cNvSpPr>
          <p:nvPr>
            <p:ph type="sldNum" idx="42"/>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sldImg"/>
          </p:nvPr>
        </p:nvSpPr>
        <p:spPr>
          <a:xfrm>
            <a:off x="2606760" y="914400"/>
            <a:ext cx="4387320" cy="2468160"/>
          </a:xfrm>
          <a:prstGeom prst="rect">
            <a:avLst/>
          </a:prstGeom>
          <a:ln w="0">
            <a:noFill/>
          </a:ln>
        </p:spPr>
      </p:sp>
      <p:sp>
        <p:nvSpPr>
          <p:cNvPr id="1029"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lnSpc>
                <a:spcPct val="100000"/>
              </a:lnSpc>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30" name="PlaceHolder 3"/>
          <p:cNvSpPr>
            <a:spLocks noGrp="1"/>
          </p:cNvSpPr>
          <p:nvPr>
            <p:ph type="sldNum" idx="43"/>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PlaceHolder 1"/>
          <p:cNvSpPr>
            <a:spLocks noGrp="1"/>
          </p:cNvSpPr>
          <p:nvPr>
            <p:ph type="sldImg"/>
          </p:nvPr>
        </p:nvSpPr>
        <p:spPr>
          <a:xfrm>
            <a:off x="2606760" y="914400"/>
            <a:ext cx="4387320" cy="2468160"/>
          </a:xfrm>
          <a:prstGeom prst="rect">
            <a:avLst/>
          </a:prstGeom>
          <a:ln w="0">
            <a:noFill/>
          </a:ln>
        </p:spPr>
      </p:sp>
      <p:sp>
        <p:nvSpPr>
          <p:cNvPr id="1032"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indent="0">
              <a:buNone/>
            </a:pPr>
            <a:endParaRPr b="0" lang="en-US" sz="1800" strike="noStrike" u="none">
              <a:solidFill>
                <a:srgbClr val="000000"/>
              </a:solidFill>
              <a:effectLst/>
              <a:uFillTx/>
              <a:latin typeface="Arial"/>
            </a:endParaRPr>
          </a:p>
        </p:txBody>
      </p:sp>
      <p:sp>
        <p:nvSpPr>
          <p:cNvPr id="1033" name="PlaceHolder 3"/>
          <p:cNvSpPr>
            <a:spLocks noGrp="1"/>
          </p:cNvSpPr>
          <p:nvPr>
            <p:ph type="sldNum" idx="44"/>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sldImg"/>
          </p:nvPr>
        </p:nvSpPr>
        <p:spPr>
          <a:xfrm>
            <a:off x="2606760" y="914400"/>
            <a:ext cx="4387320" cy="2468160"/>
          </a:xfrm>
          <a:prstGeom prst="rect">
            <a:avLst/>
          </a:prstGeom>
          <a:ln w="0">
            <a:noFill/>
          </a:ln>
        </p:spPr>
      </p:sp>
      <p:sp>
        <p:nvSpPr>
          <p:cNvPr id="1035"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1036" name="PlaceHolder 3"/>
          <p:cNvSpPr>
            <a:spLocks noGrp="1"/>
          </p:cNvSpPr>
          <p:nvPr>
            <p:ph type="sldNum" idx="45"/>
          </p:nvPr>
        </p:nvSpPr>
        <p:spPr>
          <a:xfrm>
            <a:off x="5438520" y="6948000"/>
            <a:ext cx="4160160" cy="366840"/>
          </a:xfrm>
          <a:prstGeom prst="rect">
            <a:avLst/>
          </a:prstGeom>
          <a:noFill/>
          <a:ln w="0">
            <a:noFill/>
          </a:ln>
        </p:spPr>
        <p:txBody>
          <a:bodyPr lIns="96840" rIns="96840" tIns="48240" bIns="48240" anchor="b">
            <a:noAutofit/>
          </a:bodyPr>
          <a:p>
            <a:pPr indent="0">
              <a:buNone/>
            </a:pPr>
            <a:endParaRPr b="0" lang="en-US" sz="1300" strike="noStrike" u="none">
              <a:solidFill>
                <a:schemeClr val="dk1"/>
              </a:solidFill>
              <a:effectLst/>
              <a:uFillTx/>
              <a:latin typeface="+mn-lt"/>
              <a:ea typeface="+mn-ea"/>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chemeClr val="lt1"/>
        </a:solidFill>
      </p:bgPr>
    </p:bg>
    <p:spTree>
      <p:nvGrpSpPr>
        <p:cNvPr id="1" name=""/>
        <p:cNvGrpSpPr/>
        <p:nvPr/>
      </p:nvGrpSpPr>
      <p:grpSpPr>
        <a:xfrm>
          <a:off x="0" y="0"/>
          <a:ext cx="0" cy="0"/>
          <a:chOff x="0" y="0"/>
          <a:chExt cx="0" cy="0"/>
        </a:xfrm>
      </p:grpSpPr>
      <p:grpSp>
        <p:nvGrpSpPr>
          <p:cNvPr id="0" name="Group 22"/>
          <p:cNvGrpSpPr/>
          <p:nvPr/>
        </p:nvGrpSpPr>
        <p:grpSpPr>
          <a:xfrm>
            <a:off x="0" y="228600"/>
            <a:ext cx="2851200" cy="6638400"/>
            <a:chOff x="0" y="228600"/>
            <a:chExt cx="2851200" cy="6638400"/>
          </a:xfrm>
        </p:grpSpPr>
        <p:sp>
          <p:nvSpPr>
            <p:cNvPr id="1"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3" name="Group 9"/>
          <p:cNvGrpSpPr/>
          <p:nvPr/>
        </p:nvGrpSpPr>
        <p:grpSpPr>
          <a:xfrm>
            <a:off x="27360" y="0"/>
            <a:ext cx="2356200" cy="6852960"/>
            <a:chOff x="27360" y="0"/>
            <a:chExt cx="2356200" cy="6852960"/>
          </a:xfrm>
        </p:grpSpPr>
        <p:sp>
          <p:nvSpPr>
            <p:cNvPr id="14"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2"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3"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4"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5"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26"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7" name="PlaceHolder 1"/>
          <p:cNvSpPr>
            <a:spLocks noGrp="1"/>
          </p:cNvSpPr>
          <p:nvPr>
            <p:ph type="title"/>
          </p:nvPr>
        </p:nvSpPr>
        <p:spPr>
          <a:xfrm>
            <a:off x="2589120" y="2514600"/>
            <a:ext cx="8915040" cy="2262600"/>
          </a:xfrm>
          <a:prstGeom prst="rect">
            <a:avLst/>
          </a:prstGeom>
          <a:noFill/>
          <a:ln w="0">
            <a:noFill/>
          </a:ln>
        </p:spPr>
        <p:txBody>
          <a:bodyPr lIns="91440" rIns="91440" tIns="45720" bIns="45720" anchor="b">
            <a:normAutofit/>
          </a:bodyPr>
          <a:p>
            <a:pPr indent="0" defTabSz="457200">
              <a:lnSpc>
                <a:spcPct val="100000"/>
              </a:lnSpc>
              <a:buNone/>
            </a:pPr>
            <a:r>
              <a:rPr b="1" lang="en-US" sz="5400" strike="noStrike" u="none">
                <a:solidFill>
                  <a:srgbClr val="1b5ad7"/>
                </a:solidFill>
                <a:effectLst/>
                <a:uFillTx/>
                <a:latin typeface="Century Gothic"/>
              </a:rPr>
              <a:t>Click to edit Master title style</a:t>
            </a:r>
            <a:endParaRPr b="0" lang="en-US" sz="5400" strike="noStrike" u="none">
              <a:solidFill>
                <a:schemeClr val="dk1"/>
              </a:solidFill>
              <a:effectLst/>
              <a:uFillTx/>
              <a:latin typeface="Century Gothic"/>
            </a:endParaRPr>
          </a:p>
        </p:txBody>
      </p:sp>
      <p:sp>
        <p:nvSpPr>
          <p:cNvPr id="28" name="PlaceHolder 2"/>
          <p:cNvSpPr>
            <a:spLocks noGrp="1"/>
          </p:cNvSpPr>
          <p:nvPr>
            <p:ph type="dt" idx="1"/>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9" name="PlaceHolder 3"/>
          <p:cNvSpPr>
            <a:spLocks noGrp="1"/>
          </p:cNvSpPr>
          <p:nvPr>
            <p:ph type="ftr" idx="2"/>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0"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Click to edit the outline text format</a:t>
            </a:r>
            <a:endParaRPr b="0" lang="en-US" sz="1800" strike="noStrike" u="none">
              <a:solidFill>
                <a:schemeClr val="dk1">
                  <a:lumMod val="75000"/>
                  <a:lumOff val="25000"/>
                </a:schemeClr>
              </a:solidFill>
              <a:effectLst/>
              <a:uFillTx/>
              <a:latin typeface="Century Gothic"/>
            </a:endParaRPr>
          </a:p>
          <a:p>
            <a:pPr lvl="1" marL="864000" indent="-324000">
              <a:spcBef>
                <a:spcPts val="1134"/>
              </a:spcBef>
              <a:buClr>
                <a:srgbClr val="000000"/>
              </a:buClr>
              <a:buSzPct val="75000"/>
              <a:buFont typeface="Symbol" charset="2"/>
              <a:buChar char=""/>
            </a:pPr>
            <a:r>
              <a:rPr b="0" lang="en-US" sz="1400" strike="noStrike" u="none">
                <a:solidFill>
                  <a:schemeClr val="dk1">
                    <a:lumMod val="75000"/>
                    <a:lumOff val="25000"/>
                  </a:schemeClr>
                </a:solidFill>
                <a:effectLst/>
                <a:uFillTx/>
                <a:latin typeface="Century Gothic"/>
              </a:rPr>
              <a:t>Second Outline Level</a:t>
            </a:r>
            <a:endParaRPr b="0" lang="en-US" sz="1400" strike="noStrike" u="none">
              <a:solidFill>
                <a:schemeClr val="dk1">
                  <a:lumMod val="75000"/>
                  <a:lumOff val="25000"/>
                </a:schemeClr>
              </a:solidFill>
              <a:effectLst/>
              <a:uFillTx/>
              <a:latin typeface="Century Gothic"/>
            </a:endParaRPr>
          </a:p>
          <a:p>
            <a:pPr lvl="2" marL="1296000" indent="-288000">
              <a:spcBef>
                <a:spcPts val="850"/>
              </a:spcBef>
              <a:buClr>
                <a:srgbClr val="000000"/>
              </a:buClr>
              <a:buSzPct val="45000"/>
              <a:buFont typeface="Wingdings" charset="2"/>
              <a:buChar char=""/>
            </a:pPr>
            <a:r>
              <a:rPr b="0" lang="en-US" sz="1200" strike="noStrike" u="none">
                <a:solidFill>
                  <a:schemeClr val="dk1">
                    <a:lumMod val="75000"/>
                    <a:lumOff val="25000"/>
                  </a:schemeClr>
                </a:solidFill>
                <a:effectLst/>
                <a:uFillTx/>
                <a:latin typeface="Century Gothic"/>
              </a:rPr>
              <a:t>Third Outline Level</a:t>
            </a:r>
            <a:endParaRPr b="0" lang="en-US" sz="1200" strike="noStrike" u="none">
              <a:solidFill>
                <a:schemeClr val="dk1">
                  <a:lumMod val="75000"/>
                  <a:lumOff val="25000"/>
                </a:schemeClr>
              </a:solidFill>
              <a:effectLst/>
              <a:uFillTx/>
              <a:latin typeface="Century Gothic"/>
            </a:endParaRPr>
          </a:p>
          <a:p>
            <a:pPr lvl="3" marL="1728000" indent="-216000">
              <a:spcBef>
                <a:spcPts val="567"/>
              </a:spcBef>
              <a:buClr>
                <a:srgbClr val="000000"/>
              </a:buClr>
              <a:buSzPct val="75000"/>
              <a:buFont typeface="Symbol" charset="2"/>
              <a:buChar char=""/>
            </a:pPr>
            <a:r>
              <a:rPr b="0" lang="en-US" sz="1200" strike="noStrike" u="none">
                <a:solidFill>
                  <a:schemeClr val="dk1">
                    <a:lumMod val="75000"/>
                    <a:lumOff val="25000"/>
                  </a:schemeClr>
                </a:solidFill>
                <a:effectLst/>
                <a:uFillTx/>
                <a:latin typeface="Century Gothic"/>
              </a:rPr>
              <a:t>Fourth Outline Level</a:t>
            </a:r>
            <a:endParaRPr b="0" lang="en-US" sz="1200" strike="noStrike" u="none">
              <a:solidFill>
                <a:schemeClr val="dk1">
                  <a:lumMod val="75000"/>
                  <a:lumOff val="25000"/>
                </a:schemeClr>
              </a:solidFill>
              <a:effectLst/>
              <a:uFillTx/>
              <a:latin typeface="Century Gothic"/>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Fifth Outline Level</a:t>
            </a:r>
            <a:endParaRPr b="0" lang="en-US" sz="2000" strike="noStrike" u="none">
              <a:solidFill>
                <a:schemeClr val="dk1">
                  <a:lumMod val="75000"/>
                  <a:lumOff val="25000"/>
                </a:schemeClr>
              </a:solidFill>
              <a:effectLst/>
              <a:uFillTx/>
              <a:latin typeface="Century Gothic"/>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Sixth Outline Level</a:t>
            </a:r>
            <a:endParaRPr b="0" lang="en-US" sz="2000" strike="noStrike" u="none">
              <a:solidFill>
                <a:schemeClr val="dk1">
                  <a:lumMod val="75000"/>
                  <a:lumOff val="25000"/>
                </a:schemeClr>
              </a:solidFill>
              <a:effectLst/>
              <a:uFillTx/>
              <a:latin typeface="Century Gothic"/>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Seventh Outline Level</a:t>
            </a:r>
            <a:endParaRPr b="0" lang="en-US" sz="2000" strike="noStrike" u="none">
              <a:solidFill>
                <a:schemeClr val="dk1">
                  <a:lumMod val="75000"/>
                  <a:lumOff val="25000"/>
                </a:schemeClr>
              </a:solidFill>
              <a:effectLst/>
              <a:uFillTx/>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chemeClr val="lt1"/>
        </a:solidFill>
      </p:bgPr>
    </p:bg>
    <p:spTree>
      <p:nvGrpSpPr>
        <p:cNvPr id="1" name=""/>
        <p:cNvGrpSpPr/>
        <p:nvPr/>
      </p:nvGrpSpPr>
      <p:grpSpPr>
        <a:xfrm>
          <a:off x="0" y="0"/>
          <a:ext cx="0" cy="0"/>
          <a:chOff x="0" y="0"/>
          <a:chExt cx="0" cy="0"/>
        </a:xfrm>
      </p:grpSpPr>
      <p:grpSp>
        <p:nvGrpSpPr>
          <p:cNvPr id="31" name="Group 22"/>
          <p:cNvGrpSpPr/>
          <p:nvPr/>
        </p:nvGrpSpPr>
        <p:grpSpPr>
          <a:xfrm>
            <a:off x="0" y="228600"/>
            <a:ext cx="2851200" cy="6638400"/>
            <a:chOff x="0" y="228600"/>
            <a:chExt cx="2851200" cy="6638400"/>
          </a:xfrm>
        </p:grpSpPr>
        <p:sp>
          <p:nvSpPr>
            <p:cNvPr id="32"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3"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4"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5"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6"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7"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8"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9"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0"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1"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2"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3"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44" name="Group 9"/>
          <p:cNvGrpSpPr/>
          <p:nvPr/>
        </p:nvGrpSpPr>
        <p:grpSpPr>
          <a:xfrm>
            <a:off x="27360" y="0"/>
            <a:ext cx="2356200" cy="6852960"/>
            <a:chOff x="27360" y="0"/>
            <a:chExt cx="2356200" cy="6852960"/>
          </a:xfrm>
        </p:grpSpPr>
        <p:sp>
          <p:nvSpPr>
            <p:cNvPr id="45"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6"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7"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8"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9"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0"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1"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2"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3"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4"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5"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6"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57"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8"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59" name="PlaceHolder 2"/>
          <p:cNvSpPr>
            <a:spLocks noGrp="1"/>
          </p:cNvSpPr>
          <p:nvPr>
            <p:ph type="body"/>
          </p:nvPr>
        </p:nvSpPr>
        <p:spPr>
          <a:xfrm>
            <a:off x="2589120" y="2133720"/>
            <a:ext cx="8915040" cy="37771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60" name="PlaceHolder 3"/>
          <p:cNvSpPr>
            <a:spLocks noGrp="1"/>
          </p:cNvSpPr>
          <p:nvPr>
            <p:ph type="dt" idx="3"/>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61" name="PlaceHolder 4"/>
          <p:cNvSpPr>
            <a:spLocks noGrp="1"/>
          </p:cNvSpPr>
          <p:nvPr>
            <p:ph type="ftr" idx="4"/>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chemeClr val="lt1"/>
        </a:solidFill>
      </p:bgPr>
    </p:bg>
    <p:spTree>
      <p:nvGrpSpPr>
        <p:cNvPr id="1" name=""/>
        <p:cNvGrpSpPr/>
        <p:nvPr/>
      </p:nvGrpSpPr>
      <p:grpSpPr>
        <a:xfrm>
          <a:off x="0" y="0"/>
          <a:ext cx="0" cy="0"/>
          <a:chOff x="0" y="0"/>
          <a:chExt cx="0" cy="0"/>
        </a:xfrm>
      </p:grpSpPr>
      <p:grpSp>
        <p:nvGrpSpPr>
          <p:cNvPr id="62" name="Group 22"/>
          <p:cNvGrpSpPr/>
          <p:nvPr/>
        </p:nvGrpSpPr>
        <p:grpSpPr>
          <a:xfrm>
            <a:off x="0" y="228600"/>
            <a:ext cx="2851200" cy="6638400"/>
            <a:chOff x="0" y="228600"/>
            <a:chExt cx="2851200" cy="6638400"/>
          </a:xfrm>
        </p:grpSpPr>
        <p:sp>
          <p:nvSpPr>
            <p:cNvPr id="63"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4"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5"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6"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7"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8"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9"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0"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1"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2"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3"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4"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75" name="Group 9"/>
          <p:cNvGrpSpPr/>
          <p:nvPr/>
        </p:nvGrpSpPr>
        <p:grpSpPr>
          <a:xfrm>
            <a:off x="27360" y="0"/>
            <a:ext cx="2356200" cy="6852960"/>
            <a:chOff x="27360" y="0"/>
            <a:chExt cx="2356200" cy="6852960"/>
          </a:xfrm>
        </p:grpSpPr>
        <p:sp>
          <p:nvSpPr>
            <p:cNvPr id="76"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7"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8"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9"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0"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1"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2"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3"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4"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5"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6"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7"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88"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9" name="PlaceHolder 1"/>
          <p:cNvSpPr>
            <a:spLocks noGrp="1"/>
          </p:cNvSpPr>
          <p:nvPr>
            <p:ph type="title"/>
          </p:nvPr>
        </p:nvSpPr>
        <p:spPr>
          <a:xfrm>
            <a:off x="2589120" y="2058840"/>
            <a:ext cx="8915040" cy="1468440"/>
          </a:xfrm>
          <a:prstGeom prst="rect">
            <a:avLst/>
          </a:prstGeom>
          <a:noFill/>
          <a:ln w="0">
            <a:noFill/>
          </a:ln>
        </p:spPr>
        <p:txBody>
          <a:bodyPr lIns="91440" rIns="91440" tIns="45720" bIns="45720" anchor="b">
            <a:noAutofit/>
          </a:bodyPr>
          <a:p>
            <a:pPr indent="0" defTabSz="457200">
              <a:lnSpc>
                <a:spcPct val="100000"/>
              </a:lnSpc>
              <a:buNone/>
            </a:pPr>
            <a:r>
              <a:rPr b="0"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90" name="PlaceHolder 2"/>
          <p:cNvSpPr>
            <a:spLocks noGrp="1"/>
          </p:cNvSpPr>
          <p:nvPr>
            <p:ph type="body"/>
          </p:nvPr>
        </p:nvSpPr>
        <p:spPr>
          <a:xfrm>
            <a:off x="2589120" y="3530160"/>
            <a:ext cx="891504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2000" strike="noStrike" u="none">
                <a:solidFill>
                  <a:schemeClr val="dk1">
                    <a:lumMod val="65000"/>
                    <a:lumOff val="35000"/>
                  </a:schemeClr>
                </a:solidFill>
                <a:effectLst/>
                <a:uFillTx/>
                <a:latin typeface="Century Gothic"/>
              </a:rPr>
              <a:t>Edit Master text styles</a:t>
            </a:r>
            <a:endParaRPr b="0" lang="en-US" sz="2000" strike="noStrike" u="none">
              <a:solidFill>
                <a:schemeClr val="dk1">
                  <a:lumMod val="75000"/>
                  <a:lumOff val="25000"/>
                </a:schemeClr>
              </a:solidFill>
              <a:effectLst/>
              <a:uFillTx/>
              <a:latin typeface="Century Gothic"/>
            </a:endParaRPr>
          </a:p>
        </p:txBody>
      </p:sp>
      <p:sp>
        <p:nvSpPr>
          <p:cNvPr id="91" name="PlaceHolder 3"/>
          <p:cNvSpPr>
            <a:spLocks noGrp="1"/>
          </p:cNvSpPr>
          <p:nvPr>
            <p:ph type="dt" idx="5"/>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92" name="PlaceHolder 4"/>
          <p:cNvSpPr>
            <a:spLocks noGrp="1"/>
          </p:cNvSpPr>
          <p:nvPr>
            <p:ph type="ftr" idx="6"/>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chemeClr val="lt1"/>
        </a:solidFill>
      </p:bgPr>
    </p:bg>
    <p:spTree>
      <p:nvGrpSpPr>
        <p:cNvPr id="1" name=""/>
        <p:cNvGrpSpPr/>
        <p:nvPr/>
      </p:nvGrpSpPr>
      <p:grpSpPr>
        <a:xfrm>
          <a:off x="0" y="0"/>
          <a:ext cx="0" cy="0"/>
          <a:chOff x="0" y="0"/>
          <a:chExt cx="0" cy="0"/>
        </a:xfrm>
      </p:grpSpPr>
      <p:grpSp>
        <p:nvGrpSpPr>
          <p:cNvPr id="93" name="Group 22"/>
          <p:cNvGrpSpPr/>
          <p:nvPr/>
        </p:nvGrpSpPr>
        <p:grpSpPr>
          <a:xfrm>
            <a:off x="0" y="228600"/>
            <a:ext cx="2851200" cy="6638400"/>
            <a:chOff x="0" y="228600"/>
            <a:chExt cx="2851200" cy="6638400"/>
          </a:xfrm>
        </p:grpSpPr>
        <p:sp>
          <p:nvSpPr>
            <p:cNvPr id="94"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5"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6"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7"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8"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9"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0"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1"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2"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3"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4"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5"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06" name="Group 9"/>
          <p:cNvGrpSpPr/>
          <p:nvPr/>
        </p:nvGrpSpPr>
        <p:grpSpPr>
          <a:xfrm>
            <a:off x="27360" y="0"/>
            <a:ext cx="2356200" cy="6852960"/>
            <a:chOff x="27360" y="0"/>
            <a:chExt cx="2356200" cy="6852960"/>
          </a:xfrm>
        </p:grpSpPr>
        <p:sp>
          <p:nvSpPr>
            <p:cNvPr id="107"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8"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9"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0"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1"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2"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3"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4"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5"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6"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7"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8"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119"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0"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121" name="PlaceHolder 2"/>
          <p:cNvSpPr>
            <a:spLocks noGrp="1"/>
          </p:cNvSpPr>
          <p:nvPr>
            <p:ph type="body"/>
          </p:nvPr>
        </p:nvSpPr>
        <p:spPr>
          <a:xfrm>
            <a:off x="2589120" y="2133720"/>
            <a:ext cx="4313520" cy="37771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22" name="PlaceHolder 3"/>
          <p:cNvSpPr>
            <a:spLocks noGrp="1"/>
          </p:cNvSpPr>
          <p:nvPr>
            <p:ph type="body"/>
          </p:nvPr>
        </p:nvSpPr>
        <p:spPr>
          <a:xfrm>
            <a:off x="7190640" y="2126160"/>
            <a:ext cx="4313520" cy="37771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23" name="PlaceHolder 4"/>
          <p:cNvSpPr>
            <a:spLocks noGrp="1"/>
          </p:cNvSpPr>
          <p:nvPr>
            <p:ph type="dt" idx="7"/>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24" name="PlaceHolder 5"/>
          <p:cNvSpPr>
            <a:spLocks noGrp="1"/>
          </p:cNvSpPr>
          <p:nvPr>
            <p:ph type="ftr" idx="8"/>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chemeClr val="lt1"/>
        </a:solidFill>
      </p:bgPr>
    </p:bg>
    <p:spTree>
      <p:nvGrpSpPr>
        <p:cNvPr id="1" name=""/>
        <p:cNvGrpSpPr/>
        <p:nvPr/>
      </p:nvGrpSpPr>
      <p:grpSpPr>
        <a:xfrm>
          <a:off x="0" y="0"/>
          <a:ext cx="0" cy="0"/>
          <a:chOff x="0" y="0"/>
          <a:chExt cx="0" cy="0"/>
        </a:xfrm>
      </p:grpSpPr>
      <p:grpSp>
        <p:nvGrpSpPr>
          <p:cNvPr id="125" name="Group 22"/>
          <p:cNvGrpSpPr/>
          <p:nvPr/>
        </p:nvGrpSpPr>
        <p:grpSpPr>
          <a:xfrm>
            <a:off x="0" y="228600"/>
            <a:ext cx="2851200" cy="6638400"/>
            <a:chOff x="0" y="228600"/>
            <a:chExt cx="2851200" cy="6638400"/>
          </a:xfrm>
        </p:grpSpPr>
        <p:sp>
          <p:nvSpPr>
            <p:cNvPr id="126"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7"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8"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9"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0"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1"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2"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3"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4"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5"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6"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7"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38" name="Group 9"/>
          <p:cNvGrpSpPr/>
          <p:nvPr/>
        </p:nvGrpSpPr>
        <p:grpSpPr>
          <a:xfrm>
            <a:off x="27360" y="0"/>
            <a:ext cx="2356200" cy="6852960"/>
            <a:chOff x="27360" y="0"/>
            <a:chExt cx="2356200" cy="6852960"/>
          </a:xfrm>
        </p:grpSpPr>
        <p:sp>
          <p:nvSpPr>
            <p:cNvPr id="139"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0"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1"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2"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3"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4"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5"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6"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7"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8"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9"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0"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151"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2"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153" name="PlaceHolder 2"/>
          <p:cNvSpPr>
            <a:spLocks noGrp="1"/>
          </p:cNvSpPr>
          <p:nvPr>
            <p:ph type="body"/>
          </p:nvPr>
        </p:nvSpPr>
        <p:spPr>
          <a:xfrm>
            <a:off x="2939400" y="1972800"/>
            <a:ext cx="399240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Edit Master text styles</a:t>
            </a:r>
            <a:endParaRPr b="0" lang="en-US" sz="2400" strike="noStrike" u="none">
              <a:solidFill>
                <a:schemeClr val="dk1">
                  <a:lumMod val="75000"/>
                  <a:lumOff val="25000"/>
                </a:schemeClr>
              </a:solidFill>
              <a:effectLst/>
              <a:uFillTx/>
              <a:latin typeface="Century Gothic"/>
            </a:endParaRPr>
          </a:p>
        </p:txBody>
      </p:sp>
      <p:sp>
        <p:nvSpPr>
          <p:cNvPr id="154" name="PlaceHolder 3"/>
          <p:cNvSpPr>
            <a:spLocks noGrp="1"/>
          </p:cNvSpPr>
          <p:nvPr>
            <p:ph type="body"/>
          </p:nvPr>
        </p:nvSpPr>
        <p:spPr>
          <a:xfrm>
            <a:off x="2589120" y="2548800"/>
            <a:ext cx="4342680" cy="335376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55" name="PlaceHolder 4"/>
          <p:cNvSpPr>
            <a:spLocks noGrp="1"/>
          </p:cNvSpPr>
          <p:nvPr>
            <p:ph type="body"/>
          </p:nvPr>
        </p:nvSpPr>
        <p:spPr>
          <a:xfrm>
            <a:off x="7506720" y="1969560"/>
            <a:ext cx="399852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Edit Master text styles</a:t>
            </a:r>
            <a:endParaRPr b="0" lang="en-US" sz="2400" strike="noStrike" u="none">
              <a:solidFill>
                <a:schemeClr val="dk1">
                  <a:lumMod val="75000"/>
                  <a:lumOff val="25000"/>
                </a:schemeClr>
              </a:solidFill>
              <a:effectLst/>
              <a:uFillTx/>
              <a:latin typeface="Century Gothic"/>
            </a:endParaRPr>
          </a:p>
        </p:txBody>
      </p:sp>
      <p:sp>
        <p:nvSpPr>
          <p:cNvPr id="156" name="PlaceHolder 5"/>
          <p:cNvSpPr>
            <a:spLocks noGrp="1"/>
          </p:cNvSpPr>
          <p:nvPr>
            <p:ph type="body"/>
          </p:nvPr>
        </p:nvSpPr>
        <p:spPr>
          <a:xfrm>
            <a:off x="7166880" y="2545560"/>
            <a:ext cx="4338360" cy="335376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57" name="PlaceHolder 6"/>
          <p:cNvSpPr>
            <a:spLocks noGrp="1"/>
          </p:cNvSpPr>
          <p:nvPr>
            <p:ph type="dt" idx="9"/>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58" name="PlaceHolder 7"/>
          <p:cNvSpPr>
            <a:spLocks noGrp="1"/>
          </p:cNvSpPr>
          <p:nvPr>
            <p:ph type="ftr" idx="10"/>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chemeClr val="lt1"/>
        </a:solidFill>
      </p:bgPr>
    </p:bg>
    <p:spTree>
      <p:nvGrpSpPr>
        <p:cNvPr id="1" name=""/>
        <p:cNvGrpSpPr/>
        <p:nvPr/>
      </p:nvGrpSpPr>
      <p:grpSpPr>
        <a:xfrm>
          <a:off x="0" y="0"/>
          <a:ext cx="0" cy="0"/>
          <a:chOff x="0" y="0"/>
          <a:chExt cx="0" cy="0"/>
        </a:xfrm>
      </p:grpSpPr>
      <p:grpSp>
        <p:nvGrpSpPr>
          <p:cNvPr id="159" name="Group 22"/>
          <p:cNvGrpSpPr/>
          <p:nvPr/>
        </p:nvGrpSpPr>
        <p:grpSpPr>
          <a:xfrm>
            <a:off x="0" y="228600"/>
            <a:ext cx="2851200" cy="6638400"/>
            <a:chOff x="0" y="228600"/>
            <a:chExt cx="2851200" cy="6638400"/>
          </a:xfrm>
        </p:grpSpPr>
        <p:sp>
          <p:nvSpPr>
            <p:cNvPr id="160"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1"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2"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3"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4"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5"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6"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7"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8"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9"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0"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1"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72" name="Group 9"/>
          <p:cNvGrpSpPr/>
          <p:nvPr/>
        </p:nvGrpSpPr>
        <p:grpSpPr>
          <a:xfrm>
            <a:off x="27360" y="0"/>
            <a:ext cx="2356200" cy="6852960"/>
            <a:chOff x="27360" y="0"/>
            <a:chExt cx="2356200" cy="6852960"/>
          </a:xfrm>
        </p:grpSpPr>
        <p:sp>
          <p:nvSpPr>
            <p:cNvPr id="173"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4"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5"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6"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7"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8"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9"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0"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1"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2"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3"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4"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185"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6"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187" name="PlaceHolder 2"/>
          <p:cNvSpPr>
            <a:spLocks noGrp="1"/>
          </p:cNvSpPr>
          <p:nvPr>
            <p:ph type="dt" idx="11"/>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88" name="PlaceHolder 3"/>
          <p:cNvSpPr>
            <a:spLocks noGrp="1"/>
          </p:cNvSpPr>
          <p:nvPr>
            <p:ph type="ftr" idx="12"/>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bl" preserve="1">
  <p:cSld name="Title and Table">
    <p:bg>
      <p:bgPr>
        <a:solidFill>
          <a:schemeClr val="lt1"/>
        </a:solidFill>
      </p:bgPr>
    </p:bg>
    <p:spTree>
      <p:nvGrpSpPr>
        <p:cNvPr id="1" name=""/>
        <p:cNvGrpSpPr/>
        <p:nvPr/>
      </p:nvGrpSpPr>
      <p:grpSpPr>
        <a:xfrm>
          <a:off x="0" y="0"/>
          <a:ext cx="0" cy="0"/>
          <a:chOff x="0" y="0"/>
          <a:chExt cx="0" cy="0"/>
        </a:xfrm>
      </p:grpSpPr>
      <p:grpSp>
        <p:nvGrpSpPr>
          <p:cNvPr id="189" name="Group 22"/>
          <p:cNvGrpSpPr/>
          <p:nvPr/>
        </p:nvGrpSpPr>
        <p:grpSpPr>
          <a:xfrm>
            <a:off x="0" y="228600"/>
            <a:ext cx="2851200" cy="6638400"/>
            <a:chOff x="0" y="228600"/>
            <a:chExt cx="2851200" cy="6638400"/>
          </a:xfrm>
        </p:grpSpPr>
        <p:sp>
          <p:nvSpPr>
            <p:cNvPr id="190"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1"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2"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3"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4"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5"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6"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7"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8"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9"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0"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1"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202" name="Group 9"/>
          <p:cNvGrpSpPr/>
          <p:nvPr/>
        </p:nvGrpSpPr>
        <p:grpSpPr>
          <a:xfrm>
            <a:off x="27360" y="0"/>
            <a:ext cx="2356200" cy="6852960"/>
            <a:chOff x="27360" y="0"/>
            <a:chExt cx="2356200" cy="6852960"/>
          </a:xfrm>
        </p:grpSpPr>
        <p:sp>
          <p:nvSpPr>
            <p:cNvPr id="203"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4"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5"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6"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7"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8"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9"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0"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1"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2"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3"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4"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215"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6" name="PlaceHolder 1"/>
          <p:cNvSpPr>
            <a:spLocks noGrp="1"/>
          </p:cNvSpPr>
          <p:nvPr>
            <p:ph type="title"/>
          </p:nvPr>
        </p:nvSpPr>
        <p:spPr>
          <a:xfrm>
            <a:off x="609480" y="228600"/>
            <a:ext cx="9855000" cy="56304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217" name="PlaceHolder 2"/>
          <p:cNvSpPr>
            <a:spLocks noGrp="1"/>
          </p:cNvSpPr>
          <p:nvPr>
            <p:ph type="body"/>
          </p:nvPr>
        </p:nvSpPr>
        <p:spPr>
          <a:xfrm>
            <a:off x="609480" y="1228680"/>
            <a:ext cx="10972440" cy="5095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Click to edit the outline text format</a:t>
            </a:r>
            <a:endParaRPr b="0" lang="en-US" sz="1800" strike="noStrike" u="none">
              <a:solidFill>
                <a:schemeClr val="dk1">
                  <a:lumMod val="75000"/>
                  <a:lumOff val="25000"/>
                </a:schemeClr>
              </a:solidFill>
              <a:effectLst/>
              <a:uFillTx/>
              <a:latin typeface="Century Gothic"/>
            </a:endParaRPr>
          </a:p>
          <a:p>
            <a:pPr lvl="1" marL="864000" indent="-324000">
              <a:spcBef>
                <a:spcPts val="1134"/>
              </a:spcBef>
              <a:buClr>
                <a:srgbClr val="000000"/>
              </a:buClr>
              <a:buSzPct val="75000"/>
              <a:buFont typeface="Symbol" charset="2"/>
              <a:buChar char=""/>
            </a:pPr>
            <a:r>
              <a:rPr b="0" lang="en-US" sz="1800" strike="noStrike" u="none">
                <a:solidFill>
                  <a:schemeClr val="dk1">
                    <a:lumMod val="75000"/>
                    <a:lumOff val="25000"/>
                  </a:schemeClr>
                </a:solidFill>
                <a:effectLst/>
                <a:uFillTx/>
                <a:latin typeface="Century Gothic"/>
              </a:rPr>
              <a:t>Second Outline Level</a:t>
            </a:r>
            <a:endParaRPr b="0" lang="en-US" sz="1800" strike="noStrike" u="none">
              <a:solidFill>
                <a:schemeClr val="dk1">
                  <a:lumMod val="75000"/>
                  <a:lumOff val="25000"/>
                </a:schemeClr>
              </a:solidFill>
              <a:effectLst/>
              <a:uFillTx/>
              <a:latin typeface="Century Gothic"/>
            </a:endParaRPr>
          </a:p>
          <a:p>
            <a:pPr lvl="2" marL="1296000" indent="-288000">
              <a:spcBef>
                <a:spcPts val="850"/>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Third Outline Level</a:t>
            </a:r>
            <a:endParaRPr b="0" lang="en-US" sz="1800" strike="noStrike" u="none">
              <a:solidFill>
                <a:schemeClr val="dk1">
                  <a:lumMod val="75000"/>
                  <a:lumOff val="25000"/>
                </a:schemeClr>
              </a:solidFill>
              <a:effectLst/>
              <a:uFillTx/>
              <a:latin typeface="Century Gothic"/>
            </a:endParaRPr>
          </a:p>
          <a:p>
            <a:pPr lvl="3" marL="1728000" indent="-216000">
              <a:spcBef>
                <a:spcPts val="567"/>
              </a:spcBef>
              <a:buClr>
                <a:srgbClr val="000000"/>
              </a:buClr>
              <a:buSzPct val="75000"/>
              <a:buFont typeface="Symbol" charset="2"/>
              <a:buChar char=""/>
            </a:pPr>
            <a:r>
              <a:rPr b="0" lang="en-US" sz="1800" strike="noStrike" u="none">
                <a:solidFill>
                  <a:schemeClr val="dk1">
                    <a:lumMod val="75000"/>
                    <a:lumOff val="25000"/>
                  </a:schemeClr>
                </a:solidFill>
                <a:effectLst/>
                <a:uFillTx/>
                <a:latin typeface="Century Gothic"/>
              </a:rPr>
              <a:t>Fourth Outline Level</a:t>
            </a:r>
            <a:endParaRPr b="0" lang="en-US" sz="1800" strike="noStrike" u="none">
              <a:solidFill>
                <a:schemeClr val="dk1">
                  <a:lumMod val="75000"/>
                  <a:lumOff val="25000"/>
                </a:schemeClr>
              </a:solidFill>
              <a:effectLst/>
              <a:uFillTx/>
              <a:latin typeface="Century Gothic"/>
            </a:endParaRPr>
          </a:p>
          <a:p>
            <a:pPr lvl="4" marL="2160000" indent="-216000">
              <a:spcBef>
                <a:spcPts val="283"/>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Fifth Outline Level</a:t>
            </a:r>
            <a:endParaRPr b="0" lang="en-US" sz="1800" strike="noStrike" u="none">
              <a:solidFill>
                <a:schemeClr val="dk1">
                  <a:lumMod val="75000"/>
                  <a:lumOff val="25000"/>
                </a:schemeClr>
              </a:solidFill>
              <a:effectLst/>
              <a:uFillTx/>
              <a:latin typeface="Century Gothic"/>
            </a:endParaRPr>
          </a:p>
          <a:p>
            <a:pPr lvl="5" marL="2592000" indent="-216000">
              <a:spcBef>
                <a:spcPts val="283"/>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Sixth Outline Level</a:t>
            </a:r>
            <a:endParaRPr b="0" lang="en-US" sz="1800" strike="noStrike" u="none">
              <a:solidFill>
                <a:schemeClr val="dk1">
                  <a:lumMod val="75000"/>
                  <a:lumOff val="25000"/>
                </a:schemeClr>
              </a:solidFill>
              <a:effectLst/>
              <a:uFillTx/>
              <a:latin typeface="Century Gothic"/>
            </a:endParaRPr>
          </a:p>
          <a:p>
            <a:pPr lvl="6" marL="3024000" indent="-216000">
              <a:spcBef>
                <a:spcPts val="283"/>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Seventh Outline Level</a:t>
            </a:r>
            <a:endParaRPr b="0" lang="en-US" sz="1800" strike="noStrike" u="none">
              <a:solidFill>
                <a:schemeClr val="dk1">
                  <a:lumMod val="75000"/>
                  <a:lumOff val="25000"/>
                </a:schemeClr>
              </a:solidFill>
              <a:effectLst/>
              <a:uFillTx/>
              <a:latin typeface="Century Gothic"/>
            </a:endParaRPr>
          </a:p>
        </p:txBody>
      </p:sp>
      <p:sp>
        <p:nvSpPr>
          <p:cNvPr id="218" name="PlaceHolder 3"/>
          <p:cNvSpPr>
            <a:spLocks noGrp="1"/>
          </p:cNvSpPr>
          <p:nvPr>
            <p:ph type="dt" idx="13"/>
          </p:nvPr>
        </p:nvSpPr>
        <p:spPr>
          <a:xfrm>
            <a:off x="609480" y="6400800"/>
            <a:ext cx="2844360" cy="32040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19" name="PlaceHolder 4"/>
          <p:cNvSpPr>
            <a:spLocks noGrp="1"/>
          </p:cNvSpPr>
          <p:nvPr>
            <p:ph type="ftr" idx="14"/>
          </p:nvPr>
        </p:nvSpPr>
        <p:spPr>
          <a:xfrm>
            <a:off x="4165560" y="6400800"/>
            <a:ext cx="3860280" cy="32040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20" name="PlaceHolder 5"/>
          <p:cNvSpPr>
            <a:spLocks noGrp="1"/>
          </p:cNvSpPr>
          <p:nvPr>
            <p:ph type="sldNum" idx="15"/>
          </p:nvPr>
        </p:nvSpPr>
        <p:spPr>
          <a:xfrm>
            <a:off x="8737560" y="6400800"/>
            <a:ext cx="2844360" cy="320400"/>
          </a:xfrm>
          <a:prstGeom prst="rect">
            <a:avLst/>
          </a:prstGeom>
          <a:noFill/>
          <a:ln w="0">
            <a:noFill/>
          </a:ln>
        </p:spPr>
        <p:txBody>
          <a:bodyPr lIns="91440" rIns="91440" tIns="45720" bIns="45720" anchor="ctr">
            <a:noAutofit/>
          </a:bodyPr>
          <a:p>
            <a:pPr indent="0">
              <a:buNone/>
            </a:pPr>
            <a:endParaRPr b="0" lang="en-US" sz="20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177080" y="138600"/>
            <a:ext cx="7848720" cy="1703880"/>
          </a:xfrm>
          <a:prstGeom prst="rect">
            <a:avLst/>
          </a:prstGeom>
          <a:noFill/>
          <a:ln w="0">
            <a:noFill/>
          </a:ln>
        </p:spPr>
        <p:txBody>
          <a:bodyPr lIns="91440" rIns="91440" tIns="45720" bIns="45720" anchor="b">
            <a:noAutofit/>
          </a:bodyPr>
          <a:p>
            <a:pPr indent="0" algn="ctr" defTabSz="457200">
              <a:lnSpc>
                <a:spcPct val="100000"/>
              </a:lnSpc>
              <a:buNone/>
            </a:pPr>
            <a:r>
              <a:rPr b="1" lang="en-US" sz="2800" strike="noStrike" u="none">
                <a:solidFill>
                  <a:srgbClr val="00b050"/>
                </a:solidFill>
                <a:effectLst/>
                <a:uFillTx/>
                <a:latin typeface="comic"/>
              </a:rPr>
              <a:t> </a:t>
            </a:r>
            <a:r>
              <a:rPr b="1" lang="en-US" sz="5400" strike="noStrike" u="none">
                <a:solidFill>
                  <a:srgbClr val="0000ff"/>
                </a:solidFill>
                <a:effectLst/>
                <a:uFillTx/>
                <a:latin typeface="comic"/>
              </a:rPr>
              <a:t>Chapter 4</a:t>
            </a:r>
            <a:endParaRPr b="0" lang="en-US" sz="5400" strike="noStrike" u="none">
              <a:solidFill>
                <a:schemeClr val="dk1"/>
              </a:solidFill>
              <a:effectLst/>
              <a:uFillTx/>
              <a:latin typeface="Century Gothic"/>
            </a:endParaRPr>
          </a:p>
        </p:txBody>
      </p:sp>
      <p:sp>
        <p:nvSpPr>
          <p:cNvPr id="228" name="Rectangle 4"/>
          <p:cNvSpPr/>
          <p:nvPr/>
        </p:nvSpPr>
        <p:spPr>
          <a:xfrm>
            <a:off x="4070880" y="74160"/>
            <a:ext cx="8028720" cy="6676560"/>
          </a:xfrm>
          <a:prstGeom prst="rect">
            <a:avLst/>
          </a:prstGeom>
          <a:noFill/>
          <a:ln cap="rnd" w="66675">
            <a:solidFill>
              <a:srgbClr val="31b4e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29" name="Rectangle 2"/>
          <p:cNvSpPr/>
          <p:nvPr/>
        </p:nvSpPr>
        <p:spPr>
          <a:xfrm>
            <a:off x="4177080" y="2344320"/>
            <a:ext cx="7923240" cy="3414600"/>
          </a:xfrm>
          <a:prstGeom prst="rect">
            <a:avLst/>
          </a:prstGeom>
          <a:noFill/>
          <a:ln w="0">
            <a:noFill/>
          </a:ln>
        </p:spPr>
        <p:style>
          <a:lnRef idx="0"/>
          <a:fillRef idx="0"/>
          <a:effectRef idx="0"/>
          <a:fontRef idx="minor"/>
        </p:style>
        <p:txBody>
          <a:bodyPr anchor="t">
            <a:spAutoFit/>
          </a:bodyPr>
          <a:p>
            <a:pPr algn="ctr" defTabSz="457200">
              <a:lnSpc>
                <a:spcPct val="100000"/>
              </a:lnSpc>
            </a:pPr>
            <a:r>
              <a:rPr b="1" lang="en-US" sz="7200" spc="51" strike="noStrike" u="none">
                <a:solidFill>
                  <a:srgbClr val="ff0000"/>
                </a:solidFill>
                <a:effectLst/>
                <a:uFillTx/>
                <a:latin typeface="comic"/>
              </a:rPr>
              <a:t>High-Level Database Model</a:t>
            </a:r>
            <a:endParaRPr b="0" lang="en-US" sz="7200" strike="noStrike" u="none">
              <a:solidFill>
                <a:srgbClr val="000000"/>
              </a:solidFill>
              <a:effectLst/>
              <a:uFillTx/>
              <a:latin typeface="Arial"/>
            </a:endParaRPr>
          </a:p>
        </p:txBody>
      </p:sp>
      <p:pic>
        <p:nvPicPr>
          <p:cNvPr id="230" name="Picture 7" descr="images"/>
          <p:cNvPicPr/>
          <p:nvPr/>
        </p:nvPicPr>
        <p:blipFill>
          <a:blip r:embed="rId1">
            <a:alphaModFix amt="60000"/>
          </a:blip>
          <a:stretch/>
        </p:blipFill>
        <p:spPr>
          <a:xfrm>
            <a:off x="216000" y="4312800"/>
            <a:ext cx="3756960" cy="243792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5" name="PlaceHolder 1"/>
          <p:cNvSpPr>
            <a:spLocks noGrp="1"/>
          </p:cNvSpPr>
          <p:nvPr>
            <p:ph/>
          </p:nvPr>
        </p:nvSpPr>
        <p:spPr>
          <a:xfrm>
            <a:off x="1068840" y="947520"/>
            <a:ext cx="9984960" cy="51883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charset="2"/>
              <a:buChar char=""/>
            </a:pPr>
            <a:r>
              <a:rPr b="1" i="1" lang="en-US" sz="2400" strike="noStrike" u="none">
                <a:solidFill>
                  <a:schemeClr val="dk1">
                    <a:lumMod val="75000"/>
                    <a:lumOff val="25000"/>
                  </a:schemeClr>
                </a:solidFill>
                <a:effectLst/>
                <a:uFillTx/>
                <a:latin typeface="Century Gothic"/>
              </a:rPr>
              <a:t>Entity:</a:t>
            </a:r>
            <a:r>
              <a:rPr b="1" i="1" lang="en-US" sz="2800" strike="noStrike" u="none">
                <a:solidFill>
                  <a:schemeClr val="accent2"/>
                </a:solidFill>
                <a:effectLst/>
                <a:uFillTx/>
                <a:latin typeface="Century Gothic"/>
              </a:rPr>
              <a:t>  </a:t>
            </a:r>
            <a:endParaRPr b="0" lang="en-US" sz="2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60000"/>
              <a:buFont typeface="Wingdings" charset="2"/>
              <a:buChar char=""/>
            </a:pPr>
            <a:r>
              <a:rPr b="0" lang="en-US" sz="2400" strike="noStrike" u="none">
                <a:solidFill>
                  <a:schemeClr val="dk1">
                    <a:lumMod val="75000"/>
                    <a:lumOff val="25000"/>
                  </a:schemeClr>
                </a:solidFill>
                <a:effectLst/>
                <a:uFillTx/>
                <a:latin typeface="Century Gothic"/>
              </a:rPr>
              <a:t>Real-world thing, distinguishable from other objects.</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60000"/>
              <a:buFont typeface="Wingdings" charset="2"/>
              <a:buChar char=""/>
            </a:pPr>
            <a:r>
              <a:rPr b="0" lang="en-US" sz="2400" strike="noStrike" u="none">
                <a:solidFill>
                  <a:schemeClr val="dk1">
                    <a:lumMod val="75000"/>
                    <a:lumOff val="25000"/>
                  </a:schemeClr>
                </a:solidFill>
                <a:effectLst/>
                <a:uFillTx/>
                <a:latin typeface="Century Gothic"/>
              </a:rPr>
              <a:t>Noun phrase</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60000"/>
              <a:buFont typeface="Wingdings" charset="2"/>
              <a:buChar char=""/>
            </a:pPr>
            <a:r>
              <a:rPr b="0" lang="en-US" sz="2400" strike="noStrike" u="none">
                <a:solidFill>
                  <a:schemeClr val="dk1">
                    <a:lumMod val="75000"/>
                    <a:lumOff val="25000"/>
                  </a:schemeClr>
                </a:solidFill>
                <a:effectLst/>
                <a:uFillTx/>
                <a:latin typeface="Century Gothic"/>
              </a:rPr>
              <a:t>Entity described by set of </a:t>
            </a:r>
            <a:r>
              <a:rPr b="0" i="1" lang="en-US" sz="2400" strike="noStrike" u="none">
                <a:solidFill>
                  <a:schemeClr val="dk1">
                    <a:lumMod val="75000"/>
                    <a:lumOff val="25000"/>
                  </a:schemeClr>
                </a:solidFill>
                <a:effectLst/>
                <a:uFillTx/>
                <a:latin typeface="Century Gothic"/>
              </a:rPr>
              <a:t>attributes</a:t>
            </a:r>
            <a:r>
              <a:rPr b="0" lang="en-US" sz="2400" strike="noStrike" u="none">
                <a:solidFill>
                  <a:schemeClr val="accent2"/>
                </a:solidFill>
                <a:effectLst/>
                <a:uFillTx/>
                <a:latin typeface="Century Gothic"/>
              </a:rPr>
              <a:t>. </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charset="2"/>
              <a:buChar char=""/>
            </a:pPr>
            <a:r>
              <a:rPr b="1" i="1" lang="en-US" sz="2400" strike="noStrike" u="none">
                <a:solidFill>
                  <a:schemeClr val="dk1">
                    <a:lumMod val="75000"/>
                    <a:lumOff val="25000"/>
                  </a:schemeClr>
                </a:solidFill>
                <a:effectLst/>
                <a:uFillTx/>
                <a:latin typeface="Century Gothic"/>
              </a:rPr>
              <a:t>Entity Set</a:t>
            </a:r>
            <a:r>
              <a:rPr b="1" lang="en-US" sz="2800" strike="noStrike" u="none">
                <a:solidFill>
                  <a:schemeClr val="dk1">
                    <a:lumMod val="75000"/>
                    <a:lumOff val="25000"/>
                  </a:schemeClr>
                </a:solidFill>
                <a:effectLst/>
                <a:uFillTx/>
                <a:latin typeface="Century Gothic"/>
              </a:rPr>
              <a:t>:</a:t>
            </a:r>
            <a:r>
              <a:rPr b="1" lang="en-US" sz="2800" strike="noStrike" u="none">
                <a:solidFill>
                  <a:schemeClr val="accent2"/>
                </a:solidFill>
                <a:effectLst/>
                <a:uFillTx/>
                <a:latin typeface="Century Gothic"/>
              </a:rPr>
              <a:t>  </a:t>
            </a:r>
            <a:r>
              <a:rPr b="1" lang="en-US" sz="2800" strike="noStrike" u="none">
                <a:solidFill>
                  <a:schemeClr val="dk1">
                    <a:lumMod val="75000"/>
                    <a:lumOff val="25000"/>
                  </a:schemeClr>
                </a:solidFill>
                <a:effectLst/>
                <a:uFillTx/>
                <a:latin typeface="Century Gothic"/>
              </a:rPr>
              <a:t>A collection of similar entities.  E.g., all employees.  </a:t>
            </a:r>
            <a:endParaRPr b="0" lang="en-US" sz="2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60000"/>
              <a:buFont typeface="Wingdings" charset="2"/>
              <a:buChar char=""/>
            </a:pPr>
            <a:r>
              <a:rPr b="0" lang="en-US" sz="2400" strike="noStrike" u="none">
                <a:solidFill>
                  <a:schemeClr val="dk1">
                    <a:lumMod val="75000"/>
                    <a:lumOff val="25000"/>
                  </a:schemeClr>
                </a:solidFill>
                <a:effectLst/>
                <a:uFillTx/>
                <a:latin typeface="Century Gothic"/>
              </a:rPr>
              <a:t>All entities in an entity set have the same set of attributes.  (Until we consider hierarchies, anyway!)</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60000"/>
              <a:buFont typeface="Wingdings" charset="2"/>
              <a:buChar char=""/>
            </a:pPr>
            <a:r>
              <a:rPr b="0" lang="en-US" sz="2400" strike="noStrike" u="none">
                <a:solidFill>
                  <a:schemeClr val="dk1">
                    <a:lumMod val="75000"/>
                    <a:lumOff val="25000"/>
                  </a:schemeClr>
                </a:solidFill>
                <a:effectLst/>
                <a:uFillTx/>
                <a:latin typeface="Century Gothic"/>
              </a:rPr>
              <a:t>Each attribute has a domain.</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endParaRPr b="0" lang="en-US" sz="2400" strike="noStrike" u="none">
              <a:solidFill>
                <a:schemeClr val="dk1">
                  <a:lumMod val="75000"/>
                  <a:lumOff val="25000"/>
                </a:schemeClr>
              </a:solidFill>
              <a:effectLst/>
              <a:uFillTx/>
              <a:latin typeface="Century Gothic"/>
            </a:endParaRPr>
          </a:p>
        </p:txBody>
      </p:sp>
      <p:grpSp>
        <p:nvGrpSpPr>
          <p:cNvPr id="256" name="Group 6"/>
          <p:cNvGrpSpPr/>
          <p:nvPr/>
        </p:nvGrpSpPr>
        <p:grpSpPr>
          <a:xfrm>
            <a:off x="6938640" y="4940280"/>
            <a:ext cx="4406760" cy="1663200"/>
            <a:chOff x="6938640" y="4940280"/>
            <a:chExt cx="4406760" cy="1663200"/>
          </a:xfrm>
        </p:grpSpPr>
        <p:grpSp>
          <p:nvGrpSpPr>
            <p:cNvPr id="257" name="Group 7"/>
            <p:cNvGrpSpPr/>
            <p:nvPr/>
          </p:nvGrpSpPr>
          <p:grpSpPr>
            <a:xfrm>
              <a:off x="8310240" y="6083280"/>
              <a:ext cx="1815840" cy="520200"/>
              <a:chOff x="8310240" y="6083280"/>
              <a:chExt cx="1815840" cy="520200"/>
            </a:xfrm>
          </p:grpSpPr>
          <p:sp>
            <p:nvSpPr>
              <p:cNvPr id="258" name="Rectangle 8"/>
              <p:cNvSpPr/>
              <p:nvPr/>
            </p:nvSpPr>
            <p:spPr>
              <a:xfrm>
                <a:off x="8310240" y="6083280"/>
                <a:ext cx="1815840" cy="520200"/>
              </a:xfrm>
              <a:prstGeom prst="rect">
                <a:avLst/>
              </a:prstGeom>
              <a:noFill/>
              <a:ln w="12700">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vi-VN" sz="1800" strike="noStrike" u="none">
                  <a:solidFill>
                    <a:schemeClr val="dk1"/>
                  </a:solidFill>
                  <a:effectLst/>
                  <a:uFillTx/>
                  <a:latin typeface="Century Gothic"/>
                </a:endParaRPr>
              </a:p>
            </p:txBody>
          </p:sp>
          <p:sp>
            <p:nvSpPr>
              <p:cNvPr id="259" name="Rectangle 9"/>
              <p:cNvSpPr/>
              <p:nvPr/>
            </p:nvSpPr>
            <p:spPr>
              <a:xfrm>
                <a:off x="8435520" y="6103800"/>
                <a:ext cx="1379160" cy="396360"/>
              </a:xfrm>
              <a:prstGeom prst="rect">
                <a:avLst/>
              </a:prstGeom>
              <a:noFill/>
              <a:ln w="0">
                <a:noFill/>
              </a:ln>
            </p:spPr>
            <p:style>
              <a:lnRef idx="0"/>
              <a:fillRef idx="0"/>
              <a:effectRef idx="0"/>
              <a:fontRef idx="minor"/>
            </p:style>
            <p:txBody>
              <a:bodyPr wrap="none" lIns="90360" rIns="90360" tIns="44280" bIns="44280" anchor="t">
                <a:spAutoFit/>
              </a:bodyPr>
              <a:p>
                <a:pPr defTabSz="457200">
                  <a:lnSpc>
                    <a:spcPct val="100000"/>
                  </a:lnSpc>
                </a:pPr>
                <a:r>
                  <a:rPr b="1" lang="en-US" sz="2000" strike="noStrike" u="none">
                    <a:solidFill>
                      <a:schemeClr val="dk2"/>
                    </a:solidFill>
                    <a:effectLst/>
                    <a:uFillTx/>
                    <a:latin typeface="Arial"/>
                  </a:rPr>
                  <a:t>Employee</a:t>
                </a:r>
                <a:endParaRPr b="0" lang="en-US" sz="2000" strike="noStrike" u="none">
                  <a:solidFill>
                    <a:srgbClr val="000000"/>
                  </a:solidFill>
                  <a:effectLst/>
                  <a:uFillTx/>
                  <a:latin typeface="Arial"/>
                </a:endParaRPr>
              </a:p>
            </p:txBody>
          </p:sp>
        </p:grpSp>
        <p:sp>
          <p:nvSpPr>
            <p:cNvPr id="260" name="Oval 10"/>
            <p:cNvSpPr/>
            <p:nvPr/>
          </p:nvSpPr>
          <p:spPr>
            <a:xfrm>
              <a:off x="6938640" y="5168880"/>
              <a:ext cx="1130040" cy="520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vi-VN" sz="1800" strike="noStrike" u="none">
                <a:solidFill>
                  <a:schemeClr val="dk1"/>
                </a:solidFill>
                <a:effectLst/>
                <a:uFillTx/>
                <a:latin typeface="Century Gothic"/>
              </a:endParaRPr>
            </a:p>
          </p:txBody>
        </p:sp>
        <p:sp>
          <p:nvSpPr>
            <p:cNvPr id="261" name="Rectangle 11"/>
            <p:cNvSpPr/>
            <p:nvPr/>
          </p:nvSpPr>
          <p:spPr>
            <a:xfrm>
              <a:off x="7214760" y="5264280"/>
              <a:ext cx="617040" cy="396360"/>
            </a:xfrm>
            <a:prstGeom prst="rect">
              <a:avLst/>
            </a:prstGeom>
            <a:noFill/>
            <a:ln w="0">
              <a:noFill/>
            </a:ln>
          </p:spPr>
          <p:style>
            <a:lnRef idx="0"/>
            <a:fillRef idx="0"/>
            <a:effectRef idx="0"/>
            <a:fontRef idx="minor"/>
          </p:style>
          <p:txBody>
            <a:bodyPr wrap="none" lIns="90360" rIns="90360" tIns="44280" bIns="44280" anchor="t">
              <a:spAutoFit/>
            </a:bodyPr>
            <a:p>
              <a:pPr defTabSz="457200">
                <a:lnSpc>
                  <a:spcPct val="100000"/>
                </a:lnSpc>
              </a:pPr>
              <a:r>
                <a:rPr b="1" lang="en-US" sz="2000" strike="noStrike" u="sng">
                  <a:solidFill>
                    <a:schemeClr val="dk1"/>
                  </a:solidFill>
                  <a:effectLst/>
                  <a:uFillTx/>
                  <a:latin typeface="Arial"/>
                </a:rPr>
                <a:t>ssn</a:t>
              </a:r>
              <a:endParaRPr b="0" lang="en-US" sz="2000" strike="noStrike" u="none">
                <a:solidFill>
                  <a:srgbClr val="000000"/>
                </a:solidFill>
                <a:effectLst/>
                <a:uFillTx/>
                <a:latin typeface="Arial"/>
              </a:endParaRPr>
            </a:p>
          </p:txBody>
        </p:sp>
        <p:sp>
          <p:nvSpPr>
            <p:cNvPr id="262" name="Oval 12"/>
            <p:cNvSpPr/>
            <p:nvPr/>
          </p:nvSpPr>
          <p:spPr>
            <a:xfrm>
              <a:off x="8615160" y="4940280"/>
              <a:ext cx="1130040" cy="520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vi-VN" sz="1800" strike="noStrike" u="none">
                <a:solidFill>
                  <a:schemeClr val="dk1"/>
                </a:solidFill>
                <a:effectLst/>
                <a:uFillTx/>
                <a:latin typeface="Century Gothic"/>
              </a:endParaRPr>
            </a:p>
          </p:txBody>
        </p:sp>
        <p:sp>
          <p:nvSpPr>
            <p:cNvPr id="263" name="Oval 13"/>
            <p:cNvSpPr/>
            <p:nvPr/>
          </p:nvSpPr>
          <p:spPr>
            <a:xfrm>
              <a:off x="10215360" y="5168880"/>
              <a:ext cx="1130040" cy="520200"/>
            </a:xfrm>
            <a:prstGeom prst="ellipse">
              <a:avLst/>
            </a:prstGeom>
            <a:noFill/>
            <a:ln w="12700">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vi-VN" sz="1800" strike="noStrike" u="none">
                <a:solidFill>
                  <a:schemeClr val="dk1"/>
                </a:solidFill>
                <a:effectLst/>
                <a:uFillTx/>
                <a:latin typeface="Century Gothic"/>
              </a:endParaRPr>
            </a:p>
          </p:txBody>
        </p:sp>
        <p:sp>
          <p:nvSpPr>
            <p:cNvPr id="264" name="Rectangle 14"/>
            <p:cNvSpPr/>
            <p:nvPr/>
          </p:nvSpPr>
          <p:spPr>
            <a:xfrm>
              <a:off x="8664120" y="5037120"/>
              <a:ext cx="842760" cy="396360"/>
            </a:xfrm>
            <a:prstGeom prst="rect">
              <a:avLst/>
            </a:prstGeom>
            <a:noFill/>
            <a:ln w="0">
              <a:noFill/>
            </a:ln>
          </p:spPr>
          <p:style>
            <a:lnRef idx="0"/>
            <a:fillRef idx="0"/>
            <a:effectRef idx="0"/>
            <a:fontRef idx="minor"/>
          </p:style>
          <p:txBody>
            <a:bodyPr wrap="none" lIns="90360" rIns="90360" tIns="44280" bIns="44280" anchor="t">
              <a:spAutoFit/>
            </a:bodyPr>
            <a:p>
              <a:pPr defTabSz="457200">
                <a:lnSpc>
                  <a:spcPct val="100000"/>
                </a:lnSpc>
              </a:pPr>
              <a:r>
                <a:rPr b="1" lang="en-US" sz="2000" strike="noStrike" u="none">
                  <a:solidFill>
                    <a:schemeClr val="dk1"/>
                  </a:solidFill>
                  <a:effectLst/>
                  <a:uFillTx/>
                  <a:latin typeface="Arial"/>
                </a:rPr>
                <a:t>name</a:t>
              </a:r>
              <a:endParaRPr b="0" lang="en-US" sz="2000" strike="noStrike" u="none">
                <a:solidFill>
                  <a:srgbClr val="000000"/>
                </a:solidFill>
                <a:effectLst/>
                <a:uFillTx/>
                <a:latin typeface="Arial"/>
              </a:endParaRPr>
            </a:p>
          </p:txBody>
        </p:sp>
        <p:sp>
          <p:nvSpPr>
            <p:cNvPr id="265" name="Rectangle 15"/>
            <p:cNvSpPr/>
            <p:nvPr/>
          </p:nvSpPr>
          <p:spPr>
            <a:xfrm>
              <a:off x="10492920" y="5267520"/>
              <a:ext cx="490320" cy="396360"/>
            </a:xfrm>
            <a:prstGeom prst="rect">
              <a:avLst/>
            </a:prstGeom>
            <a:noFill/>
            <a:ln w="0">
              <a:noFill/>
            </a:ln>
          </p:spPr>
          <p:style>
            <a:lnRef idx="0"/>
            <a:fillRef idx="0"/>
            <a:effectRef idx="0"/>
            <a:fontRef idx="minor"/>
          </p:style>
          <p:txBody>
            <a:bodyPr wrap="none" lIns="90360" rIns="90360" tIns="44280" bIns="44280" anchor="t">
              <a:spAutoFit/>
            </a:bodyPr>
            <a:p>
              <a:pPr defTabSz="457200">
                <a:lnSpc>
                  <a:spcPct val="100000"/>
                </a:lnSpc>
              </a:pPr>
              <a:r>
                <a:rPr b="1" lang="en-US" sz="2000" strike="noStrike" u="none">
                  <a:solidFill>
                    <a:schemeClr val="dk1"/>
                  </a:solidFill>
                  <a:effectLst/>
                  <a:uFillTx/>
                  <a:latin typeface="Arial"/>
                </a:rPr>
                <a:t>lot</a:t>
              </a:r>
              <a:endParaRPr b="0" lang="en-US" sz="2000" strike="noStrike" u="none">
                <a:solidFill>
                  <a:srgbClr val="000000"/>
                </a:solidFill>
                <a:effectLst/>
                <a:uFillTx/>
                <a:latin typeface="Arial"/>
              </a:endParaRPr>
            </a:p>
          </p:txBody>
        </p:sp>
        <p:sp>
          <p:nvSpPr>
            <p:cNvPr id="266" name="Line 16"/>
            <p:cNvSpPr/>
            <p:nvPr/>
          </p:nvSpPr>
          <p:spPr>
            <a:xfrm>
              <a:off x="7548120" y="5702040"/>
              <a:ext cx="749160" cy="368280"/>
            </a:xfrm>
            <a:prstGeom prst="line">
              <a:avLst/>
            </a:prstGeom>
            <a:ln w="12700">
              <a:solidFill>
                <a:srgbClr val="2e5369"/>
              </a:solidFill>
              <a:round/>
            </a:ln>
          </p:spPr>
          <p:style>
            <a:lnRef idx="0"/>
            <a:fillRef idx="0"/>
            <a:effectRef idx="0"/>
            <a:fontRef idx="minor"/>
          </p:style>
          <p:txBody>
            <a:bodyPr lIns="90000" rIns="90000" tIns="45000" bIns="45000" anchor="ctr">
              <a:noAutofit/>
            </a:bodyPr>
            <a:p>
              <a:endParaRPr b="0" lang="vi-VN" sz="1800" strike="noStrike" u="none">
                <a:solidFill>
                  <a:schemeClr val="dk1"/>
                </a:solidFill>
                <a:effectLst/>
                <a:uFillTx/>
                <a:latin typeface="Century Gothic"/>
              </a:endParaRPr>
            </a:p>
          </p:txBody>
        </p:sp>
        <p:sp>
          <p:nvSpPr>
            <p:cNvPr id="267" name="Line 17"/>
            <p:cNvSpPr/>
            <p:nvPr/>
          </p:nvSpPr>
          <p:spPr>
            <a:xfrm>
              <a:off x="9218160" y="5473440"/>
              <a:ext cx="360" cy="596880"/>
            </a:xfrm>
            <a:prstGeom prst="line">
              <a:avLst/>
            </a:prstGeom>
            <a:ln w="12700">
              <a:solidFill>
                <a:srgbClr val="2e5369"/>
              </a:solidFill>
              <a:round/>
            </a:ln>
          </p:spPr>
          <p:style>
            <a:lnRef idx="0"/>
            <a:fillRef idx="0"/>
            <a:effectRef idx="0"/>
            <a:fontRef idx="minor"/>
          </p:style>
          <p:txBody>
            <a:bodyPr lIns="90000" rIns="90000" tIns="45000" bIns="45000" anchor="ctr">
              <a:noAutofit/>
            </a:bodyPr>
            <a:p>
              <a:endParaRPr b="0" lang="vi-VN" sz="1800" strike="noStrike" u="none">
                <a:solidFill>
                  <a:schemeClr val="dk1"/>
                </a:solidFill>
                <a:effectLst/>
                <a:uFillTx/>
                <a:latin typeface="Century Gothic"/>
              </a:endParaRPr>
            </a:p>
          </p:txBody>
        </p:sp>
        <p:sp>
          <p:nvSpPr>
            <p:cNvPr id="268" name="Line 18"/>
            <p:cNvSpPr/>
            <p:nvPr/>
          </p:nvSpPr>
          <p:spPr>
            <a:xfrm flipV="1">
              <a:off x="10139040" y="5689440"/>
              <a:ext cx="596880" cy="393840"/>
            </a:xfrm>
            <a:prstGeom prst="line">
              <a:avLst/>
            </a:prstGeom>
            <a:ln w="12700">
              <a:solidFill>
                <a:srgbClr val="2e5369"/>
              </a:solidFill>
              <a:round/>
            </a:ln>
          </p:spPr>
          <p:style>
            <a:lnRef idx="0"/>
            <a:fillRef idx="0"/>
            <a:effectRef idx="0"/>
            <a:fontRef idx="minor"/>
          </p:style>
          <p:txBody>
            <a:bodyPr lIns="90000" rIns="90000" tIns="45000" bIns="45000" anchor="ctr">
              <a:noAutofit/>
            </a:bodyPr>
            <a:p>
              <a:endParaRPr b="0" lang="vi-VN" sz="1800" strike="noStrike" u="none">
                <a:solidFill>
                  <a:schemeClr val="dk1"/>
                </a:solidFill>
                <a:effectLst/>
                <a:uFillTx/>
                <a:latin typeface="Century Gothic"/>
              </a:endParaRPr>
            </a:p>
          </p:txBody>
        </p:sp>
      </p:grpSp>
      <p:sp>
        <p:nvSpPr>
          <p:cNvPr id="269" name="Title 1"/>
          <p:cNvSpPr/>
          <p:nvPr/>
        </p:nvSpPr>
        <p:spPr>
          <a:xfrm>
            <a:off x="180720" y="0"/>
            <a:ext cx="12011040" cy="924840"/>
          </a:xfrm>
          <a:prstGeom prst="rect">
            <a:avLst/>
          </a:prstGeom>
          <a:solidFill>
            <a:schemeClr val="accent4">
              <a:lumMod val="50000"/>
            </a:schemeClr>
          </a:solidFill>
          <a:ln w="0">
            <a:noFill/>
          </a:ln>
        </p:spPr>
        <p:style>
          <a:lnRef idx="0"/>
          <a:fillRef idx="0"/>
          <a:effectRef idx="0"/>
          <a:fontRef idx="minor"/>
        </p:style>
        <p:txBody>
          <a:bodyPr anchor="b">
            <a:noAutofit/>
          </a:bodyPr>
          <a:p>
            <a:pPr algn="ctr" defTabSz="457200">
              <a:lnSpc>
                <a:spcPct val="100000"/>
              </a:lnSpc>
            </a:pPr>
            <a:r>
              <a:rPr b="1" lang="en-US" sz="5400" strike="noStrike" u="none">
                <a:solidFill>
                  <a:srgbClr val="0070c0"/>
                </a:solidFill>
                <a:effectLst/>
                <a:uFillTx/>
                <a:latin typeface="comic"/>
              </a:rPr>
              <a:t>ERD -</a:t>
            </a:r>
            <a:r>
              <a:rPr b="1" lang="en-US" sz="5400" strike="noStrike" u="none">
                <a:solidFill>
                  <a:schemeClr val="lt1"/>
                </a:solidFill>
                <a:effectLst/>
                <a:uFillTx/>
                <a:latin typeface="comic"/>
              </a:rPr>
              <a:t> </a:t>
            </a:r>
            <a:r>
              <a:rPr b="1" lang="en-US" sz="5400" strike="noStrike" u="none">
                <a:solidFill>
                  <a:srgbClr val="ffff00"/>
                </a:solidFill>
                <a:effectLst/>
                <a:uFillTx/>
                <a:latin typeface="comic"/>
              </a:rPr>
              <a:t>Entity</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0" name="PlaceHolder 1"/>
          <p:cNvSpPr>
            <a:spLocks noGrp="1"/>
          </p:cNvSpPr>
          <p:nvPr>
            <p:ph/>
          </p:nvPr>
        </p:nvSpPr>
        <p:spPr>
          <a:xfrm>
            <a:off x="0" y="925200"/>
            <a:ext cx="12191760" cy="5932440"/>
          </a:xfrm>
          <a:prstGeom prst="rect">
            <a:avLst/>
          </a:prstGeom>
          <a:solidFill>
            <a:schemeClr val="lt1"/>
          </a:solidFill>
          <a:ln w="0">
            <a:noFill/>
          </a:ln>
        </p:spPr>
        <p:txBody>
          <a:bodyPr lIns="91440" rIns="91440" tIns="45720" bIns="45720" anchor="t">
            <a:noAutofit/>
          </a:bodyPr>
          <a:p>
            <a:pPr indent="0" defTabSz="457200">
              <a:lnSpc>
                <a:spcPct val="100000"/>
              </a:lnSpc>
              <a:spcBef>
                <a:spcPts val="1001"/>
              </a:spcBef>
              <a:buNone/>
              <a:tabLst>
                <a:tab algn="l" pos="0"/>
              </a:tabLst>
            </a:pPr>
            <a:r>
              <a:rPr b="1" i="1" lang="en-US" sz="2400" strike="noStrike" u="none">
                <a:solidFill>
                  <a:srgbClr val="ff0000"/>
                </a:solidFill>
                <a:effectLst/>
                <a:uFillTx/>
                <a:latin typeface="Century Gothic"/>
              </a:rPr>
              <a:t>Relationship</a:t>
            </a:r>
            <a:r>
              <a:rPr b="1" i="1" lang="en-US" sz="2400" strike="noStrike" u="none">
                <a:solidFill>
                  <a:schemeClr val="dk1">
                    <a:lumMod val="75000"/>
                    <a:lumOff val="25000"/>
                  </a:schemeClr>
                </a:solidFill>
                <a:effectLst/>
                <a:uFillTx/>
                <a:latin typeface="Century Gothic"/>
              </a:rPr>
              <a:t>:  </a:t>
            </a:r>
            <a:r>
              <a:rPr b="0" lang="en-US" sz="2400" strike="noStrike" u="none">
                <a:solidFill>
                  <a:schemeClr val="dk1">
                    <a:lumMod val="75000"/>
                    <a:lumOff val="25000"/>
                  </a:schemeClr>
                </a:solidFill>
                <a:effectLst/>
                <a:uFillTx/>
                <a:latin typeface="Century Gothic"/>
              </a:rPr>
              <a:t>Association among two or more entities. Relationships can have their own attributes (descriptive attributes).</a:t>
            </a:r>
            <a:endParaRPr b="0" lang="en-US" sz="2400" strike="noStrike" u="none">
              <a:solidFill>
                <a:schemeClr val="dk1">
                  <a:lumMod val="75000"/>
                  <a:lumOff val="25000"/>
                </a:schemeClr>
              </a:solidFill>
              <a:effectLst/>
              <a:uFillTx/>
              <a:latin typeface="Century Gothic"/>
            </a:endParaRPr>
          </a:p>
          <a:p>
            <a:pPr marL="457200" indent="0" defTabSz="457200">
              <a:lnSpc>
                <a:spcPct val="100000"/>
              </a:lnSpc>
              <a:spcBef>
                <a:spcPts val="1001"/>
              </a:spcBef>
              <a:buNone/>
              <a:tabLst>
                <a:tab algn="l" pos="0"/>
              </a:tabLst>
            </a:pPr>
            <a:r>
              <a:rPr b="1" lang="en-US" sz="2400" strike="noStrike" u="none">
                <a:solidFill>
                  <a:schemeClr val="dk1"/>
                </a:solidFill>
                <a:effectLst/>
                <a:uFillTx/>
                <a:latin typeface="Century Gothic"/>
              </a:rPr>
              <a:t>verb phrases</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2400" strike="noStrike" u="none">
                <a:solidFill>
                  <a:schemeClr val="dk1">
                    <a:lumMod val="75000"/>
                    <a:lumOff val="25000"/>
                  </a:schemeClr>
                </a:solidFill>
                <a:effectLst/>
                <a:uFillTx/>
                <a:latin typeface="Century Gothic"/>
              </a:rPr>
              <a:t>1-1</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2400" strike="noStrike" u="none">
                <a:solidFill>
                  <a:schemeClr val="dk1">
                    <a:lumMod val="75000"/>
                    <a:lumOff val="25000"/>
                  </a:schemeClr>
                </a:solidFill>
                <a:effectLst/>
                <a:uFillTx/>
                <a:latin typeface="Century Gothic"/>
              </a:rPr>
              <a:t>1- M/ M -1</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2400" strike="noStrike" u="none">
                <a:solidFill>
                  <a:schemeClr val="dk1">
                    <a:lumMod val="75000"/>
                    <a:lumOff val="25000"/>
                  </a:schemeClr>
                </a:solidFill>
                <a:effectLst/>
                <a:uFillTx/>
                <a:latin typeface="Century Gothic"/>
              </a:rPr>
              <a:t>M - M</a:t>
            </a:r>
            <a:endParaRPr b="0" lang="en-US" sz="2400" strike="noStrike" u="none">
              <a:solidFill>
                <a:schemeClr val="dk1">
                  <a:lumMod val="75000"/>
                  <a:lumOff val="25000"/>
                </a:schemeClr>
              </a:solidFill>
              <a:effectLst/>
              <a:uFillTx/>
              <a:latin typeface="Century Gothic"/>
            </a:endParaRPr>
          </a:p>
          <a:p>
            <a:pPr marL="457200" indent="0" defTabSz="457200">
              <a:lnSpc>
                <a:spcPct val="100000"/>
              </a:lnSpc>
              <a:spcBef>
                <a:spcPts val="1001"/>
              </a:spcBef>
              <a:buNone/>
              <a:tabLst>
                <a:tab algn="l" pos="0"/>
              </a:tabLst>
            </a:pPr>
            <a:r>
              <a:rPr b="1" lang="en-US" sz="2400" strike="noStrike" u="none">
                <a:solidFill>
                  <a:schemeClr val="dk1">
                    <a:lumMod val="75000"/>
                    <a:lumOff val="25000"/>
                  </a:schemeClr>
                </a:solidFill>
                <a:effectLst/>
                <a:uFillTx/>
                <a:latin typeface="Century Gothic"/>
              </a:rPr>
              <a:t>Degree Constraints</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2400" strike="noStrike" u="none">
                <a:solidFill>
                  <a:schemeClr val="dk1">
                    <a:lumMod val="75000"/>
                    <a:lumOff val="25000"/>
                  </a:schemeClr>
                </a:solidFill>
                <a:effectLst/>
                <a:uFillTx/>
                <a:latin typeface="Century Gothic"/>
              </a:rPr>
              <a:t>Recursive relationship</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2400" strike="noStrike" u="none">
                <a:solidFill>
                  <a:schemeClr val="dk1">
                    <a:lumMod val="75000"/>
                    <a:lumOff val="25000"/>
                  </a:schemeClr>
                </a:solidFill>
                <a:effectLst/>
                <a:uFillTx/>
                <a:latin typeface="Century Gothic"/>
              </a:rPr>
              <a:t>Unary, Binary, Ternary relationship (quan hệ 1 ngôi, hai ngôi,...)</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1" i="1" lang="en-US" sz="2400" strike="noStrike" u="none">
                <a:solidFill>
                  <a:schemeClr val="dk1">
                    <a:lumMod val="75000"/>
                    <a:lumOff val="25000"/>
                  </a:schemeClr>
                </a:solidFill>
                <a:effectLst/>
                <a:uFillTx/>
                <a:latin typeface="Century Gothic"/>
              </a:rPr>
              <a:t>A referential integrity constraints (ràng buộc toàn vẹn tham chiếu)</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2400" strike="noStrike" u="none">
                <a:solidFill>
                  <a:schemeClr val="dk1">
                    <a:lumMod val="75000"/>
                    <a:lumOff val="25000"/>
                  </a:schemeClr>
                </a:solidFill>
                <a:effectLst/>
                <a:uFillTx/>
                <a:latin typeface="Century Gothic"/>
              </a:rPr>
              <a:t>A value appearing in one context must also appear in another</a:t>
            </a:r>
            <a:endParaRPr b="0" lang="en-US" sz="2400" strike="noStrike" u="none">
              <a:solidFill>
                <a:schemeClr val="dk1">
                  <a:lumMod val="75000"/>
                  <a:lumOff val="25000"/>
                </a:schemeClr>
              </a:solidFill>
              <a:effectLst/>
              <a:uFillTx/>
              <a:latin typeface="Century Gothic"/>
            </a:endParaRPr>
          </a:p>
        </p:txBody>
      </p:sp>
      <p:pic>
        <p:nvPicPr>
          <p:cNvPr id="271" name="Picture 5" descr=""/>
          <p:cNvPicPr/>
          <p:nvPr/>
        </p:nvPicPr>
        <p:blipFill>
          <a:blip r:embed="rId1"/>
          <a:stretch/>
        </p:blipFill>
        <p:spPr>
          <a:xfrm>
            <a:off x="4047480" y="1796400"/>
            <a:ext cx="8039520" cy="2520720"/>
          </a:xfrm>
          <a:prstGeom prst="rect">
            <a:avLst/>
          </a:prstGeom>
          <a:noFill/>
          <a:ln w="0">
            <a:noFill/>
          </a:ln>
        </p:spPr>
      </p:pic>
      <p:sp>
        <p:nvSpPr>
          <p:cNvPr id="272" name="Title 1"/>
          <p:cNvSpPr/>
          <p:nvPr/>
        </p:nvSpPr>
        <p:spPr>
          <a:xfrm>
            <a:off x="-720" y="0"/>
            <a:ext cx="12192120" cy="924840"/>
          </a:xfrm>
          <a:prstGeom prst="rect">
            <a:avLst/>
          </a:prstGeom>
          <a:solidFill>
            <a:schemeClr val="accent4">
              <a:lumMod val="50000"/>
            </a:schemeClr>
          </a:solidFill>
          <a:ln w="0">
            <a:noFill/>
          </a:ln>
        </p:spPr>
        <p:style>
          <a:lnRef idx="0"/>
          <a:fillRef idx="0"/>
          <a:effectRef idx="0"/>
          <a:fontRef idx="minor"/>
        </p:style>
        <p:txBody>
          <a:bodyPr anchor="b">
            <a:noAutofit/>
          </a:bodyPr>
          <a:p>
            <a:pPr algn="ctr" defTabSz="457200">
              <a:lnSpc>
                <a:spcPct val="100000"/>
              </a:lnSpc>
            </a:pPr>
            <a:r>
              <a:rPr b="1" lang="en-US" sz="5400" strike="noStrike" u="none">
                <a:solidFill>
                  <a:srgbClr val="0070c0"/>
                </a:solidFill>
                <a:effectLst/>
                <a:uFillTx/>
                <a:latin typeface="comic"/>
              </a:rPr>
              <a:t>ERD -</a:t>
            </a:r>
            <a:r>
              <a:rPr b="1" lang="en-US" sz="5400" strike="noStrike" u="none">
                <a:solidFill>
                  <a:schemeClr val="lt1"/>
                </a:solidFill>
                <a:effectLst/>
                <a:uFillTx/>
                <a:latin typeface="comic"/>
              </a:rPr>
              <a:t> RELATIONSHIP</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852480" y="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ff0000"/>
                </a:solidFill>
                <a:effectLst/>
                <a:uFillTx/>
                <a:latin typeface="Century Gothic"/>
              </a:rPr>
              <a:t>Type of Attributes</a:t>
            </a:r>
            <a:endParaRPr b="0" lang="en-US" sz="4000" strike="noStrike" u="none">
              <a:solidFill>
                <a:schemeClr val="dk1"/>
              </a:solidFill>
              <a:effectLst/>
              <a:uFillTx/>
              <a:latin typeface="Century Gothic"/>
            </a:endParaRPr>
          </a:p>
        </p:txBody>
      </p:sp>
      <p:sp>
        <p:nvSpPr>
          <p:cNvPr id="274" name="PlaceHolder 2"/>
          <p:cNvSpPr>
            <a:spLocks noGrp="1"/>
          </p:cNvSpPr>
          <p:nvPr>
            <p:ph/>
          </p:nvPr>
        </p:nvSpPr>
        <p:spPr>
          <a:xfrm>
            <a:off x="196920" y="788040"/>
            <a:ext cx="11994840" cy="6149520"/>
          </a:xfrm>
          <a:prstGeom prst="rect">
            <a:avLst/>
          </a:prstGeom>
          <a:solidFill>
            <a:schemeClr val="lt1"/>
          </a:solidFill>
          <a:ln w="0">
            <a:noFill/>
          </a:ln>
        </p:spPr>
        <p:txBody>
          <a:bodyPr lIns="91440" rIns="91440" tIns="45720" bIns="45720" anchor="t">
            <a:noAutofit/>
          </a:bodyPr>
          <a:p>
            <a:pPr marL="343080" indent="-343080" defTabSz="457200">
              <a:lnSpc>
                <a:spcPct val="150000"/>
              </a:lnSpc>
              <a:spcBef>
                <a:spcPts val="1001"/>
              </a:spcBef>
              <a:buClr>
                <a:srgbClr val="353535"/>
              </a:buClr>
              <a:buFont typeface="Wingdings" charset="2"/>
              <a:buChar char=""/>
            </a:pPr>
            <a:r>
              <a:rPr b="1" lang="en-US" sz="2800" strike="noStrike" u="none">
                <a:solidFill>
                  <a:schemeClr val="dk1">
                    <a:lumMod val="75000"/>
                    <a:lumOff val="25000"/>
                  </a:schemeClr>
                </a:solidFill>
                <a:effectLst/>
                <a:uFillTx/>
                <a:latin typeface="Century Gothic"/>
              </a:rPr>
              <a:t> Key</a:t>
            </a:r>
            <a:r>
              <a:rPr b="0" lang="en-US" sz="2800" strike="noStrike" u="none">
                <a:solidFill>
                  <a:schemeClr val="dk1">
                    <a:lumMod val="75000"/>
                    <a:lumOff val="25000"/>
                  </a:schemeClr>
                </a:solidFill>
                <a:effectLst/>
                <a:uFillTx/>
                <a:latin typeface="Century Gothic"/>
              </a:rPr>
              <a:t> attribute (khoá)</a:t>
            </a:r>
            <a:endParaRPr b="0" lang="en-US" sz="2800" strike="noStrike" u="none">
              <a:solidFill>
                <a:schemeClr val="dk1">
                  <a:lumMod val="75000"/>
                  <a:lumOff val="25000"/>
                </a:schemeClr>
              </a:solidFill>
              <a:effectLst/>
              <a:uFillTx/>
              <a:latin typeface="Century Gothic"/>
            </a:endParaRPr>
          </a:p>
          <a:p>
            <a:pPr marL="343080" indent="-343080" defTabSz="457200">
              <a:lnSpc>
                <a:spcPct val="150000"/>
              </a:lnSpc>
              <a:spcBef>
                <a:spcPts val="1001"/>
              </a:spcBef>
              <a:buClr>
                <a:srgbClr val="353535"/>
              </a:buClr>
              <a:buFont typeface="Wingdings" charset="2"/>
              <a:buChar char=""/>
            </a:pPr>
            <a:r>
              <a:rPr b="0" lang="vi-VN" sz="2800" strike="noStrike" u="none">
                <a:solidFill>
                  <a:schemeClr val="dk1">
                    <a:lumMod val="75000"/>
                    <a:lumOff val="25000"/>
                  </a:schemeClr>
                </a:solidFill>
                <a:effectLst/>
                <a:uFillTx/>
                <a:latin typeface="Century Gothic"/>
              </a:rPr>
              <a:t> </a:t>
            </a:r>
            <a:r>
              <a:rPr b="1" lang="vi-VN" sz="2800" strike="noStrike" u="none">
                <a:solidFill>
                  <a:schemeClr val="dk1">
                    <a:lumMod val="75000"/>
                    <a:lumOff val="25000"/>
                  </a:schemeClr>
                </a:solidFill>
                <a:effectLst/>
                <a:uFillTx/>
                <a:latin typeface="Century Gothic"/>
              </a:rPr>
              <a:t>Multivalued </a:t>
            </a:r>
            <a:r>
              <a:rPr b="0" lang="vi-VN" sz="2800" strike="noStrike" u="none">
                <a:solidFill>
                  <a:schemeClr val="dk1">
                    <a:lumMod val="75000"/>
                    <a:lumOff val="25000"/>
                  </a:schemeClr>
                </a:solidFill>
                <a:effectLst/>
                <a:uFillTx/>
                <a:latin typeface="Century Gothic"/>
              </a:rPr>
              <a:t>attribute</a:t>
            </a:r>
            <a:r>
              <a:rPr b="0" lang="en-US" sz="2800" strike="noStrike" u="none">
                <a:solidFill>
                  <a:schemeClr val="dk1">
                    <a:lumMod val="75000"/>
                    <a:lumOff val="25000"/>
                  </a:schemeClr>
                </a:solidFill>
                <a:effectLst/>
                <a:uFillTx/>
                <a:latin typeface="Century Gothic"/>
              </a:rPr>
              <a:t> (đa trị)</a:t>
            </a:r>
            <a:endParaRPr b="0" lang="en-US" sz="2800" strike="noStrike" u="none">
              <a:solidFill>
                <a:schemeClr val="dk1">
                  <a:lumMod val="75000"/>
                  <a:lumOff val="25000"/>
                </a:schemeClr>
              </a:solidFill>
              <a:effectLst/>
              <a:uFillTx/>
              <a:latin typeface="Century Gothic"/>
            </a:endParaRPr>
          </a:p>
          <a:p>
            <a:pPr marL="343080" indent="-343080" defTabSz="457200">
              <a:lnSpc>
                <a:spcPct val="150000"/>
              </a:lnSpc>
              <a:spcBef>
                <a:spcPts val="1001"/>
              </a:spcBef>
              <a:buClr>
                <a:srgbClr val="353535"/>
              </a:buClr>
              <a:buFont typeface="Wingdings" charset="2"/>
              <a:buChar char=""/>
            </a:pPr>
            <a:r>
              <a:rPr b="0" lang="vi-VN" sz="2800" strike="noStrike" u="none">
                <a:solidFill>
                  <a:schemeClr val="dk1">
                    <a:lumMod val="75000"/>
                    <a:lumOff val="25000"/>
                  </a:schemeClr>
                </a:solidFill>
                <a:effectLst/>
                <a:uFillTx/>
                <a:latin typeface="Century Gothic"/>
              </a:rPr>
              <a:t> </a:t>
            </a:r>
            <a:r>
              <a:rPr b="1" lang="vi-VN" sz="2800" strike="noStrike" u="none">
                <a:solidFill>
                  <a:schemeClr val="dk1">
                    <a:lumMod val="75000"/>
                    <a:lumOff val="25000"/>
                  </a:schemeClr>
                </a:solidFill>
                <a:effectLst/>
                <a:uFillTx/>
                <a:latin typeface="Century Gothic"/>
              </a:rPr>
              <a:t>Derived</a:t>
            </a:r>
            <a:r>
              <a:rPr b="0" lang="vi-VN" sz="2800" strike="noStrike" u="none">
                <a:solidFill>
                  <a:schemeClr val="dk1">
                    <a:lumMod val="75000"/>
                    <a:lumOff val="25000"/>
                  </a:schemeClr>
                </a:solidFill>
                <a:effectLst/>
                <a:uFillTx/>
                <a:latin typeface="Century Gothic"/>
              </a:rPr>
              <a:t> attribute</a:t>
            </a:r>
            <a:r>
              <a:rPr b="0" lang="en-US" sz="2800" strike="noStrike" u="none">
                <a:solidFill>
                  <a:schemeClr val="dk1">
                    <a:lumMod val="75000"/>
                    <a:lumOff val="25000"/>
                  </a:schemeClr>
                </a:solidFill>
                <a:effectLst/>
                <a:uFillTx/>
                <a:latin typeface="Century Gothic"/>
              </a:rPr>
              <a:t> (suy ra)</a:t>
            </a:r>
            <a:endParaRPr b="0" lang="en-US" sz="2800" strike="noStrike" u="none">
              <a:solidFill>
                <a:schemeClr val="dk1">
                  <a:lumMod val="75000"/>
                  <a:lumOff val="25000"/>
                </a:schemeClr>
              </a:solidFill>
              <a:effectLst/>
              <a:uFillTx/>
              <a:latin typeface="Century Gothic"/>
            </a:endParaRPr>
          </a:p>
          <a:p>
            <a:pPr marL="343080" indent="-343080" defTabSz="457200">
              <a:lnSpc>
                <a:spcPct val="150000"/>
              </a:lnSpc>
              <a:spcBef>
                <a:spcPts val="1001"/>
              </a:spcBef>
              <a:buClr>
                <a:srgbClr val="353535"/>
              </a:buClr>
              <a:buFont typeface="Wingdings" charset="2"/>
              <a:buChar char=""/>
            </a:pPr>
            <a:r>
              <a:rPr b="1" lang="vi-VN" sz="2800" strike="noStrike" u="none">
                <a:solidFill>
                  <a:schemeClr val="dk1">
                    <a:lumMod val="75000"/>
                    <a:lumOff val="25000"/>
                  </a:schemeClr>
                </a:solidFill>
                <a:effectLst/>
                <a:uFillTx/>
                <a:latin typeface="Century Gothic"/>
              </a:rPr>
              <a:t> Composite</a:t>
            </a:r>
            <a:r>
              <a:rPr b="0" lang="vi-VN" sz="2800" strike="noStrike" u="none">
                <a:solidFill>
                  <a:schemeClr val="dk1">
                    <a:lumMod val="75000"/>
                    <a:lumOff val="25000"/>
                  </a:schemeClr>
                </a:solidFill>
                <a:effectLst/>
                <a:uFillTx/>
                <a:latin typeface="Century Gothic"/>
              </a:rPr>
              <a:t> attribute</a:t>
            </a:r>
            <a:r>
              <a:rPr b="0" lang="en-US" sz="2800" strike="noStrike" u="none">
                <a:solidFill>
                  <a:schemeClr val="dk1">
                    <a:lumMod val="75000"/>
                    <a:lumOff val="25000"/>
                  </a:schemeClr>
                </a:solidFill>
                <a:effectLst/>
                <a:uFillTx/>
                <a:latin typeface="Century Gothic"/>
              </a:rPr>
              <a:t> (tổng hợp)</a:t>
            </a:r>
            <a:endParaRPr b="0" lang="en-US" sz="2800" strike="noStrike" u="none">
              <a:solidFill>
                <a:schemeClr val="dk1">
                  <a:lumMod val="75000"/>
                  <a:lumOff val="25000"/>
                </a:schemeClr>
              </a:solidFill>
              <a:effectLst/>
              <a:uFillTx/>
              <a:latin typeface="Century Gothic"/>
            </a:endParaRPr>
          </a:p>
          <a:p>
            <a:pPr indent="0" defTabSz="457200">
              <a:lnSpc>
                <a:spcPct val="150000"/>
              </a:lnSpc>
              <a:spcBef>
                <a:spcPts val="1001"/>
              </a:spcBef>
              <a:buNone/>
              <a:tabLst>
                <a:tab algn="l" pos="0"/>
              </a:tabLst>
            </a:pPr>
            <a:endParaRPr b="0" lang="en-US" sz="2800" strike="noStrike" u="none">
              <a:solidFill>
                <a:schemeClr val="dk1">
                  <a:lumMod val="75000"/>
                  <a:lumOff val="25000"/>
                </a:schemeClr>
              </a:solidFill>
              <a:effectLst/>
              <a:uFillTx/>
              <a:latin typeface="Century Gothic"/>
            </a:endParaRPr>
          </a:p>
        </p:txBody>
      </p:sp>
      <p:sp>
        <p:nvSpPr>
          <p:cNvPr id="275" name="Rectangle 34"/>
          <p:cNvSpPr/>
          <p:nvPr/>
        </p:nvSpPr>
        <p:spPr>
          <a:xfrm>
            <a:off x="6402240" y="1790640"/>
            <a:ext cx="1833480" cy="298080"/>
          </a:xfrm>
          <a:prstGeom prst="rect">
            <a:avLst/>
          </a:prstGeom>
          <a:noFill/>
          <a:ln w="0">
            <a:noFill/>
          </a:ln>
        </p:spPr>
        <p:style>
          <a:lnRef idx="0"/>
          <a:fillRef idx="0"/>
          <a:effectRef idx="0"/>
          <a:fontRef idx="minor"/>
        </p:style>
        <p:txBody>
          <a:bodyPr wrap="none" lIns="90000" rIns="90000" tIns="45000" bIns="45000" anchor="ctr">
            <a:noAutofit/>
          </a:bodyPr>
          <a:p>
            <a:pPr algn="ctr" defTabSz="457200">
              <a:lnSpc>
                <a:spcPct val="100000"/>
              </a:lnSpc>
            </a:pPr>
            <a:r>
              <a:rPr b="0" lang="en-US" sz="2400" strike="noStrike" u="none">
                <a:solidFill>
                  <a:schemeClr val="dk1"/>
                </a:solidFill>
                <a:effectLst/>
                <a:uFillTx/>
                <a:latin typeface="Times New Roman"/>
              </a:rPr>
              <a:t>children</a:t>
            </a:r>
            <a:endParaRPr b="0" lang="en-US" sz="2400" strike="noStrike" u="none">
              <a:solidFill>
                <a:srgbClr val="000000"/>
              </a:solidFill>
              <a:effectLst/>
              <a:uFillTx/>
              <a:latin typeface="Arial"/>
            </a:endParaRPr>
          </a:p>
        </p:txBody>
      </p:sp>
      <p:sp>
        <p:nvSpPr>
          <p:cNvPr id="276" name="Rectangle 35"/>
          <p:cNvSpPr/>
          <p:nvPr/>
        </p:nvSpPr>
        <p:spPr>
          <a:xfrm>
            <a:off x="6532200" y="2599200"/>
            <a:ext cx="1359720" cy="389520"/>
          </a:xfrm>
          <a:prstGeom prst="rect">
            <a:avLst/>
          </a:prstGeom>
          <a:noFill/>
          <a:ln w="0">
            <a:noFill/>
          </a:ln>
        </p:spPr>
        <p:style>
          <a:lnRef idx="0"/>
          <a:fillRef idx="0"/>
          <a:effectRef idx="0"/>
          <a:fontRef idx="minor"/>
        </p:style>
        <p:txBody>
          <a:bodyPr wrap="none" lIns="90000" rIns="90000" tIns="45000" bIns="45000" anchor="ctr">
            <a:noAutofit/>
          </a:bodyPr>
          <a:p>
            <a:pPr algn="ctr" defTabSz="457200">
              <a:lnSpc>
                <a:spcPct val="100000"/>
              </a:lnSpc>
            </a:pPr>
            <a:r>
              <a:rPr b="0" lang="en-US" sz="2400" strike="noStrike" u="none">
                <a:solidFill>
                  <a:schemeClr val="dk1"/>
                </a:solidFill>
                <a:effectLst/>
                <a:uFillTx/>
                <a:latin typeface="Times New Roman"/>
              </a:rPr>
              <a:t>seniority</a:t>
            </a:r>
            <a:endParaRPr b="0" lang="en-US" sz="2400" strike="noStrike" u="none">
              <a:solidFill>
                <a:srgbClr val="000000"/>
              </a:solidFill>
              <a:effectLst/>
              <a:uFillTx/>
              <a:latin typeface="Arial"/>
            </a:endParaRPr>
          </a:p>
        </p:txBody>
      </p:sp>
      <p:sp>
        <p:nvSpPr>
          <p:cNvPr id="277" name="Oval 75"/>
          <p:cNvSpPr/>
          <p:nvPr/>
        </p:nvSpPr>
        <p:spPr>
          <a:xfrm>
            <a:off x="6402240" y="1816560"/>
            <a:ext cx="2064600" cy="457560"/>
          </a:xfrm>
          <a:prstGeom prst="ellipse">
            <a:avLst/>
          </a:prstGeom>
          <a:noFill/>
          <a:ln w="38100">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vi-VN" sz="1800" strike="noStrike" u="none">
              <a:solidFill>
                <a:schemeClr val="dk1"/>
              </a:solidFill>
              <a:effectLst/>
              <a:uFillTx/>
              <a:latin typeface="Century Gothic"/>
            </a:endParaRPr>
          </a:p>
        </p:txBody>
      </p:sp>
      <p:sp>
        <p:nvSpPr>
          <p:cNvPr id="278" name="Oval 76"/>
          <p:cNvSpPr/>
          <p:nvPr/>
        </p:nvSpPr>
        <p:spPr>
          <a:xfrm>
            <a:off x="6433200" y="2599200"/>
            <a:ext cx="1801800" cy="506880"/>
          </a:xfrm>
          <a:prstGeom prst="ellipse">
            <a:avLst/>
          </a:prstGeom>
          <a:noFill/>
          <a:ln w="9525">
            <a:solidFill>
              <a:srgbClr val="000000"/>
            </a:solidFill>
            <a:prstDash val="dash"/>
            <a:round/>
          </a:ln>
        </p:spPr>
        <p:style>
          <a:lnRef idx="0"/>
          <a:fillRef idx="0"/>
          <a:effectRef idx="0"/>
          <a:fontRef idx="minor"/>
        </p:style>
        <p:txBody>
          <a:bodyPr wrap="none" lIns="90000" rIns="90000" tIns="45000" bIns="45000" anchor="ctr">
            <a:noAutofit/>
          </a:bodyPr>
          <a:p>
            <a:pPr defTabSz="457200">
              <a:lnSpc>
                <a:spcPct val="100000"/>
              </a:lnSpc>
            </a:pPr>
            <a:endParaRPr b="0" lang="vi-VN" sz="1800" strike="noStrike" u="none">
              <a:solidFill>
                <a:schemeClr val="dk1"/>
              </a:solidFill>
              <a:effectLst/>
              <a:uFillTx/>
              <a:latin typeface="Century Gothic"/>
            </a:endParaRPr>
          </a:p>
        </p:txBody>
      </p:sp>
      <p:sp>
        <p:nvSpPr>
          <p:cNvPr id="279" name="Oval 9"/>
          <p:cNvSpPr/>
          <p:nvPr/>
        </p:nvSpPr>
        <p:spPr>
          <a:xfrm>
            <a:off x="5925960" y="1009080"/>
            <a:ext cx="1677240" cy="483480"/>
          </a:xfrm>
          <a:prstGeom prst="ellipse">
            <a:avLst/>
          </a:prstGeom>
          <a:solidFill>
            <a:srgbClr val="ffffff"/>
          </a:solid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457200">
              <a:lnSpc>
                <a:spcPct val="100000"/>
              </a:lnSpc>
            </a:pPr>
            <a:r>
              <a:rPr b="0" lang="vi-VN" sz="2000" strike="noStrike" u="sng">
                <a:solidFill>
                  <a:schemeClr val="dk1"/>
                </a:solidFill>
                <a:effectLst/>
                <a:uFillTx/>
                <a:latin typeface="Century Gothic"/>
              </a:rPr>
              <a:t>EmpID</a:t>
            </a:r>
            <a:endParaRPr b="0" lang="en-US" sz="2000" strike="noStrike" u="none">
              <a:solidFill>
                <a:srgbClr val="000000"/>
              </a:solidFill>
              <a:effectLst/>
              <a:uFillTx/>
              <a:latin typeface="Arial"/>
            </a:endParaRPr>
          </a:p>
        </p:txBody>
      </p:sp>
      <p:grpSp>
        <p:nvGrpSpPr>
          <p:cNvPr id="280" name="Group 15"/>
          <p:cNvGrpSpPr/>
          <p:nvPr/>
        </p:nvGrpSpPr>
        <p:grpSpPr>
          <a:xfrm>
            <a:off x="583560" y="3709080"/>
            <a:ext cx="10990440" cy="3372840"/>
            <a:chOff x="583560" y="3709080"/>
            <a:chExt cx="10990440" cy="3372840"/>
          </a:xfrm>
        </p:grpSpPr>
        <p:pic>
          <p:nvPicPr>
            <p:cNvPr id="281" name="Picture 11" descr=""/>
            <p:cNvPicPr/>
            <p:nvPr/>
          </p:nvPicPr>
          <p:blipFill>
            <a:blip r:embed="rId1"/>
            <a:stretch/>
          </p:blipFill>
          <p:spPr>
            <a:xfrm>
              <a:off x="583560" y="3709080"/>
              <a:ext cx="10990440" cy="3372840"/>
            </a:xfrm>
            <a:prstGeom prst="rect">
              <a:avLst/>
            </a:prstGeom>
            <a:noFill/>
            <a:ln w="0">
              <a:noFill/>
            </a:ln>
          </p:spPr>
        </p:pic>
        <p:sp>
          <p:nvSpPr>
            <p:cNvPr id="282" name="Oval 12"/>
            <p:cNvSpPr/>
            <p:nvPr/>
          </p:nvSpPr>
          <p:spPr>
            <a:xfrm>
              <a:off x="3519000" y="5763960"/>
              <a:ext cx="1613880" cy="387000"/>
            </a:xfrm>
            <a:prstGeom prst="ellipse">
              <a:avLst/>
            </a:prstGeom>
            <a:solidFill>
              <a:srgbClr val="ffffff"/>
            </a:solid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457200">
                <a:lnSpc>
                  <a:spcPct val="100000"/>
                </a:lnSpc>
              </a:pPr>
              <a:r>
                <a:rPr b="0" lang="vi-VN" sz="1600" strike="noStrike" u="none">
                  <a:solidFill>
                    <a:schemeClr val="dk1"/>
                  </a:solidFill>
                  <a:effectLst/>
                  <a:uFillTx/>
                  <a:latin typeface="Century Gothic"/>
                </a:rPr>
                <a:t>Address</a:t>
              </a:r>
              <a:endParaRPr b="0" lang="en-US" sz="1600" strike="noStrike" u="none">
                <a:solidFill>
                  <a:srgbClr val="000000"/>
                </a:solidFill>
                <a:effectLst/>
                <a:uFillTx/>
                <a:latin typeface="Arial"/>
              </a:endParaRPr>
            </a:p>
          </p:txBody>
        </p:sp>
        <p:cxnSp>
          <p:nvCxnSpPr>
            <p:cNvPr id="283" name="Straight Connector 13"/>
            <p:cNvCxnSpPr/>
            <p:nvPr/>
          </p:nvCxnSpPr>
          <p:spPr>
            <a:xfrm>
              <a:off x="2784240" y="4646880"/>
              <a:ext cx="1318680" cy="1117080"/>
            </a:xfrm>
            <a:prstGeom prst="straightConnector1">
              <a:avLst/>
            </a:prstGeom>
            <a:ln cap="rnd">
              <a:solidFill>
                <a:srgbClr val="000000"/>
              </a:solidFill>
              <a:round/>
            </a:ln>
          </p:spPr>
        </p:cxnSp>
      </p:grpSp>
      <p:sp>
        <p:nvSpPr>
          <p:cNvPr id="284" name="Oval 14"/>
          <p:cNvSpPr/>
          <p:nvPr/>
        </p:nvSpPr>
        <p:spPr>
          <a:xfrm>
            <a:off x="7386480" y="3256920"/>
            <a:ext cx="1720440" cy="414360"/>
          </a:xfrm>
          <a:prstGeom prst="ellipse">
            <a:avLst/>
          </a:prstGeom>
          <a:solidFill>
            <a:srgbClr val="ffffff"/>
          </a:solid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457200">
              <a:lnSpc>
                <a:spcPct val="100000"/>
              </a:lnSpc>
            </a:pPr>
            <a:r>
              <a:rPr b="0" lang="vi-VN" sz="1600" strike="noStrike" u="none">
                <a:solidFill>
                  <a:schemeClr val="dk1"/>
                </a:solidFill>
                <a:effectLst/>
                <a:uFillTx/>
                <a:latin typeface="Century Gothic"/>
              </a:rPr>
              <a:t>Address</a:t>
            </a:r>
            <a:endParaRPr b="0" lang="en-US" sz="1600" strike="noStrike" u="none">
              <a:solidFill>
                <a:srgbClr val="000000"/>
              </a:solidFill>
              <a:effectLst/>
              <a:uFillTx/>
              <a:latin typeface="Arial"/>
            </a:endParaRPr>
          </a:p>
        </p:txBody>
      </p:sp>
      <p:sp>
        <p:nvSpPr>
          <p:cNvPr id="285" name="Notched Right Arrow 10"/>
          <p:cNvSpPr/>
          <p:nvPr/>
        </p:nvSpPr>
        <p:spPr>
          <a:xfrm>
            <a:off x="4177800" y="1127160"/>
            <a:ext cx="1747800" cy="251280"/>
          </a:xfrm>
          <a:prstGeom prst="notchedRightArrow">
            <a:avLst>
              <a:gd name="adj1" fmla="val 50000"/>
              <a:gd name="adj2" fmla="val 50000"/>
            </a:avLst>
          </a:prstGeom>
          <a:solidFill>
            <a:srgbClr val="ffffcc"/>
          </a:solidFill>
          <a:ln cap="rnd" w="6350">
            <a:solidFill>
              <a:srgbClr val="000000"/>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86" name="Notched Right Arrow 16"/>
          <p:cNvSpPr/>
          <p:nvPr/>
        </p:nvSpPr>
        <p:spPr>
          <a:xfrm>
            <a:off x="5616720" y="1940040"/>
            <a:ext cx="727920" cy="297000"/>
          </a:xfrm>
          <a:prstGeom prst="notchedRightArrow">
            <a:avLst>
              <a:gd name="adj1" fmla="val 50000"/>
              <a:gd name="adj2" fmla="val 50000"/>
            </a:avLst>
          </a:prstGeom>
          <a:solidFill>
            <a:srgbClr val="ffffcc"/>
          </a:solidFill>
          <a:ln cap="rnd" w="6350">
            <a:solidFill>
              <a:srgbClr val="000000"/>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87" name="Notched Right Arrow 17"/>
          <p:cNvSpPr/>
          <p:nvPr/>
        </p:nvSpPr>
        <p:spPr>
          <a:xfrm>
            <a:off x="5021640" y="2684160"/>
            <a:ext cx="1322280" cy="297000"/>
          </a:xfrm>
          <a:prstGeom prst="notchedRightArrow">
            <a:avLst>
              <a:gd name="adj1" fmla="val 50000"/>
              <a:gd name="adj2" fmla="val 50000"/>
            </a:avLst>
          </a:prstGeom>
          <a:solidFill>
            <a:srgbClr val="ffffcc"/>
          </a:solidFill>
          <a:ln cap="rnd" w="6350">
            <a:solidFill>
              <a:srgbClr val="000000"/>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88" name="Notched Right Arrow 18"/>
          <p:cNvSpPr/>
          <p:nvPr/>
        </p:nvSpPr>
        <p:spPr>
          <a:xfrm>
            <a:off x="5994360" y="3374280"/>
            <a:ext cx="1322280" cy="297000"/>
          </a:xfrm>
          <a:prstGeom prst="notchedRightArrow">
            <a:avLst>
              <a:gd name="adj1" fmla="val 50000"/>
              <a:gd name="adj2" fmla="val 50000"/>
            </a:avLst>
          </a:prstGeom>
          <a:solidFill>
            <a:srgbClr val="ffffcc"/>
          </a:solidFill>
          <a:ln cap="rnd" w="6350">
            <a:solidFill>
              <a:srgbClr val="000000"/>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9" name="PlaceHolder 1"/>
          <p:cNvSpPr>
            <a:spLocks noGrp="1"/>
          </p:cNvSpPr>
          <p:nvPr>
            <p:ph/>
          </p:nvPr>
        </p:nvSpPr>
        <p:spPr>
          <a:xfrm>
            <a:off x="-720" y="865440"/>
            <a:ext cx="12191760" cy="5992920"/>
          </a:xfrm>
          <a:prstGeom prst="rect">
            <a:avLst/>
          </a:prstGeom>
          <a:solidFill>
            <a:schemeClr val="lt1"/>
          </a:solidFill>
          <a:ln w="0">
            <a:noFill/>
          </a:ln>
        </p:spPr>
        <p:txBody>
          <a:bodyPr lIns="91440" rIns="91440" tIns="45720" bIns="45720" anchor="t">
            <a:noAutofit/>
          </a:bodyPr>
          <a:p>
            <a:pPr defTabSz="457200">
              <a:lnSpc>
                <a:spcPct val="100000"/>
              </a:lnSpc>
              <a:spcBef>
                <a:spcPts val="1001"/>
              </a:spcBef>
              <a:buClr>
                <a:srgbClr val="353535"/>
              </a:buClr>
              <a:buFont typeface="Wingdings 3" charset="2"/>
              <a:buChar char=""/>
            </a:pPr>
            <a:r>
              <a:rPr b="0" lang="en-US" sz="3600" strike="noStrike" u="none">
                <a:solidFill>
                  <a:srgbClr val="333333"/>
                </a:solidFill>
                <a:effectLst/>
                <a:uFillTx/>
                <a:latin typeface="Times New Roman"/>
                <a:ea typeface="PT Serif"/>
              </a:rPr>
              <a:t>A strong entity is an entity type whose existence doesn't depend on any other entity. </a:t>
            </a:r>
            <a:endParaRPr b="0" lang="en-US" sz="3600" strike="noStrike" u="none">
              <a:solidFill>
                <a:schemeClr val="dk1">
                  <a:lumMod val="75000"/>
                  <a:lumOff val="25000"/>
                </a:schemeClr>
              </a:solidFill>
              <a:effectLst/>
              <a:uFillTx/>
              <a:latin typeface="Century Gothic"/>
            </a:endParaRPr>
          </a:p>
        </p:txBody>
      </p:sp>
      <p:sp>
        <p:nvSpPr>
          <p:cNvPr id="290" name="PlaceHolder 2"/>
          <p:cNvSpPr>
            <a:spLocks noGrp="1"/>
          </p:cNvSpPr>
          <p:nvPr>
            <p:ph type="title"/>
          </p:nvPr>
        </p:nvSpPr>
        <p:spPr>
          <a:xfrm>
            <a:off x="-720" y="30960"/>
            <a:ext cx="12191040" cy="834120"/>
          </a:xfrm>
          <a:prstGeom prst="rect">
            <a:avLst/>
          </a:prstGeom>
          <a:solidFill>
            <a:srgbClr val="ccecff"/>
          </a:solidFill>
          <a:ln w="0">
            <a:noFill/>
          </a:ln>
        </p:spPr>
        <p:txBody>
          <a:bodyPr lIns="91440" rIns="91440" tIns="45720" bIns="45720" anchor="t">
            <a:noAutofit/>
          </a:bodyPr>
          <a:p>
            <a:pPr indent="0" algn="ctr" defTabSz="457200">
              <a:lnSpc>
                <a:spcPct val="100000"/>
              </a:lnSpc>
              <a:buNone/>
            </a:pPr>
            <a:r>
              <a:rPr b="1" lang="en-US" sz="4400" strike="noStrike" u="none">
                <a:solidFill>
                  <a:srgbClr val="ff0000"/>
                </a:solidFill>
                <a:effectLst/>
                <a:uFillTx/>
                <a:latin typeface="Century Gothic"/>
              </a:rPr>
              <a:t>Strong </a:t>
            </a:r>
            <a:r>
              <a:rPr b="1" lang="en-US" sz="4400" strike="noStrike" u="none">
                <a:solidFill>
                  <a:schemeClr val="accent3"/>
                </a:solidFill>
                <a:effectLst/>
                <a:uFillTx/>
                <a:latin typeface="Century Gothic"/>
              </a:rPr>
              <a:t>Entity</a:t>
            </a:r>
            <a:endParaRPr b="0" lang="en-US" sz="4400" strike="noStrike" u="none">
              <a:solidFill>
                <a:schemeClr val="dk1"/>
              </a:solidFill>
              <a:effectLst/>
              <a:uFillTx/>
              <a:latin typeface="Century Gothic"/>
            </a:endParaRPr>
          </a:p>
        </p:txBody>
      </p:sp>
      <p:sp>
        <p:nvSpPr>
          <p:cNvPr id="291" name="TextBox 4"/>
          <p:cNvSpPr/>
          <p:nvPr/>
        </p:nvSpPr>
        <p:spPr>
          <a:xfrm>
            <a:off x="6781680" y="5948280"/>
            <a:ext cx="4186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1</a:t>
            </a:r>
            <a:endParaRPr b="0" lang="en-US" sz="1800" strike="noStrike" u="none">
              <a:solidFill>
                <a:srgbClr val="000000"/>
              </a:solidFill>
              <a:effectLst/>
              <a:uFillTx/>
              <a:latin typeface="Arial"/>
            </a:endParaRPr>
          </a:p>
        </p:txBody>
      </p:sp>
      <p:pic>
        <p:nvPicPr>
          <p:cNvPr id="292" name="Picture 8" descr=""/>
          <p:cNvPicPr/>
          <p:nvPr/>
        </p:nvPicPr>
        <p:blipFill>
          <a:blip r:embed="rId1"/>
          <a:stretch/>
        </p:blipFill>
        <p:spPr>
          <a:xfrm>
            <a:off x="300240" y="2120760"/>
            <a:ext cx="11545200" cy="421812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3" name="PlaceHolder 1"/>
          <p:cNvSpPr>
            <a:spLocks noGrp="1"/>
          </p:cNvSpPr>
          <p:nvPr>
            <p:ph/>
          </p:nvPr>
        </p:nvSpPr>
        <p:spPr>
          <a:xfrm>
            <a:off x="0" y="864720"/>
            <a:ext cx="12560040" cy="6063840"/>
          </a:xfrm>
          <a:prstGeom prst="rect">
            <a:avLst/>
          </a:prstGeom>
          <a:solidFill>
            <a:schemeClr val="lt1"/>
          </a:solidFill>
          <a:ln w="0">
            <a:noFill/>
          </a:ln>
        </p:spPr>
        <p:txBody>
          <a:bodyPr lIns="91440" rIns="91440" tIns="45720" bIns="45720" anchor="t">
            <a:noAutofit/>
          </a:bodyPr>
          <a:p>
            <a:pPr marL="457200" indent="0" defTabSz="457200">
              <a:lnSpc>
                <a:spcPct val="100000"/>
              </a:lnSpc>
              <a:spcBef>
                <a:spcPts val="1001"/>
              </a:spcBef>
              <a:buNone/>
              <a:tabLst>
                <a:tab algn="l" pos="0"/>
              </a:tabLst>
            </a:pPr>
            <a:r>
              <a:rPr b="1" lang="en-US" sz="3600" strike="noStrike" u="none">
                <a:solidFill>
                  <a:schemeClr val="dk1">
                    <a:lumMod val="75000"/>
                    <a:lumOff val="25000"/>
                  </a:schemeClr>
                </a:solidFill>
                <a:effectLst/>
                <a:uFillTx/>
                <a:latin typeface="Century Gothic"/>
              </a:rPr>
              <a:t>Weak entity</a:t>
            </a:r>
            <a:r>
              <a:rPr b="0" lang="en-US" sz="3600" strike="noStrike" u="none">
                <a:solidFill>
                  <a:schemeClr val="dk1">
                    <a:lumMod val="75000"/>
                    <a:lumOff val="25000"/>
                  </a:schemeClr>
                </a:solidFill>
                <a:effectLst/>
                <a:uFillTx/>
                <a:latin typeface="Century Gothic"/>
              </a:rPr>
              <a:t> type doesn’t have a key attribute. Weak entity type can’t be identified on its own. It depends upon some other strong entity for its distinct identity</a:t>
            </a:r>
            <a:endParaRPr b="0" lang="en-US" sz="3600" strike="noStrike" u="none">
              <a:solidFill>
                <a:schemeClr val="dk1">
                  <a:lumMod val="75000"/>
                  <a:lumOff val="25000"/>
                </a:schemeClr>
              </a:solidFill>
              <a:effectLst/>
              <a:uFillTx/>
              <a:latin typeface="Century Gothic"/>
            </a:endParaRPr>
          </a:p>
        </p:txBody>
      </p:sp>
      <p:sp>
        <p:nvSpPr>
          <p:cNvPr id="294" name="PlaceHolder 2"/>
          <p:cNvSpPr>
            <a:spLocks noGrp="1"/>
          </p:cNvSpPr>
          <p:nvPr>
            <p:ph type="title"/>
          </p:nvPr>
        </p:nvSpPr>
        <p:spPr>
          <a:xfrm>
            <a:off x="0" y="30960"/>
            <a:ext cx="12191040" cy="834120"/>
          </a:xfrm>
          <a:prstGeom prst="rect">
            <a:avLst/>
          </a:prstGeom>
          <a:solidFill>
            <a:srgbClr val="66ccff"/>
          </a:solidFill>
          <a:ln w="0">
            <a:noFill/>
          </a:ln>
        </p:spPr>
        <p:txBody>
          <a:bodyPr lIns="91440" rIns="91440" tIns="45720" bIns="45720" anchor="t">
            <a:noAutofit/>
          </a:bodyPr>
          <a:p>
            <a:pPr indent="0" algn="ctr" defTabSz="457200">
              <a:lnSpc>
                <a:spcPct val="100000"/>
              </a:lnSpc>
              <a:buNone/>
            </a:pPr>
            <a:r>
              <a:rPr b="1" lang="en-US" sz="4400" strike="noStrike" u="none">
                <a:solidFill>
                  <a:srgbClr val="ff0000"/>
                </a:solidFill>
                <a:effectLst/>
                <a:uFillTx/>
                <a:latin typeface="Century Gothic"/>
              </a:rPr>
              <a:t>Weak </a:t>
            </a:r>
            <a:r>
              <a:rPr b="1" lang="en-US" sz="4400" strike="noStrike" u="none">
                <a:solidFill>
                  <a:schemeClr val="accent3"/>
                </a:solidFill>
                <a:effectLst/>
                <a:uFillTx/>
                <a:latin typeface="Century Gothic"/>
              </a:rPr>
              <a:t>Entity Sets</a:t>
            </a:r>
            <a:endParaRPr b="0" lang="en-US" sz="4400" strike="noStrike" u="none">
              <a:solidFill>
                <a:schemeClr val="dk1"/>
              </a:solidFill>
              <a:effectLst/>
              <a:uFillTx/>
              <a:latin typeface="Century Gothic"/>
            </a:endParaRPr>
          </a:p>
        </p:txBody>
      </p:sp>
      <p:sp>
        <p:nvSpPr>
          <p:cNvPr id="295" name="TextBox 28"/>
          <p:cNvSpPr/>
          <p:nvPr/>
        </p:nvSpPr>
        <p:spPr>
          <a:xfrm>
            <a:off x="7176240" y="3259800"/>
            <a:ext cx="4186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1</a:t>
            </a:r>
            <a:endParaRPr b="0" lang="en-US" sz="1800" strike="noStrike" u="none">
              <a:solidFill>
                <a:srgbClr val="000000"/>
              </a:solidFill>
              <a:effectLst/>
              <a:uFillTx/>
              <a:latin typeface="Arial"/>
            </a:endParaRPr>
          </a:p>
        </p:txBody>
      </p:sp>
      <p:pic>
        <p:nvPicPr>
          <p:cNvPr id="296" name="Picture 6" descr=""/>
          <p:cNvPicPr/>
          <p:nvPr/>
        </p:nvPicPr>
        <p:blipFill>
          <a:blip r:embed="rId1"/>
          <a:stretch/>
        </p:blipFill>
        <p:spPr>
          <a:xfrm>
            <a:off x="-720" y="2532240"/>
            <a:ext cx="12294360" cy="432540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7" name="PlaceHolder 1"/>
          <p:cNvSpPr>
            <a:spLocks noGrp="1"/>
          </p:cNvSpPr>
          <p:nvPr>
            <p:ph/>
          </p:nvPr>
        </p:nvSpPr>
        <p:spPr>
          <a:xfrm>
            <a:off x="478800" y="1137960"/>
            <a:ext cx="11025000" cy="492156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4000" strike="noStrike" u="none">
                <a:solidFill>
                  <a:schemeClr val="dk1">
                    <a:lumMod val="75000"/>
                    <a:lumOff val="25000"/>
                  </a:schemeClr>
                </a:solidFill>
                <a:effectLst/>
                <a:uFillTx/>
                <a:latin typeface="Century Gothic"/>
              </a:rPr>
              <a:t>R is a relationship from E to F</a:t>
            </a:r>
            <a:endParaRPr b="0" lang="en-US" sz="40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3" charset="2"/>
              <a:buChar char=""/>
            </a:pPr>
            <a:r>
              <a:rPr b="0" lang="en-US" sz="4000" strike="noStrike" u="none">
                <a:solidFill>
                  <a:schemeClr val="dk1">
                    <a:lumMod val="75000"/>
                    <a:lumOff val="25000"/>
                  </a:schemeClr>
                </a:solidFill>
                <a:effectLst/>
                <a:uFillTx/>
                <a:latin typeface="Century Gothic"/>
              </a:rPr>
              <a:t>R is called </a:t>
            </a:r>
            <a:r>
              <a:rPr b="0" i="1" lang="en-US" sz="4000" strike="noStrike" u="none">
                <a:solidFill>
                  <a:schemeClr val="dk1">
                    <a:lumMod val="75000"/>
                    <a:lumOff val="25000"/>
                  </a:schemeClr>
                </a:solidFill>
                <a:effectLst/>
                <a:uFillTx/>
                <a:latin typeface="Century Gothic"/>
              </a:rPr>
              <a:t>supporting relationship</a:t>
            </a:r>
            <a:r>
              <a:rPr b="0" lang="en-US" sz="4000" strike="noStrike" u="none">
                <a:solidFill>
                  <a:schemeClr val="dk1">
                    <a:lumMod val="75000"/>
                    <a:lumOff val="25000"/>
                  </a:schemeClr>
                </a:solidFill>
                <a:effectLst/>
                <a:uFillTx/>
                <a:latin typeface="Century Gothic"/>
              </a:rPr>
              <a:t> if</a:t>
            </a:r>
            <a:endParaRPr b="0" lang="en-US" sz="40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pPr>
            <a:r>
              <a:rPr b="0" lang="en-US" sz="3600" strike="noStrike" u="none">
                <a:solidFill>
                  <a:schemeClr val="dk1">
                    <a:lumMod val="75000"/>
                    <a:lumOff val="25000"/>
                  </a:schemeClr>
                </a:solidFill>
                <a:effectLst/>
                <a:uFillTx/>
                <a:latin typeface="Century Gothic"/>
              </a:rPr>
              <a:t>R must be a binary, many-one (M - 1) relationship from E to F</a:t>
            </a:r>
            <a:endParaRPr b="0" lang="en-US" sz="36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pPr>
            <a:r>
              <a:rPr b="0" lang="en-US" sz="3600" strike="noStrike" u="none">
                <a:solidFill>
                  <a:schemeClr val="dk1">
                    <a:lumMod val="75000"/>
                    <a:lumOff val="25000"/>
                  </a:schemeClr>
                </a:solidFill>
                <a:effectLst/>
                <a:uFillTx/>
                <a:latin typeface="Century Gothic"/>
              </a:rPr>
              <a:t>R must have referential integrity from E to F</a:t>
            </a:r>
            <a:endParaRPr b="0" lang="en-US" sz="36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pPr>
            <a:r>
              <a:rPr b="0" lang="en-US" sz="3600" strike="noStrike" u="none">
                <a:solidFill>
                  <a:schemeClr val="dk1">
                    <a:lumMod val="75000"/>
                    <a:lumOff val="25000"/>
                  </a:schemeClr>
                </a:solidFill>
                <a:effectLst/>
                <a:uFillTx/>
                <a:latin typeface="Century Gothic"/>
              </a:rPr>
              <a:t>The attributes that F supplies for the key of E must be key attributes of F</a:t>
            </a:r>
            <a:endParaRPr b="0" lang="en-US" sz="3600" strike="noStrike" u="none">
              <a:solidFill>
                <a:schemeClr val="dk1">
                  <a:lumMod val="75000"/>
                  <a:lumOff val="25000"/>
                </a:schemeClr>
              </a:solidFill>
              <a:effectLst/>
              <a:uFillTx/>
              <a:latin typeface="Century Gothic"/>
            </a:endParaRPr>
          </a:p>
        </p:txBody>
      </p:sp>
      <p:sp>
        <p:nvSpPr>
          <p:cNvPr id="298" name="PlaceHolder 2"/>
          <p:cNvSpPr>
            <a:spLocks noGrp="1"/>
          </p:cNvSpPr>
          <p:nvPr>
            <p:ph type="title"/>
          </p:nvPr>
        </p:nvSpPr>
        <p:spPr>
          <a:xfrm>
            <a:off x="1799640" y="74160"/>
            <a:ext cx="9475920" cy="787680"/>
          </a:xfrm>
          <a:prstGeom prst="rect">
            <a:avLst/>
          </a:prstGeom>
          <a:noFill/>
          <a:ln w="0">
            <a:noFill/>
          </a:ln>
        </p:spPr>
        <p:txBody>
          <a:bodyPr lIns="91440" rIns="91440" tIns="45720" bIns="45720" anchor="t">
            <a:normAutofit/>
          </a:bodyPr>
          <a:p>
            <a:pPr indent="0" defTabSz="457200">
              <a:lnSpc>
                <a:spcPct val="100000"/>
              </a:lnSpc>
              <a:buNone/>
            </a:pPr>
            <a:r>
              <a:rPr b="1" lang="en-US" sz="4000" strike="noStrike" u="none">
                <a:solidFill>
                  <a:srgbClr val="ff0000"/>
                </a:solidFill>
                <a:effectLst/>
                <a:uFillTx/>
                <a:latin typeface="Century Gothic"/>
              </a:rPr>
              <a:t>Requirements for Weak Entity Sets</a:t>
            </a:r>
            <a:endParaRPr b="0" lang="en-US" sz="4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9" name="PlaceHolder 1"/>
          <p:cNvSpPr>
            <a:spLocks noGrp="1"/>
          </p:cNvSpPr>
          <p:nvPr>
            <p:ph/>
          </p:nvPr>
        </p:nvSpPr>
        <p:spPr>
          <a:xfrm>
            <a:off x="196920" y="955800"/>
            <a:ext cx="12073680" cy="5902560"/>
          </a:xfrm>
          <a:prstGeom prst="rect">
            <a:avLst/>
          </a:prstGeom>
          <a:solidFill>
            <a:schemeClr val="lt1"/>
          </a:solid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3200" strike="noStrike" u="none">
                <a:solidFill>
                  <a:schemeClr val="dk1"/>
                </a:solidFill>
                <a:effectLst/>
                <a:uFillTx/>
                <a:latin typeface="Century Gothic"/>
              </a:rPr>
              <a:t>Consider Cartoons and Murder Mysteries are the special kinds of movies, with some special properties</a:t>
            </a:r>
            <a:endParaRPr b="0" lang="en-US" sz="3200" strike="noStrike" u="none">
              <a:solidFill>
                <a:schemeClr val="dk1">
                  <a:lumMod val="75000"/>
                  <a:lumOff val="25000"/>
                </a:schemeClr>
              </a:solidFill>
              <a:effectLst/>
              <a:uFillTx/>
              <a:latin typeface="Century Gothic"/>
            </a:endParaRPr>
          </a:p>
        </p:txBody>
      </p:sp>
      <p:sp>
        <p:nvSpPr>
          <p:cNvPr id="300" name="PlaceHolder 2"/>
          <p:cNvSpPr>
            <a:spLocks noGrp="1"/>
          </p:cNvSpPr>
          <p:nvPr>
            <p:ph type="title"/>
          </p:nvPr>
        </p:nvSpPr>
        <p:spPr>
          <a:xfrm>
            <a:off x="2260080" y="132120"/>
            <a:ext cx="8911080" cy="8233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Subclasses in E/R Model</a:t>
            </a:r>
            <a:endParaRPr b="0" lang="en-US" sz="4000" strike="noStrike" u="none">
              <a:solidFill>
                <a:schemeClr val="dk1"/>
              </a:solidFill>
              <a:effectLst/>
              <a:uFillTx/>
              <a:latin typeface="Century Gothic"/>
            </a:endParaRPr>
          </a:p>
        </p:txBody>
      </p:sp>
      <p:grpSp>
        <p:nvGrpSpPr>
          <p:cNvPr id="301" name="Group 45"/>
          <p:cNvGrpSpPr/>
          <p:nvPr/>
        </p:nvGrpSpPr>
        <p:grpSpPr>
          <a:xfrm>
            <a:off x="628560" y="2827800"/>
            <a:ext cx="11108880" cy="3520440"/>
            <a:chOff x="628560" y="2827800"/>
            <a:chExt cx="11108880" cy="3520440"/>
          </a:xfrm>
        </p:grpSpPr>
        <p:grpSp>
          <p:nvGrpSpPr>
            <p:cNvPr id="302" name="Group 53"/>
            <p:cNvGrpSpPr/>
            <p:nvPr/>
          </p:nvGrpSpPr>
          <p:grpSpPr>
            <a:xfrm>
              <a:off x="3087720" y="4165560"/>
              <a:ext cx="2032560" cy="1513800"/>
              <a:chOff x="3087720" y="4165560"/>
              <a:chExt cx="2032560" cy="1513800"/>
            </a:xfrm>
          </p:grpSpPr>
          <p:sp>
            <p:nvSpPr>
              <p:cNvPr id="303" name="Isosceles Triangle 6"/>
              <p:cNvSpPr/>
              <p:nvPr/>
            </p:nvSpPr>
            <p:spPr>
              <a:xfrm>
                <a:off x="3087720" y="4592520"/>
                <a:ext cx="1535760" cy="58968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04" name="TextBox 7"/>
              <p:cNvSpPr/>
              <p:nvPr/>
            </p:nvSpPr>
            <p:spPr>
              <a:xfrm>
                <a:off x="3616560" y="4676040"/>
                <a:ext cx="6055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isa</a:t>
                </a:r>
                <a:endParaRPr b="0" lang="en-US" sz="1800" strike="noStrike" u="none">
                  <a:solidFill>
                    <a:srgbClr val="000000"/>
                  </a:solidFill>
                  <a:effectLst/>
                  <a:uFillTx/>
                  <a:latin typeface="Arial"/>
                </a:endParaRPr>
              </a:p>
            </p:txBody>
          </p:sp>
          <p:cxnSp>
            <p:nvCxnSpPr>
              <p:cNvPr id="305" name="Straight Connector 11"/>
              <p:cNvCxnSpPr/>
              <p:nvPr/>
            </p:nvCxnSpPr>
            <p:spPr>
              <a:xfrm flipV="1">
                <a:off x="3855240" y="4165560"/>
                <a:ext cx="1265400" cy="427320"/>
              </a:xfrm>
              <a:prstGeom prst="straightConnector1">
                <a:avLst/>
              </a:prstGeom>
              <a:ln cap="rnd">
                <a:solidFill>
                  <a:srgbClr val="323232"/>
                </a:solidFill>
                <a:round/>
              </a:ln>
            </p:spPr>
          </p:cxnSp>
          <p:cxnSp>
            <p:nvCxnSpPr>
              <p:cNvPr id="306" name="Straight Connector 13"/>
              <p:cNvCxnSpPr/>
              <p:nvPr/>
            </p:nvCxnSpPr>
            <p:spPr>
              <a:xfrm flipH="1">
                <a:off x="3164400" y="5179680"/>
                <a:ext cx="624960" cy="500040"/>
              </a:xfrm>
              <a:prstGeom prst="straightConnector1">
                <a:avLst/>
              </a:prstGeom>
              <a:ln cap="rnd">
                <a:solidFill>
                  <a:srgbClr val="323232"/>
                </a:solidFill>
                <a:round/>
              </a:ln>
            </p:spPr>
          </p:cxnSp>
        </p:grpSp>
        <p:grpSp>
          <p:nvGrpSpPr>
            <p:cNvPr id="307" name="Group 52"/>
            <p:cNvGrpSpPr/>
            <p:nvPr/>
          </p:nvGrpSpPr>
          <p:grpSpPr>
            <a:xfrm>
              <a:off x="6932880" y="4165560"/>
              <a:ext cx="2631240" cy="1513800"/>
              <a:chOff x="6932880" y="4165560"/>
              <a:chExt cx="2631240" cy="1513800"/>
            </a:xfrm>
          </p:grpSpPr>
          <p:sp>
            <p:nvSpPr>
              <p:cNvPr id="308" name="Isosceles Triangle 8"/>
              <p:cNvSpPr/>
              <p:nvPr/>
            </p:nvSpPr>
            <p:spPr>
              <a:xfrm>
                <a:off x="7733160" y="4592520"/>
                <a:ext cx="1118520" cy="45288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09" name="TextBox 9"/>
              <p:cNvSpPr/>
              <p:nvPr/>
            </p:nvSpPr>
            <p:spPr>
              <a:xfrm>
                <a:off x="8007480" y="4676040"/>
                <a:ext cx="7524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isa</a:t>
                </a:r>
                <a:endParaRPr b="0" lang="en-US" sz="1800" strike="noStrike" u="none">
                  <a:solidFill>
                    <a:srgbClr val="000000"/>
                  </a:solidFill>
                  <a:effectLst/>
                  <a:uFillTx/>
                  <a:latin typeface="Arial"/>
                </a:endParaRPr>
              </a:p>
            </p:txBody>
          </p:sp>
          <p:cxnSp>
            <p:nvCxnSpPr>
              <p:cNvPr id="310" name="Straight Connector 18"/>
              <p:cNvCxnSpPr/>
              <p:nvPr/>
            </p:nvCxnSpPr>
            <p:spPr>
              <a:xfrm>
                <a:off x="6932880" y="4165560"/>
                <a:ext cx="1360080" cy="426960"/>
              </a:xfrm>
              <a:prstGeom prst="straightConnector1">
                <a:avLst/>
              </a:prstGeom>
              <a:ln cap="rnd">
                <a:solidFill>
                  <a:srgbClr val="323232"/>
                </a:solidFill>
                <a:round/>
              </a:ln>
            </p:spPr>
          </p:cxnSp>
          <p:cxnSp>
            <p:nvCxnSpPr>
              <p:cNvPr id="311" name="Straight Connector 20"/>
              <p:cNvCxnSpPr/>
              <p:nvPr/>
            </p:nvCxnSpPr>
            <p:spPr>
              <a:xfrm>
                <a:off x="8383680" y="5044680"/>
                <a:ext cx="1180800" cy="635040"/>
              </a:xfrm>
              <a:prstGeom prst="straightConnector1">
                <a:avLst/>
              </a:prstGeom>
              <a:ln cap="rnd">
                <a:solidFill>
                  <a:srgbClr val="323232"/>
                </a:solidFill>
                <a:round/>
              </a:ln>
            </p:spPr>
          </p:cxnSp>
        </p:grpSp>
        <p:grpSp>
          <p:nvGrpSpPr>
            <p:cNvPr id="312" name="Group 41"/>
            <p:cNvGrpSpPr/>
            <p:nvPr/>
          </p:nvGrpSpPr>
          <p:grpSpPr>
            <a:xfrm>
              <a:off x="3201480" y="2827800"/>
              <a:ext cx="5799600" cy="1671840"/>
              <a:chOff x="3201480" y="2827800"/>
              <a:chExt cx="5799600" cy="1671840"/>
            </a:xfrm>
          </p:grpSpPr>
          <p:sp>
            <p:nvSpPr>
              <p:cNvPr id="313" name="Rounded Rectangle 3"/>
              <p:cNvSpPr/>
              <p:nvPr/>
            </p:nvSpPr>
            <p:spPr>
              <a:xfrm>
                <a:off x="5120640" y="3831120"/>
                <a:ext cx="1812240" cy="668520"/>
              </a:xfrm>
              <a:prstGeom prst="roundRect">
                <a:avLst>
                  <a:gd name="adj" fmla="val 16667"/>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Movies</a:t>
                </a:r>
                <a:endParaRPr b="0" lang="en-US" sz="1800" strike="noStrike" u="none">
                  <a:solidFill>
                    <a:srgbClr val="000000"/>
                  </a:solidFill>
                  <a:effectLst/>
                  <a:uFillTx/>
                  <a:latin typeface="Arial"/>
                </a:endParaRPr>
              </a:p>
            </p:txBody>
          </p:sp>
          <p:grpSp>
            <p:nvGrpSpPr>
              <p:cNvPr id="314" name="Group 37"/>
              <p:cNvGrpSpPr/>
              <p:nvPr/>
            </p:nvGrpSpPr>
            <p:grpSpPr>
              <a:xfrm>
                <a:off x="3201480" y="2827800"/>
                <a:ext cx="5799600" cy="1002960"/>
                <a:chOff x="3201480" y="2827800"/>
                <a:chExt cx="5799600" cy="1002960"/>
              </a:xfrm>
            </p:grpSpPr>
            <p:grpSp>
              <p:nvGrpSpPr>
                <p:cNvPr id="315" name="Group 23"/>
                <p:cNvGrpSpPr/>
                <p:nvPr/>
              </p:nvGrpSpPr>
              <p:grpSpPr>
                <a:xfrm>
                  <a:off x="3201480" y="2827800"/>
                  <a:ext cx="1275480" cy="417600"/>
                  <a:chOff x="3201480" y="2827800"/>
                  <a:chExt cx="1275480" cy="417600"/>
                </a:xfrm>
              </p:grpSpPr>
              <p:sp>
                <p:nvSpPr>
                  <p:cNvPr id="316" name="Oval 21"/>
                  <p:cNvSpPr/>
                  <p:nvPr/>
                </p:nvSpPr>
                <p:spPr>
                  <a:xfrm>
                    <a:off x="3201480" y="2827800"/>
                    <a:ext cx="1172520" cy="41760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17" name="TextBox 22"/>
                  <p:cNvSpPr/>
                  <p:nvPr/>
                </p:nvSpPr>
                <p:spPr>
                  <a:xfrm>
                    <a:off x="3201480" y="2827800"/>
                    <a:ext cx="12754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length</a:t>
                    </a:r>
                    <a:endParaRPr b="0" lang="en-US" sz="1800" strike="noStrike" u="none">
                      <a:solidFill>
                        <a:srgbClr val="000000"/>
                      </a:solidFill>
                      <a:effectLst/>
                      <a:uFillTx/>
                      <a:latin typeface="Arial"/>
                    </a:endParaRPr>
                  </a:p>
                </p:txBody>
              </p:sp>
            </p:grpSp>
            <p:sp>
              <p:nvSpPr>
                <p:cNvPr id="318" name="Oval 25"/>
                <p:cNvSpPr/>
                <p:nvPr/>
              </p:nvSpPr>
              <p:spPr>
                <a:xfrm>
                  <a:off x="4694040" y="2827800"/>
                  <a:ext cx="1172520" cy="41760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19" name="TextBox 26"/>
                <p:cNvSpPr/>
                <p:nvPr/>
              </p:nvSpPr>
              <p:spPr>
                <a:xfrm>
                  <a:off x="4907520" y="2827800"/>
                  <a:ext cx="852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title</a:t>
                  </a:r>
                  <a:endParaRPr b="0" lang="en-US" sz="1800" strike="noStrike" u="none">
                    <a:solidFill>
                      <a:srgbClr val="000000"/>
                    </a:solidFill>
                    <a:effectLst/>
                    <a:uFillTx/>
                    <a:latin typeface="Arial"/>
                  </a:endParaRPr>
                </a:p>
              </p:txBody>
            </p:sp>
            <p:sp>
              <p:nvSpPr>
                <p:cNvPr id="320" name="Oval 27"/>
                <p:cNvSpPr/>
                <p:nvPr/>
              </p:nvSpPr>
              <p:spPr>
                <a:xfrm>
                  <a:off x="6186960" y="2827800"/>
                  <a:ext cx="1172520" cy="41760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21" name="TextBox 28"/>
                <p:cNvSpPr/>
                <p:nvPr/>
              </p:nvSpPr>
              <p:spPr>
                <a:xfrm>
                  <a:off x="6400080" y="2827800"/>
                  <a:ext cx="9939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year</a:t>
                  </a:r>
                  <a:endParaRPr b="0" lang="en-US" sz="1800" strike="noStrike" u="none">
                    <a:solidFill>
                      <a:srgbClr val="000000"/>
                    </a:solidFill>
                    <a:effectLst/>
                    <a:uFillTx/>
                    <a:latin typeface="Arial"/>
                  </a:endParaRPr>
                </a:p>
              </p:txBody>
            </p:sp>
            <p:sp>
              <p:nvSpPr>
                <p:cNvPr id="322" name="Oval 29"/>
                <p:cNvSpPr/>
                <p:nvPr/>
              </p:nvSpPr>
              <p:spPr>
                <a:xfrm>
                  <a:off x="7679520" y="2827800"/>
                  <a:ext cx="1172520" cy="41760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23" name="TextBox 30"/>
                <p:cNvSpPr/>
                <p:nvPr/>
              </p:nvSpPr>
              <p:spPr>
                <a:xfrm>
                  <a:off x="7786080" y="2827800"/>
                  <a:ext cx="1215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genre</a:t>
                  </a:r>
                  <a:endParaRPr b="0" lang="en-US" sz="1800" strike="noStrike" u="none">
                    <a:solidFill>
                      <a:srgbClr val="000000"/>
                    </a:solidFill>
                    <a:effectLst/>
                    <a:uFillTx/>
                    <a:latin typeface="Arial"/>
                  </a:endParaRPr>
                </a:p>
              </p:txBody>
            </p:sp>
            <p:cxnSp>
              <p:nvCxnSpPr>
                <p:cNvPr id="324" name="Straight Connector 32"/>
                <p:cNvCxnSpPr/>
                <p:nvPr/>
              </p:nvCxnSpPr>
              <p:spPr>
                <a:xfrm>
                  <a:off x="3839400" y="3195720"/>
                  <a:ext cx="2187360" cy="635400"/>
                </a:xfrm>
                <a:prstGeom prst="straightConnector1">
                  <a:avLst/>
                </a:prstGeom>
                <a:ln cap="rnd">
                  <a:solidFill>
                    <a:srgbClr val="323232"/>
                  </a:solidFill>
                  <a:round/>
                </a:ln>
              </p:spPr>
            </p:cxnSp>
            <p:cxnSp>
              <p:nvCxnSpPr>
                <p:cNvPr id="325" name="Straight Connector 34"/>
                <p:cNvCxnSpPr/>
                <p:nvPr/>
              </p:nvCxnSpPr>
              <p:spPr>
                <a:xfrm>
                  <a:off x="5334120" y="3195720"/>
                  <a:ext cx="693000" cy="635400"/>
                </a:xfrm>
                <a:prstGeom prst="straightConnector1">
                  <a:avLst/>
                </a:prstGeom>
                <a:ln cap="rnd">
                  <a:solidFill>
                    <a:srgbClr val="323232"/>
                  </a:solidFill>
                  <a:round/>
                </a:ln>
              </p:spPr>
            </p:cxnSp>
            <p:cxnSp>
              <p:nvCxnSpPr>
                <p:cNvPr id="326" name="Straight Connector 36"/>
                <p:cNvCxnSpPr/>
                <p:nvPr/>
              </p:nvCxnSpPr>
              <p:spPr>
                <a:xfrm flipH="1">
                  <a:off x="6026400" y="3195720"/>
                  <a:ext cx="870840" cy="635400"/>
                </a:xfrm>
                <a:prstGeom prst="straightConnector1">
                  <a:avLst/>
                </a:prstGeom>
                <a:ln cap="rnd">
                  <a:solidFill>
                    <a:srgbClr val="323232"/>
                  </a:solidFill>
                  <a:round/>
                </a:ln>
              </p:spPr>
            </p:cxnSp>
            <p:cxnSp>
              <p:nvCxnSpPr>
                <p:cNvPr id="327" name="Straight Connector 38"/>
                <p:cNvCxnSpPr/>
                <p:nvPr/>
              </p:nvCxnSpPr>
              <p:spPr>
                <a:xfrm flipH="1">
                  <a:off x="6026400" y="3195720"/>
                  <a:ext cx="2367720" cy="635400"/>
                </a:xfrm>
                <a:prstGeom prst="straightConnector1">
                  <a:avLst/>
                </a:prstGeom>
                <a:ln cap="rnd">
                  <a:solidFill>
                    <a:srgbClr val="323232"/>
                  </a:solidFill>
                  <a:round/>
                </a:ln>
              </p:spPr>
            </p:cxnSp>
          </p:grpSp>
        </p:grpSp>
        <p:grpSp>
          <p:nvGrpSpPr>
            <p:cNvPr id="328" name="Group 50"/>
            <p:cNvGrpSpPr/>
            <p:nvPr/>
          </p:nvGrpSpPr>
          <p:grpSpPr>
            <a:xfrm>
              <a:off x="8356320" y="4425120"/>
              <a:ext cx="3381120" cy="1923120"/>
              <a:chOff x="8356320" y="4425120"/>
              <a:chExt cx="3381120" cy="1923120"/>
            </a:xfrm>
          </p:grpSpPr>
          <p:sp>
            <p:nvSpPr>
              <p:cNvPr id="329" name="Oval 39"/>
              <p:cNvSpPr/>
              <p:nvPr/>
            </p:nvSpPr>
            <p:spPr>
              <a:xfrm>
                <a:off x="10081800" y="4425120"/>
                <a:ext cx="1655640" cy="62064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grpSp>
            <p:nvGrpSpPr>
              <p:cNvPr id="330" name="Group 48"/>
              <p:cNvGrpSpPr/>
              <p:nvPr/>
            </p:nvGrpSpPr>
            <p:grpSpPr>
              <a:xfrm>
                <a:off x="8356320" y="4583880"/>
                <a:ext cx="3369960" cy="1764360"/>
                <a:chOff x="8356320" y="4583880"/>
                <a:chExt cx="3369960" cy="1764360"/>
              </a:xfrm>
            </p:grpSpPr>
            <p:sp>
              <p:nvSpPr>
                <p:cNvPr id="331" name="Rounded Rectangle 5"/>
                <p:cNvSpPr/>
                <p:nvPr/>
              </p:nvSpPr>
              <p:spPr>
                <a:xfrm>
                  <a:off x="8356320" y="5679720"/>
                  <a:ext cx="2414520" cy="668520"/>
                </a:xfrm>
                <a:prstGeom prst="roundRect">
                  <a:avLst>
                    <a:gd name="adj" fmla="val 16667"/>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Murder Mysteries</a:t>
                  </a:r>
                  <a:endParaRPr b="0" lang="en-US" sz="1800" strike="noStrike" u="none">
                    <a:solidFill>
                      <a:srgbClr val="000000"/>
                    </a:solidFill>
                    <a:effectLst/>
                    <a:uFillTx/>
                    <a:latin typeface="Arial"/>
                  </a:endParaRPr>
                </a:p>
              </p:txBody>
            </p:sp>
            <p:sp>
              <p:nvSpPr>
                <p:cNvPr id="332" name="TextBox 40"/>
                <p:cNvSpPr/>
                <p:nvPr/>
              </p:nvSpPr>
              <p:spPr>
                <a:xfrm>
                  <a:off x="10168920" y="4583880"/>
                  <a:ext cx="155736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dk1"/>
                      </a:solidFill>
                      <a:effectLst/>
                      <a:uFillTx/>
                      <a:latin typeface="Arial"/>
                    </a:rPr>
                    <a:t>weapon</a:t>
                  </a:r>
                  <a:endParaRPr b="0" lang="en-US" sz="1800" strike="noStrike" u="none">
                    <a:solidFill>
                      <a:srgbClr val="000000"/>
                    </a:solidFill>
                    <a:effectLst/>
                    <a:uFillTx/>
                    <a:latin typeface="Arial"/>
                  </a:endParaRPr>
                </a:p>
              </p:txBody>
            </p:sp>
            <p:cxnSp>
              <p:nvCxnSpPr>
                <p:cNvPr id="333" name="Straight Connector 42"/>
                <p:cNvCxnSpPr/>
                <p:nvPr/>
              </p:nvCxnSpPr>
              <p:spPr>
                <a:xfrm flipH="1">
                  <a:off x="9564120" y="4952160"/>
                  <a:ext cx="1384200" cy="727200"/>
                </a:xfrm>
                <a:prstGeom prst="straightConnector1">
                  <a:avLst/>
                </a:prstGeom>
                <a:ln cap="rnd">
                  <a:solidFill>
                    <a:srgbClr val="323232"/>
                  </a:solidFill>
                  <a:round/>
                </a:ln>
              </p:spPr>
            </p:cxnSp>
          </p:grpSp>
        </p:grpSp>
        <p:grpSp>
          <p:nvGrpSpPr>
            <p:cNvPr id="334" name="Group 51"/>
            <p:cNvGrpSpPr/>
            <p:nvPr/>
          </p:nvGrpSpPr>
          <p:grpSpPr>
            <a:xfrm>
              <a:off x="628560" y="2836440"/>
              <a:ext cx="3742920" cy="3511800"/>
              <a:chOff x="628560" y="2836440"/>
              <a:chExt cx="3742920" cy="3511800"/>
            </a:xfrm>
          </p:grpSpPr>
          <p:sp>
            <p:nvSpPr>
              <p:cNvPr id="335" name="Rounded Rectangle 4"/>
              <p:cNvSpPr/>
              <p:nvPr/>
            </p:nvSpPr>
            <p:spPr>
              <a:xfrm>
                <a:off x="1956960" y="5679720"/>
                <a:ext cx="2414520" cy="668520"/>
              </a:xfrm>
              <a:prstGeom prst="roundRect">
                <a:avLst>
                  <a:gd name="adj" fmla="val 16667"/>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Cartoons</a:t>
                </a:r>
                <a:endParaRPr b="0" lang="en-US" sz="1800" strike="noStrike" u="none">
                  <a:solidFill>
                    <a:srgbClr val="000000"/>
                  </a:solidFill>
                  <a:effectLst/>
                  <a:uFillTx/>
                  <a:latin typeface="Arial"/>
                </a:endParaRPr>
              </a:p>
            </p:txBody>
          </p:sp>
          <p:sp>
            <p:nvSpPr>
              <p:cNvPr id="336" name="Diamond 43"/>
              <p:cNvSpPr/>
              <p:nvPr/>
            </p:nvSpPr>
            <p:spPr>
              <a:xfrm>
                <a:off x="1161720" y="3923640"/>
                <a:ext cx="1492200" cy="501480"/>
              </a:xfrm>
              <a:prstGeom prst="diamond">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337" name="TextBox 44"/>
              <p:cNvSpPr/>
              <p:nvPr/>
            </p:nvSpPr>
            <p:spPr>
              <a:xfrm>
                <a:off x="1268280" y="4007160"/>
                <a:ext cx="135612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dk1"/>
                    </a:solidFill>
                    <a:effectLst/>
                    <a:uFillTx/>
                    <a:latin typeface="Arial"/>
                  </a:rPr>
                  <a:t>Voices</a:t>
                </a:r>
                <a:endParaRPr b="0" lang="en-US" sz="1800" strike="noStrike" u="none">
                  <a:solidFill>
                    <a:srgbClr val="000000"/>
                  </a:solidFill>
                  <a:effectLst/>
                  <a:uFillTx/>
                  <a:latin typeface="Arial"/>
                </a:endParaRPr>
              </a:p>
            </p:txBody>
          </p:sp>
          <p:cxnSp>
            <p:nvCxnSpPr>
              <p:cNvPr id="338" name="Straight Connector 46"/>
              <p:cNvCxnSpPr/>
              <p:nvPr/>
            </p:nvCxnSpPr>
            <p:spPr>
              <a:xfrm>
                <a:off x="1946160" y="4375440"/>
                <a:ext cx="11160" cy="1638720"/>
              </a:xfrm>
              <a:prstGeom prst="straightConnector1">
                <a:avLst/>
              </a:prstGeom>
              <a:ln cap="rnd">
                <a:solidFill>
                  <a:srgbClr val="323232"/>
                </a:solidFill>
                <a:round/>
              </a:ln>
            </p:spPr>
          </p:cxnSp>
          <p:sp>
            <p:nvSpPr>
              <p:cNvPr id="339" name="TextBox 47"/>
              <p:cNvSpPr/>
              <p:nvPr/>
            </p:nvSpPr>
            <p:spPr>
              <a:xfrm>
                <a:off x="628560" y="2836440"/>
                <a:ext cx="1537200" cy="367920"/>
              </a:xfrm>
              <a:prstGeom prst="rect">
                <a:avLst/>
              </a:prstGeom>
              <a:noFill/>
              <a:ln w="0">
                <a:solidFill>
                  <a:srgbClr val="002060"/>
                </a:solid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Arial"/>
                  </a:rPr>
                  <a:t>to Stars</a:t>
                </a:r>
                <a:endParaRPr b="0" lang="en-US" sz="1800" strike="noStrike" u="none">
                  <a:solidFill>
                    <a:srgbClr val="000000"/>
                  </a:solidFill>
                  <a:effectLst/>
                  <a:uFillTx/>
                  <a:latin typeface="Arial"/>
                </a:endParaRPr>
              </a:p>
            </p:txBody>
          </p:sp>
          <p:cxnSp>
            <p:nvCxnSpPr>
              <p:cNvPr id="340" name="Straight Connector 49"/>
              <p:cNvCxnSpPr/>
              <p:nvPr/>
            </p:nvCxnSpPr>
            <p:spPr>
              <a:xfrm flipH="1" flipV="1">
                <a:off x="1397520" y="3204720"/>
                <a:ext cx="511560" cy="718920"/>
              </a:xfrm>
              <a:prstGeom prst="straightConnector1">
                <a:avLst/>
              </a:prstGeom>
              <a:ln cap="rnd">
                <a:solidFill>
                  <a:srgbClr val="323232"/>
                </a:solidFill>
                <a:round/>
              </a:ln>
            </p:spPr>
          </p:cxnSp>
        </p:gr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412920" y="259200"/>
            <a:ext cx="11687400" cy="76608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ff0000"/>
                </a:solidFill>
                <a:effectLst/>
                <a:uFillTx/>
                <a:latin typeface="Century Gothic"/>
              </a:rPr>
              <a:t>Example</a:t>
            </a:r>
            <a:r>
              <a:rPr b="1" lang="en-US" sz="4000" strike="noStrike" u="none">
                <a:solidFill>
                  <a:srgbClr val="1b5ad7"/>
                </a:solidFill>
                <a:effectLst/>
                <a:uFillTx/>
                <a:latin typeface="Century Gothic"/>
              </a:rPr>
              <a:t> COMPANY Database – Construct ERD</a:t>
            </a:r>
            <a:endParaRPr b="0" lang="en-US" sz="4000" strike="noStrike" u="none">
              <a:solidFill>
                <a:schemeClr val="dk1"/>
              </a:solidFill>
              <a:effectLst/>
              <a:uFillTx/>
              <a:latin typeface="Century Gothic"/>
            </a:endParaRPr>
          </a:p>
        </p:txBody>
      </p:sp>
      <p:sp>
        <p:nvSpPr>
          <p:cNvPr id="342" name="PlaceHolder 2"/>
          <p:cNvSpPr>
            <a:spLocks noGrp="1"/>
          </p:cNvSpPr>
          <p:nvPr>
            <p:ph/>
          </p:nvPr>
        </p:nvSpPr>
        <p:spPr>
          <a:xfrm>
            <a:off x="198720" y="1025640"/>
            <a:ext cx="11993400" cy="5831640"/>
          </a:xfrm>
          <a:prstGeom prst="rect">
            <a:avLst/>
          </a:prstGeom>
          <a:solidFill>
            <a:schemeClr val="lt1"/>
          </a:solid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4000" strike="noStrike" u="none">
                <a:solidFill>
                  <a:schemeClr val="dk1">
                    <a:lumMod val="75000"/>
                    <a:lumOff val="25000"/>
                  </a:schemeClr>
                </a:solidFill>
                <a:effectLst/>
                <a:uFillTx/>
                <a:latin typeface="Century Gothic"/>
              </a:rPr>
              <a:t>Requirements:</a:t>
            </a:r>
            <a:endParaRPr b="0" lang="en-US" sz="40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pPr>
            <a:r>
              <a:rPr b="0" lang="en-US" sz="3600" strike="noStrike" u="none">
                <a:solidFill>
                  <a:schemeClr val="dk1">
                    <a:lumMod val="75000"/>
                    <a:lumOff val="25000"/>
                  </a:schemeClr>
                </a:solidFill>
                <a:effectLst/>
                <a:uFillTx/>
                <a:latin typeface="Century Gothic"/>
              </a:rPr>
              <a:t>The company is organized into </a:t>
            </a:r>
            <a:r>
              <a:rPr b="1" lang="en-US" sz="3600" strike="noStrike" u="none">
                <a:solidFill>
                  <a:srgbClr val="c00000"/>
                </a:solidFill>
                <a:effectLst/>
                <a:uFillTx/>
                <a:latin typeface="Century Gothic"/>
              </a:rPr>
              <a:t>DEPARTMENTs</a:t>
            </a:r>
            <a:r>
              <a:rPr b="0" lang="en-US" sz="3600" strike="noStrike" u="none">
                <a:solidFill>
                  <a:schemeClr val="dk1">
                    <a:lumMod val="75000"/>
                    <a:lumOff val="25000"/>
                  </a:schemeClr>
                </a:solidFill>
                <a:effectLst/>
                <a:uFillTx/>
                <a:latin typeface="Century Gothic"/>
              </a:rPr>
              <a:t>. Each department has a </a:t>
            </a:r>
            <a:r>
              <a:rPr b="1" lang="en-US" sz="3600" strike="noStrike" u="none">
                <a:solidFill>
                  <a:srgbClr val="00b050"/>
                </a:solidFill>
                <a:effectLst/>
                <a:uFillTx/>
                <a:latin typeface="Century Gothic"/>
              </a:rPr>
              <a:t>name</a:t>
            </a:r>
            <a:r>
              <a:rPr b="0" lang="en-US" sz="3600" strike="noStrike" u="none">
                <a:solidFill>
                  <a:schemeClr val="dk1">
                    <a:lumMod val="75000"/>
                    <a:lumOff val="25000"/>
                  </a:schemeClr>
                </a:solidFill>
                <a:effectLst/>
                <a:uFillTx/>
                <a:latin typeface="Century Gothic"/>
              </a:rPr>
              <a:t>, </a:t>
            </a:r>
            <a:r>
              <a:rPr b="1" lang="en-US" sz="3600" strike="noStrike" u="none">
                <a:solidFill>
                  <a:srgbClr val="00b050"/>
                </a:solidFill>
                <a:effectLst/>
                <a:uFillTx/>
                <a:latin typeface="Century Gothic"/>
              </a:rPr>
              <a:t>number</a:t>
            </a:r>
            <a:r>
              <a:rPr b="0" lang="en-US" sz="3600" strike="noStrike" u="none">
                <a:solidFill>
                  <a:schemeClr val="dk1">
                    <a:lumMod val="75000"/>
                    <a:lumOff val="25000"/>
                  </a:schemeClr>
                </a:solidFill>
                <a:effectLst/>
                <a:uFillTx/>
                <a:latin typeface="Century Gothic"/>
              </a:rPr>
              <a:t> and an employee who </a:t>
            </a:r>
            <a:r>
              <a:rPr b="1" i="1" lang="en-US" sz="3600" strike="noStrike" u="none">
                <a:solidFill>
                  <a:schemeClr val="accent6"/>
                </a:solidFill>
                <a:effectLst/>
                <a:uFillTx/>
                <a:latin typeface="Century Gothic"/>
              </a:rPr>
              <a:t>manages</a:t>
            </a:r>
            <a:r>
              <a:rPr b="0" i="1" lang="en-US" sz="3600" strike="noStrike" u="none">
                <a:solidFill>
                  <a:schemeClr val="dk1">
                    <a:lumMod val="75000"/>
                    <a:lumOff val="25000"/>
                  </a:schemeClr>
                </a:solidFill>
                <a:effectLst/>
                <a:uFillTx/>
                <a:latin typeface="Century Gothic"/>
              </a:rPr>
              <a:t> </a:t>
            </a:r>
            <a:r>
              <a:rPr b="0" lang="en-US" sz="3600" strike="noStrike" u="none">
                <a:solidFill>
                  <a:schemeClr val="dk1">
                    <a:lumMod val="75000"/>
                    <a:lumOff val="25000"/>
                  </a:schemeClr>
                </a:solidFill>
                <a:effectLst/>
                <a:uFillTx/>
                <a:latin typeface="Century Gothic"/>
              </a:rPr>
              <a:t>the department. We keep track of the </a:t>
            </a:r>
            <a:r>
              <a:rPr b="1" lang="en-US" sz="3600" strike="noStrike" u="none">
                <a:solidFill>
                  <a:srgbClr val="00b050"/>
                </a:solidFill>
                <a:effectLst/>
                <a:uFillTx/>
                <a:latin typeface="Century Gothic"/>
              </a:rPr>
              <a:t>start date</a:t>
            </a:r>
            <a:r>
              <a:rPr b="0" lang="en-US" sz="3600" strike="noStrike" u="none">
                <a:solidFill>
                  <a:schemeClr val="dk1">
                    <a:lumMod val="75000"/>
                    <a:lumOff val="25000"/>
                  </a:schemeClr>
                </a:solidFill>
                <a:effectLst/>
                <a:uFillTx/>
                <a:latin typeface="Century Gothic"/>
              </a:rPr>
              <a:t> of the department</a:t>
            </a:r>
            <a:r>
              <a:rPr b="0" i="1" lang="en-US" sz="3600" strike="noStrike" u="none">
                <a:solidFill>
                  <a:schemeClr val="dk1">
                    <a:lumMod val="75000"/>
                    <a:lumOff val="25000"/>
                  </a:schemeClr>
                </a:solidFill>
                <a:effectLst/>
                <a:uFillTx/>
                <a:latin typeface="Century Gothic"/>
              </a:rPr>
              <a:t> </a:t>
            </a:r>
            <a:r>
              <a:rPr b="0" lang="en-US" sz="3600" strike="noStrike" u="none">
                <a:solidFill>
                  <a:schemeClr val="dk1">
                    <a:lumMod val="75000"/>
                    <a:lumOff val="25000"/>
                  </a:schemeClr>
                </a:solidFill>
                <a:effectLst/>
                <a:uFillTx/>
                <a:latin typeface="Century Gothic"/>
              </a:rPr>
              <a:t>manager.</a:t>
            </a:r>
            <a:r>
              <a:rPr b="0" i="1" lang="en-US" sz="3600" strike="noStrike" u="none">
                <a:solidFill>
                  <a:schemeClr val="dk1">
                    <a:lumMod val="75000"/>
                    <a:lumOff val="25000"/>
                  </a:schemeClr>
                </a:solidFill>
                <a:effectLst/>
                <a:uFillTx/>
                <a:latin typeface="Century Gothic"/>
              </a:rPr>
              <a:t> </a:t>
            </a:r>
            <a:endParaRPr b="0" lang="en-US" sz="36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pPr>
            <a:r>
              <a:rPr b="0" lang="en-US" sz="3600" strike="noStrike" u="none">
                <a:solidFill>
                  <a:schemeClr val="dk1">
                    <a:lumMod val="75000"/>
                    <a:lumOff val="25000"/>
                  </a:schemeClr>
                </a:solidFill>
                <a:effectLst/>
                <a:uFillTx/>
                <a:latin typeface="Century Gothic"/>
              </a:rPr>
              <a:t>Each department</a:t>
            </a:r>
            <a:r>
              <a:rPr b="0" i="1" lang="en-US" sz="3600" strike="noStrike" u="none">
                <a:solidFill>
                  <a:schemeClr val="dk1">
                    <a:lumMod val="75000"/>
                    <a:lumOff val="25000"/>
                  </a:schemeClr>
                </a:solidFill>
                <a:effectLst/>
                <a:uFillTx/>
                <a:latin typeface="Century Gothic"/>
              </a:rPr>
              <a:t> </a:t>
            </a:r>
            <a:r>
              <a:rPr b="1" i="1" lang="en-US" sz="3600" strike="noStrike" u="none">
                <a:solidFill>
                  <a:schemeClr val="accent6"/>
                </a:solidFill>
                <a:effectLst/>
                <a:uFillTx/>
                <a:latin typeface="Century Gothic"/>
              </a:rPr>
              <a:t>controls</a:t>
            </a:r>
            <a:r>
              <a:rPr b="0" i="1" lang="en-US" sz="3600" strike="noStrike" u="none">
                <a:solidFill>
                  <a:schemeClr val="dk1">
                    <a:lumMod val="75000"/>
                    <a:lumOff val="25000"/>
                  </a:schemeClr>
                </a:solidFill>
                <a:effectLst/>
                <a:uFillTx/>
                <a:latin typeface="Century Gothic"/>
              </a:rPr>
              <a:t> </a:t>
            </a:r>
            <a:r>
              <a:rPr b="0" lang="en-US" sz="3600" strike="noStrike" u="none">
                <a:solidFill>
                  <a:schemeClr val="dk1">
                    <a:lumMod val="75000"/>
                    <a:lumOff val="25000"/>
                  </a:schemeClr>
                </a:solidFill>
                <a:effectLst/>
                <a:uFillTx/>
                <a:latin typeface="Century Gothic"/>
              </a:rPr>
              <a:t>a </a:t>
            </a:r>
            <a:r>
              <a:rPr b="1" lang="en-US" sz="3600" strike="noStrike" u="none">
                <a:solidFill>
                  <a:srgbClr val="00b050"/>
                </a:solidFill>
                <a:effectLst/>
                <a:uFillTx/>
                <a:latin typeface="Century Gothic"/>
              </a:rPr>
              <a:t>number</a:t>
            </a:r>
            <a:r>
              <a:rPr b="0" lang="en-US" sz="3600" strike="noStrike" u="none">
                <a:solidFill>
                  <a:schemeClr val="dk1">
                    <a:lumMod val="75000"/>
                    <a:lumOff val="25000"/>
                  </a:schemeClr>
                </a:solidFill>
                <a:effectLst/>
                <a:uFillTx/>
                <a:latin typeface="Century Gothic"/>
              </a:rPr>
              <a:t> of </a:t>
            </a:r>
            <a:r>
              <a:rPr b="1" lang="en-US" sz="3600" strike="noStrike" u="none">
                <a:solidFill>
                  <a:srgbClr val="c00000"/>
                </a:solidFill>
                <a:effectLst/>
                <a:uFillTx/>
                <a:latin typeface="Century Gothic"/>
              </a:rPr>
              <a:t>PROJECTs</a:t>
            </a:r>
            <a:r>
              <a:rPr b="0" i="1" lang="en-US" sz="3600" strike="noStrike" u="none">
                <a:solidFill>
                  <a:schemeClr val="dk1">
                    <a:lumMod val="75000"/>
                    <a:lumOff val="25000"/>
                  </a:schemeClr>
                </a:solidFill>
                <a:effectLst/>
                <a:uFillTx/>
                <a:latin typeface="Century Gothic"/>
              </a:rPr>
              <a:t>. </a:t>
            </a:r>
            <a:r>
              <a:rPr b="0" lang="en-US" sz="3600" strike="noStrike" u="none">
                <a:solidFill>
                  <a:schemeClr val="dk1">
                    <a:lumMod val="75000"/>
                    <a:lumOff val="25000"/>
                  </a:schemeClr>
                </a:solidFill>
                <a:effectLst/>
                <a:uFillTx/>
                <a:latin typeface="Century Gothic"/>
              </a:rPr>
              <a:t>Each</a:t>
            </a:r>
            <a:r>
              <a:rPr b="0" lang="en-US" sz="3600" strike="noStrike" u="none">
                <a:solidFill>
                  <a:schemeClr val="dk1"/>
                </a:solidFill>
                <a:effectLst/>
                <a:uFillTx/>
                <a:latin typeface="Century Gothic"/>
              </a:rPr>
              <a:t> </a:t>
            </a:r>
            <a:r>
              <a:rPr b="1" lang="en-US" sz="3600" strike="noStrike" u="none">
                <a:solidFill>
                  <a:schemeClr val="dk1"/>
                </a:solidFill>
                <a:effectLst/>
                <a:uFillTx/>
                <a:latin typeface="Century Gothic"/>
              </a:rPr>
              <a:t>project</a:t>
            </a:r>
            <a:r>
              <a:rPr b="0" lang="en-US" sz="3600" strike="noStrike" u="none">
                <a:solidFill>
                  <a:schemeClr val="dk1">
                    <a:lumMod val="75000"/>
                    <a:lumOff val="25000"/>
                  </a:schemeClr>
                </a:solidFill>
                <a:effectLst/>
                <a:uFillTx/>
                <a:latin typeface="Century Gothic"/>
              </a:rPr>
              <a:t> has a </a:t>
            </a:r>
            <a:r>
              <a:rPr b="1" lang="en-US" sz="3600" strike="noStrike" u="none">
                <a:solidFill>
                  <a:srgbClr val="00b050"/>
                </a:solidFill>
                <a:effectLst/>
                <a:uFillTx/>
                <a:latin typeface="Century Gothic"/>
              </a:rPr>
              <a:t>name</a:t>
            </a:r>
            <a:r>
              <a:rPr b="0" lang="en-US" sz="3600" strike="noStrike" u="none">
                <a:solidFill>
                  <a:schemeClr val="dk1">
                    <a:lumMod val="75000"/>
                    <a:lumOff val="25000"/>
                  </a:schemeClr>
                </a:solidFill>
                <a:effectLst/>
                <a:uFillTx/>
                <a:latin typeface="Century Gothic"/>
              </a:rPr>
              <a:t>, </a:t>
            </a:r>
            <a:r>
              <a:rPr b="1" lang="en-US" sz="3600" strike="noStrike" u="none">
                <a:solidFill>
                  <a:srgbClr val="00b050"/>
                </a:solidFill>
                <a:effectLst/>
                <a:uFillTx/>
                <a:latin typeface="Century Gothic"/>
              </a:rPr>
              <a:t>number</a:t>
            </a:r>
            <a:r>
              <a:rPr b="0" lang="en-US" sz="3600" strike="noStrike" u="none">
                <a:solidFill>
                  <a:schemeClr val="dk1">
                    <a:lumMod val="75000"/>
                    <a:lumOff val="25000"/>
                  </a:schemeClr>
                </a:solidFill>
                <a:effectLst/>
                <a:uFillTx/>
                <a:latin typeface="Century Gothic"/>
              </a:rPr>
              <a:t> and is</a:t>
            </a:r>
            <a:r>
              <a:rPr b="0" i="1" lang="en-US" sz="3600" strike="noStrike" u="none">
                <a:solidFill>
                  <a:schemeClr val="dk1">
                    <a:lumMod val="75000"/>
                    <a:lumOff val="25000"/>
                  </a:schemeClr>
                </a:solidFill>
                <a:effectLst/>
                <a:uFillTx/>
                <a:latin typeface="Century Gothic"/>
              </a:rPr>
              <a:t> </a:t>
            </a:r>
            <a:r>
              <a:rPr b="0" lang="en-US" sz="3600" strike="noStrike" u="none">
                <a:solidFill>
                  <a:schemeClr val="dk1">
                    <a:lumMod val="75000"/>
                    <a:lumOff val="25000"/>
                  </a:schemeClr>
                </a:solidFill>
                <a:effectLst/>
                <a:uFillTx/>
                <a:latin typeface="Century Gothic"/>
              </a:rPr>
              <a:t>located at a single </a:t>
            </a:r>
            <a:r>
              <a:rPr b="1" lang="en-US" sz="3600" strike="noStrike" u="none">
                <a:solidFill>
                  <a:srgbClr val="00b050"/>
                </a:solidFill>
                <a:effectLst/>
                <a:uFillTx/>
                <a:latin typeface="Century Gothic"/>
              </a:rPr>
              <a:t>location</a:t>
            </a:r>
            <a:r>
              <a:rPr b="0" lang="en-US" sz="3600" strike="noStrike" u="none">
                <a:solidFill>
                  <a:schemeClr val="dk1">
                    <a:lumMod val="75000"/>
                    <a:lumOff val="25000"/>
                  </a:schemeClr>
                </a:solidFill>
                <a:effectLst/>
                <a:uFillTx/>
                <a:latin typeface="Century Gothic"/>
              </a:rPr>
              <a:t>.</a:t>
            </a:r>
            <a:endParaRPr b="0" lang="en-US" sz="36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2689200" y="214560"/>
            <a:ext cx="8838360" cy="753480"/>
          </a:xfrm>
          <a:prstGeom prst="rect">
            <a:avLst/>
          </a:prstGeom>
          <a:noFill/>
          <a:ln w="0">
            <a:noFill/>
          </a:ln>
        </p:spPr>
        <p:txBody>
          <a:bodyPr lIns="91440" rIns="91440" tIns="45720" bIns="45720" anchor="t">
            <a:normAutofit/>
          </a:bodyPr>
          <a:p>
            <a:pPr indent="0" defTabSz="457200">
              <a:lnSpc>
                <a:spcPct val="100000"/>
              </a:lnSpc>
              <a:buNone/>
            </a:pPr>
            <a:r>
              <a:rPr b="1" lang="en-US" sz="3600" strike="noStrike" u="none">
                <a:solidFill>
                  <a:srgbClr val="1b5ad7"/>
                </a:solidFill>
                <a:effectLst/>
                <a:uFillTx/>
                <a:latin typeface="Century Gothic"/>
              </a:rPr>
              <a:t>Example COMPANY Database (Cont.)</a:t>
            </a:r>
            <a:endParaRPr b="0" lang="en-US" sz="3600" strike="noStrike" u="none">
              <a:solidFill>
                <a:schemeClr val="dk1"/>
              </a:solidFill>
              <a:effectLst/>
              <a:uFillTx/>
              <a:latin typeface="Century Gothic"/>
            </a:endParaRPr>
          </a:p>
        </p:txBody>
      </p:sp>
      <p:sp>
        <p:nvSpPr>
          <p:cNvPr id="344" name="PlaceHolder 2"/>
          <p:cNvSpPr>
            <a:spLocks noGrp="1"/>
          </p:cNvSpPr>
          <p:nvPr>
            <p:ph/>
          </p:nvPr>
        </p:nvSpPr>
        <p:spPr>
          <a:xfrm>
            <a:off x="164520" y="1127880"/>
            <a:ext cx="12027240" cy="5652360"/>
          </a:xfrm>
          <a:prstGeom prst="rect">
            <a:avLst/>
          </a:prstGeom>
          <a:solidFill>
            <a:schemeClr val="lt1"/>
          </a:solidFill>
          <a:ln w="0">
            <a:noFill/>
          </a:ln>
        </p:spPr>
        <p:txBody>
          <a:bodyPr lIns="91440" rIns="91440" tIns="45720" bIns="45720" anchor="t">
            <a:noAutofit/>
          </a:bodyPr>
          <a:p>
            <a:pPr lvl="1" marL="743040" indent="-285840" defTabSz="457200">
              <a:lnSpc>
                <a:spcPct val="100000"/>
              </a:lnSpc>
              <a:spcBef>
                <a:spcPts val="1001"/>
              </a:spcBef>
              <a:buClr>
                <a:srgbClr val="353535"/>
              </a:buClr>
              <a:buSzPct val="150000"/>
              <a:buFont typeface="Wingdings" charset="2"/>
              <a:buChar char=""/>
            </a:pPr>
            <a:r>
              <a:rPr b="0" lang="en-US" sz="3200" strike="noStrike" u="none">
                <a:solidFill>
                  <a:schemeClr val="dk1">
                    <a:lumMod val="75000"/>
                    <a:lumOff val="25000"/>
                  </a:schemeClr>
                </a:solidFill>
                <a:effectLst/>
                <a:uFillTx/>
                <a:latin typeface="Century Gothic"/>
              </a:rPr>
              <a:t>We store each </a:t>
            </a:r>
            <a:r>
              <a:rPr b="1" lang="en-US" sz="3200" strike="noStrike" u="none">
                <a:solidFill>
                  <a:srgbClr val="c00000"/>
                </a:solidFill>
                <a:effectLst/>
                <a:uFillTx/>
                <a:latin typeface="Century Gothic"/>
              </a:rPr>
              <a:t>EMPLOYEE’</a:t>
            </a:r>
            <a:r>
              <a:rPr b="0" lang="en-US" sz="3200" strike="noStrike" u="none">
                <a:solidFill>
                  <a:schemeClr val="dk1">
                    <a:lumMod val="75000"/>
                    <a:lumOff val="25000"/>
                  </a:schemeClr>
                </a:solidFill>
                <a:effectLst/>
                <a:uFillTx/>
                <a:latin typeface="Century Gothic"/>
              </a:rPr>
              <a:t>s </a:t>
            </a:r>
            <a:r>
              <a:rPr b="1" lang="en-US" sz="3200" strike="noStrike" u="none">
                <a:solidFill>
                  <a:srgbClr val="00b050"/>
                </a:solidFill>
                <a:effectLst/>
                <a:uFillTx/>
                <a:latin typeface="Century Gothic"/>
              </a:rPr>
              <a:t>social security number</a:t>
            </a:r>
            <a:r>
              <a:rPr b="0" lang="en-US" sz="3200" strike="noStrike" u="none">
                <a:solidFill>
                  <a:schemeClr val="dk1">
                    <a:lumMod val="75000"/>
                    <a:lumOff val="25000"/>
                  </a:schemeClr>
                </a:solidFill>
                <a:effectLst/>
                <a:uFillTx/>
                <a:latin typeface="Century Gothic"/>
              </a:rPr>
              <a:t>, </a:t>
            </a:r>
            <a:r>
              <a:rPr b="1" lang="en-US" sz="3200" strike="noStrike" u="none">
                <a:solidFill>
                  <a:srgbClr val="00b050"/>
                </a:solidFill>
                <a:effectLst/>
                <a:uFillTx/>
                <a:latin typeface="Century Gothic"/>
              </a:rPr>
              <a:t>address, salary, sex</a:t>
            </a:r>
            <a:r>
              <a:rPr b="1" lang="en-US" sz="3200" strike="noStrike" u="none">
                <a:solidFill>
                  <a:schemeClr val="dk1">
                    <a:lumMod val="75000"/>
                    <a:lumOff val="25000"/>
                  </a:schemeClr>
                </a:solidFill>
                <a:effectLst/>
                <a:uFillTx/>
                <a:latin typeface="Century Gothic"/>
              </a:rPr>
              <a:t>,</a:t>
            </a:r>
            <a:r>
              <a:rPr b="0" lang="en-US" sz="3200" strike="noStrike" u="none">
                <a:solidFill>
                  <a:schemeClr val="dk1">
                    <a:lumMod val="75000"/>
                    <a:lumOff val="25000"/>
                  </a:schemeClr>
                </a:solidFill>
                <a:effectLst/>
                <a:uFillTx/>
                <a:latin typeface="Century Gothic"/>
              </a:rPr>
              <a:t> and </a:t>
            </a:r>
            <a:r>
              <a:rPr b="1" lang="en-US" sz="3200" strike="noStrike" u="none">
                <a:solidFill>
                  <a:srgbClr val="00b050"/>
                </a:solidFill>
                <a:effectLst/>
                <a:uFillTx/>
                <a:latin typeface="Century Gothic"/>
              </a:rPr>
              <a:t>birthdate</a:t>
            </a:r>
            <a:r>
              <a:rPr b="0" lang="en-US" sz="3200" strike="noStrike" u="none">
                <a:solidFill>
                  <a:schemeClr val="dk1">
                    <a:lumMod val="75000"/>
                    <a:lumOff val="25000"/>
                  </a:schemeClr>
                </a:solidFill>
                <a:effectLst/>
                <a:uFillTx/>
                <a:latin typeface="Century Gothic"/>
              </a:rPr>
              <a:t>. Each employee </a:t>
            </a:r>
            <a:r>
              <a:rPr b="0" i="1" lang="en-US" sz="3200" strike="noStrike" u="sng">
                <a:solidFill>
                  <a:schemeClr val="dk1">
                    <a:lumMod val="75000"/>
                    <a:lumOff val="25000"/>
                  </a:schemeClr>
                </a:solidFill>
                <a:effectLst/>
                <a:uFillTx/>
                <a:latin typeface="Century Gothic"/>
              </a:rPr>
              <a:t>works for</a:t>
            </a:r>
            <a:r>
              <a:rPr b="0" lang="en-US" sz="3200" strike="noStrike" u="sng">
                <a:solidFill>
                  <a:schemeClr val="dk1">
                    <a:lumMod val="75000"/>
                    <a:lumOff val="25000"/>
                  </a:schemeClr>
                </a:solidFill>
                <a:effectLst/>
                <a:uFillTx/>
                <a:latin typeface="Century Gothic"/>
              </a:rPr>
              <a:t> one department</a:t>
            </a:r>
            <a:r>
              <a:rPr b="0" lang="en-US" sz="3200" strike="noStrike" u="none">
                <a:solidFill>
                  <a:schemeClr val="dk1">
                    <a:lumMod val="75000"/>
                    <a:lumOff val="25000"/>
                  </a:schemeClr>
                </a:solidFill>
                <a:effectLst/>
                <a:uFillTx/>
                <a:latin typeface="Century Gothic"/>
              </a:rPr>
              <a:t> but may</a:t>
            </a:r>
            <a:r>
              <a:rPr b="0" lang="en-US" sz="3200" strike="noStrike" u="sng">
                <a:solidFill>
                  <a:schemeClr val="dk1">
                    <a:lumMod val="75000"/>
                    <a:lumOff val="25000"/>
                  </a:schemeClr>
                </a:solidFill>
                <a:effectLst/>
                <a:uFillTx/>
                <a:latin typeface="Century Gothic"/>
              </a:rPr>
              <a:t> </a:t>
            </a:r>
            <a:r>
              <a:rPr b="0" i="1" lang="en-US" sz="3200" strike="noStrike" u="sng">
                <a:solidFill>
                  <a:schemeClr val="dk1">
                    <a:lumMod val="75000"/>
                    <a:lumOff val="25000"/>
                  </a:schemeClr>
                </a:solidFill>
                <a:effectLst/>
                <a:uFillTx/>
                <a:latin typeface="Century Gothic"/>
              </a:rPr>
              <a:t>work on</a:t>
            </a:r>
            <a:r>
              <a:rPr b="0" lang="en-US" sz="3200" strike="noStrike" u="sng">
                <a:solidFill>
                  <a:schemeClr val="dk1">
                    <a:lumMod val="75000"/>
                    <a:lumOff val="25000"/>
                  </a:schemeClr>
                </a:solidFill>
                <a:effectLst/>
                <a:uFillTx/>
                <a:latin typeface="Century Gothic"/>
              </a:rPr>
              <a:t> several projects</a:t>
            </a:r>
            <a:r>
              <a:rPr b="0" lang="en-US" sz="3200" strike="noStrike" u="none">
                <a:solidFill>
                  <a:schemeClr val="dk1">
                    <a:lumMod val="75000"/>
                    <a:lumOff val="25000"/>
                  </a:schemeClr>
                </a:solidFill>
                <a:effectLst/>
                <a:uFillTx/>
                <a:latin typeface="Century Gothic"/>
              </a:rPr>
              <a:t>. We keep track of the </a:t>
            </a:r>
            <a:r>
              <a:rPr b="1" lang="en-US" sz="3200" strike="noStrike" u="none">
                <a:solidFill>
                  <a:srgbClr val="00b050"/>
                </a:solidFill>
                <a:effectLst/>
                <a:uFillTx/>
                <a:latin typeface="Century Gothic"/>
              </a:rPr>
              <a:t>number of hours per</a:t>
            </a:r>
            <a:r>
              <a:rPr b="1" lang="en-US" sz="3200" strike="noStrike" u="none">
                <a:solidFill>
                  <a:schemeClr val="dk1">
                    <a:lumMod val="75000"/>
                    <a:lumOff val="25000"/>
                  </a:schemeClr>
                </a:solidFill>
                <a:effectLst/>
                <a:uFillTx/>
                <a:latin typeface="Century Gothic"/>
              </a:rPr>
              <a:t> </a:t>
            </a:r>
            <a:r>
              <a:rPr b="1" lang="en-US" sz="3200" strike="noStrike" u="none">
                <a:solidFill>
                  <a:srgbClr val="00b050"/>
                </a:solidFill>
                <a:effectLst/>
                <a:uFillTx/>
                <a:latin typeface="Century Gothic"/>
              </a:rPr>
              <a:t>week</a:t>
            </a:r>
            <a:r>
              <a:rPr b="0" lang="en-US" sz="3200" strike="noStrike" u="none">
                <a:solidFill>
                  <a:schemeClr val="dk1">
                    <a:lumMod val="75000"/>
                    <a:lumOff val="25000"/>
                  </a:schemeClr>
                </a:solidFill>
                <a:effectLst/>
                <a:uFillTx/>
                <a:latin typeface="Century Gothic"/>
              </a:rPr>
              <a:t> that an employee </a:t>
            </a:r>
            <a:r>
              <a:rPr b="0" lang="en-US" sz="3200" strike="noStrike" u="sng">
                <a:solidFill>
                  <a:schemeClr val="dk1">
                    <a:lumMod val="75000"/>
                    <a:lumOff val="25000"/>
                  </a:schemeClr>
                </a:solidFill>
                <a:effectLst/>
                <a:uFillTx/>
                <a:latin typeface="Century Gothic"/>
              </a:rPr>
              <a:t>currently works on each project</a:t>
            </a:r>
            <a:r>
              <a:rPr b="0" lang="en-US" sz="3200" strike="noStrike" u="none">
                <a:solidFill>
                  <a:schemeClr val="dk1">
                    <a:lumMod val="75000"/>
                    <a:lumOff val="25000"/>
                  </a:schemeClr>
                </a:solidFill>
                <a:effectLst/>
                <a:uFillTx/>
                <a:latin typeface="Century Gothic"/>
              </a:rPr>
              <a:t>. We also keep track of the </a:t>
            </a:r>
            <a:r>
              <a:rPr b="1" lang="en-US" sz="3200" strike="noStrike" u="none">
                <a:solidFill>
                  <a:srgbClr val="00b050"/>
                </a:solidFill>
                <a:effectLst/>
                <a:uFillTx/>
                <a:latin typeface="Century Gothic"/>
              </a:rPr>
              <a:t>direct supervisor </a:t>
            </a:r>
            <a:r>
              <a:rPr b="0" lang="en-US" sz="3200" strike="noStrike" u="none">
                <a:solidFill>
                  <a:schemeClr val="dk1">
                    <a:lumMod val="75000"/>
                    <a:lumOff val="25000"/>
                  </a:schemeClr>
                </a:solidFill>
                <a:effectLst/>
                <a:uFillTx/>
                <a:latin typeface="Century Gothic"/>
              </a:rPr>
              <a:t>of each employee.</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150000"/>
              <a:buFont typeface="Wingdings" charset="2"/>
              <a:buChar char=""/>
            </a:pPr>
            <a:r>
              <a:rPr b="0" lang="en-US" sz="3200" strike="noStrike" u="none">
                <a:solidFill>
                  <a:schemeClr val="dk1">
                    <a:lumMod val="75000"/>
                    <a:lumOff val="25000"/>
                  </a:schemeClr>
                </a:solidFill>
                <a:effectLst/>
                <a:uFillTx/>
                <a:latin typeface="Century Gothic"/>
              </a:rPr>
              <a:t>Each employee may </a:t>
            </a:r>
            <a:r>
              <a:rPr b="0" i="1" lang="en-US" sz="3200" strike="noStrike" u="none">
                <a:solidFill>
                  <a:schemeClr val="dk1">
                    <a:lumMod val="75000"/>
                    <a:lumOff val="25000"/>
                  </a:schemeClr>
                </a:solidFill>
                <a:effectLst/>
                <a:uFillTx/>
                <a:latin typeface="Century Gothic"/>
              </a:rPr>
              <a:t>have</a:t>
            </a:r>
            <a:r>
              <a:rPr b="0" lang="en-US" sz="3200" strike="noStrike" u="none">
                <a:solidFill>
                  <a:schemeClr val="dk1">
                    <a:lumMod val="75000"/>
                    <a:lumOff val="25000"/>
                  </a:schemeClr>
                </a:solidFill>
                <a:effectLst/>
                <a:uFillTx/>
                <a:latin typeface="Century Gothic"/>
              </a:rPr>
              <a:t> a </a:t>
            </a:r>
            <a:r>
              <a:rPr b="1" lang="en-US" sz="3200" strike="noStrike" u="none">
                <a:solidFill>
                  <a:srgbClr val="00b050"/>
                </a:solidFill>
                <a:effectLst/>
                <a:uFillTx/>
                <a:latin typeface="Century Gothic"/>
              </a:rPr>
              <a:t>number</a:t>
            </a:r>
            <a:r>
              <a:rPr b="0" lang="en-US" sz="3200" strike="noStrike" u="none">
                <a:solidFill>
                  <a:schemeClr val="dk1">
                    <a:lumMod val="75000"/>
                    <a:lumOff val="25000"/>
                  </a:schemeClr>
                </a:solidFill>
                <a:effectLst/>
                <a:uFillTx/>
                <a:latin typeface="Century Gothic"/>
              </a:rPr>
              <a:t> of </a:t>
            </a:r>
            <a:r>
              <a:rPr b="1" lang="en-US" sz="3200" strike="noStrike" u="none">
                <a:solidFill>
                  <a:srgbClr val="c00000"/>
                </a:solidFill>
                <a:effectLst/>
                <a:uFillTx/>
                <a:latin typeface="Century Gothic"/>
              </a:rPr>
              <a:t>DEPENDENTs</a:t>
            </a:r>
            <a:r>
              <a:rPr b="0" lang="en-US" sz="3200" strike="noStrike" u="none">
                <a:solidFill>
                  <a:schemeClr val="dk1">
                    <a:lumMod val="75000"/>
                    <a:lumOff val="25000"/>
                  </a:schemeClr>
                </a:solidFill>
                <a:effectLst/>
                <a:uFillTx/>
                <a:latin typeface="Century Gothic"/>
              </a:rPr>
              <a:t>. </a:t>
            </a:r>
            <a:r>
              <a:rPr b="0" lang="en-US" sz="3200" strike="noStrike" u="sng">
                <a:solidFill>
                  <a:schemeClr val="dk1">
                    <a:lumMod val="75000"/>
                    <a:lumOff val="25000"/>
                  </a:schemeClr>
                </a:solidFill>
                <a:effectLst/>
                <a:uFillTx/>
                <a:latin typeface="Century Gothic"/>
              </a:rPr>
              <a:t>For each dependent</a:t>
            </a:r>
            <a:r>
              <a:rPr b="0" lang="en-US" sz="3200" strike="noStrike" u="none">
                <a:solidFill>
                  <a:schemeClr val="dk1">
                    <a:lumMod val="75000"/>
                    <a:lumOff val="25000"/>
                  </a:schemeClr>
                </a:solidFill>
                <a:effectLst/>
                <a:uFillTx/>
                <a:latin typeface="Century Gothic"/>
              </a:rPr>
              <a:t>, we keep track of their </a:t>
            </a:r>
            <a:r>
              <a:rPr b="1" lang="en-US" sz="3200" strike="noStrike" u="none">
                <a:solidFill>
                  <a:srgbClr val="00b050"/>
                </a:solidFill>
                <a:effectLst/>
                <a:uFillTx/>
                <a:latin typeface="Century Gothic"/>
              </a:rPr>
              <a:t>name, sex,</a:t>
            </a:r>
            <a:r>
              <a:rPr b="0" lang="en-US" sz="3200" strike="noStrike" u="none">
                <a:solidFill>
                  <a:schemeClr val="dk1">
                    <a:lumMod val="75000"/>
                    <a:lumOff val="25000"/>
                  </a:schemeClr>
                </a:solidFill>
                <a:effectLst/>
                <a:uFillTx/>
                <a:latin typeface="Century Gothic"/>
              </a:rPr>
              <a:t> </a:t>
            </a:r>
            <a:r>
              <a:rPr b="1" lang="en-US" sz="3200" strike="noStrike" u="none">
                <a:solidFill>
                  <a:srgbClr val="00b050"/>
                </a:solidFill>
                <a:effectLst/>
                <a:uFillTx/>
                <a:latin typeface="Century Gothic"/>
              </a:rPr>
              <a:t>birthdate</a:t>
            </a:r>
            <a:r>
              <a:rPr b="0" lang="en-US" sz="3200" strike="noStrike" u="none">
                <a:solidFill>
                  <a:schemeClr val="dk1">
                    <a:lumMod val="75000"/>
                    <a:lumOff val="25000"/>
                  </a:schemeClr>
                </a:solidFill>
                <a:effectLst/>
                <a:uFillTx/>
                <a:latin typeface="Century Gothic"/>
              </a:rPr>
              <a:t>, and </a:t>
            </a:r>
            <a:r>
              <a:rPr b="1" lang="en-US" sz="3200" strike="noStrike" u="none">
                <a:solidFill>
                  <a:srgbClr val="00b050"/>
                </a:solidFill>
                <a:effectLst/>
                <a:uFillTx/>
                <a:latin typeface="Century Gothic"/>
              </a:rPr>
              <a:t>relationship </a:t>
            </a:r>
            <a:r>
              <a:rPr b="0" lang="en-US" sz="3200" strike="noStrike" u="none">
                <a:solidFill>
                  <a:schemeClr val="dk1">
                    <a:lumMod val="75000"/>
                    <a:lumOff val="25000"/>
                  </a:schemeClr>
                </a:solidFill>
                <a:effectLst/>
                <a:uFillTx/>
                <a:latin typeface="Century Gothic"/>
              </a:rPr>
              <a:t>to employee.</a:t>
            </a:r>
            <a:endParaRPr b="0" lang="en-US" sz="32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0" y="0"/>
            <a:ext cx="1114560" cy="723600"/>
          </a:xfrm>
          <a:prstGeom prst="rect">
            <a:avLst/>
          </a:prstGeom>
          <a:solidFill>
            <a:srgbClr val="ccecff"/>
          </a:solidFill>
          <a:ln w="0">
            <a:noFill/>
          </a:ln>
        </p:spPr>
        <p:txBody>
          <a:bodyPr lIns="91440" rIns="91440" tIns="45720" bIns="45720" anchor="t">
            <a:noAutofit/>
          </a:bodyPr>
          <a:p>
            <a:pPr indent="0" defTabSz="457200">
              <a:lnSpc>
                <a:spcPct val="100000"/>
              </a:lnSpc>
              <a:buNone/>
              <a:tabLst>
                <a:tab algn="l" pos="0"/>
              </a:tabLst>
            </a:pPr>
            <a:r>
              <a:rPr b="1" lang="en-US" sz="3200" strike="noStrike" u="none">
                <a:solidFill>
                  <a:schemeClr val="dk1"/>
                </a:solidFill>
                <a:effectLst/>
                <a:uFillTx/>
                <a:latin typeface="Century Gothic"/>
              </a:rPr>
              <a:t>ERD</a:t>
            </a:r>
            <a:endParaRPr b="0" lang="en-US" sz="3200" strike="noStrike" u="none">
              <a:solidFill>
                <a:schemeClr val="dk1"/>
              </a:solidFill>
              <a:effectLst/>
              <a:uFillTx/>
              <a:latin typeface="Century Gothic"/>
            </a:endParaRPr>
          </a:p>
        </p:txBody>
      </p:sp>
      <p:sp>
        <p:nvSpPr>
          <p:cNvPr id="346" name="PlaceHolder 2"/>
          <p:cNvSpPr>
            <a:spLocks noGrp="1"/>
          </p:cNvSpPr>
          <p:nvPr>
            <p:ph/>
          </p:nvPr>
        </p:nvSpPr>
        <p:spPr>
          <a:xfrm>
            <a:off x="259560" y="1294920"/>
            <a:ext cx="11586960" cy="5562360"/>
          </a:xfrm>
          <a:prstGeom prst="rect">
            <a:avLst/>
          </a:prstGeom>
          <a:solidFill>
            <a:schemeClr val="lt1"/>
          </a:solidFill>
          <a:ln w="0">
            <a:noFill/>
          </a:ln>
        </p:spPr>
        <p:txBody>
          <a:bodyPr lIns="91440" rIns="91440" tIns="45720" bIns="45720" anchor="t">
            <a:noAutofit/>
          </a:bodyPr>
          <a:p>
            <a:pPr marL="914400" indent="0" algn="ctr" defTabSz="457200">
              <a:lnSpc>
                <a:spcPct val="100000"/>
              </a:lnSpc>
              <a:buNone/>
              <a:tabLst>
                <a:tab algn="l" pos="0"/>
              </a:tabLst>
            </a:pPr>
            <a:r>
              <a:rPr b="0" lang="en-US" sz="2400" strike="noStrike" u="none">
                <a:solidFill>
                  <a:srgbClr val="ff0000"/>
                </a:solidFill>
                <a:effectLst/>
                <a:uFillTx/>
                <a:latin typeface="Century Gothic"/>
              </a:rPr>
              <a:t>Design ERD by yourself</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1" name="Rectangle 2"/>
          <p:cNvSpPr/>
          <p:nvPr/>
        </p:nvSpPr>
        <p:spPr>
          <a:xfrm>
            <a:off x="170280" y="219240"/>
            <a:ext cx="12021480" cy="1199880"/>
          </a:xfrm>
          <a:prstGeom prst="rect">
            <a:avLst/>
          </a:prstGeom>
          <a:noFill/>
          <a:ln w="0">
            <a:noFill/>
          </a:ln>
        </p:spPr>
        <p:style>
          <a:lnRef idx="0"/>
          <a:fillRef idx="0"/>
          <a:effectRef idx="0"/>
          <a:fontRef idx="minor"/>
        </p:style>
        <p:txBody>
          <a:bodyPr anchor="t">
            <a:spAutoFit/>
          </a:bodyPr>
          <a:p>
            <a:pPr algn="ctr" defTabSz="457200">
              <a:lnSpc>
                <a:spcPct val="100000"/>
              </a:lnSpc>
            </a:pPr>
            <a:r>
              <a:rPr b="1" lang="en-US" sz="7200" spc="51" strike="noStrike" u="none">
                <a:solidFill>
                  <a:schemeClr val="accent3">
                    <a:lumMod val="75000"/>
                  </a:schemeClr>
                </a:solidFill>
                <a:effectLst/>
                <a:uFillTx/>
                <a:latin typeface="comic"/>
              </a:rPr>
              <a:t>OBJECTIVES</a:t>
            </a:r>
            <a:endParaRPr b="0" lang="en-US" sz="7200" strike="noStrike" u="none">
              <a:solidFill>
                <a:srgbClr val="000000"/>
              </a:solidFill>
              <a:effectLst/>
              <a:uFillTx/>
              <a:latin typeface="Arial"/>
            </a:endParaRPr>
          </a:p>
        </p:txBody>
      </p:sp>
      <p:sp>
        <p:nvSpPr>
          <p:cNvPr id="232" name="Content Placeholder 2"/>
          <p:cNvSpPr/>
          <p:nvPr/>
        </p:nvSpPr>
        <p:spPr>
          <a:xfrm>
            <a:off x="1355040" y="1658520"/>
            <a:ext cx="9496800" cy="670680"/>
          </a:xfrm>
          <a:prstGeom prst="rect">
            <a:avLst/>
          </a:prstGeom>
          <a:noFill/>
          <a:ln w="0">
            <a:noFill/>
          </a:ln>
        </p:spPr>
        <p:style>
          <a:lnRef idx="0"/>
          <a:fillRef idx="0"/>
          <a:effectRef idx="0"/>
          <a:fontRef idx="minor"/>
        </p:style>
        <p:txBody>
          <a:bodyPr anchor="ctr">
            <a:noAutofit/>
          </a:bodyPr>
          <a:p>
            <a:pPr defTabSz="457200">
              <a:lnSpc>
                <a:spcPct val="150000"/>
              </a:lnSpc>
              <a:spcBef>
                <a:spcPts val="1001"/>
              </a:spcBef>
              <a:tabLst>
                <a:tab algn="l" pos="0"/>
              </a:tabLst>
            </a:pPr>
            <a:r>
              <a:rPr b="1" lang="en-US" sz="2800" strike="noStrike" u="none">
                <a:solidFill>
                  <a:srgbClr val="7b32b2"/>
                </a:solidFill>
                <a:effectLst/>
                <a:uFillTx/>
                <a:latin typeface="Times New Roman"/>
              </a:rPr>
              <a:t>Understand concepts of:</a:t>
            </a:r>
            <a:endParaRPr b="0" lang="en-US" sz="2800" strike="noStrike" u="none">
              <a:solidFill>
                <a:srgbClr val="000000"/>
              </a:solidFill>
              <a:effectLst/>
              <a:uFillTx/>
              <a:latin typeface="Arial"/>
            </a:endParaRPr>
          </a:p>
        </p:txBody>
      </p:sp>
      <p:sp>
        <p:nvSpPr>
          <p:cNvPr id="233" name="Rectangle 1"/>
          <p:cNvSpPr/>
          <p:nvPr/>
        </p:nvSpPr>
        <p:spPr>
          <a:xfrm>
            <a:off x="908640" y="2569320"/>
            <a:ext cx="11164680" cy="3414600"/>
          </a:xfrm>
          <a:prstGeom prst="rect">
            <a:avLst/>
          </a:prstGeom>
          <a:noFill/>
          <a:ln w="0">
            <a:noFill/>
          </a:ln>
        </p:spPr>
        <p:style>
          <a:lnRef idx="0"/>
          <a:fillRef idx="0"/>
          <a:effectRef idx="0"/>
          <a:fontRef idx="minor"/>
        </p:style>
        <p:txBody>
          <a:bodyPr lIns="90000" rIns="90000" tIns="45000" bIns="45000" anchor="t">
            <a:spAutoFit/>
          </a:bodyPr>
          <a:p>
            <a:pPr marL="571680" indent="-571680" defTabSz="457200">
              <a:lnSpc>
                <a:spcPct val="150000"/>
              </a:lnSpc>
              <a:buClr>
                <a:srgbClr val="000000"/>
              </a:buClr>
              <a:buFont typeface="Wingdings" charset="2"/>
              <a:buChar char=""/>
            </a:pPr>
            <a:r>
              <a:rPr b="1" lang="en-US" sz="3600" strike="noStrike" u="none">
                <a:solidFill>
                  <a:schemeClr val="dk1"/>
                </a:solidFill>
                <a:effectLst/>
                <a:uFillTx/>
                <a:latin typeface="Century Gothic"/>
              </a:rPr>
              <a:t>Database Design Process</a:t>
            </a:r>
            <a:endParaRPr b="0" lang="en-US" sz="3600" strike="noStrike" u="none">
              <a:solidFill>
                <a:srgbClr val="000000"/>
              </a:solidFill>
              <a:effectLst/>
              <a:uFillTx/>
              <a:latin typeface="Arial"/>
            </a:endParaRPr>
          </a:p>
          <a:p>
            <a:pPr marL="571680" indent="-571680" defTabSz="457200">
              <a:lnSpc>
                <a:spcPct val="150000"/>
              </a:lnSpc>
              <a:buClr>
                <a:srgbClr val="000000"/>
              </a:buClr>
              <a:buFont typeface="Wingdings" charset="2"/>
              <a:buChar char=""/>
            </a:pPr>
            <a:r>
              <a:rPr b="1" lang="en-US" sz="3600" strike="noStrike" u="none">
                <a:solidFill>
                  <a:schemeClr val="dk1"/>
                </a:solidFill>
                <a:effectLst/>
                <a:uFillTx/>
                <a:latin typeface="Century Gothic"/>
              </a:rPr>
              <a:t>Data modeling basing on entity relationship</a:t>
            </a:r>
            <a:endParaRPr b="0" lang="en-US" sz="3600" strike="noStrike" u="none">
              <a:solidFill>
                <a:srgbClr val="000000"/>
              </a:solidFill>
              <a:effectLst/>
              <a:uFillTx/>
              <a:latin typeface="Arial"/>
            </a:endParaRPr>
          </a:p>
          <a:p>
            <a:pPr marL="571680" indent="-571680" defTabSz="457200">
              <a:lnSpc>
                <a:spcPct val="150000"/>
              </a:lnSpc>
              <a:buClr>
                <a:srgbClr val="000000"/>
              </a:buClr>
              <a:buFont typeface="Wingdings" charset="2"/>
              <a:buChar char=""/>
            </a:pPr>
            <a:r>
              <a:rPr b="1" lang="en-US" sz="3600" strike="noStrike" u="none">
                <a:solidFill>
                  <a:schemeClr val="dk1"/>
                </a:solidFill>
                <a:effectLst/>
                <a:uFillTx/>
                <a:latin typeface="Century Gothic"/>
              </a:rPr>
              <a:t>Design a suitable database adapted business requirements in reality</a:t>
            </a:r>
            <a:endParaRPr b="0" lang="en-US" sz="3600" strike="noStrike" u="none">
              <a:solidFill>
                <a:srgbClr val="000000"/>
              </a:solidFill>
              <a:effectLst/>
              <a:uFillTx/>
              <a:latin typeface="Arial"/>
            </a:endParaRPr>
          </a:p>
        </p:txBody>
      </p:sp>
    </p:spTree>
  </p:cSld>
  <p:transition spd="slow">
    <p:wipe dir="l"/>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0" y="0"/>
            <a:ext cx="1371600" cy="723600"/>
          </a:xfrm>
          <a:prstGeom prst="rect">
            <a:avLst/>
          </a:prstGeom>
          <a:solidFill>
            <a:srgbClr val="ccecff"/>
          </a:solidFill>
          <a:ln w="0">
            <a:noFill/>
          </a:ln>
        </p:spPr>
        <p:txBody>
          <a:bodyPr lIns="91440" rIns="91440" tIns="45720" bIns="45720" anchor="t">
            <a:noAutofit/>
          </a:bodyPr>
          <a:p>
            <a:pPr indent="0" defTabSz="457200">
              <a:lnSpc>
                <a:spcPct val="100000"/>
              </a:lnSpc>
              <a:buNone/>
              <a:tabLst>
                <a:tab algn="l" pos="0"/>
              </a:tabLst>
            </a:pPr>
            <a:r>
              <a:rPr b="1" lang="en-US" sz="4000" strike="noStrike" u="none">
                <a:solidFill>
                  <a:schemeClr val="dk1"/>
                </a:solidFill>
                <a:effectLst/>
                <a:uFillTx/>
                <a:latin typeface="Century Gothic"/>
              </a:rPr>
              <a:t>EX1</a:t>
            </a:r>
            <a:endParaRPr b="0" lang="en-US" sz="4000" strike="noStrike" u="none">
              <a:solidFill>
                <a:schemeClr val="dk1"/>
              </a:solidFill>
              <a:effectLst/>
              <a:uFillTx/>
              <a:latin typeface="Century Gothic"/>
            </a:endParaRPr>
          </a:p>
        </p:txBody>
      </p:sp>
      <p:sp>
        <p:nvSpPr>
          <p:cNvPr id="348" name="PlaceHolder 2"/>
          <p:cNvSpPr>
            <a:spLocks noGrp="1"/>
          </p:cNvSpPr>
          <p:nvPr>
            <p:ph/>
          </p:nvPr>
        </p:nvSpPr>
        <p:spPr>
          <a:xfrm>
            <a:off x="259560" y="1612440"/>
            <a:ext cx="11649960" cy="5244840"/>
          </a:xfrm>
          <a:prstGeom prst="rect">
            <a:avLst/>
          </a:prstGeom>
          <a:solidFill>
            <a:schemeClr val="lt1"/>
          </a:solidFill>
          <a:ln w="0">
            <a:noFill/>
          </a:ln>
        </p:spPr>
        <p:txBody>
          <a:bodyPr lIns="91440" rIns="91440" tIns="45720" bIns="45720" anchor="t">
            <a:noAutofit/>
          </a:bodyPr>
          <a:p>
            <a:pPr marL="914400" indent="0" algn="just" defTabSz="457200">
              <a:lnSpc>
                <a:spcPct val="100000"/>
              </a:lnSpc>
              <a:buNone/>
              <a:tabLst>
                <a:tab algn="l" pos="0"/>
              </a:tabLst>
            </a:pPr>
            <a:r>
              <a:rPr b="0" lang="en-US" sz="2400" strike="noStrike" u="none">
                <a:solidFill>
                  <a:schemeClr val="dk1"/>
                </a:solidFill>
                <a:effectLst/>
                <a:uFillTx/>
                <a:latin typeface="Century Gothic"/>
              </a:rPr>
              <a:t>The Ministry of Education and Training conducts surveys of universities. Each university has multiple faculties, and each faculty comprises several departments, with each department having numerous instructors.</a:t>
            </a:r>
            <a:endParaRPr b="0" lang="en-US" sz="2400" strike="noStrike" u="none">
              <a:solidFill>
                <a:schemeClr val="dk1">
                  <a:lumMod val="75000"/>
                  <a:lumOff val="25000"/>
                </a:schemeClr>
              </a:solidFill>
              <a:effectLst/>
              <a:uFillTx/>
              <a:latin typeface="Century Gothic"/>
            </a:endParaRPr>
          </a:p>
          <a:p>
            <a:pPr marL="914400" indent="0" algn="just" defTabSz="457200">
              <a:lnSpc>
                <a:spcPct val="100000"/>
              </a:lnSpc>
              <a:buNone/>
              <a:tabLst>
                <a:tab algn="l" pos="0"/>
              </a:tabLst>
            </a:pPr>
            <a:endParaRPr b="0" lang="en-US" sz="2400" strike="noStrike" u="none">
              <a:solidFill>
                <a:schemeClr val="dk1">
                  <a:lumMod val="75000"/>
                  <a:lumOff val="25000"/>
                </a:schemeClr>
              </a:solidFill>
              <a:effectLst/>
              <a:uFillTx/>
              <a:latin typeface="Century Gothic"/>
            </a:endParaRPr>
          </a:p>
          <a:p>
            <a:pPr marL="914400" indent="0" algn="just" defTabSz="457200">
              <a:lnSpc>
                <a:spcPct val="100000"/>
              </a:lnSpc>
              <a:buNone/>
              <a:tabLst>
                <a:tab algn="l" pos="0"/>
              </a:tabLst>
            </a:pPr>
            <a:r>
              <a:rPr b="0" lang="en-US" sz="2400" strike="noStrike" u="none">
                <a:solidFill>
                  <a:schemeClr val="dk1"/>
                </a:solidFill>
                <a:effectLst/>
                <a:uFillTx/>
                <a:latin typeface="Century Gothic"/>
              </a:rPr>
              <a:t>To enhance the quality of education, universities stipulate that each instructor can only teach one subject, and each subject is managed by one instructor. Within the universities, each faculty oversees multiple classes, and each class consists of many students. Throughout their years at the university, each student must take multiple subjects, and each subject can have many participating students.</a:t>
            </a:r>
            <a:endParaRPr b="0" lang="en-US" sz="2400" strike="noStrike" u="none">
              <a:solidFill>
                <a:schemeClr val="dk1">
                  <a:lumMod val="75000"/>
                  <a:lumOff val="25000"/>
                </a:schemeClr>
              </a:solidFill>
              <a:effectLst/>
              <a:uFillTx/>
              <a:latin typeface="Century Gothic"/>
            </a:endParaRPr>
          </a:p>
          <a:p>
            <a:pPr marL="914400" indent="0" algn="just" defTabSz="457200">
              <a:lnSpc>
                <a:spcPct val="100000"/>
              </a:lnSpc>
              <a:buNone/>
              <a:tabLst>
                <a:tab algn="l" pos="0"/>
              </a:tabLst>
            </a:pPr>
            <a:endParaRPr b="0" lang="en-US" sz="2400" strike="noStrike" u="none">
              <a:solidFill>
                <a:schemeClr val="dk1">
                  <a:lumMod val="75000"/>
                  <a:lumOff val="25000"/>
                </a:schemeClr>
              </a:solidFill>
              <a:effectLst/>
              <a:uFillTx/>
              <a:latin typeface="Century Gothic"/>
            </a:endParaRPr>
          </a:p>
          <a:p>
            <a:pPr marL="914400" indent="0" algn="just" defTabSz="457200">
              <a:lnSpc>
                <a:spcPct val="100000"/>
              </a:lnSpc>
              <a:buNone/>
              <a:tabLst>
                <a:tab algn="l" pos="0"/>
              </a:tabLst>
            </a:pPr>
            <a:endParaRPr b="0" lang="en-US" sz="2400" strike="noStrike" u="none">
              <a:solidFill>
                <a:schemeClr val="dk1">
                  <a:lumMod val="75000"/>
                  <a:lumOff val="25000"/>
                </a:schemeClr>
              </a:solidFill>
              <a:effectLst/>
              <a:uFillTx/>
              <a:latin typeface="Century Gothic"/>
            </a:endParaRPr>
          </a:p>
        </p:txBody>
      </p:sp>
      <p:sp>
        <p:nvSpPr>
          <p:cNvPr id="349" name="Text Box 1"/>
          <p:cNvSpPr/>
          <p:nvPr/>
        </p:nvSpPr>
        <p:spPr>
          <a:xfrm>
            <a:off x="1114920" y="460440"/>
            <a:ext cx="10555200" cy="829440"/>
          </a:xfrm>
          <a:prstGeom prst="rect">
            <a:avLst/>
          </a:prstGeom>
          <a:noFill/>
          <a:ln w="0">
            <a:noFill/>
          </a:ln>
        </p:spPr>
        <p:style>
          <a:lnRef idx="0"/>
          <a:fillRef idx="0"/>
          <a:effectRef idx="0"/>
          <a:fontRef idx="minor"/>
        </p:style>
        <p:txBody>
          <a:bodyPr lIns="90000" rIns="90000" tIns="45000" bIns="45000" anchor="t">
            <a:spAutoFit/>
          </a:bodyPr>
          <a:p>
            <a:pPr marL="914400" algn="just" defTabSz="457200">
              <a:lnSpc>
                <a:spcPct val="100000"/>
              </a:lnSpc>
              <a:tabLst>
                <a:tab algn="l" pos="0"/>
              </a:tabLst>
            </a:pPr>
            <a:r>
              <a:rPr b="1" lang="en-US" sz="2400" strike="noStrike" u="none">
                <a:solidFill>
                  <a:schemeClr val="dk1"/>
                </a:solidFill>
                <a:effectLst/>
                <a:uFillTx/>
                <a:latin typeface="Century Gothic"/>
              </a:rPr>
              <a:t>Create an Entity-Relationship Diagram (ERD) as a basis for designing the data structure to manage the university.</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970920" y="210960"/>
            <a:ext cx="10254960" cy="91656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002060"/>
                </a:solidFill>
                <a:effectLst/>
                <a:uFillTx/>
                <a:latin typeface="Century Gothic"/>
              </a:rPr>
              <a:t>From ER Diagram to Relational Model</a:t>
            </a:r>
            <a:endParaRPr b="0" lang="en-US" sz="4000" strike="noStrike" u="none">
              <a:solidFill>
                <a:schemeClr val="dk1"/>
              </a:solidFill>
              <a:effectLst/>
              <a:uFillTx/>
              <a:latin typeface="Century Gothic"/>
            </a:endParaRPr>
          </a:p>
        </p:txBody>
      </p:sp>
      <p:sp>
        <p:nvSpPr>
          <p:cNvPr id="351" name="PlaceHolder 2"/>
          <p:cNvSpPr>
            <a:spLocks noGrp="1"/>
          </p:cNvSpPr>
          <p:nvPr>
            <p:ph/>
          </p:nvPr>
        </p:nvSpPr>
        <p:spPr>
          <a:xfrm>
            <a:off x="788760" y="1127880"/>
            <a:ext cx="10952280" cy="517860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en-US" sz="2800" strike="noStrike" u="none">
                <a:solidFill>
                  <a:schemeClr val="dk1"/>
                </a:solidFill>
                <a:effectLst/>
                <a:uFillTx/>
                <a:latin typeface="Century Gothic"/>
              </a:rPr>
              <a:t>Overview: </a:t>
            </a:r>
            <a:endParaRPr b="0" lang="en-US" sz="2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tabLst>
                <a:tab algn="l" pos="0"/>
              </a:tabLst>
            </a:pPr>
            <a:r>
              <a:rPr b="0" lang="en-US" sz="2400" strike="noStrike" u="none">
                <a:solidFill>
                  <a:schemeClr val="dk1"/>
                </a:solidFill>
                <a:effectLst/>
                <a:uFillTx/>
                <a:latin typeface="Century Gothic"/>
              </a:rPr>
              <a:t>1 entity = 1 relation</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tabLst>
                <a:tab algn="l" pos="0"/>
              </a:tabLst>
            </a:pPr>
            <a:r>
              <a:rPr b="0" lang="en-US" sz="2400" strike="noStrike" u="none">
                <a:solidFill>
                  <a:schemeClr val="dk1"/>
                </a:solidFill>
                <a:effectLst/>
                <a:uFillTx/>
                <a:latin typeface="Century Gothic"/>
              </a:rPr>
              <a:t> attributes of entity ~ attributes of relation</a:t>
            </a:r>
            <a:endParaRPr b="0" lang="en-US" sz="24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tabLst>
                <a:tab algn="l" pos="0"/>
              </a:tabLst>
            </a:pPr>
            <a:r>
              <a:rPr b="0" lang="en-US" sz="2400" strike="noStrike" u="none">
                <a:solidFill>
                  <a:schemeClr val="dk1"/>
                </a:solidFill>
                <a:effectLst/>
                <a:uFillTx/>
                <a:latin typeface="Century Gothic"/>
              </a:rPr>
              <a:t> key of entity ~ key of relation</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charset="2"/>
              <a:buChar char=""/>
              <a:tabLst>
                <a:tab algn="l" pos="0"/>
              </a:tabLst>
            </a:pPr>
            <a:r>
              <a:rPr b="0" lang="en-US" sz="2800" strike="noStrike" u="none">
                <a:solidFill>
                  <a:schemeClr val="dk1"/>
                </a:solidFill>
                <a:effectLst/>
                <a:uFillTx/>
                <a:latin typeface="Century Gothic"/>
              </a:rPr>
              <a:t>Convert 1-1 relationship</a:t>
            </a:r>
            <a:endParaRPr b="0" lang="en-US" sz="28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charset="2"/>
              <a:buChar char=""/>
              <a:tabLst>
                <a:tab algn="l" pos="0"/>
              </a:tabLst>
            </a:pPr>
            <a:r>
              <a:rPr b="0" lang="en-US" sz="2800" strike="noStrike" u="none">
                <a:solidFill>
                  <a:schemeClr val="dk1"/>
                </a:solidFill>
                <a:effectLst/>
                <a:uFillTx/>
                <a:latin typeface="Century Gothic"/>
              </a:rPr>
              <a:t>Convert 1- M relationship</a:t>
            </a:r>
            <a:endParaRPr b="0" lang="en-US" sz="2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SzPct val="80000"/>
              <a:buFont typeface="Wingdings" charset="2"/>
              <a:buChar char=""/>
              <a:tabLst>
                <a:tab algn="l" pos="0"/>
              </a:tabLst>
            </a:pPr>
            <a:r>
              <a:rPr b="0" lang="en-US" sz="2400" strike="noStrike" u="none">
                <a:solidFill>
                  <a:schemeClr val="dk1"/>
                </a:solidFill>
                <a:effectLst/>
                <a:uFillTx/>
                <a:latin typeface="Century Gothic"/>
              </a:rPr>
              <a:t> Put key attribute of one-side to n-side </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charset="2"/>
              <a:buChar char=""/>
              <a:tabLst>
                <a:tab algn="l" pos="0"/>
              </a:tabLst>
            </a:pPr>
            <a:r>
              <a:rPr b="0" lang="en-US" sz="2800" strike="noStrike" u="none">
                <a:solidFill>
                  <a:schemeClr val="dk1"/>
                </a:solidFill>
                <a:effectLst/>
                <a:uFillTx/>
                <a:latin typeface="Century Gothic"/>
              </a:rPr>
              <a:t>Convert M-M relationship</a:t>
            </a:r>
            <a:endParaRPr b="0" lang="en-US" sz="2800" strike="noStrike" u="none">
              <a:solidFill>
                <a:schemeClr val="dk1">
                  <a:lumMod val="75000"/>
                  <a:lumOff val="25000"/>
                </a:schemeClr>
              </a:solidFill>
              <a:effectLst/>
              <a:uFillTx/>
              <a:latin typeface="Century Gothic"/>
            </a:endParaRPr>
          </a:p>
          <a:p>
            <a:pPr lvl="1" marL="743040" indent="-285840" defTabSz="457200">
              <a:lnSpc>
                <a:spcPct val="110000"/>
              </a:lnSpc>
              <a:spcBef>
                <a:spcPts val="1001"/>
              </a:spcBef>
              <a:buClr>
                <a:srgbClr val="353535"/>
              </a:buClr>
              <a:buSzPct val="80000"/>
              <a:buFont typeface="Wingdings" charset="2"/>
              <a:buChar char=""/>
              <a:tabLst>
                <a:tab algn="l" pos="0"/>
              </a:tabLst>
            </a:pPr>
            <a:r>
              <a:rPr b="0" lang="en-US" sz="2400" strike="noStrike" u="none">
                <a:solidFill>
                  <a:schemeClr val="dk1"/>
                </a:solidFill>
                <a:effectLst/>
                <a:uFillTx/>
                <a:latin typeface="Century Gothic"/>
              </a:rPr>
              <a:t>Generate 1 relation, Primary key of this relation combined from two relations. Attributes of new relation ~ attributes of relationship (if have)</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141480" y="138600"/>
            <a:ext cx="11825280" cy="976320"/>
          </a:xfrm>
          <a:prstGeom prst="rect">
            <a:avLst/>
          </a:prstGeom>
          <a:noFill/>
          <a:ln w="0">
            <a:noFill/>
          </a:ln>
        </p:spPr>
        <p:txBody>
          <a:bodyPr lIns="91440" rIns="91440" tIns="45720" bIns="45720" anchor="t">
            <a:normAutofit lnSpcReduction="9999"/>
          </a:bodyPr>
          <a:p>
            <a:pPr indent="0" algn="ctr" defTabSz="457200">
              <a:lnSpc>
                <a:spcPct val="100000"/>
              </a:lnSpc>
              <a:buNone/>
            </a:pPr>
            <a:r>
              <a:rPr b="1" lang="en-US" sz="3200" strike="noStrike" u="none">
                <a:solidFill>
                  <a:srgbClr val="002060"/>
                </a:solidFill>
                <a:effectLst/>
                <a:uFillTx/>
                <a:latin typeface="Century Gothic"/>
              </a:rPr>
              <a:t>From ER Diagram to Relational Model</a:t>
            </a:r>
            <a:br>
              <a:rPr sz="3200"/>
            </a:br>
            <a:r>
              <a:rPr b="1" lang="en-US" sz="2700" strike="noStrike" u="none">
                <a:solidFill>
                  <a:srgbClr val="002060"/>
                </a:solidFill>
                <a:effectLst/>
                <a:uFillTx/>
                <a:latin typeface="Century Gothic"/>
              </a:rPr>
              <a:t>Convert 1-1 relationship</a:t>
            </a:r>
            <a:endParaRPr b="0" lang="en-US" sz="2700" strike="noStrike" u="none">
              <a:solidFill>
                <a:schemeClr val="dk1"/>
              </a:solidFill>
              <a:effectLst/>
              <a:uFillTx/>
              <a:latin typeface="Century Gothic"/>
            </a:endParaRPr>
          </a:p>
        </p:txBody>
      </p:sp>
      <p:sp>
        <p:nvSpPr>
          <p:cNvPr id="353" name="PlaceHolder 2"/>
          <p:cNvSpPr>
            <a:spLocks noGrp="1"/>
          </p:cNvSpPr>
          <p:nvPr>
            <p:ph/>
          </p:nvPr>
        </p:nvSpPr>
        <p:spPr>
          <a:xfrm>
            <a:off x="262800" y="1184760"/>
            <a:ext cx="11331360" cy="3777120"/>
          </a:xfrm>
          <a:prstGeom prst="rect">
            <a:avLst/>
          </a:prstGeom>
          <a:noFill/>
          <a:ln w="0">
            <a:noFill/>
          </a:ln>
        </p:spPr>
        <p:txBody>
          <a:bodyPr lIns="91440" rIns="91440" tIns="45720" bIns="45720" anchor="t">
            <a:noAutofit/>
          </a:bodyPr>
          <a:p>
            <a:pPr marL="343080" indent="0" algn="just" defTabSz="457200">
              <a:lnSpc>
                <a:spcPct val="100000"/>
              </a:lnSpc>
              <a:spcBef>
                <a:spcPts val="1001"/>
              </a:spcBef>
              <a:buNone/>
            </a:pPr>
            <a:r>
              <a:rPr b="0" lang="en-US" sz="2800" strike="noStrike" u="sng">
                <a:solidFill>
                  <a:schemeClr val="dk1"/>
                </a:solidFill>
                <a:effectLst/>
                <a:uFillTx/>
                <a:latin typeface="Times New Roman"/>
              </a:rPr>
              <a:t>For one-to-one relationship without total participation</a:t>
            </a:r>
            <a:r>
              <a:rPr b="0" lang="en-US" sz="2800" strike="noStrike" u="none">
                <a:solidFill>
                  <a:schemeClr val="dk1"/>
                </a:solidFill>
                <a:effectLst/>
                <a:uFillTx/>
                <a:latin typeface="Times New Roman"/>
              </a:rPr>
              <a:t> </a:t>
            </a:r>
            <a:endParaRPr b="0" lang="en-US" sz="2800" strike="noStrike" u="none">
              <a:solidFill>
                <a:schemeClr val="dk1">
                  <a:lumMod val="75000"/>
                  <a:lumOff val="25000"/>
                </a:schemeClr>
              </a:solidFill>
              <a:effectLst/>
              <a:uFillTx/>
              <a:latin typeface="Century Gothic"/>
            </a:endParaRPr>
          </a:p>
          <a:p>
            <a:pPr lvl="1" marL="743040" indent="-285840" algn="just" defTabSz="457200">
              <a:lnSpc>
                <a:spcPct val="100000"/>
              </a:lnSpc>
              <a:spcBef>
                <a:spcPts val="1001"/>
              </a:spcBef>
              <a:buClr>
                <a:srgbClr val="353535"/>
              </a:buClr>
              <a:buFont typeface="Wingdings" charset="2"/>
              <a:buChar char=""/>
            </a:pPr>
            <a:r>
              <a:rPr b="0" lang="en-US" sz="2800" strike="noStrike" u="none">
                <a:solidFill>
                  <a:schemeClr val="dk1"/>
                </a:solidFill>
                <a:effectLst/>
                <a:uFillTx/>
                <a:latin typeface="Times New Roman"/>
              </a:rPr>
              <a:t>Build a table with two columns, one column for each participating entity set’s primary key.  Add successive columns, one for each descriptive attributes of the relationship set (if any).</a:t>
            </a:r>
            <a:endParaRPr b="0" lang="en-US" sz="2800" strike="noStrike" u="none">
              <a:solidFill>
                <a:schemeClr val="dk1">
                  <a:lumMod val="75000"/>
                  <a:lumOff val="25000"/>
                </a:schemeClr>
              </a:solidFill>
              <a:effectLst/>
              <a:uFillTx/>
              <a:latin typeface="Century Gothic"/>
            </a:endParaRPr>
          </a:p>
          <a:p>
            <a:pPr marL="343080" indent="0" algn="just" defTabSz="457200">
              <a:lnSpc>
                <a:spcPct val="100000"/>
              </a:lnSpc>
              <a:spcBef>
                <a:spcPts val="1001"/>
              </a:spcBef>
              <a:buNone/>
            </a:pPr>
            <a:r>
              <a:rPr b="0" lang="en-US" sz="2800" strike="noStrike" u="sng">
                <a:solidFill>
                  <a:schemeClr val="dk1"/>
                </a:solidFill>
                <a:effectLst/>
                <a:uFillTx/>
                <a:latin typeface="Times New Roman"/>
              </a:rPr>
              <a:t>For one-to-one relationship with one entity set having total participation</a:t>
            </a:r>
            <a:endParaRPr b="0" lang="en-US" sz="2800" strike="noStrike" u="none">
              <a:solidFill>
                <a:schemeClr val="dk1">
                  <a:lumMod val="75000"/>
                  <a:lumOff val="25000"/>
                </a:schemeClr>
              </a:solidFill>
              <a:effectLst/>
              <a:uFillTx/>
              <a:latin typeface="Century Gothic"/>
            </a:endParaRPr>
          </a:p>
          <a:p>
            <a:pPr lvl="1" marL="743040" indent="-285840" algn="just" defTabSz="457200">
              <a:lnSpc>
                <a:spcPct val="100000"/>
              </a:lnSpc>
              <a:spcBef>
                <a:spcPts val="1001"/>
              </a:spcBef>
              <a:buClr>
                <a:srgbClr val="353535"/>
              </a:buClr>
              <a:buFont typeface="Wingdings" charset="2"/>
              <a:buChar char=""/>
            </a:pPr>
            <a:r>
              <a:rPr b="0" lang="en-US" sz="2800" strike="noStrike" u="none">
                <a:solidFill>
                  <a:schemeClr val="dk1"/>
                </a:solidFill>
                <a:effectLst/>
                <a:uFillTx/>
                <a:latin typeface="Times New Roman"/>
              </a:rPr>
              <a:t>Augment one extra column on the right side of the table of the entity set with total participation, put in there the primary key of the entity set without complete participation as per to the relationship.  </a:t>
            </a:r>
            <a:endParaRPr b="0" lang="en-US" sz="28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2041560" y="379440"/>
            <a:ext cx="8229240" cy="1142640"/>
          </a:xfrm>
          <a:prstGeom prst="rect">
            <a:avLst/>
          </a:prstGeom>
          <a:noFill/>
          <a:ln w="0">
            <a:noFill/>
          </a:ln>
        </p:spPr>
        <p:txBody>
          <a:bodyPr lIns="91440" rIns="91440" tIns="45720" bIns="45720" anchor="t">
            <a:noAutofit/>
          </a:bodyPr>
          <a:p>
            <a:pPr indent="0" algn="ctr" defTabSz="457200">
              <a:lnSpc>
                <a:spcPct val="100000"/>
              </a:lnSpc>
              <a:buNone/>
            </a:pPr>
            <a:r>
              <a:rPr b="1" lang="en-US" sz="3200" strike="noStrike" u="none">
                <a:solidFill>
                  <a:srgbClr val="0000ff"/>
                </a:solidFill>
                <a:effectLst/>
                <a:uFillTx/>
                <a:latin typeface="Century Gothic"/>
              </a:rPr>
              <a:t>Convert N-ary Relationship Set</a:t>
            </a:r>
            <a:endParaRPr b="0" lang="en-US" sz="3200" strike="noStrike" u="none">
              <a:solidFill>
                <a:schemeClr val="dk1"/>
              </a:solidFill>
              <a:effectLst/>
              <a:uFillTx/>
              <a:latin typeface="Century Gothic"/>
            </a:endParaRPr>
          </a:p>
        </p:txBody>
      </p:sp>
      <p:graphicFrame>
        <p:nvGraphicFramePr>
          <p:cNvPr id="355" name="Group 90"/>
          <p:cNvGraphicFramePr/>
          <p:nvPr/>
        </p:nvGraphicFramePr>
        <p:xfrm>
          <a:off x="3048120" y="4495680"/>
          <a:ext cx="7111800" cy="1125360"/>
        </p:xfrm>
        <a:graphic>
          <a:graphicData uri="http://schemas.openxmlformats.org/drawingml/2006/table">
            <a:tbl>
              <a:tblPr/>
              <a:tblGrid>
                <a:gridCol w="1422360"/>
                <a:gridCol w="1422360"/>
                <a:gridCol w="1422360"/>
                <a:gridCol w="1422360"/>
                <a:gridCol w="1422360"/>
              </a:tblGrid>
              <a:tr h="33012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P-Key1</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P-Key2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P-Key3</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A-Key</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D-Attribute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9999</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8888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7777</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6666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Yes</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9012</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3456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No</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356" name="Rectangle 33"/>
          <p:cNvSpPr/>
          <p:nvPr/>
        </p:nvSpPr>
        <p:spPr>
          <a:xfrm>
            <a:off x="2971800" y="1219320"/>
            <a:ext cx="1142640" cy="456840"/>
          </a:xfrm>
          <a:prstGeom prst="rect">
            <a:avLst/>
          </a:prstGeom>
          <a:solidFill>
            <a:srgbClr val="66ccff"/>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57" name="Text Box 34"/>
          <p:cNvSpPr/>
          <p:nvPr/>
        </p:nvSpPr>
        <p:spPr>
          <a:xfrm>
            <a:off x="3048120" y="129528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E-Set 1</a:t>
            </a:r>
            <a:endParaRPr b="0" lang="en-US" sz="1800" strike="noStrike" u="none">
              <a:solidFill>
                <a:srgbClr val="000000"/>
              </a:solidFill>
              <a:effectLst/>
              <a:uFillTx/>
              <a:latin typeface="Arial"/>
            </a:endParaRPr>
          </a:p>
        </p:txBody>
      </p:sp>
      <p:sp>
        <p:nvSpPr>
          <p:cNvPr id="358" name="Oval 36"/>
          <p:cNvSpPr/>
          <p:nvPr/>
        </p:nvSpPr>
        <p:spPr>
          <a:xfrm>
            <a:off x="1752480" y="76212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59" name="Text Box 43"/>
          <p:cNvSpPr/>
          <p:nvPr/>
        </p:nvSpPr>
        <p:spPr>
          <a:xfrm>
            <a:off x="1905120" y="83808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P-Key1</a:t>
            </a:r>
            <a:endParaRPr b="0" lang="en-US" sz="1800" strike="noStrike" u="none">
              <a:solidFill>
                <a:srgbClr val="000000"/>
              </a:solidFill>
              <a:effectLst/>
              <a:uFillTx/>
              <a:latin typeface="Arial"/>
            </a:endParaRPr>
          </a:p>
        </p:txBody>
      </p:sp>
      <p:sp>
        <p:nvSpPr>
          <p:cNvPr id="360" name="AutoShape 47"/>
          <p:cNvSpPr/>
          <p:nvPr/>
        </p:nvSpPr>
        <p:spPr>
          <a:xfrm>
            <a:off x="5257800" y="1696680"/>
            <a:ext cx="2128320" cy="1207440"/>
          </a:xfrm>
          <a:prstGeom prst="flowChartDecision">
            <a:avLst/>
          </a:prstGeom>
          <a:solidFill>
            <a:schemeClr val="bg2"/>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61" name="Rectangle 48"/>
          <p:cNvSpPr/>
          <p:nvPr/>
        </p:nvSpPr>
        <p:spPr>
          <a:xfrm>
            <a:off x="8077320" y="2057400"/>
            <a:ext cx="1794960" cy="533160"/>
          </a:xfrm>
          <a:prstGeom prst="rect">
            <a:avLst/>
          </a:prstGeom>
          <a:solidFill>
            <a:srgbClr val="05075b"/>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62" name="AutoShape 52"/>
          <p:cNvSpPr/>
          <p:nvPr/>
        </p:nvSpPr>
        <p:spPr>
          <a:xfrm>
            <a:off x="5410080" y="3025800"/>
            <a:ext cx="1904760" cy="1142640"/>
          </a:xfrm>
          <a:prstGeom prst="downArrow">
            <a:avLst>
              <a:gd name="adj1" fmla="val 50000"/>
              <a:gd name="adj2" fmla="val 25000"/>
            </a:avLst>
          </a:prstGeom>
          <a:solidFill>
            <a:srgbClr val="66ccff"/>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sp>
        <p:nvSpPr>
          <p:cNvPr id="363" name="Text Box 53"/>
          <p:cNvSpPr/>
          <p:nvPr/>
        </p:nvSpPr>
        <p:spPr>
          <a:xfrm>
            <a:off x="8001000" y="2133720"/>
            <a:ext cx="1605600" cy="35604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901"/>
              </a:spcBef>
            </a:pPr>
            <a:r>
              <a:rPr b="0" lang="en-US" sz="1800" strike="noStrike" u="none">
                <a:solidFill>
                  <a:schemeClr val="lt1"/>
                </a:solidFill>
                <a:effectLst/>
                <a:uFillTx/>
                <a:latin typeface="Century Gothic"/>
              </a:rPr>
              <a:t>Another Set</a:t>
            </a:r>
            <a:endParaRPr b="0" lang="en-US" sz="1800" strike="noStrike" u="none">
              <a:solidFill>
                <a:srgbClr val="000000"/>
              </a:solidFill>
              <a:effectLst/>
              <a:uFillTx/>
              <a:latin typeface="Arial"/>
            </a:endParaRPr>
          </a:p>
        </p:txBody>
      </p:sp>
      <p:sp>
        <p:nvSpPr>
          <p:cNvPr id="364" name="Text Box 54"/>
          <p:cNvSpPr/>
          <p:nvPr/>
        </p:nvSpPr>
        <p:spPr>
          <a:xfrm>
            <a:off x="2234880" y="6011640"/>
            <a:ext cx="8305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 Primary key of this table is </a:t>
            </a:r>
            <a:r>
              <a:rPr b="0" i="1" lang="en-US" sz="1800" strike="noStrike" u="none">
                <a:solidFill>
                  <a:schemeClr val="dk1"/>
                </a:solidFill>
                <a:effectLst/>
                <a:uFillTx/>
                <a:latin typeface="Century Gothic"/>
              </a:rPr>
              <a:t>P-Key1 + P-Key2 + P-Key3</a:t>
            </a:r>
            <a:r>
              <a:rPr b="0" lang="en-US" sz="1800" strike="noStrike" u="none">
                <a:solidFill>
                  <a:schemeClr val="dk1"/>
                </a:solidFill>
                <a:effectLst/>
                <a:uFillTx/>
                <a:latin typeface="Century Gothic"/>
              </a:rPr>
              <a:t> </a:t>
            </a:r>
            <a:endParaRPr b="0" lang="en-US" sz="1800" strike="noStrike" u="none">
              <a:solidFill>
                <a:srgbClr val="000000"/>
              </a:solidFill>
              <a:effectLst/>
              <a:uFillTx/>
              <a:latin typeface="Arial"/>
            </a:endParaRPr>
          </a:p>
        </p:txBody>
      </p:sp>
      <p:sp>
        <p:nvSpPr>
          <p:cNvPr id="365" name="Line 55"/>
          <p:cNvSpPr/>
          <p:nvPr/>
        </p:nvSpPr>
        <p:spPr>
          <a:xfrm>
            <a:off x="7386120" y="2286000"/>
            <a:ext cx="69084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366" name="Oval 56"/>
          <p:cNvSpPr/>
          <p:nvPr/>
        </p:nvSpPr>
        <p:spPr>
          <a:xfrm>
            <a:off x="5776560" y="990720"/>
            <a:ext cx="1757880" cy="533160"/>
          </a:xfrm>
          <a:prstGeom prst="ellipse">
            <a:avLst/>
          </a:prstGeom>
          <a:solidFill>
            <a:srgbClr val="66ccff"/>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67" name="Text Box 57"/>
          <p:cNvSpPr/>
          <p:nvPr/>
        </p:nvSpPr>
        <p:spPr>
          <a:xfrm>
            <a:off x="5866920" y="1066680"/>
            <a:ext cx="14479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D-Attribute</a:t>
            </a:r>
            <a:endParaRPr b="0" lang="en-US" sz="1800" strike="noStrike" u="none">
              <a:solidFill>
                <a:srgbClr val="000000"/>
              </a:solidFill>
              <a:effectLst/>
              <a:uFillTx/>
              <a:latin typeface="Arial"/>
            </a:endParaRPr>
          </a:p>
        </p:txBody>
      </p:sp>
      <p:sp>
        <p:nvSpPr>
          <p:cNvPr id="368" name="Line 58"/>
          <p:cNvSpPr/>
          <p:nvPr/>
        </p:nvSpPr>
        <p:spPr>
          <a:xfrm flipV="1">
            <a:off x="6297840" y="1523880"/>
            <a:ext cx="178920" cy="2538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69" name="Text Box 68"/>
          <p:cNvSpPr/>
          <p:nvPr/>
        </p:nvSpPr>
        <p:spPr>
          <a:xfrm>
            <a:off x="5334120" y="2146320"/>
            <a:ext cx="1815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A relationship</a:t>
            </a:r>
            <a:endParaRPr b="0" lang="en-US" sz="1800" strike="noStrike" u="none">
              <a:solidFill>
                <a:srgbClr val="000000"/>
              </a:solidFill>
              <a:effectLst/>
              <a:uFillTx/>
              <a:latin typeface="Arial"/>
            </a:endParaRPr>
          </a:p>
        </p:txBody>
      </p:sp>
      <p:sp>
        <p:nvSpPr>
          <p:cNvPr id="370" name="Oval 69"/>
          <p:cNvSpPr/>
          <p:nvPr/>
        </p:nvSpPr>
        <p:spPr>
          <a:xfrm>
            <a:off x="8686800" y="990720"/>
            <a:ext cx="1066320" cy="533160"/>
          </a:xfrm>
          <a:prstGeom prst="ellipse">
            <a:avLst/>
          </a:prstGeom>
          <a:solidFill>
            <a:srgbClr val="ffc000"/>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71" name="Text Box 70"/>
          <p:cNvSpPr/>
          <p:nvPr/>
        </p:nvSpPr>
        <p:spPr>
          <a:xfrm>
            <a:off x="8763120" y="106668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sng">
                <a:solidFill>
                  <a:schemeClr val="dk1"/>
                </a:solidFill>
                <a:effectLst/>
                <a:uFillTx/>
                <a:latin typeface="Century Gothic"/>
              </a:rPr>
              <a:t>A-Key</a:t>
            </a:r>
            <a:endParaRPr b="0" lang="en-US" sz="1800" strike="noStrike" u="none">
              <a:solidFill>
                <a:srgbClr val="000000"/>
              </a:solidFill>
              <a:effectLst/>
              <a:uFillTx/>
              <a:latin typeface="Arial"/>
            </a:endParaRPr>
          </a:p>
        </p:txBody>
      </p:sp>
      <p:sp>
        <p:nvSpPr>
          <p:cNvPr id="372" name="Line 71"/>
          <p:cNvSpPr/>
          <p:nvPr/>
        </p:nvSpPr>
        <p:spPr>
          <a:xfrm flipH="1">
            <a:off x="8686800" y="1523880"/>
            <a:ext cx="457200" cy="5335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73" name="Rectangle 72"/>
          <p:cNvSpPr/>
          <p:nvPr/>
        </p:nvSpPr>
        <p:spPr>
          <a:xfrm>
            <a:off x="2895480" y="2362320"/>
            <a:ext cx="1142640" cy="456840"/>
          </a:xfrm>
          <a:prstGeom prst="rect">
            <a:avLst/>
          </a:prstGeom>
          <a:solidFill>
            <a:srgbClr val="66ccff"/>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74" name="Text Box 73"/>
          <p:cNvSpPr/>
          <p:nvPr/>
        </p:nvSpPr>
        <p:spPr>
          <a:xfrm>
            <a:off x="2971800" y="243828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E-Set 2</a:t>
            </a:r>
            <a:endParaRPr b="0" lang="en-US" sz="1800" strike="noStrike" u="none">
              <a:solidFill>
                <a:srgbClr val="000000"/>
              </a:solidFill>
              <a:effectLst/>
              <a:uFillTx/>
              <a:latin typeface="Arial"/>
            </a:endParaRPr>
          </a:p>
        </p:txBody>
      </p:sp>
      <p:sp>
        <p:nvSpPr>
          <p:cNvPr id="375" name="Oval 74"/>
          <p:cNvSpPr/>
          <p:nvPr/>
        </p:nvSpPr>
        <p:spPr>
          <a:xfrm>
            <a:off x="1676520" y="190512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76" name="Text Box 75"/>
          <p:cNvSpPr/>
          <p:nvPr/>
        </p:nvSpPr>
        <p:spPr>
          <a:xfrm>
            <a:off x="1828800" y="198108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P-Key2</a:t>
            </a:r>
            <a:endParaRPr b="0" lang="en-US" sz="1800" strike="noStrike" u="none">
              <a:solidFill>
                <a:srgbClr val="000000"/>
              </a:solidFill>
              <a:effectLst/>
              <a:uFillTx/>
              <a:latin typeface="Arial"/>
            </a:endParaRPr>
          </a:p>
        </p:txBody>
      </p:sp>
      <p:sp>
        <p:nvSpPr>
          <p:cNvPr id="377" name="Rectangle 76"/>
          <p:cNvSpPr/>
          <p:nvPr/>
        </p:nvSpPr>
        <p:spPr>
          <a:xfrm>
            <a:off x="2971800" y="3429000"/>
            <a:ext cx="1142640" cy="456840"/>
          </a:xfrm>
          <a:prstGeom prst="rect">
            <a:avLst/>
          </a:prstGeom>
          <a:solidFill>
            <a:srgbClr val="66ccff"/>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78" name="Text Box 77"/>
          <p:cNvSpPr/>
          <p:nvPr/>
        </p:nvSpPr>
        <p:spPr>
          <a:xfrm>
            <a:off x="3048120" y="350532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E-Set 3</a:t>
            </a:r>
            <a:endParaRPr b="0" lang="en-US" sz="1800" strike="noStrike" u="none">
              <a:solidFill>
                <a:srgbClr val="000000"/>
              </a:solidFill>
              <a:effectLst/>
              <a:uFillTx/>
              <a:latin typeface="Arial"/>
            </a:endParaRPr>
          </a:p>
        </p:txBody>
      </p:sp>
      <p:sp>
        <p:nvSpPr>
          <p:cNvPr id="379" name="Oval 78"/>
          <p:cNvSpPr/>
          <p:nvPr/>
        </p:nvSpPr>
        <p:spPr>
          <a:xfrm>
            <a:off x="1752480" y="297180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80" name="Text Box 79"/>
          <p:cNvSpPr/>
          <p:nvPr/>
        </p:nvSpPr>
        <p:spPr>
          <a:xfrm>
            <a:off x="1905120" y="304812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P-Key3</a:t>
            </a:r>
            <a:endParaRPr b="0" lang="en-US" sz="1800" strike="noStrike" u="none">
              <a:solidFill>
                <a:srgbClr val="000000"/>
              </a:solidFill>
              <a:effectLst/>
              <a:uFillTx/>
              <a:latin typeface="Arial"/>
            </a:endParaRPr>
          </a:p>
        </p:txBody>
      </p:sp>
      <p:sp>
        <p:nvSpPr>
          <p:cNvPr id="381" name="Line 81"/>
          <p:cNvSpPr/>
          <p:nvPr/>
        </p:nvSpPr>
        <p:spPr>
          <a:xfrm>
            <a:off x="2666880" y="1218960"/>
            <a:ext cx="304920" cy="1526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82" name="Line 83"/>
          <p:cNvSpPr/>
          <p:nvPr/>
        </p:nvSpPr>
        <p:spPr>
          <a:xfrm>
            <a:off x="2590560" y="2361960"/>
            <a:ext cx="304920" cy="1526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83" name="Line 84"/>
          <p:cNvSpPr/>
          <p:nvPr/>
        </p:nvSpPr>
        <p:spPr>
          <a:xfrm>
            <a:off x="2743200" y="3352680"/>
            <a:ext cx="228600" cy="1522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84" name="Line 85"/>
          <p:cNvSpPr/>
          <p:nvPr/>
        </p:nvSpPr>
        <p:spPr>
          <a:xfrm>
            <a:off x="4114800" y="1371600"/>
            <a:ext cx="1752480" cy="6094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85" name="Line 86"/>
          <p:cNvSpPr/>
          <p:nvPr/>
        </p:nvSpPr>
        <p:spPr>
          <a:xfrm flipV="1">
            <a:off x="4038480" y="2286000"/>
            <a:ext cx="1219320" cy="2286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386" name="Line 87"/>
          <p:cNvSpPr/>
          <p:nvPr/>
        </p:nvSpPr>
        <p:spPr>
          <a:xfrm flipV="1">
            <a:off x="4114800" y="2438280"/>
            <a:ext cx="1447560" cy="11430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1869840" y="354960"/>
            <a:ext cx="8911440" cy="1280520"/>
          </a:xfrm>
          <a:prstGeom prst="rect">
            <a:avLst/>
          </a:prstGeom>
          <a:noFill/>
          <a:ln w="0">
            <a:noFill/>
          </a:ln>
        </p:spPr>
        <p:txBody>
          <a:bodyPr lIns="91440" rIns="91440" tIns="45720" bIns="45720" anchor="t">
            <a:normAutofit/>
          </a:bodyPr>
          <a:p>
            <a:pPr indent="0" algn="r" defTabSz="457200">
              <a:lnSpc>
                <a:spcPct val="100000"/>
              </a:lnSpc>
              <a:buNone/>
            </a:pPr>
            <a:r>
              <a:rPr b="1" lang="en-US" sz="4000" strike="noStrike" u="none">
                <a:solidFill>
                  <a:srgbClr val="0000ff"/>
                </a:solidFill>
                <a:effectLst/>
                <a:uFillTx/>
                <a:latin typeface="Century Gothic"/>
              </a:rPr>
              <a:t>Representing Composite Attribute</a:t>
            </a:r>
            <a:endParaRPr b="0" lang="en-US" sz="4000" strike="noStrike" u="none">
              <a:solidFill>
                <a:schemeClr val="dk1"/>
              </a:solidFill>
              <a:effectLst/>
              <a:uFillTx/>
              <a:latin typeface="Century Gothic"/>
            </a:endParaRPr>
          </a:p>
        </p:txBody>
      </p:sp>
      <p:sp>
        <p:nvSpPr>
          <p:cNvPr id="388" name="PlaceHolder 2"/>
          <p:cNvSpPr>
            <a:spLocks noGrp="1"/>
          </p:cNvSpPr>
          <p:nvPr>
            <p:ph/>
          </p:nvPr>
        </p:nvSpPr>
        <p:spPr>
          <a:xfrm>
            <a:off x="2109960" y="1386000"/>
            <a:ext cx="8229240" cy="17521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charset="2"/>
              <a:buChar char=""/>
            </a:pPr>
            <a:r>
              <a:rPr b="0" lang="en-US" sz="2800" strike="noStrike" u="none">
                <a:solidFill>
                  <a:srgbClr val="002060"/>
                </a:solidFill>
                <a:effectLst/>
                <a:uFillTx/>
                <a:latin typeface="Times New Roman"/>
              </a:rPr>
              <a:t>Relational Model Indivisibility Rule Applies</a:t>
            </a:r>
            <a:endParaRPr b="0" lang="en-US" sz="28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charset="2"/>
              <a:buChar char=""/>
            </a:pPr>
            <a:r>
              <a:rPr b="0" lang="en-US" sz="2800" strike="noStrike" u="none">
                <a:solidFill>
                  <a:srgbClr val="002060"/>
                </a:solidFill>
                <a:effectLst/>
                <a:uFillTx/>
                <a:latin typeface="Times New Roman"/>
              </a:rPr>
              <a:t>One column for each component attribute</a:t>
            </a:r>
            <a:endParaRPr b="0" lang="en-US" sz="28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charset="2"/>
              <a:buChar char=""/>
            </a:pPr>
            <a:r>
              <a:rPr b="0" lang="en-US" sz="2800" strike="noStrike" u="none">
                <a:solidFill>
                  <a:srgbClr val="002060"/>
                </a:solidFill>
                <a:effectLst/>
                <a:uFillTx/>
                <a:latin typeface="Times New Roman"/>
              </a:rPr>
              <a:t>NO column for the composite attribute itself</a:t>
            </a:r>
            <a:endParaRPr b="0" lang="en-US" sz="28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endParaRPr b="0" lang="en-US" sz="2800" strike="noStrike" u="none">
              <a:solidFill>
                <a:schemeClr val="dk1">
                  <a:lumMod val="75000"/>
                  <a:lumOff val="25000"/>
                </a:schemeClr>
              </a:solidFill>
              <a:effectLst/>
              <a:uFillTx/>
              <a:latin typeface="Century Gothic"/>
            </a:endParaRPr>
          </a:p>
        </p:txBody>
      </p:sp>
      <p:sp>
        <p:nvSpPr>
          <p:cNvPr id="389" name="Rectangle 4"/>
          <p:cNvSpPr/>
          <p:nvPr/>
        </p:nvSpPr>
        <p:spPr>
          <a:xfrm>
            <a:off x="2514600" y="4267080"/>
            <a:ext cx="1142640" cy="456840"/>
          </a:xfrm>
          <a:prstGeom prst="rect">
            <a:avLst/>
          </a:prstGeom>
          <a:solidFill>
            <a:srgbClr val="ffcc99"/>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90" name="Text Box 5"/>
          <p:cNvSpPr/>
          <p:nvPr/>
        </p:nvSpPr>
        <p:spPr>
          <a:xfrm>
            <a:off x="2514600" y="4343400"/>
            <a:ext cx="12189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Professor</a:t>
            </a:r>
            <a:endParaRPr b="0" lang="en-US" sz="1800" strike="noStrike" u="none">
              <a:solidFill>
                <a:srgbClr val="000000"/>
              </a:solidFill>
              <a:effectLst/>
              <a:uFillTx/>
              <a:latin typeface="Arial"/>
            </a:endParaRPr>
          </a:p>
        </p:txBody>
      </p:sp>
      <p:sp>
        <p:nvSpPr>
          <p:cNvPr id="391" name="Oval 7"/>
          <p:cNvSpPr/>
          <p:nvPr/>
        </p:nvSpPr>
        <p:spPr>
          <a:xfrm>
            <a:off x="2133720" y="342900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92" name="Text Box 8"/>
          <p:cNvSpPr/>
          <p:nvPr/>
        </p:nvSpPr>
        <p:spPr>
          <a:xfrm>
            <a:off x="2286000" y="3505320"/>
            <a:ext cx="761760" cy="367920"/>
          </a:xfrm>
          <a:prstGeom prst="rect">
            <a:avLst/>
          </a:prstGeom>
          <a:solidFill>
            <a:srgbClr val="ffcc99"/>
          </a:solid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SSN</a:t>
            </a:r>
            <a:endParaRPr b="0" lang="en-US" sz="1800" strike="noStrike" u="none">
              <a:solidFill>
                <a:srgbClr val="000000"/>
              </a:solidFill>
              <a:effectLst/>
              <a:uFillTx/>
              <a:latin typeface="Arial"/>
            </a:endParaRPr>
          </a:p>
        </p:txBody>
      </p:sp>
      <p:sp>
        <p:nvSpPr>
          <p:cNvPr id="393" name="Oval 9"/>
          <p:cNvSpPr/>
          <p:nvPr/>
        </p:nvSpPr>
        <p:spPr>
          <a:xfrm>
            <a:off x="3429000" y="342900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94" name="Text Box 10"/>
          <p:cNvSpPr/>
          <p:nvPr/>
        </p:nvSpPr>
        <p:spPr>
          <a:xfrm>
            <a:off x="3581280" y="3505320"/>
            <a:ext cx="10994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395" name="Oval 11"/>
          <p:cNvSpPr/>
          <p:nvPr/>
        </p:nvSpPr>
        <p:spPr>
          <a:xfrm>
            <a:off x="3581280" y="502920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396" name="Text Box 12"/>
          <p:cNvSpPr/>
          <p:nvPr/>
        </p:nvSpPr>
        <p:spPr>
          <a:xfrm>
            <a:off x="3581280" y="5105520"/>
            <a:ext cx="10663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p:txBody>
      </p:sp>
      <p:sp>
        <p:nvSpPr>
          <p:cNvPr id="397" name="Line 15"/>
          <p:cNvSpPr/>
          <p:nvPr/>
        </p:nvSpPr>
        <p:spPr>
          <a:xfrm flipH="1" flipV="1">
            <a:off x="3429000" y="4724280"/>
            <a:ext cx="45720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graphicFrame>
        <p:nvGraphicFramePr>
          <p:cNvPr id="398" name="Group 49"/>
          <p:cNvGraphicFramePr/>
          <p:nvPr/>
        </p:nvGraphicFramePr>
        <p:xfrm>
          <a:off x="5334120" y="3962520"/>
          <a:ext cx="5181120" cy="1190160"/>
        </p:xfrm>
        <a:graphic>
          <a:graphicData uri="http://schemas.openxmlformats.org/drawingml/2006/table">
            <a:tbl>
              <a:tblPr/>
              <a:tblGrid>
                <a:gridCol w="1295280"/>
                <a:gridCol w="1295280"/>
                <a:gridCol w="1295280"/>
                <a:gridCol w="1295280"/>
              </a:tblGrid>
              <a:tr h="3394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SSN</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Name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Street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City</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412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9999</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Dr. Smith</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50 1</a:t>
                      </a:r>
                      <a:r>
                        <a:rPr b="0" lang="en-US" sz="2000" strike="noStrike" u="none" baseline="30000">
                          <a:solidFill>
                            <a:schemeClr val="dk1"/>
                          </a:solidFill>
                          <a:effectLst/>
                          <a:uFillTx/>
                          <a:latin typeface="Arial"/>
                          <a:ea typeface="PMingLiU"/>
                        </a:rPr>
                        <a:t>st</a:t>
                      </a:r>
                      <a:r>
                        <a:rPr b="0" lang="en-US" sz="2000" strike="noStrike" u="none">
                          <a:solidFill>
                            <a:schemeClr val="dk1"/>
                          </a:solidFill>
                          <a:effectLst/>
                          <a:uFillTx/>
                          <a:latin typeface="Arial"/>
                          <a:ea typeface="PMingLiU"/>
                        </a:rPr>
                        <a:t> St.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Fake City</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8888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Dr. Lee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 B St.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San Jose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399" name="Line 35"/>
          <p:cNvSpPr/>
          <p:nvPr/>
        </p:nvSpPr>
        <p:spPr>
          <a:xfrm>
            <a:off x="2743200" y="3962160"/>
            <a:ext cx="15228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00" name="Line 36"/>
          <p:cNvSpPr/>
          <p:nvPr/>
        </p:nvSpPr>
        <p:spPr>
          <a:xfrm flipH="1">
            <a:off x="3352680" y="3962160"/>
            <a:ext cx="53352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01" name="Oval 37"/>
          <p:cNvSpPr/>
          <p:nvPr/>
        </p:nvSpPr>
        <p:spPr>
          <a:xfrm>
            <a:off x="2133720" y="594360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02" name="Text Box 38"/>
          <p:cNvSpPr/>
          <p:nvPr/>
        </p:nvSpPr>
        <p:spPr>
          <a:xfrm>
            <a:off x="2286000" y="6019920"/>
            <a:ext cx="837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Street</a:t>
            </a:r>
            <a:endParaRPr b="0" lang="en-US" sz="1800" strike="noStrike" u="none">
              <a:solidFill>
                <a:srgbClr val="000000"/>
              </a:solidFill>
              <a:effectLst/>
              <a:uFillTx/>
              <a:latin typeface="Arial"/>
            </a:endParaRPr>
          </a:p>
        </p:txBody>
      </p:sp>
      <p:sp>
        <p:nvSpPr>
          <p:cNvPr id="403" name="Oval 39"/>
          <p:cNvSpPr/>
          <p:nvPr/>
        </p:nvSpPr>
        <p:spPr>
          <a:xfrm>
            <a:off x="4038480" y="5943600"/>
            <a:ext cx="1066320" cy="5331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04" name="Text Box 40"/>
          <p:cNvSpPr/>
          <p:nvPr/>
        </p:nvSpPr>
        <p:spPr>
          <a:xfrm>
            <a:off x="4191120" y="6019920"/>
            <a:ext cx="761760" cy="367920"/>
          </a:xfrm>
          <a:prstGeom prst="rect">
            <a:avLst/>
          </a:prstGeom>
          <a:solidFill>
            <a:srgbClr val="ffcc99"/>
          </a:solid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City</a:t>
            </a:r>
            <a:endParaRPr b="0" lang="en-US" sz="1800" strike="noStrike" u="none">
              <a:solidFill>
                <a:srgbClr val="000000"/>
              </a:solidFill>
              <a:effectLst/>
              <a:uFillTx/>
              <a:latin typeface="Arial"/>
            </a:endParaRPr>
          </a:p>
        </p:txBody>
      </p:sp>
      <p:sp>
        <p:nvSpPr>
          <p:cNvPr id="405" name="Line 41"/>
          <p:cNvSpPr/>
          <p:nvPr/>
        </p:nvSpPr>
        <p:spPr>
          <a:xfrm flipH="1">
            <a:off x="2819160" y="5562360"/>
            <a:ext cx="990720" cy="381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06" name="Line 42"/>
          <p:cNvSpPr/>
          <p:nvPr/>
        </p:nvSpPr>
        <p:spPr>
          <a:xfrm>
            <a:off x="4343400" y="5562360"/>
            <a:ext cx="75960" cy="38124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07" name="AutoShape 50"/>
          <p:cNvSpPr/>
          <p:nvPr/>
        </p:nvSpPr>
        <p:spPr>
          <a:xfrm>
            <a:off x="4343400" y="4267080"/>
            <a:ext cx="685440" cy="456840"/>
          </a:xfrm>
          <a:prstGeom prst="rightArrow">
            <a:avLst>
              <a:gd name="adj1" fmla="val 50000"/>
              <a:gd name="adj2" fmla="val 37500"/>
            </a:avLst>
          </a:prstGeom>
          <a:solidFill>
            <a:srgbClr val="ffcc99"/>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2109960" y="437400"/>
            <a:ext cx="7936200" cy="840600"/>
          </a:xfrm>
          <a:prstGeom prst="rect">
            <a:avLst/>
          </a:prstGeom>
          <a:noFill/>
          <a:ln w="0">
            <a:noFill/>
          </a:ln>
        </p:spPr>
        <p:txBody>
          <a:bodyPr lIns="91440" rIns="91440" tIns="45720" bIns="45720" anchor="t">
            <a:normAutofit fontScale="92500" lnSpcReduction="9999"/>
          </a:bodyPr>
          <a:p>
            <a:pPr indent="0" algn="ctr" defTabSz="457200">
              <a:lnSpc>
                <a:spcPct val="100000"/>
              </a:lnSpc>
              <a:buNone/>
            </a:pPr>
            <a:r>
              <a:rPr b="1" lang="en-US" sz="4000" strike="noStrike" u="none">
                <a:solidFill>
                  <a:srgbClr val="0000ff"/>
                </a:solidFill>
                <a:effectLst/>
                <a:uFillTx/>
                <a:latin typeface="Century Gothic"/>
              </a:rPr>
              <a:t>Representing Multivalue Attribute</a:t>
            </a:r>
            <a:endParaRPr b="0" lang="en-US" sz="4000" strike="noStrike" u="none">
              <a:solidFill>
                <a:schemeClr val="dk1"/>
              </a:solidFill>
              <a:effectLst/>
              <a:uFillTx/>
              <a:latin typeface="Century Gothic"/>
            </a:endParaRPr>
          </a:p>
        </p:txBody>
      </p:sp>
      <p:sp>
        <p:nvSpPr>
          <p:cNvPr id="409" name="PlaceHolder 2"/>
          <p:cNvSpPr>
            <a:spLocks noGrp="1"/>
          </p:cNvSpPr>
          <p:nvPr>
            <p:ph/>
          </p:nvPr>
        </p:nvSpPr>
        <p:spPr>
          <a:xfrm>
            <a:off x="577800" y="1399680"/>
            <a:ext cx="11422080" cy="37771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3600" strike="noStrike" u="none">
                <a:solidFill>
                  <a:srgbClr val="002060"/>
                </a:solidFill>
                <a:effectLst/>
                <a:uFillTx/>
                <a:latin typeface="Century Gothic"/>
              </a:rPr>
              <a:t>For each </a:t>
            </a:r>
            <a:r>
              <a:rPr b="1" lang="en-US" sz="3600" strike="noStrike" u="none">
                <a:solidFill>
                  <a:srgbClr val="7d0d2d"/>
                </a:solidFill>
                <a:effectLst/>
                <a:uFillTx/>
                <a:latin typeface="Century Gothic"/>
              </a:rPr>
              <a:t>multivalue attribute</a:t>
            </a:r>
            <a:r>
              <a:rPr b="1" lang="en-US" sz="3600" strike="noStrike" u="none">
                <a:solidFill>
                  <a:srgbClr val="002060"/>
                </a:solidFill>
                <a:effectLst/>
                <a:uFillTx/>
                <a:latin typeface="Century Gothic"/>
              </a:rPr>
              <a:t> </a:t>
            </a:r>
            <a:r>
              <a:rPr b="0" lang="en-US" sz="3600" strike="noStrike" u="none">
                <a:solidFill>
                  <a:srgbClr val="002060"/>
                </a:solidFill>
                <a:effectLst/>
                <a:uFillTx/>
                <a:latin typeface="Century Gothic"/>
              </a:rPr>
              <a:t>in an entity set/relationship set</a:t>
            </a:r>
            <a:endParaRPr b="0" lang="en-US" sz="36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Century Gothic"/>
              </a:rPr>
              <a:t>Build a new relation schema with two columns</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Century Gothic"/>
              </a:rPr>
              <a:t>One column for the primary keys of the entity set/relationship set that has the multivalue attribute</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Century Gothic"/>
              </a:rPr>
              <a:t>Another column for the multivalue attributes.  Each cell of this column holds only one value.  So each value is represented as an unique tuple </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Century Gothic"/>
              </a:rPr>
              <a:t>Primary key for this schema is the union of all attributes</a:t>
            </a:r>
            <a:endParaRPr b="0" lang="en-US" sz="32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1981080" y="152280"/>
            <a:ext cx="8229240" cy="114264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0000ff"/>
                </a:solidFill>
                <a:effectLst/>
                <a:uFillTx/>
                <a:latin typeface="Century Gothic"/>
              </a:rPr>
              <a:t>Example – Multivalue attribute</a:t>
            </a:r>
            <a:endParaRPr b="0" lang="en-US" sz="4000" strike="noStrike" u="none">
              <a:solidFill>
                <a:schemeClr val="dk1"/>
              </a:solidFill>
              <a:effectLst/>
              <a:uFillTx/>
              <a:latin typeface="Century Gothic"/>
            </a:endParaRPr>
          </a:p>
        </p:txBody>
      </p:sp>
      <p:graphicFrame>
        <p:nvGraphicFramePr>
          <p:cNvPr id="411" name="Group 95"/>
          <p:cNvGraphicFramePr/>
          <p:nvPr/>
        </p:nvGraphicFramePr>
        <p:xfrm>
          <a:off x="1676520" y="5029200"/>
          <a:ext cx="3885840" cy="1125360"/>
        </p:xfrm>
        <a:graphic>
          <a:graphicData uri="http://schemas.openxmlformats.org/drawingml/2006/table">
            <a:tbl>
              <a:tblPr/>
              <a:tblGrid>
                <a:gridCol w="971280"/>
                <a:gridCol w="971280"/>
                <a:gridCol w="971280"/>
                <a:gridCol w="971280"/>
              </a:tblGrid>
              <a:tr h="33012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SID</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Name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Major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GPA</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John</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CS</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2.8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Homer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EE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3.6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412" name="Rectangle 25"/>
          <p:cNvSpPr/>
          <p:nvPr/>
        </p:nvSpPr>
        <p:spPr>
          <a:xfrm>
            <a:off x="2745720" y="2057400"/>
            <a:ext cx="1674000" cy="456840"/>
          </a:xfrm>
          <a:prstGeom prst="rect">
            <a:avLst/>
          </a:prstGeom>
          <a:solidFill>
            <a:srgbClr val="ffffcc"/>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13" name="Text Box 26"/>
          <p:cNvSpPr/>
          <p:nvPr/>
        </p:nvSpPr>
        <p:spPr>
          <a:xfrm>
            <a:off x="3048120" y="2133720"/>
            <a:ext cx="12189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Student</a:t>
            </a:r>
            <a:endParaRPr b="0" lang="en-US" sz="1800" strike="noStrike" u="none">
              <a:solidFill>
                <a:srgbClr val="000000"/>
              </a:solidFill>
              <a:effectLst/>
              <a:uFillTx/>
              <a:latin typeface="Arial"/>
            </a:endParaRPr>
          </a:p>
        </p:txBody>
      </p:sp>
      <p:sp>
        <p:nvSpPr>
          <p:cNvPr id="414" name="Oval 27"/>
          <p:cNvSpPr/>
          <p:nvPr/>
        </p:nvSpPr>
        <p:spPr>
          <a:xfrm>
            <a:off x="3429000" y="1219320"/>
            <a:ext cx="1066320" cy="533160"/>
          </a:xfrm>
          <a:prstGeom prst="ellipse">
            <a:avLst/>
          </a:prstGeom>
          <a:solidFill>
            <a:srgbClr val="ccecff"/>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15" name="Oval 28"/>
          <p:cNvSpPr/>
          <p:nvPr/>
        </p:nvSpPr>
        <p:spPr>
          <a:xfrm>
            <a:off x="1828800" y="1219320"/>
            <a:ext cx="1066320" cy="533160"/>
          </a:xfrm>
          <a:prstGeom prst="ellipse">
            <a:avLst/>
          </a:prstGeom>
          <a:solidFill>
            <a:srgbClr val="ccecff"/>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16" name="Oval 29"/>
          <p:cNvSpPr/>
          <p:nvPr/>
        </p:nvSpPr>
        <p:spPr>
          <a:xfrm>
            <a:off x="1828800" y="2895480"/>
            <a:ext cx="1066320" cy="533160"/>
          </a:xfrm>
          <a:prstGeom prst="ellipse">
            <a:avLst/>
          </a:prstGeom>
          <a:solidFill>
            <a:srgbClr val="ccecff"/>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17" name="Oval 30"/>
          <p:cNvSpPr/>
          <p:nvPr/>
        </p:nvSpPr>
        <p:spPr>
          <a:xfrm>
            <a:off x="3809880" y="2971800"/>
            <a:ext cx="1066320" cy="533160"/>
          </a:xfrm>
          <a:prstGeom prst="ellipse">
            <a:avLst/>
          </a:prstGeom>
          <a:solidFill>
            <a:srgbClr val="ccecff"/>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18" name="Line 31"/>
          <p:cNvSpPr/>
          <p:nvPr/>
        </p:nvSpPr>
        <p:spPr>
          <a:xfrm>
            <a:off x="2438280" y="1752480"/>
            <a:ext cx="38088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19" name="Line 32"/>
          <p:cNvSpPr/>
          <p:nvPr/>
        </p:nvSpPr>
        <p:spPr>
          <a:xfrm flipH="1">
            <a:off x="3581280" y="1752480"/>
            <a:ext cx="38088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20" name="Line 33"/>
          <p:cNvSpPr/>
          <p:nvPr/>
        </p:nvSpPr>
        <p:spPr>
          <a:xfrm flipH="1" flipV="1">
            <a:off x="3733560" y="2514600"/>
            <a:ext cx="53352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21" name="Line 34"/>
          <p:cNvSpPr/>
          <p:nvPr/>
        </p:nvSpPr>
        <p:spPr>
          <a:xfrm flipV="1">
            <a:off x="2666880" y="2514600"/>
            <a:ext cx="68580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22" name="Text Box 35"/>
          <p:cNvSpPr/>
          <p:nvPr/>
        </p:nvSpPr>
        <p:spPr>
          <a:xfrm>
            <a:off x="2057400" y="129528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SID</a:t>
            </a:r>
            <a:endParaRPr b="0" lang="en-US" sz="1800" strike="noStrike" u="none">
              <a:solidFill>
                <a:srgbClr val="000000"/>
              </a:solidFill>
              <a:effectLst/>
              <a:uFillTx/>
              <a:latin typeface="Arial"/>
            </a:endParaRPr>
          </a:p>
        </p:txBody>
      </p:sp>
      <p:sp>
        <p:nvSpPr>
          <p:cNvPr id="423" name="Text Box 36"/>
          <p:cNvSpPr/>
          <p:nvPr/>
        </p:nvSpPr>
        <p:spPr>
          <a:xfrm>
            <a:off x="3581280" y="1295280"/>
            <a:ext cx="11426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424" name="Text Box 37"/>
          <p:cNvSpPr/>
          <p:nvPr/>
        </p:nvSpPr>
        <p:spPr>
          <a:xfrm>
            <a:off x="1981080" y="2971800"/>
            <a:ext cx="914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Major</a:t>
            </a:r>
            <a:endParaRPr b="0" lang="en-US" sz="1800" strike="noStrike" u="none">
              <a:solidFill>
                <a:srgbClr val="000000"/>
              </a:solidFill>
              <a:effectLst/>
              <a:uFillTx/>
              <a:latin typeface="Arial"/>
            </a:endParaRPr>
          </a:p>
        </p:txBody>
      </p:sp>
      <p:sp>
        <p:nvSpPr>
          <p:cNvPr id="425" name="Text Box 38"/>
          <p:cNvSpPr/>
          <p:nvPr/>
        </p:nvSpPr>
        <p:spPr>
          <a:xfrm>
            <a:off x="4038480" y="3048120"/>
            <a:ext cx="837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GPA</a:t>
            </a:r>
            <a:endParaRPr b="0" lang="en-US" sz="1800" strike="noStrike" u="none">
              <a:solidFill>
                <a:srgbClr val="000000"/>
              </a:solidFill>
              <a:effectLst/>
              <a:uFillTx/>
              <a:latin typeface="Arial"/>
            </a:endParaRPr>
          </a:p>
        </p:txBody>
      </p:sp>
      <p:sp>
        <p:nvSpPr>
          <p:cNvPr id="426" name="AutoShape 39"/>
          <p:cNvSpPr/>
          <p:nvPr/>
        </p:nvSpPr>
        <p:spPr>
          <a:xfrm>
            <a:off x="2514600" y="3581280"/>
            <a:ext cx="1904760" cy="1142640"/>
          </a:xfrm>
          <a:prstGeom prst="downArrow">
            <a:avLst>
              <a:gd name="adj1" fmla="val 50000"/>
              <a:gd name="adj2" fmla="val 25000"/>
            </a:avLst>
          </a:prstGeom>
          <a:solidFill>
            <a:srgbClr val="0066ff"/>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sp>
        <p:nvSpPr>
          <p:cNvPr id="427" name="AutoShape 55"/>
          <p:cNvSpPr/>
          <p:nvPr/>
        </p:nvSpPr>
        <p:spPr>
          <a:xfrm>
            <a:off x="5943600" y="2743200"/>
            <a:ext cx="1904760" cy="1142640"/>
          </a:xfrm>
          <a:prstGeom prst="downArrow">
            <a:avLst>
              <a:gd name="adj1" fmla="val 50000"/>
              <a:gd name="adj2" fmla="val 25000"/>
            </a:avLst>
          </a:prstGeom>
          <a:solidFill>
            <a:srgbClr val="0066ff"/>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graphicFrame>
        <p:nvGraphicFramePr>
          <p:cNvPr id="428" name="Group 93"/>
          <p:cNvGraphicFramePr/>
          <p:nvPr/>
        </p:nvGraphicFramePr>
        <p:xfrm>
          <a:off x="5791320" y="4038480"/>
          <a:ext cx="2590560" cy="2380320"/>
        </p:xfrm>
        <a:graphic>
          <a:graphicData uri="http://schemas.openxmlformats.org/drawingml/2006/table">
            <a:tbl>
              <a:tblPr/>
              <a:tblGrid>
                <a:gridCol w="1295280"/>
                <a:gridCol w="1295280"/>
              </a:tblGrid>
              <a:tr h="3394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Stud_SID</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Children</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412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Johnson</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Mary</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Bart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Lisa</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Maggie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429" name="Oval 76"/>
          <p:cNvSpPr/>
          <p:nvPr/>
        </p:nvSpPr>
        <p:spPr>
          <a:xfrm>
            <a:off x="5943600" y="1752480"/>
            <a:ext cx="1371240" cy="7617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30" name="Oval 74"/>
          <p:cNvSpPr/>
          <p:nvPr/>
        </p:nvSpPr>
        <p:spPr>
          <a:xfrm>
            <a:off x="6095880" y="1816200"/>
            <a:ext cx="1066320" cy="601560"/>
          </a:xfrm>
          <a:prstGeom prst="ellipse">
            <a:avLst/>
          </a:prstGeom>
          <a:solidFill>
            <a:srgbClr val="ffcc99"/>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31" name="Text Box 75"/>
          <p:cNvSpPr/>
          <p:nvPr/>
        </p:nvSpPr>
        <p:spPr>
          <a:xfrm>
            <a:off x="6039360" y="1981080"/>
            <a:ext cx="13064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Children</a:t>
            </a:r>
            <a:endParaRPr b="0" lang="en-US" sz="1800" strike="noStrike" u="none">
              <a:solidFill>
                <a:srgbClr val="000000"/>
              </a:solidFill>
              <a:effectLst/>
              <a:uFillTx/>
              <a:latin typeface="Arial"/>
            </a:endParaRPr>
          </a:p>
        </p:txBody>
      </p:sp>
      <p:sp>
        <p:nvSpPr>
          <p:cNvPr id="432" name="Line 77"/>
          <p:cNvSpPr/>
          <p:nvPr/>
        </p:nvSpPr>
        <p:spPr>
          <a:xfrm flipH="1">
            <a:off x="4419360" y="2209680"/>
            <a:ext cx="1524240" cy="64800"/>
          </a:xfrm>
          <a:prstGeom prst="line">
            <a:avLst/>
          </a:prstGeom>
          <a:ln w="9525">
            <a:solidFill>
              <a:srgbClr val="000000"/>
            </a:solidFill>
            <a:round/>
          </a:ln>
        </p:spPr>
        <p:style>
          <a:lnRef idx="0"/>
          <a:fillRef idx="0"/>
          <a:effectRef idx="0"/>
          <a:fontRef idx="minor"/>
        </p:style>
        <p:txBody>
          <a:bodyPr lIns="90000" rIns="90000" tIns="19800" bIns="19800" anchor="t">
            <a:noAutofit/>
          </a:bodyPr>
          <a:p>
            <a:endParaRPr b="0" lang="en-US" sz="1800" strike="noStrike" u="none">
              <a:solidFill>
                <a:schemeClr val="dk1"/>
              </a:solidFill>
              <a:effectLst/>
              <a:uFillTx/>
              <a:latin typeface="Century Gothic"/>
            </a:endParaRPr>
          </a:p>
        </p:txBody>
      </p:sp>
      <p:sp>
        <p:nvSpPr>
          <p:cNvPr id="433" name="Text Box 96"/>
          <p:cNvSpPr/>
          <p:nvPr/>
        </p:nvSpPr>
        <p:spPr>
          <a:xfrm>
            <a:off x="7696080" y="1084680"/>
            <a:ext cx="4289040" cy="165780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1199"/>
              </a:spcBef>
            </a:pPr>
            <a:r>
              <a:rPr b="1" lang="en-US" sz="2400" strike="noStrike" u="none">
                <a:solidFill>
                  <a:schemeClr val="dk1"/>
                </a:solidFill>
                <a:effectLst/>
                <a:uFillTx/>
                <a:latin typeface="Century Gothic"/>
              </a:rPr>
              <a:t>The primary key for this table is </a:t>
            </a:r>
            <a:r>
              <a:rPr b="1" lang="en-US" sz="2400" strike="noStrike" u="none">
                <a:solidFill>
                  <a:srgbClr val="7d0d2d"/>
                </a:solidFill>
                <a:effectLst/>
                <a:uFillTx/>
                <a:latin typeface="Century Gothic"/>
              </a:rPr>
              <a:t>Student_SID + Children</a:t>
            </a:r>
            <a:r>
              <a:rPr b="1" lang="en-US" sz="2400" strike="noStrike" u="none">
                <a:solidFill>
                  <a:schemeClr val="dk1"/>
                </a:solidFill>
                <a:effectLst/>
                <a:uFillTx/>
                <a:latin typeface="Century Gothic"/>
              </a:rPr>
              <a:t>, the union of all attributes</a:t>
            </a:r>
            <a:endParaRPr b="0" lang="en-US" sz="2400" strike="noStrike" u="none">
              <a:solidFill>
                <a:srgbClr val="000000"/>
              </a:solidFill>
              <a:effectLst/>
              <a:uFillTx/>
              <a:latin typeface="Arial"/>
            </a:endParaRPr>
          </a:p>
        </p:txBody>
      </p:sp>
      <p:sp>
        <p:nvSpPr>
          <p:cNvPr id="434" name="Line 97"/>
          <p:cNvSpPr/>
          <p:nvPr/>
        </p:nvSpPr>
        <p:spPr>
          <a:xfrm flipH="1">
            <a:off x="8229600" y="2653560"/>
            <a:ext cx="1150920" cy="123264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1974600" y="29196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0000ff"/>
                </a:solidFill>
                <a:effectLst/>
                <a:uFillTx/>
                <a:latin typeface="Century Gothic"/>
              </a:rPr>
              <a:t>Representing Class Hierarchy</a:t>
            </a:r>
            <a:endParaRPr b="0" lang="en-US" sz="4000" strike="noStrike" u="none">
              <a:solidFill>
                <a:schemeClr val="dk1"/>
              </a:solidFill>
              <a:effectLst/>
              <a:uFillTx/>
              <a:latin typeface="Century Gothic"/>
            </a:endParaRPr>
          </a:p>
        </p:txBody>
      </p:sp>
      <p:sp>
        <p:nvSpPr>
          <p:cNvPr id="436" name="PlaceHolder 2"/>
          <p:cNvSpPr>
            <a:spLocks noGrp="1"/>
          </p:cNvSpPr>
          <p:nvPr>
            <p:ph/>
          </p:nvPr>
        </p:nvSpPr>
        <p:spPr>
          <a:xfrm>
            <a:off x="666720" y="1319400"/>
            <a:ext cx="11095560" cy="4218120"/>
          </a:xfrm>
          <a:prstGeom prst="rect">
            <a:avLst/>
          </a:prstGeom>
          <a:noFill/>
          <a:ln w="0">
            <a:noFill/>
          </a:ln>
        </p:spPr>
        <p:txBody>
          <a:bodyPr lIns="91440" rIns="91440" tIns="45720" bIns="45720" anchor="t">
            <a:normAutofit fontScale="92500" lnSpcReduction="19999"/>
          </a:bodyPr>
          <a:p>
            <a:pPr indent="0" defTabSz="457200">
              <a:lnSpc>
                <a:spcPct val="100000"/>
              </a:lnSpc>
              <a:spcBef>
                <a:spcPts val="1001"/>
              </a:spcBef>
              <a:buNone/>
              <a:tabLst>
                <a:tab algn="l" pos="0"/>
              </a:tabLst>
            </a:pPr>
            <a:r>
              <a:rPr b="0" lang="en-US" sz="4000" strike="noStrike" u="none">
                <a:solidFill>
                  <a:schemeClr val="dk1"/>
                </a:solidFill>
                <a:effectLst/>
                <a:uFillTx/>
                <a:latin typeface="Times New Roman"/>
              </a:rPr>
              <a:t>Two general approaches depending on disjointness and completeness</a:t>
            </a:r>
            <a:endParaRPr b="0" lang="en-US" sz="40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chemeClr val="dk1"/>
                </a:solidFill>
                <a:effectLst/>
                <a:uFillTx/>
                <a:latin typeface="Times New Roman"/>
              </a:rPr>
              <a:t>For non-disjoint and/or non-complete class hierarchy: </a:t>
            </a:r>
            <a:endParaRPr b="0" lang="en-US" sz="32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charset="2"/>
              <a:buChar char=""/>
              <a:tabLst>
                <a:tab algn="l" pos="0"/>
              </a:tabLst>
            </a:pPr>
            <a:r>
              <a:rPr b="0" lang="en-US" sz="2800" strike="noStrike" u="none">
                <a:solidFill>
                  <a:schemeClr val="dk1"/>
                </a:solidFill>
                <a:effectLst/>
                <a:uFillTx/>
                <a:latin typeface="Times New Roman"/>
              </a:rPr>
              <a:t>create a table for each super class entity set according to normal entity set translation method. </a:t>
            </a:r>
            <a:endParaRPr b="0" lang="en-US" sz="28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charset="2"/>
              <a:buChar char=""/>
              <a:tabLst>
                <a:tab algn="l" pos="0"/>
              </a:tabLst>
            </a:pPr>
            <a:r>
              <a:rPr b="0" lang="en-US" sz="2800" strike="noStrike" u="none">
                <a:solidFill>
                  <a:schemeClr val="dk1"/>
                </a:solidFill>
                <a:effectLst/>
                <a:uFillTx/>
                <a:latin typeface="Times New Roman"/>
              </a:rPr>
              <a:t>Create a table for each subclass entity set with a column for each of the attributes of that entity set plus one for each attributes of the primary key of the super class entity set </a:t>
            </a:r>
            <a:endParaRPr b="0" lang="en-US" sz="28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charset="2"/>
              <a:buChar char=""/>
              <a:tabLst>
                <a:tab algn="l" pos="0"/>
              </a:tabLst>
            </a:pPr>
            <a:r>
              <a:rPr b="0" lang="en-US" sz="2800" strike="noStrike" u="none">
                <a:solidFill>
                  <a:schemeClr val="dk1"/>
                </a:solidFill>
                <a:effectLst/>
                <a:uFillTx/>
                <a:latin typeface="Times New Roman"/>
              </a:rPr>
              <a:t>This primary key from super class entity set is also used as the primary key for this new table</a:t>
            </a:r>
            <a:endParaRPr b="0" lang="en-US" sz="2800" strike="noStrike" u="none">
              <a:solidFill>
                <a:schemeClr val="dk1">
                  <a:lumMod val="75000"/>
                  <a:lumOff val="25000"/>
                </a:schemeClr>
              </a:solidFill>
              <a:effectLst/>
              <a:uFillTx/>
              <a:latin typeface="Century Gothic"/>
            </a:endParaRPr>
          </a:p>
          <a:p>
            <a:pPr marL="457200" indent="0" defTabSz="457200">
              <a:lnSpc>
                <a:spcPct val="100000"/>
              </a:lnSpc>
              <a:spcBef>
                <a:spcPts val="1001"/>
              </a:spcBef>
              <a:buNone/>
              <a:tabLst>
                <a:tab algn="l" pos="0"/>
              </a:tabLst>
            </a:pPr>
            <a:endParaRPr b="0" lang="en-US" sz="28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2548440" y="454680"/>
            <a:ext cx="8229240" cy="1142640"/>
          </a:xfrm>
          <a:prstGeom prst="rect">
            <a:avLst/>
          </a:prstGeom>
          <a:solidFill>
            <a:schemeClr val="lt1"/>
          </a:solidFill>
          <a:ln w="0">
            <a:noFill/>
          </a:ln>
        </p:spPr>
        <p:txBody>
          <a:bodyPr lIns="91440" rIns="91440" tIns="45720" bIns="45720" anchor="t">
            <a:noAutofit/>
          </a:bodyPr>
          <a:p>
            <a:pPr indent="0" defTabSz="457200">
              <a:lnSpc>
                <a:spcPct val="100000"/>
              </a:lnSpc>
              <a:buNone/>
            </a:pPr>
            <a:r>
              <a:rPr b="1" lang="en-US" sz="4000" strike="noStrike" u="none">
                <a:solidFill>
                  <a:srgbClr val="0000ff"/>
                </a:solidFill>
                <a:effectLst/>
                <a:uFillTx/>
                <a:latin typeface="Century Gothic"/>
              </a:rPr>
              <a:t>Example</a:t>
            </a:r>
            <a:endParaRPr b="0" lang="en-US" sz="4000" strike="noStrike" u="none">
              <a:solidFill>
                <a:schemeClr val="dk1"/>
              </a:solidFill>
              <a:effectLst/>
              <a:uFillTx/>
              <a:latin typeface="Century Gothic"/>
            </a:endParaRPr>
          </a:p>
        </p:txBody>
      </p:sp>
      <p:graphicFrame>
        <p:nvGraphicFramePr>
          <p:cNvPr id="438" name="Group 110"/>
          <p:cNvGraphicFramePr/>
          <p:nvPr/>
        </p:nvGraphicFramePr>
        <p:xfrm>
          <a:off x="1752480" y="5486400"/>
          <a:ext cx="4723920" cy="1131120"/>
        </p:xfrm>
        <a:graphic>
          <a:graphicData uri="http://schemas.openxmlformats.org/drawingml/2006/table">
            <a:tbl>
              <a:tblPr/>
              <a:tblGrid>
                <a:gridCol w="944640"/>
                <a:gridCol w="943920"/>
                <a:gridCol w="946080"/>
                <a:gridCol w="944640"/>
                <a:gridCol w="943920"/>
              </a:tblGrid>
              <a:tr h="3808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SSN</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SID</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Status</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Major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GPA</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9999</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Full</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CS</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2.8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8888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Part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EE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3.6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439" name="Rectangle 25"/>
          <p:cNvSpPr/>
          <p:nvPr/>
        </p:nvSpPr>
        <p:spPr>
          <a:xfrm>
            <a:off x="3352680" y="2743200"/>
            <a:ext cx="1142640" cy="456840"/>
          </a:xfrm>
          <a:prstGeom prst="rect">
            <a:avLst/>
          </a:prstGeom>
          <a:solidFill>
            <a:schemeClr val="bg2"/>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40" name="Text Box 26"/>
          <p:cNvSpPr/>
          <p:nvPr/>
        </p:nvSpPr>
        <p:spPr>
          <a:xfrm>
            <a:off x="3429000" y="2819520"/>
            <a:ext cx="12189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Student</a:t>
            </a:r>
            <a:endParaRPr b="0" lang="en-US" sz="1800" strike="noStrike" u="none">
              <a:solidFill>
                <a:srgbClr val="000000"/>
              </a:solidFill>
              <a:effectLst/>
              <a:uFillTx/>
              <a:latin typeface="Arial"/>
            </a:endParaRPr>
          </a:p>
        </p:txBody>
      </p:sp>
      <p:sp>
        <p:nvSpPr>
          <p:cNvPr id="441" name="Oval 27"/>
          <p:cNvSpPr/>
          <p:nvPr/>
        </p:nvSpPr>
        <p:spPr>
          <a:xfrm>
            <a:off x="3809880" y="19051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42" name="Oval 28"/>
          <p:cNvSpPr/>
          <p:nvPr/>
        </p:nvSpPr>
        <p:spPr>
          <a:xfrm>
            <a:off x="2209680" y="19051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43" name="Oval 29"/>
          <p:cNvSpPr/>
          <p:nvPr/>
        </p:nvSpPr>
        <p:spPr>
          <a:xfrm>
            <a:off x="2209680" y="358128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44" name="Oval 30"/>
          <p:cNvSpPr/>
          <p:nvPr/>
        </p:nvSpPr>
        <p:spPr>
          <a:xfrm>
            <a:off x="4191120" y="365760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45" name="Line 31"/>
          <p:cNvSpPr/>
          <p:nvPr/>
        </p:nvSpPr>
        <p:spPr>
          <a:xfrm>
            <a:off x="2819160" y="2438280"/>
            <a:ext cx="53352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46" name="Line 32"/>
          <p:cNvSpPr/>
          <p:nvPr/>
        </p:nvSpPr>
        <p:spPr>
          <a:xfrm flipH="1">
            <a:off x="3962160" y="2438280"/>
            <a:ext cx="38124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47" name="Line 33"/>
          <p:cNvSpPr/>
          <p:nvPr/>
        </p:nvSpPr>
        <p:spPr>
          <a:xfrm flipH="1" flipV="1">
            <a:off x="4114800" y="3200400"/>
            <a:ext cx="53316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48" name="Line 34"/>
          <p:cNvSpPr/>
          <p:nvPr/>
        </p:nvSpPr>
        <p:spPr>
          <a:xfrm flipV="1">
            <a:off x="3047760" y="3200400"/>
            <a:ext cx="68580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49" name="Text Box 35"/>
          <p:cNvSpPr/>
          <p:nvPr/>
        </p:nvSpPr>
        <p:spPr>
          <a:xfrm>
            <a:off x="2438280" y="198108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SID</a:t>
            </a:r>
            <a:endParaRPr b="0" lang="en-US" sz="1800" strike="noStrike" u="none">
              <a:solidFill>
                <a:srgbClr val="000000"/>
              </a:solidFill>
              <a:effectLst/>
              <a:uFillTx/>
              <a:latin typeface="Arial"/>
            </a:endParaRPr>
          </a:p>
        </p:txBody>
      </p:sp>
      <p:sp>
        <p:nvSpPr>
          <p:cNvPr id="450" name="Text Box 36"/>
          <p:cNvSpPr/>
          <p:nvPr/>
        </p:nvSpPr>
        <p:spPr>
          <a:xfrm>
            <a:off x="3962520" y="1981080"/>
            <a:ext cx="837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Status</a:t>
            </a:r>
            <a:endParaRPr b="0" lang="en-US" sz="1800" strike="noStrike" u="none">
              <a:solidFill>
                <a:srgbClr val="000000"/>
              </a:solidFill>
              <a:effectLst/>
              <a:uFillTx/>
              <a:latin typeface="Arial"/>
            </a:endParaRPr>
          </a:p>
        </p:txBody>
      </p:sp>
      <p:sp>
        <p:nvSpPr>
          <p:cNvPr id="451" name="Text Box 37"/>
          <p:cNvSpPr/>
          <p:nvPr/>
        </p:nvSpPr>
        <p:spPr>
          <a:xfrm>
            <a:off x="2362320" y="3657600"/>
            <a:ext cx="990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Major</a:t>
            </a:r>
            <a:endParaRPr b="0" lang="en-US" sz="1800" strike="noStrike" u="none">
              <a:solidFill>
                <a:srgbClr val="000000"/>
              </a:solidFill>
              <a:effectLst/>
              <a:uFillTx/>
              <a:latin typeface="Arial"/>
            </a:endParaRPr>
          </a:p>
        </p:txBody>
      </p:sp>
      <p:sp>
        <p:nvSpPr>
          <p:cNvPr id="452" name="Text Box 38"/>
          <p:cNvSpPr/>
          <p:nvPr/>
        </p:nvSpPr>
        <p:spPr>
          <a:xfrm>
            <a:off x="4419720" y="3733920"/>
            <a:ext cx="8384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GPA</a:t>
            </a:r>
            <a:endParaRPr b="0" lang="en-US" sz="1800" strike="noStrike" u="none">
              <a:solidFill>
                <a:srgbClr val="000000"/>
              </a:solidFill>
              <a:effectLst/>
              <a:uFillTx/>
              <a:latin typeface="Arial"/>
            </a:endParaRPr>
          </a:p>
        </p:txBody>
      </p:sp>
      <p:sp>
        <p:nvSpPr>
          <p:cNvPr id="453" name="AutoShape 39"/>
          <p:cNvSpPr/>
          <p:nvPr/>
        </p:nvSpPr>
        <p:spPr>
          <a:xfrm>
            <a:off x="2743200" y="4114800"/>
            <a:ext cx="1904760" cy="1142640"/>
          </a:xfrm>
          <a:prstGeom prst="downArrow">
            <a:avLst>
              <a:gd name="adj1" fmla="val 50000"/>
              <a:gd name="adj2" fmla="val 25000"/>
            </a:avLst>
          </a:prstGeom>
          <a:solidFill>
            <a:schemeClr val="bg1"/>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sp>
        <p:nvSpPr>
          <p:cNvPr id="454" name="AutoShape 40"/>
          <p:cNvSpPr/>
          <p:nvPr/>
        </p:nvSpPr>
        <p:spPr>
          <a:xfrm>
            <a:off x="7848720" y="2895480"/>
            <a:ext cx="1904760" cy="1142640"/>
          </a:xfrm>
          <a:prstGeom prst="downArrow">
            <a:avLst>
              <a:gd name="adj1" fmla="val 50000"/>
              <a:gd name="adj2" fmla="val 25000"/>
            </a:avLst>
          </a:prstGeom>
          <a:solidFill>
            <a:schemeClr val="bg1"/>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graphicFrame>
        <p:nvGraphicFramePr>
          <p:cNvPr id="455" name="Group 95"/>
          <p:cNvGraphicFramePr/>
          <p:nvPr/>
        </p:nvGraphicFramePr>
        <p:xfrm>
          <a:off x="6477120" y="4114800"/>
          <a:ext cx="3885840" cy="1190160"/>
        </p:xfrm>
        <a:graphic>
          <a:graphicData uri="http://schemas.openxmlformats.org/drawingml/2006/table">
            <a:tbl>
              <a:tblPr/>
              <a:tblGrid>
                <a:gridCol w="1295280"/>
                <a:gridCol w="1295280"/>
                <a:gridCol w="1295280"/>
              </a:tblGrid>
              <a:tr h="3394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SSN</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Name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Gender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412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Homer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Male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Marge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Female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456" name="Rectangle 70"/>
          <p:cNvSpPr/>
          <p:nvPr/>
        </p:nvSpPr>
        <p:spPr>
          <a:xfrm>
            <a:off x="8305920" y="1371600"/>
            <a:ext cx="1142640" cy="456840"/>
          </a:xfrm>
          <a:prstGeom prst="rect">
            <a:avLst/>
          </a:prstGeom>
          <a:solidFill>
            <a:schemeClr val="accent2">
              <a:lumMod val="20000"/>
              <a:lumOff val="80000"/>
            </a:schemeClr>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57" name="Text Box 71"/>
          <p:cNvSpPr/>
          <p:nvPr/>
        </p:nvSpPr>
        <p:spPr>
          <a:xfrm>
            <a:off x="8381880" y="144792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Person</a:t>
            </a:r>
            <a:endParaRPr b="0" lang="en-US" sz="1800" strike="noStrike" u="none">
              <a:solidFill>
                <a:srgbClr val="000000"/>
              </a:solidFill>
              <a:effectLst/>
              <a:uFillTx/>
              <a:latin typeface="Arial"/>
            </a:endParaRPr>
          </a:p>
        </p:txBody>
      </p:sp>
      <p:sp>
        <p:nvSpPr>
          <p:cNvPr id="458" name="Oval 72"/>
          <p:cNvSpPr/>
          <p:nvPr/>
        </p:nvSpPr>
        <p:spPr>
          <a:xfrm>
            <a:off x="7162920" y="2209680"/>
            <a:ext cx="138348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59" name="Line 74"/>
          <p:cNvSpPr/>
          <p:nvPr/>
        </p:nvSpPr>
        <p:spPr>
          <a:xfrm>
            <a:off x="7772400" y="1066680"/>
            <a:ext cx="53316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60" name="Line 75"/>
          <p:cNvSpPr/>
          <p:nvPr/>
        </p:nvSpPr>
        <p:spPr>
          <a:xfrm flipH="1">
            <a:off x="8915400" y="1066680"/>
            <a:ext cx="38088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61" name="Line 77"/>
          <p:cNvSpPr/>
          <p:nvPr/>
        </p:nvSpPr>
        <p:spPr>
          <a:xfrm flipV="1">
            <a:off x="8001000" y="1828800"/>
            <a:ext cx="68580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62" name="Text Box 80"/>
          <p:cNvSpPr/>
          <p:nvPr/>
        </p:nvSpPr>
        <p:spPr>
          <a:xfrm>
            <a:off x="7315200" y="2286000"/>
            <a:ext cx="10663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Gender</a:t>
            </a:r>
            <a:endParaRPr b="0" lang="en-US" sz="1800" strike="noStrike" u="none">
              <a:solidFill>
                <a:srgbClr val="000000"/>
              </a:solidFill>
              <a:effectLst/>
              <a:uFillTx/>
              <a:latin typeface="Arial"/>
            </a:endParaRPr>
          </a:p>
        </p:txBody>
      </p:sp>
      <p:sp>
        <p:nvSpPr>
          <p:cNvPr id="463" name="Oval 82"/>
          <p:cNvSpPr/>
          <p:nvPr/>
        </p:nvSpPr>
        <p:spPr>
          <a:xfrm>
            <a:off x="7238880" y="5335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64" name="Text Box 78"/>
          <p:cNvSpPr/>
          <p:nvPr/>
        </p:nvSpPr>
        <p:spPr>
          <a:xfrm>
            <a:off x="7391520" y="60948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SSN</a:t>
            </a:r>
            <a:endParaRPr b="0" lang="en-US" sz="1800" strike="noStrike" u="none">
              <a:solidFill>
                <a:srgbClr val="000000"/>
              </a:solidFill>
              <a:effectLst/>
              <a:uFillTx/>
              <a:latin typeface="Arial"/>
            </a:endParaRPr>
          </a:p>
        </p:txBody>
      </p:sp>
      <p:sp>
        <p:nvSpPr>
          <p:cNvPr id="465" name="Oval 83"/>
          <p:cNvSpPr/>
          <p:nvPr/>
        </p:nvSpPr>
        <p:spPr>
          <a:xfrm>
            <a:off x="8686800" y="5335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66" name="Text Box 79"/>
          <p:cNvSpPr/>
          <p:nvPr/>
        </p:nvSpPr>
        <p:spPr>
          <a:xfrm>
            <a:off x="8763120" y="609480"/>
            <a:ext cx="914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467" name="AutoShape 84"/>
          <p:cNvSpPr/>
          <p:nvPr/>
        </p:nvSpPr>
        <p:spPr>
          <a:xfrm>
            <a:off x="5638680" y="2209680"/>
            <a:ext cx="914040" cy="761760"/>
          </a:xfrm>
          <a:prstGeom prst="flowChartExtract">
            <a:avLst/>
          </a:prstGeom>
          <a:solidFill>
            <a:schemeClr val="accent2"/>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68" name="Text Box 85"/>
          <p:cNvSpPr/>
          <p:nvPr/>
        </p:nvSpPr>
        <p:spPr>
          <a:xfrm>
            <a:off x="5791320" y="2514600"/>
            <a:ext cx="837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ISA</a:t>
            </a:r>
            <a:endParaRPr b="0" lang="en-US" sz="1800" strike="noStrike" u="none">
              <a:solidFill>
                <a:srgbClr val="000000"/>
              </a:solidFill>
              <a:effectLst/>
              <a:uFillTx/>
              <a:latin typeface="Arial"/>
            </a:endParaRPr>
          </a:p>
        </p:txBody>
      </p:sp>
      <p:sp>
        <p:nvSpPr>
          <p:cNvPr id="469" name="Line 86"/>
          <p:cNvSpPr/>
          <p:nvPr/>
        </p:nvSpPr>
        <p:spPr>
          <a:xfrm flipV="1">
            <a:off x="6095880" y="1600200"/>
            <a:ext cx="2209680" cy="6094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70" name="Line 87"/>
          <p:cNvSpPr/>
          <p:nvPr/>
        </p:nvSpPr>
        <p:spPr>
          <a:xfrm flipH="1">
            <a:off x="4495680" y="2971800"/>
            <a:ext cx="1143000" cy="75960"/>
          </a:xfrm>
          <a:prstGeom prst="line">
            <a:avLst/>
          </a:prstGeom>
          <a:ln w="9525">
            <a:solidFill>
              <a:srgbClr val="000000"/>
            </a:solidFill>
            <a:round/>
          </a:ln>
        </p:spPr>
        <p:style>
          <a:lnRef idx="0"/>
          <a:fillRef idx="0"/>
          <a:effectRef idx="0"/>
          <a:fontRef idx="minor"/>
        </p:style>
        <p:txBody>
          <a:bodyPr lIns="90000" rIns="90000" tIns="30960" bIns="30960" anchor="t">
            <a:noAutofit/>
          </a:bodyPr>
          <a:p>
            <a:endParaRPr b="0" lang="en-US" sz="18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2412000" y="27360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0000ff"/>
                </a:solidFill>
                <a:effectLst/>
                <a:uFillTx/>
                <a:latin typeface="Century Gothic"/>
              </a:rPr>
              <a:t>Representing Class Hierarchy</a:t>
            </a:r>
            <a:endParaRPr b="0" lang="en-US" sz="4000" strike="noStrike" u="none">
              <a:solidFill>
                <a:schemeClr val="dk1"/>
              </a:solidFill>
              <a:effectLst/>
              <a:uFillTx/>
              <a:latin typeface="Century Gothic"/>
            </a:endParaRPr>
          </a:p>
        </p:txBody>
      </p:sp>
      <p:sp>
        <p:nvSpPr>
          <p:cNvPr id="472" name="PlaceHolder 2"/>
          <p:cNvSpPr>
            <a:spLocks noGrp="1"/>
          </p:cNvSpPr>
          <p:nvPr>
            <p:ph/>
          </p:nvPr>
        </p:nvSpPr>
        <p:spPr>
          <a:xfrm>
            <a:off x="645840" y="992520"/>
            <a:ext cx="11162880" cy="37771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3600" strike="noStrike" u="none">
                <a:solidFill>
                  <a:srgbClr val="002060"/>
                </a:solidFill>
                <a:effectLst/>
                <a:uFillTx/>
                <a:latin typeface="Times New Roman"/>
              </a:rPr>
              <a:t>Two general approaches depending on disjointness and completeness</a:t>
            </a:r>
            <a:endParaRPr b="0" lang="en-US" sz="36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Times New Roman"/>
              </a:rPr>
              <a:t>For disjoint </a:t>
            </a:r>
            <a:r>
              <a:rPr b="1" lang="en-US" sz="3200" strike="noStrike" u="none">
                <a:solidFill>
                  <a:srgbClr val="002060"/>
                </a:solidFill>
                <a:effectLst/>
                <a:uFillTx/>
                <a:latin typeface="Times New Roman"/>
              </a:rPr>
              <a:t>AND</a:t>
            </a:r>
            <a:r>
              <a:rPr b="0" lang="en-US" sz="3200" strike="noStrike" u="none">
                <a:solidFill>
                  <a:srgbClr val="002060"/>
                </a:solidFill>
                <a:effectLst/>
                <a:uFillTx/>
                <a:latin typeface="Times New Roman"/>
              </a:rPr>
              <a:t> complete mapping class hierarchy: </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Times New Roman"/>
              </a:rPr>
              <a:t>DO NOT create a table for the super class entity set</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charset="2"/>
              <a:buChar char=""/>
              <a:tabLst>
                <a:tab algn="l" pos="0"/>
              </a:tabLst>
            </a:pPr>
            <a:r>
              <a:rPr b="0" lang="en-US" sz="3200" strike="noStrike" u="none">
                <a:solidFill>
                  <a:srgbClr val="002060"/>
                </a:solidFill>
                <a:effectLst/>
                <a:uFillTx/>
                <a:latin typeface="Times New Roman"/>
              </a:rPr>
              <a:t>Create a table for each subclass entity set include all attributes of that subclass entity set and attributes of the superclass entity set</a:t>
            </a:r>
            <a:endParaRPr b="0" lang="en-US" sz="3200" strike="noStrike" u="none">
              <a:solidFill>
                <a:schemeClr val="dk1">
                  <a:lumMod val="75000"/>
                  <a:lumOff val="25000"/>
                </a:schemeClr>
              </a:solidFill>
              <a:effectLst/>
              <a:uFillTx/>
              <a:latin typeface="Century Gothic"/>
            </a:endParaRPr>
          </a:p>
          <a:p>
            <a:pPr marL="457200" indent="0" defTabSz="457200">
              <a:lnSpc>
                <a:spcPct val="100000"/>
              </a:lnSpc>
              <a:spcBef>
                <a:spcPts val="1001"/>
              </a:spcBef>
              <a:buNone/>
              <a:tabLst>
                <a:tab algn="l" pos="0"/>
              </a:tabLst>
            </a:pPr>
            <a:r>
              <a:rPr b="0" lang="en-US" sz="3200" strike="noStrike" u="none">
                <a:solidFill>
                  <a:srgbClr val="002060"/>
                </a:solidFill>
                <a:effectLst/>
                <a:uFillTx/>
                <a:latin typeface="Times New Roman"/>
              </a:rPr>
              <a:t>Simple and Intuitive enough, need example?</a:t>
            </a:r>
            <a:endParaRPr b="0" lang="en-US" sz="32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80720" y="0"/>
            <a:ext cx="12011040" cy="924840"/>
          </a:xfrm>
          <a:prstGeom prst="rect">
            <a:avLst/>
          </a:prstGeom>
          <a:solidFill>
            <a:schemeClr val="accent4">
              <a:lumMod val="50000"/>
            </a:schemeClr>
          </a:solidFill>
          <a:ln w="0">
            <a:noFill/>
          </a:ln>
        </p:spPr>
        <p:txBody>
          <a:bodyPr lIns="91440" rIns="91440" tIns="45720" bIns="45720" anchor="b">
            <a:noAutofit/>
          </a:bodyPr>
          <a:p>
            <a:pPr indent="0" algn="ctr" defTabSz="457200">
              <a:lnSpc>
                <a:spcPct val="100000"/>
              </a:lnSpc>
              <a:buNone/>
            </a:pPr>
            <a:r>
              <a:rPr b="1" lang="en-US" sz="5400" strike="noStrike" u="none">
                <a:solidFill>
                  <a:schemeClr val="lt1"/>
                </a:solidFill>
                <a:effectLst/>
                <a:uFillTx/>
                <a:latin typeface="comic"/>
              </a:rPr>
              <a:t>CONTENT</a:t>
            </a:r>
            <a:endParaRPr b="0" lang="en-US" sz="5400" strike="noStrike" u="none">
              <a:solidFill>
                <a:schemeClr val="dk1"/>
              </a:solidFill>
              <a:effectLst/>
              <a:uFillTx/>
              <a:latin typeface="Century Gothic"/>
            </a:endParaRPr>
          </a:p>
        </p:txBody>
      </p:sp>
      <p:sp>
        <p:nvSpPr>
          <p:cNvPr id="235" name="Rectangle 1"/>
          <p:cNvSpPr/>
          <p:nvPr/>
        </p:nvSpPr>
        <p:spPr>
          <a:xfrm>
            <a:off x="1492920" y="1336680"/>
            <a:ext cx="9855000" cy="5077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en-US" sz="3600" strike="noStrike" u="none">
                <a:solidFill>
                  <a:schemeClr val="dk1"/>
                </a:solidFill>
                <a:effectLst/>
                <a:uFillTx/>
                <a:latin typeface="Century Gothic"/>
              </a:rPr>
              <a:t>4.1. Database design process</a:t>
            </a:r>
            <a:endParaRPr b="0" lang="en-US" sz="3600" strike="noStrike" u="none">
              <a:solidFill>
                <a:srgbClr val="000000"/>
              </a:solidFill>
              <a:effectLst/>
              <a:uFillTx/>
              <a:latin typeface="Arial"/>
            </a:endParaRPr>
          </a:p>
          <a:p>
            <a:pPr defTabSz="457200">
              <a:lnSpc>
                <a:spcPct val="100000"/>
              </a:lnSpc>
              <a:tabLst>
                <a:tab algn="l" pos="0"/>
              </a:tabLst>
            </a:pPr>
            <a:r>
              <a:rPr b="0" lang="en-US" sz="3600" strike="noStrike" u="none">
                <a:solidFill>
                  <a:schemeClr val="dk1"/>
                </a:solidFill>
                <a:effectLst/>
                <a:uFillTx/>
                <a:latin typeface="Century Gothic"/>
              </a:rPr>
              <a:t>4.2. Entity relationship model</a:t>
            </a:r>
            <a:endParaRPr b="0" lang="en-US" sz="3600" strike="noStrike" u="none">
              <a:solidFill>
                <a:srgbClr val="000000"/>
              </a:solidFill>
              <a:effectLst/>
              <a:uFillTx/>
              <a:latin typeface="Arial"/>
            </a:endParaRPr>
          </a:p>
          <a:p>
            <a:pPr defTabSz="457200">
              <a:lnSpc>
                <a:spcPct val="100000"/>
              </a:lnSpc>
              <a:tabLst>
                <a:tab algn="l" pos="0"/>
              </a:tabLst>
            </a:pPr>
            <a:r>
              <a:rPr b="0" lang="en-US" sz="3600" strike="noStrike" u="none">
                <a:solidFill>
                  <a:schemeClr val="dk1"/>
                </a:solidFill>
                <a:effectLst/>
                <a:uFillTx/>
                <a:latin typeface="Century Gothic"/>
              </a:rPr>
              <a:t>4.3. What are entity, entity set, attribute, relationship?</a:t>
            </a:r>
            <a:endParaRPr b="0" lang="en-US" sz="3600" strike="noStrike" u="none">
              <a:solidFill>
                <a:srgbClr val="000000"/>
              </a:solidFill>
              <a:effectLst/>
              <a:uFillTx/>
              <a:latin typeface="Arial"/>
            </a:endParaRPr>
          </a:p>
          <a:p>
            <a:pPr defTabSz="457200">
              <a:lnSpc>
                <a:spcPct val="100000"/>
              </a:lnSpc>
              <a:tabLst>
                <a:tab algn="l" pos="0"/>
              </a:tabLst>
            </a:pPr>
            <a:r>
              <a:rPr b="0" lang="en-US" sz="3600" strike="noStrike" u="none">
                <a:solidFill>
                  <a:schemeClr val="dk1"/>
                </a:solidFill>
                <a:effectLst/>
                <a:uFillTx/>
                <a:latin typeface="Century Gothic"/>
              </a:rPr>
              <a:t>4.4. Entity Relationship Diagram (ERD)</a:t>
            </a:r>
            <a:endParaRPr b="0" lang="en-US" sz="3600" strike="noStrike" u="none">
              <a:solidFill>
                <a:srgbClr val="000000"/>
              </a:solidFill>
              <a:effectLst/>
              <a:uFillTx/>
              <a:latin typeface="Arial"/>
            </a:endParaRPr>
          </a:p>
          <a:p>
            <a:pPr defTabSz="457200">
              <a:lnSpc>
                <a:spcPct val="100000"/>
              </a:lnSpc>
              <a:tabLst>
                <a:tab algn="l" pos="0"/>
              </a:tabLst>
            </a:pPr>
            <a:r>
              <a:rPr b="0" lang="en-US" sz="3600" strike="noStrike" u="none">
                <a:solidFill>
                  <a:schemeClr val="dk1"/>
                </a:solidFill>
                <a:effectLst/>
                <a:uFillTx/>
                <a:latin typeface="Century Gothic"/>
              </a:rPr>
              <a:t>4.5. Attributes on Relationships</a:t>
            </a:r>
            <a:endParaRPr b="0" lang="en-US" sz="3600" strike="noStrike" u="none">
              <a:solidFill>
                <a:srgbClr val="000000"/>
              </a:solidFill>
              <a:effectLst/>
              <a:uFillTx/>
              <a:latin typeface="Arial"/>
            </a:endParaRPr>
          </a:p>
          <a:p>
            <a:pPr defTabSz="457200">
              <a:lnSpc>
                <a:spcPct val="100000"/>
              </a:lnSpc>
              <a:tabLst>
                <a:tab algn="l" pos="0"/>
              </a:tabLst>
            </a:pPr>
            <a:r>
              <a:rPr b="0" lang="en-US" sz="3600" strike="noStrike" u="none">
                <a:solidFill>
                  <a:schemeClr val="dk1"/>
                </a:solidFill>
                <a:effectLst/>
                <a:uFillTx/>
                <a:latin typeface="Century Gothic"/>
              </a:rPr>
              <a:t>4.6. Weak Entities</a:t>
            </a:r>
            <a:endParaRPr b="0" lang="en-US" sz="3600" strike="noStrike" u="none">
              <a:solidFill>
                <a:srgbClr val="000000"/>
              </a:solidFill>
              <a:effectLst/>
              <a:uFillTx/>
              <a:latin typeface="Arial"/>
            </a:endParaRPr>
          </a:p>
          <a:p>
            <a:pPr defTabSz="457200">
              <a:lnSpc>
                <a:spcPct val="100000"/>
              </a:lnSpc>
              <a:tabLst>
                <a:tab algn="l" pos="0"/>
              </a:tabLst>
            </a:pPr>
            <a:r>
              <a:rPr b="0" lang="en-US" sz="3600" strike="noStrike" u="none">
                <a:solidFill>
                  <a:schemeClr val="dk1"/>
                </a:solidFill>
                <a:effectLst/>
                <a:uFillTx/>
                <a:latin typeface="Century Gothic"/>
              </a:rPr>
              <a:t>4.7. Sub-class</a:t>
            </a:r>
            <a:endParaRPr b="0" lang="en-US" sz="3600" strike="noStrike" u="none">
              <a:solidFill>
                <a:srgbClr val="000000"/>
              </a:solidFill>
              <a:effectLst/>
              <a:uFillTx/>
              <a:latin typeface="Arial"/>
            </a:endParaRPr>
          </a:p>
          <a:p>
            <a:pPr defTabSz="457200">
              <a:lnSpc>
                <a:spcPct val="100000"/>
              </a:lnSpc>
              <a:tabLst>
                <a:tab algn="l" pos="0"/>
              </a:tabLst>
            </a:pPr>
            <a:endParaRPr b="0" lang="en-US"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533520" y="563760"/>
            <a:ext cx="2514240" cy="761760"/>
          </a:xfrm>
          <a:prstGeom prst="rect">
            <a:avLst/>
          </a:prstGeom>
          <a:solidFill>
            <a:schemeClr val="lt1"/>
          </a:solidFill>
          <a:ln w="0">
            <a:noFill/>
          </a:ln>
        </p:spPr>
        <p:txBody>
          <a:bodyPr lIns="91440" rIns="91440" tIns="45720" bIns="45720" anchor="t">
            <a:noAutofit/>
          </a:bodyPr>
          <a:p>
            <a:pPr indent="0" defTabSz="457200">
              <a:lnSpc>
                <a:spcPct val="100000"/>
              </a:lnSpc>
              <a:buNone/>
            </a:pPr>
            <a:r>
              <a:rPr b="1" lang="en-US" sz="4000" strike="noStrike" u="none">
                <a:solidFill>
                  <a:srgbClr val="0000ff"/>
                </a:solidFill>
                <a:effectLst/>
                <a:uFillTx/>
                <a:latin typeface="Century Gothic"/>
              </a:rPr>
              <a:t>Example</a:t>
            </a:r>
            <a:endParaRPr b="0" lang="en-US" sz="4000" strike="noStrike" u="none">
              <a:solidFill>
                <a:schemeClr val="dk1"/>
              </a:solidFill>
              <a:effectLst/>
              <a:uFillTx/>
              <a:latin typeface="Century Gothic"/>
            </a:endParaRPr>
          </a:p>
        </p:txBody>
      </p:sp>
      <p:graphicFrame>
        <p:nvGraphicFramePr>
          <p:cNvPr id="474" name="Group 102"/>
          <p:cNvGraphicFramePr/>
          <p:nvPr/>
        </p:nvGraphicFramePr>
        <p:xfrm>
          <a:off x="1752480" y="5486400"/>
          <a:ext cx="4723920" cy="1131120"/>
        </p:xfrm>
        <a:graphic>
          <a:graphicData uri="http://schemas.openxmlformats.org/drawingml/2006/table">
            <a:tbl>
              <a:tblPr/>
              <a:tblGrid>
                <a:gridCol w="944640"/>
                <a:gridCol w="944640"/>
                <a:gridCol w="944640"/>
                <a:gridCol w="944640"/>
                <a:gridCol w="944640"/>
              </a:tblGrid>
              <a:tr h="3808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SSN</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Name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SID</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Major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GPA</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John</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9999</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CS</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2.8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012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Mary</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8888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EE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3.6</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475" name="Rectangle 29"/>
          <p:cNvSpPr/>
          <p:nvPr/>
        </p:nvSpPr>
        <p:spPr>
          <a:xfrm>
            <a:off x="3352680" y="2743200"/>
            <a:ext cx="1232280" cy="456840"/>
          </a:xfrm>
          <a:prstGeom prst="rect">
            <a:avLst/>
          </a:prstGeom>
          <a:solidFill>
            <a:schemeClr val="accent2"/>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76" name="Text Box 30"/>
          <p:cNvSpPr/>
          <p:nvPr/>
        </p:nvSpPr>
        <p:spPr>
          <a:xfrm>
            <a:off x="3429000" y="2819520"/>
            <a:ext cx="1373760" cy="398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1001"/>
              </a:spcBef>
            </a:pPr>
            <a:r>
              <a:rPr b="1" lang="en-US" sz="2000" strike="noStrike" u="none">
                <a:solidFill>
                  <a:schemeClr val="dk1"/>
                </a:solidFill>
                <a:effectLst/>
                <a:uFillTx/>
                <a:latin typeface="Century Gothic"/>
              </a:rPr>
              <a:t>Student</a:t>
            </a:r>
            <a:endParaRPr b="0" lang="en-US" sz="2000" strike="noStrike" u="none">
              <a:solidFill>
                <a:srgbClr val="000000"/>
              </a:solidFill>
              <a:effectLst/>
              <a:uFillTx/>
              <a:latin typeface="Arial"/>
            </a:endParaRPr>
          </a:p>
        </p:txBody>
      </p:sp>
      <p:sp>
        <p:nvSpPr>
          <p:cNvPr id="477" name="Oval 32"/>
          <p:cNvSpPr/>
          <p:nvPr/>
        </p:nvSpPr>
        <p:spPr>
          <a:xfrm>
            <a:off x="1828800" y="25909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78" name="Oval 33"/>
          <p:cNvSpPr/>
          <p:nvPr/>
        </p:nvSpPr>
        <p:spPr>
          <a:xfrm>
            <a:off x="2209680" y="358128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79" name="Oval 34"/>
          <p:cNvSpPr/>
          <p:nvPr/>
        </p:nvSpPr>
        <p:spPr>
          <a:xfrm>
            <a:off x="4191120" y="365760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80" name="Line 37"/>
          <p:cNvSpPr/>
          <p:nvPr/>
        </p:nvSpPr>
        <p:spPr>
          <a:xfrm flipH="1" flipV="1">
            <a:off x="4114800" y="3200400"/>
            <a:ext cx="53316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81" name="Line 38"/>
          <p:cNvSpPr/>
          <p:nvPr/>
        </p:nvSpPr>
        <p:spPr>
          <a:xfrm flipV="1">
            <a:off x="3047760" y="3200400"/>
            <a:ext cx="68580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82" name="Text Box 39"/>
          <p:cNvSpPr/>
          <p:nvPr/>
        </p:nvSpPr>
        <p:spPr>
          <a:xfrm>
            <a:off x="2057400" y="266688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sng">
                <a:solidFill>
                  <a:schemeClr val="dk1"/>
                </a:solidFill>
                <a:effectLst/>
                <a:uFillTx/>
                <a:latin typeface="Century Gothic"/>
              </a:rPr>
              <a:t>SID</a:t>
            </a:r>
            <a:endParaRPr b="0" lang="en-US" sz="1800" strike="noStrike" u="none">
              <a:solidFill>
                <a:srgbClr val="000000"/>
              </a:solidFill>
              <a:effectLst/>
              <a:uFillTx/>
              <a:latin typeface="Arial"/>
            </a:endParaRPr>
          </a:p>
        </p:txBody>
      </p:sp>
      <p:sp>
        <p:nvSpPr>
          <p:cNvPr id="483" name="Text Box 41"/>
          <p:cNvSpPr/>
          <p:nvPr/>
        </p:nvSpPr>
        <p:spPr>
          <a:xfrm>
            <a:off x="2362320" y="365760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Major</a:t>
            </a:r>
            <a:endParaRPr b="0" lang="en-US" sz="1800" strike="noStrike" u="none">
              <a:solidFill>
                <a:srgbClr val="000000"/>
              </a:solidFill>
              <a:effectLst/>
              <a:uFillTx/>
              <a:latin typeface="Arial"/>
            </a:endParaRPr>
          </a:p>
        </p:txBody>
      </p:sp>
      <p:sp>
        <p:nvSpPr>
          <p:cNvPr id="484" name="Text Box 42"/>
          <p:cNvSpPr/>
          <p:nvPr/>
        </p:nvSpPr>
        <p:spPr>
          <a:xfrm>
            <a:off x="4419720" y="3733920"/>
            <a:ext cx="8384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GPA</a:t>
            </a:r>
            <a:endParaRPr b="0" lang="en-US" sz="1800" strike="noStrike" u="none">
              <a:solidFill>
                <a:srgbClr val="000000"/>
              </a:solidFill>
              <a:effectLst/>
              <a:uFillTx/>
              <a:latin typeface="Arial"/>
            </a:endParaRPr>
          </a:p>
        </p:txBody>
      </p:sp>
      <p:sp>
        <p:nvSpPr>
          <p:cNvPr id="485" name="AutoShape 43"/>
          <p:cNvSpPr/>
          <p:nvPr/>
        </p:nvSpPr>
        <p:spPr>
          <a:xfrm>
            <a:off x="2743200" y="4114800"/>
            <a:ext cx="1904760" cy="1142640"/>
          </a:xfrm>
          <a:prstGeom prst="downArrow">
            <a:avLst>
              <a:gd name="adj1" fmla="val 50000"/>
              <a:gd name="adj2" fmla="val 25000"/>
            </a:avLst>
          </a:prstGeom>
          <a:solidFill>
            <a:schemeClr val="bg1"/>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sp>
        <p:nvSpPr>
          <p:cNvPr id="486" name="AutoShape 44"/>
          <p:cNvSpPr/>
          <p:nvPr/>
        </p:nvSpPr>
        <p:spPr>
          <a:xfrm>
            <a:off x="7772400" y="4114800"/>
            <a:ext cx="1904760" cy="1142640"/>
          </a:xfrm>
          <a:prstGeom prst="downArrow">
            <a:avLst>
              <a:gd name="adj1" fmla="val 50000"/>
              <a:gd name="adj2" fmla="val 25000"/>
            </a:avLst>
          </a:prstGeom>
          <a:solidFill>
            <a:schemeClr val="bg1"/>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graphicFrame>
        <p:nvGraphicFramePr>
          <p:cNvPr id="487" name="Group 45"/>
          <p:cNvGraphicFramePr/>
          <p:nvPr/>
        </p:nvGraphicFramePr>
        <p:xfrm>
          <a:off x="6629400" y="5486400"/>
          <a:ext cx="3885840" cy="1190160"/>
        </p:xfrm>
        <a:graphic>
          <a:graphicData uri="http://schemas.openxmlformats.org/drawingml/2006/table">
            <a:tbl>
              <a:tblPr/>
              <a:tblGrid>
                <a:gridCol w="1295280"/>
                <a:gridCol w="1295280"/>
                <a:gridCol w="1295280"/>
              </a:tblGrid>
              <a:tr h="3394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SSN</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Name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Dept</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412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Homer</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C.S.</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Marge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Math</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488" name="Rectangle 63"/>
          <p:cNvSpPr/>
          <p:nvPr/>
        </p:nvSpPr>
        <p:spPr>
          <a:xfrm>
            <a:off x="5257800" y="990720"/>
            <a:ext cx="1828440" cy="456840"/>
          </a:xfrm>
          <a:prstGeom prst="rect">
            <a:avLst/>
          </a:prstGeom>
          <a:solidFill>
            <a:srgbClr val="0066ff"/>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89" name="Text Box 64"/>
          <p:cNvSpPr/>
          <p:nvPr/>
        </p:nvSpPr>
        <p:spPr>
          <a:xfrm>
            <a:off x="5638680" y="1066680"/>
            <a:ext cx="16761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1" lang="en-US" sz="1800" strike="noStrike" u="none">
                <a:solidFill>
                  <a:schemeClr val="dk1"/>
                </a:solidFill>
                <a:effectLst/>
                <a:uFillTx/>
                <a:latin typeface="Century Gothic"/>
              </a:rPr>
              <a:t>People</a:t>
            </a:r>
            <a:endParaRPr b="0" lang="en-US" sz="1800" strike="noStrike" u="none">
              <a:solidFill>
                <a:srgbClr val="000000"/>
              </a:solidFill>
              <a:effectLst/>
              <a:uFillTx/>
              <a:latin typeface="Arial"/>
            </a:endParaRPr>
          </a:p>
        </p:txBody>
      </p:sp>
      <p:sp>
        <p:nvSpPr>
          <p:cNvPr id="490" name="Line 66"/>
          <p:cNvSpPr/>
          <p:nvPr/>
        </p:nvSpPr>
        <p:spPr>
          <a:xfrm>
            <a:off x="5029200" y="685800"/>
            <a:ext cx="533160" cy="3045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91" name="Line 67"/>
          <p:cNvSpPr/>
          <p:nvPr/>
        </p:nvSpPr>
        <p:spPr>
          <a:xfrm flipH="1">
            <a:off x="6172200" y="685800"/>
            <a:ext cx="380880" cy="3045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492" name="Oval 70"/>
          <p:cNvSpPr/>
          <p:nvPr/>
        </p:nvSpPr>
        <p:spPr>
          <a:xfrm>
            <a:off x="4495680" y="15228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93" name="Text Box 71"/>
          <p:cNvSpPr/>
          <p:nvPr/>
        </p:nvSpPr>
        <p:spPr>
          <a:xfrm>
            <a:off x="4648320" y="22860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SSN</a:t>
            </a:r>
            <a:endParaRPr b="0" lang="en-US" sz="1800" strike="noStrike" u="none">
              <a:solidFill>
                <a:srgbClr val="000000"/>
              </a:solidFill>
              <a:effectLst/>
              <a:uFillTx/>
              <a:latin typeface="Arial"/>
            </a:endParaRPr>
          </a:p>
        </p:txBody>
      </p:sp>
      <p:sp>
        <p:nvSpPr>
          <p:cNvPr id="494" name="Oval 72"/>
          <p:cNvSpPr/>
          <p:nvPr/>
        </p:nvSpPr>
        <p:spPr>
          <a:xfrm>
            <a:off x="5943600" y="15228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95" name="Text Box 73"/>
          <p:cNvSpPr/>
          <p:nvPr/>
        </p:nvSpPr>
        <p:spPr>
          <a:xfrm>
            <a:off x="6019920" y="228600"/>
            <a:ext cx="10670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496" name="AutoShape 74"/>
          <p:cNvSpPr/>
          <p:nvPr/>
        </p:nvSpPr>
        <p:spPr>
          <a:xfrm>
            <a:off x="5638680" y="2209680"/>
            <a:ext cx="914040" cy="761760"/>
          </a:xfrm>
          <a:prstGeom prst="flowChartExtract">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497" name="Text Box 75"/>
          <p:cNvSpPr/>
          <p:nvPr/>
        </p:nvSpPr>
        <p:spPr>
          <a:xfrm>
            <a:off x="5791320" y="2514600"/>
            <a:ext cx="837720" cy="398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1001"/>
              </a:spcBef>
            </a:pPr>
            <a:r>
              <a:rPr b="1" lang="en-US" sz="2000" strike="noStrike" u="none">
                <a:solidFill>
                  <a:schemeClr val="dk1"/>
                </a:solidFill>
                <a:effectLst/>
                <a:uFillTx/>
                <a:latin typeface="Century Gothic"/>
              </a:rPr>
              <a:t>ISA</a:t>
            </a:r>
            <a:endParaRPr b="0" lang="en-US" sz="2000" strike="noStrike" u="none">
              <a:solidFill>
                <a:srgbClr val="000000"/>
              </a:solidFill>
              <a:effectLst/>
              <a:uFillTx/>
              <a:latin typeface="Arial"/>
            </a:endParaRPr>
          </a:p>
        </p:txBody>
      </p:sp>
      <p:sp>
        <p:nvSpPr>
          <p:cNvPr id="498" name="Line 77"/>
          <p:cNvSpPr/>
          <p:nvPr/>
        </p:nvSpPr>
        <p:spPr>
          <a:xfrm flipH="1">
            <a:off x="4495680" y="2971800"/>
            <a:ext cx="1143000" cy="75960"/>
          </a:xfrm>
          <a:prstGeom prst="line">
            <a:avLst/>
          </a:prstGeom>
          <a:ln w="9525">
            <a:solidFill>
              <a:srgbClr val="000000"/>
            </a:solidFill>
            <a:round/>
          </a:ln>
        </p:spPr>
        <p:style>
          <a:lnRef idx="0"/>
          <a:fillRef idx="0"/>
          <a:effectRef idx="0"/>
          <a:fontRef idx="minor"/>
        </p:style>
        <p:txBody>
          <a:bodyPr lIns="90000" rIns="90000" tIns="30960" bIns="30960" anchor="t">
            <a:noAutofit/>
          </a:bodyPr>
          <a:p>
            <a:endParaRPr b="0" lang="en-US" sz="1800" strike="noStrike" u="none">
              <a:solidFill>
                <a:schemeClr val="dk1"/>
              </a:solidFill>
              <a:effectLst/>
              <a:uFillTx/>
              <a:latin typeface="Century Gothic"/>
            </a:endParaRPr>
          </a:p>
        </p:txBody>
      </p:sp>
      <p:sp>
        <p:nvSpPr>
          <p:cNvPr id="499" name="Line 78"/>
          <p:cNvSpPr/>
          <p:nvPr/>
        </p:nvSpPr>
        <p:spPr>
          <a:xfrm>
            <a:off x="2895480" y="289548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500" name="Line 79"/>
          <p:cNvSpPr/>
          <p:nvPr/>
        </p:nvSpPr>
        <p:spPr>
          <a:xfrm flipH="1">
            <a:off x="6095880" y="1447560"/>
            <a:ext cx="76320" cy="7621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01" name="Rectangle 80"/>
          <p:cNvSpPr/>
          <p:nvPr/>
        </p:nvSpPr>
        <p:spPr>
          <a:xfrm>
            <a:off x="8381880" y="2518560"/>
            <a:ext cx="2000520" cy="805320"/>
          </a:xfrm>
          <a:prstGeom prst="rect">
            <a:avLst/>
          </a:prstGeom>
          <a:solidFill>
            <a:srgbClr val="0066ff"/>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02" name="Text Box 81"/>
          <p:cNvSpPr/>
          <p:nvPr/>
        </p:nvSpPr>
        <p:spPr>
          <a:xfrm>
            <a:off x="8758440" y="2725560"/>
            <a:ext cx="1247400" cy="3985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spcBef>
                <a:spcPts val="1001"/>
              </a:spcBef>
            </a:pPr>
            <a:r>
              <a:rPr b="1" lang="en-US" sz="2000" strike="noStrike" u="none">
                <a:solidFill>
                  <a:schemeClr val="dk1"/>
                </a:solidFill>
                <a:effectLst/>
                <a:uFillTx/>
                <a:latin typeface="Century Gothic"/>
              </a:rPr>
              <a:t>Faculty</a:t>
            </a:r>
            <a:endParaRPr b="0" lang="en-US" sz="2000" strike="noStrike" u="none">
              <a:solidFill>
                <a:srgbClr val="000000"/>
              </a:solidFill>
              <a:effectLst/>
              <a:uFillTx/>
              <a:latin typeface="Arial"/>
            </a:endParaRPr>
          </a:p>
        </p:txBody>
      </p:sp>
      <p:sp>
        <p:nvSpPr>
          <p:cNvPr id="503" name="Oval 83"/>
          <p:cNvSpPr/>
          <p:nvPr/>
        </p:nvSpPr>
        <p:spPr>
          <a:xfrm>
            <a:off x="7238880" y="358128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04" name="Line 86"/>
          <p:cNvSpPr/>
          <p:nvPr/>
        </p:nvSpPr>
        <p:spPr>
          <a:xfrm flipV="1">
            <a:off x="8076960" y="3336120"/>
            <a:ext cx="381240" cy="3214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05" name="Text Box 88"/>
          <p:cNvSpPr/>
          <p:nvPr/>
        </p:nvSpPr>
        <p:spPr>
          <a:xfrm>
            <a:off x="7391520" y="3657600"/>
            <a:ext cx="761760" cy="367920"/>
          </a:xfrm>
          <a:prstGeom prst="rect">
            <a:avLst/>
          </a:prstGeom>
          <a:solidFill>
            <a:schemeClr val="bg1"/>
          </a:solid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Dept</a:t>
            </a:r>
            <a:endParaRPr b="0" lang="en-US" sz="1800" strike="noStrike" u="none">
              <a:solidFill>
                <a:srgbClr val="000000"/>
              </a:solidFill>
              <a:effectLst/>
              <a:uFillTx/>
              <a:latin typeface="Arial"/>
            </a:endParaRPr>
          </a:p>
        </p:txBody>
      </p:sp>
      <p:sp>
        <p:nvSpPr>
          <p:cNvPr id="506" name="Line 91"/>
          <p:cNvSpPr/>
          <p:nvPr/>
        </p:nvSpPr>
        <p:spPr>
          <a:xfrm>
            <a:off x="6553080" y="2971800"/>
            <a:ext cx="18288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507" name="Text Box 92"/>
          <p:cNvSpPr/>
          <p:nvPr/>
        </p:nvSpPr>
        <p:spPr>
          <a:xfrm>
            <a:off x="5410080" y="2969280"/>
            <a:ext cx="2209320" cy="9216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Disjoint and Complete mapping</a:t>
            </a:r>
            <a:endParaRPr b="0" lang="en-US" sz="1800" strike="noStrike" u="none">
              <a:solidFill>
                <a:srgbClr val="000000"/>
              </a:solidFill>
              <a:effectLst/>
              <a:uFillTx/>
              <a:latin typeface="Arial"/>
            </a:endParaRPr>
          </a:p>
        </p:txBody>
      </p:sp>
      <p:sp>
        <p:nvSpPr>
          <p:cNvPr id="508" name="Text Box 103"/>
          <p:cNvSpPr/>
          <p:nvPr/>
        </p:nvSpPr>
        <p:spPr>
          <a:xfrm>
            <a:off x="7843680" y="358920"/>
            <a:ext cx="3849480" cy="952920"/>
          </a:xfrm>
          <a:prstGeom prst="rect">
            <a:avLst/>
          </a:prstGeom>
          <a:solidFill>
            <a:schemeClr val="bg1"/>
          </a:solidFill>
          <a:ln w="0">
            <a:noFill/>
          </a:ln>
        </p:spPr>
        <p:style>
          <a:lnRef idx="0"/>
          <a:fillRef idx="0"/>
          <a:effectRef idx="0"/>
          <a:fontRef idx="minor"/>
        </p:style>
        <p:txBody>
          <a:bodyPr lIns="90000" rIns="90000" tIns="45000" bIns="45000" anchor="t">
            <a:spAutoFit/>
          </a:bodyPr>
          <a:p>
            <a:pPr defTabSz="457200">
              <a:lnSpc>
                <a:spcPct val="100000"/>
              </a:lnSpc>
              <a:spcBef>
                <a:spcPts val="1400"/>
              </a:spcBef>
            </a:pPr>
            <a:r>
              <a:rPr b="0" lang="en-US" sz="2800" strike="noStrike" u="none">
                <a:solidFill>
                  <a:schemeClr val="dk1"/>
                </a:solidFill>
                <a:effectLst/>
                <a:uFillTx/>
                <a:latin typeface="Century Gothic"/>
              </a:rPr>
              <a:t>No table created for superclass entity set</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09" name="Rectangle 44"/>
          <p:cNvSpPr/>
          <p:nvPr/>
        </p:nvSpPr>
        <p:spPr>
          <a:xfrm>
            <a:off x="823680" y="1066680"/>
            <a:ext cx="9539280" cy="2514240"/>
          </a:xfrm>
          <a:prstGeom prst="rect">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10" name="PlaceHolder 1"/>
          <p:cNvSpPr>
            <a:spLocks noGrp="1"/>
          </p:cNvSpPr>
          <p:nvPr>
            <p:ph type="title"/>
          </p:nvPr>
        </p:nvSpPr>
        <p:spPr>
          <a:xfrm>
            <a:off x="609480" y="228600"/>
            <a:ext cx="9855000" cy="563040"/>
          </a:xfrm>
          <a:prstGeom prst="rect">
            <a:avLst/>
          </a:prstGeom>
          <a:solidFill>
            <a:schemeClr val="lt1"/>
          </a:solidFill>
          <a:ln w="0">
            <a:noFill/>
          </a:ln>
        </p:spPr>
        <p:txBody>
          <a:bodyPr lIns="91440" rIns="91440" tIns="45720" bIns="45720" anchor="t">
            <a:normAutofit fontScale="92500" lnSpcReduction="19999"/>
          </a:bodyPr>
          <a:p>
            <a:pPr indent="0" algn="ctr" defTabSz="457200">
              <a:lnSpc>
                <a:spcPct val="100000"/>
              </a:lnSpc>
              <a:buNone/>
            </a:pPr>
            <a:r>
              <a:rPr b="1" lang="en-US" sz="4000" strike="noStrike" u="none">
                <a:solidFill>
                  <a:srgbClr val="0000ff"/>
                </a:solidFill>
                <a:effectLst/>
                <a:uFillTx/>
                <a:latin typeface="Century Gothic"/>
              </a:rPr>
              <a:t>Representing</a:t>
            </a:r>
            <a:r>
              <a:rPr b="1" lang="en-US" sz="4000" strike="noStrike" u="none">
                <a:solidFill>
                  <a:srgbClr val="1b5ad7"/>
                </a:solidFill>
                <a:effectLst/>
                <a:uFillTx/>
                <a:latin typeface="Century Gothic"/>
              </a:rPr>
              <a:t> </a:t>
            </a:r>
            <a:r>
              <a:rPr b="1" lang="en-US" sz="4000" strike="noStrike" u="none">
                <a:solidFill>
                  <a:srgbClr val="0000ff"/>
                </a:solidFill>
                <a:effectLst/>
                <a:uFillTx/>
                <a:latin typeface="Century Gothic"/>
              </a:rPr>
              <a:t>Aggregation</a:t>
            </a:r>
            <a:endParaRPr b="0" lang="en-US" sz="4000" strike="noStrike" u="none">
              <a:solidFill>
                <a:schemeClr val="dk1"/>
              </a:solidFill>
              <a:effectLst/>
              <a:uFillTx/>
              <a:latin typeface="Century Gothic"/>
            </a:endParaRPr>
          </a:p>
        </p:txBody>
      </p:sp>
      <p:sp>
        <p:nvSpPr>
          <p:cNvPr id="511" name="Rectangle 5"/>
          <p:cNvSpPr/>
          <p:nvPr/>
        </p:nvSpPr>
        <p:spPr>
          <a:xfrm>
            <a:off x="2596680" y="2057400"/>
            <a:ext cx="1517760" cy="456840"/>
          </a:xfrm>
          <a:prstGeom prst="rect">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12" name="Text Box 6"/>
          <p:cNvSpPr/>
          <p:nvPr/>
        </p:nvSpPr>
        <p:spPr>
          <a:xfrm>
            <a:off x="2808000" y="2133720"/>
            <a:ext cx="12301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Student</a:t>
            </a:r>
            <a:endParaRPr b="0" lang="en-US" sz="1800" strike="noStrike" u="none">
              <a:solidFill>
                <a:srgbClr val="000000"/>
              </a:solidFill>
              <a:effectLst/>
              <a:uFillTx/>
              <a:latin typeface="Arial"/>
            </a:endParaRPr>
          </a:p>
        </p:txBody>
      </p:sp>
      <p:sp>
        <p:nvSpPr>
          <p:cNvPr id="513" name="Oval 7"/>
          <p:cNvSpPr/>
          <p:nvPr/>
        </p:nvSpPr>
        <p:spPr>
          <a:xfrm>
            <a:off x="3429000" y="12193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14" name="Oval 8"/>
          <p:cNvSpPr/>
          <p:nvPr/>
        </p:nvSpPr>
        <p:spPr>
          <a:xfrm>
            <a:off x="3809880" y="297180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15" name="Line 10"/>
          <p:cNvSpPr/>
          <p:nvPr/>
        </p:nvSpPr>
        <p:spPr>
          <a:xfrm flipH="1">
            <a:off x="3581280" y="1752480"/>
            <a:ext cx="38088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16" name="Line 11"/>
          <p:cNvSpPr/>
          <p:nvPr/>
        </p:nvSpPr>
        <p:spPr>
          <a:xfrm flipH="1" flipV="1">
            <a:off x="3733560" y="2514600"/>
            <a:ext cx="53352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17" name="Text Box 14"/>
          <p:cNvSpPr/>
          <p:nvPr/>
        </p:nvSpPr>
        <p:spPr>
          <a:xfrm>
            <a:off x="3581280" y="1295280"/>
            <a:ext cx="12956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518" name="Text Box 16"/>
          <p:cNvSpPr/>
          <p:nvPr/>
        </p:nvSpPr>
        <p:spPr>
          <a:xfrm>
            <a:off x="4038480" y="3048120"/>
            <a:ext cx="6854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SID</a:t>
            </a:r>
            <a:endParaRPr b="0" lang="en-US" sz="1800" strike="noStrike" u="none">
              <a:solidFill>
                <a:srgbClr val="000000"/>
              </a:solidFill>
              <a:effectLst/>
              <a:uFillTx/>
              <a:latin typeface="Arial"/>
            </a:endParaRPr>
          </a:p>
        </p:txBody>
      </p:sp>
      <p:sp>
        <p:nvSpPr>
          <p:cNvPr id="519" name="AutoShape 17"/>
          <p:cNvSpPr/>
          <p:nvPr/>
        </p:nvSpPr>
        <p:spPr>
          <a:xfrm>
            <a:off x="5257800" y="1905120"/>
            <a:ext cx="1676160" cy="761760"/>
          </a:xfrm>
          <a:prstGeom prst="flowChartDecision">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20" name="Text Box 18"/>
          <p:cNvSpPr/>
          <p:nvPr/>
        </p:nvSpPr>
        <p:spPr>
          <a:xfrm>
            <a:off x="5638680" y="205740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Advisor</a:t>
            </a:r>
            <a:endParaRPr b="0" lang="en-US" sz="1800" strike="noStrike" u="none">
              <a:solidFill>
                <a:srgbClr val="000000"/>
              </a:solidFill>
              <a:effectLst/>
              <a:uFillTx/>
              <a:latin typeface="Arial"/>
            </a:endParaRPr>
          </a:p>
        </p:txBody>
      </p:sp>
      <p:sp>
        <p:nvSpPr>
          <p:cNvPr id="521" name="Line 19"/>
          <p:cNvSpPr/>
          <p:nvPr/>
        </p:nvSpPr>
        <p:spPr>
          <a:xfrm>
            <a:off x="4114800" y="2286000"/>
            <a:ext cx="11430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522" name="Rectangle 20"/>
          <p:cNvSpPr/>
          <p:nvPr/>
        </p:nvSpPr>
        <p:spPr>
          <a:xfrm>
            <a:off x="8077320" y="2057400"/>
            <a:ext cx="1142640" cy="456840"/>
          </a:xfrm>
          <a:prstGeom prst="rect">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23" name="Text Box 21"/>
          <p:cNvSpPr/>
          <p:nvPr/>
        </p:nvSpPr>
        <p:spPr>
          <a:xfrm>
            <a:off x="8077320" y="2133720"/>
            <a:ext cx="12189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Professor</a:t>
            </a:r>
            <a:endParaRPr b="0" lang="en-US" sz="1800" strike="noStrike" u="none">
              <a:solidFill>
                <a:srgbClr val="000000"/>
              </a:solidFill>
              <a:effectLst/>
              <a:uFillTx/>
              <a:latin typeface="Arial"/>
            </a:endParaRPr>
          </a:p>
        </p:txBody>
      </p:sp>
      <p:sp>
        <p:nvSpPr>
          <p:cNvPr id="524" name="Line 22"/>
          <p:cNvSpPr/>
          <p:nvPr/>
        </p:nvSpPr>
        <p:spPr>
          <a:xfrm>
            <a:off x="6933960" y="2286000"/>
            <a:ext cx="11430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525" name="Oval 23"/>
          <p:cNvSpPr/>
          <p:nvPr/>
        </p:nvSpPr>
        <p:spPr>
          <a:xfrm>
            <a:off x="6934320" y="12193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26" name="Text Box 24"/>
          <p:cNvSpPr/>
          <p:nvPr/>
        </p:nvSpPr>
        <p:spPr>
          <a:xfrm>
            <a:off x="7162920" y="129528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SSN</a:t>
            </a:r>
            <a:endParaRPr b="0" lang="en-US" sz="1800" strike="noStrike" u="none">
              <a:solidFill>
                <a:srgbClr val="000000"/>
              </a:solidFill>
              <a:effectLst/>
              <a:uFillTx/>
              <a:latin typeface="Arial"/>
            </a:endParaRPr>
          </a:p>
        </p:txBody>
      </p:sp>
      <p:sp>
        <p:nvSpPr>
          <p:cNvPr id="527" name="Oval 25"/>
          <p:cNvSpPr/>
          <p:nvPr/>
        </p:nvSpPr>
        <p:spPr>
          <a:xfrm>
            <a:off x="8839080" y="12193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28" name="Text Box 26"/>
          <p:cNvSpPr/>
          <p:nvPr/>
        </p:nvSpPr>
        <p:spPr>
          <a:xfrm>
            <a:off x="8991720" y="1295280"/>
            <a:ext cx="837720" cy="644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529" name="Oval 27"/>
          <p:cNvSpPr/>
          <p:nvPr/>
        </p:nvSpPr>
        <p:spPr>
          <a:xfrm>
            <a:off x="9144000" y="28195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30" name="Text Box 28"/>
          <p:cNvSpPr/>
          <p:nvPr/>
        </p:nvSpPr>
        <p:spPr>
          <a:xfrm>
            <a:off x="9296280" y="2895480"/>
            <a:ext cx="7617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Dept</a:t>
            </a:r>
            <a:endParaRPr b="0" lang="en-US" sz="1800" strike="noStrike" u="none">
              <a:solidFill>
                <a:srgbClr val="000000"/>
              </a:solidFill>
              <a:effectLst/>
              <a:uFillTx/>
              <a:latin typeface="Arial"/>
            </a:endParaRPr>
          </a:p>
        </p:txBody>
      </p:sp>
      <p:sp>
        <p:nvSpPr>
          <p:cNvPr id="531" name="Line 29"/>
          <p:cNvSpPr/>
          <p:nvPr/>
        </p:nvSpPr>
        <p:spPr>
          <a:xfrm>
            <a:off x="7696080" y="1752480"/>
            <a:ext cx="60948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32" name="Line 30"/>
          <p:cNvSpPr/>
          <p:nvPr/>
        </p:nvSpPr>
        <p:spPr>
          <a:xfrm flipH="1">
            <a:off x="8762760" y="1752480"/>
            <a:ext cx="457200" cy="30492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33" name="Line 31"/>
          <p:cNvSpPr/>
          <p:nvPr/>
        </p:nvSpPr>
        <p:spPr>
          <a:xfrm flipH="1" flipV="1">
            <a:off x="8991360" y="2514600"/>
            <a:ext cx="457200" cy="3045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34" name="Rectangle 32"/>
          <p:cNvSpPr/>
          <p:nvPr/>
        </p:nvSpPr>
        <p:spPr>
          <a:xfrm>
            <a:off x="8229600" y="4648320"/>
            <a:ext cx="1142640" cy="456840"/>
          </a:xfrm>
          <a:prstGeom prst="rect">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35" name="Text Box 33"/>
          <p:cNvSpPr/>
          <p:nvPr/>
        </p:nvSpPr>
        <p:spPr>
          <a:xfrm>
            <a:off x="8305920" y="4724280"/>
            <a:ext cx="9903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Dept</a:t>
            </a:r>
            <a:endParaRPr b="0" lang="en-US" sz="1800" strike="noStrike" u="none">
              <a:solidFill>
                <a:srgbClr val="000000"/>
              </a:solidFill>
              <a:effectLst/>
              <a:uFillTx/>
              <a:latin typeface="Arial"/>
            </a:endParaRPr>
          </a:p>
        </p:txBody>
      </p:sp>
      <p:sp>
        <p:nvSpPr>
          <p:cNvPr id="536" name="Oval 34"/>
          <p:cNvSpPr/>
          <p:nvPr/>
        </p:nvSpPr>
        <p:spPr>
          <a:xfrm>
            <a:off x="8686800" y="380988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37" name="Oval 35"/>
          <p:cNvSpPr/>
          <p:nvPr/>
        </p:nvSpPr>
        <p:spPr>
          <a:xfrm>
            <a:off x="9067680" y="5562720"/>
            <a:ext cx="1066320" cy="533160"/>
          </a:xfrm>
          <a:prstGeom prst="ellipse">
            <a:avLst/>
          </a:prstGeom>
          <a:solidFill>
            <a:schemeClr val="bg1"/>
          </a:solidFill>
          <a:ln w="9525">
            <a:solidFill>
              <a:srgbClr val="000000"/>
            </a:solidFill>
            <a:round/>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38" name="Line 36"/>
          <p:cNvSpPr/>
          <p:nvPr/>
        </p:nvSpPr>
        <p:spPr>
          <a:xfrm flipH="1">
            <a:off x="8839080" y="4343400"/>
            <a:ext cx="380880" cy="30456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39" name="Line 37"/>
          <p:cNvSpPr/>
          <p:nvPr/>
        </p:nvSpPr>
        <p:spPr>
          <a:xfrm flipH="1" flipV="1">
            <a:off x="8991360" y="5105160"/>
            <a:ext cx="533520" cy="45720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40" name="Text Box 38"/>
          <p:cNvSpPr/>
          <p:nvPr/>
        </p:nvSpPr>
        <p:spPr>
          <a:xfrm>
            <a:off x="8839080" y="3886200"/>
            <a:ext cx="990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541" name="Text Box 39"/>
          <p:cNvSpPr/>
          <p:nvPr/>
        </p:nvSpPr>
        <p:spPr>
          <a:xfrm>
            <a:off x="9296280" y="5638680"/>
            <a:ext cx="837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sng">
                <a:solidFill>
                  <a:schemeClr val="dk1"/>
                </a:solidFill>
                <a:effectLst/>
                <a:uFillTx/>
                <a:latin typeface="Century Gothic"/>
              </a:rPr>
              <a:t>Code</a:t>
            </a:r>
            <a:endParaRPr b="0" lang="en-US" sz="1800" strike="noStrike" u="none">
              <a:solidFill>
                <a:srgbClr val="000000"/>
              </a:solidFill>
              <a:effectLst/>
              <a:uFillTx/>
              <a:latin typeface="Arial"/>
            </a:endParaRPr>
          </a:p>
        </p:txBody>
      </p:sp>
      <p:sp>
        <p:nvSpPr>
          <p:cNvPr id="542" name="AutoShape 41"/>
          <p:cNvSpPr/>
          <p:nvPr/>
        </p:nvSpPr>
        <p:spPr>
          <a:xfrm>
            <a:off x="5257800" y="3962520"/>
            <a:ext cx="1676160" cy="761760"/>
          </a:xfrm>
          <a:prstGeom prst="flowChartDecision">
            <a:avLst/>
          </a:prstGeom>
          <a:solidFill>
            <a:schemeClr val="bg1"/>
          </a:solid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543" name="Text Box 42"/>
          <p:cNvSpPr/>
          <p:nvPr/>
        </p:nvSpPr>
        <p:spPr>
          <a:xfrm>
            <a:off x="5638680" y="4114800"/>
            <a:ext cx="11426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member</a:t>
            </a:r>
            <a:endParaRPr b="0" lang="en-US" sz="1800" strike="noStrike" u="none">
              <a:solidFill>
                <a:srgbClr val="000000"/>
              </a:solidFill>
              <a:effectLst/>
              <a:uFillTx/>
              <a:latin typeface="Arial"/>
            </a:endParaRPr>
          </a:p>
        </p:txBody>
      </p:sp>
      <p:sp>
        <p:nvSpPr>
          <p:cNvPr id="544" name="Line 43"/>
          <p:cNvSpPr/>
          <p:nvPr/>
        </p:nvSpPr>
        <p:spPr>
          <a:xfrm flipH="1" flipV="1">
            <a:off x="6629400" y="4495680"/>
            <a:ext cx="1600200" cy="3808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45" name="Line 45"/>
          <p:cNvSpPr/>
          <p:nvPr/>
        </p:nvSpPr>
        <p:spPr>
          <a:xfrm flipV="1">
            <a:off x="6095880" y="2666880"/>
            <a:ext cx="360" cy="1295280"/>
          </a:xfrm>
          <a:prstGeom prst="line">
            <a:avLst/>
          </a:prstGeom>
          <a:ln w="9525">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graphicFrame>
        <p:nvGraphicFramePr>
          <p:cNvPr id="546" name="Group 71"/>
          <p:cNvGraphicFramePr/>
          <p:nvPr/>
        </p:nvGraphicFramePr>
        <p:xfrm>
          <a:off x="4724280" y="5486400"/>
          <a:ext cx="2018880" cy="1190160"/>
        </p:xfrm>
        <a:graphic>
          <a:graphicData uri="http://schemas.openxmlformats.org/drawingml/2006/table">
            <a:tbl>
              <a:tblPr/>
              <a:tblGrid>
                <a:gridCol w="1009440"/>
                <a:gridCol w="1009440"/>
              </a:tblGrid>
              <a:tr h="339480">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SID</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sng">
                          <a:solidFill>
                            <a:schemeClr val="dk1"/>
                          </a:solidFill>
                          <a:effectLst/>
                          <a:uFillTx/>
                          <a:latin typeface="Arial"/>
                          <a:ea typeface="PMingLiU"/>
                        </a:rPr>
                        <a:t>Code</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412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1234</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lt1"/>
                    </a:solid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04</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chemeClr val="lt1"/>
                    </a:solidFill>
                  </a:tcPr>
                </a:tc>
              </a:tr>
              <a:tr h="339480">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5678</a:t>
                      </a:r>
                      <a:endParaRPr b="0" lang="en-US" sz="20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algn="ctr" defTabSz="914400">
                        <a:lnSpc>
                          <a:spcPct val="100000"/>
                        </a:lnSpc>
                        <a:spcBef>
                          <a:spcPts val="400"/>
                        </a:spcBef>
                        <a:tabLst>
                          <a:tab algn="l" pos="0"/>
                        </a:tabLst>
                      </a:pPr>
                      <a:r>
                        <a:rPr b="0" lang="en-US" sz="2000" strike="noStrike" u="none">
                          <a:solidFill>
                            <a:schemeClr val="dk1"/>
                          </a:solidFill>
                          <a:effectLst/>
                          <a:uFillTx/>
                          <a:latin typeface="Arial"/>
                          <a:ea typeface="PMingLiU"/>
                        </a:rPr>
                        <a:t>08</a:t>
                      </a:r>
                      <a:endParaRPr b="0" lang="en-US" sz="20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
        <p:nvSpPr>
          <p:cNvPr id="547" name="AutoShape 69"/>
          <p:cNvSpPr/>
          <p:nvPr/>
        </p:nvSpPr>
        <p:spPr>
          <a:xfrm>
            <a:off x="5562720" y="4724280"/>
            <a:ext cx="609120" cy="685440"/>
          </a:xfrm>
          <a:prstGeom prst="downArrow">
            <a:avLst>
              <a:gd name="adj1" fmla="val 50000"/>
              <a:gd name="adj2" fmla="val 28125"/>
            </a:avLst>
          </a:prstGeom>
          <a:solidFill>
            <a:schemeClr val="bg1"/>
          </a:solidFill>
          <a:ln w="9525">
            <a:solidFill>
              <a:srgbClr val="000000"/>
            </a:solidFill>
            <a:miter/>
          </a:ln>
        </p:spPr>
        <p:style>
          <a:lnRef idx="0"/>
          <a:fillRef idx="0"/>
          <a:effectRef idx="0"/>
          <a:fontRef idx="minor"/>
        </p:style>
        <p:txBody>
          <a:bodyPr wrap="none" lIns="45000" rIns="45000" tIns="90000" bIns="90000" anchor="ctr" vert="eaVert">
            <a:noAutofit/>
          </a:bodyPr>
          <a:p>
            <a:pPr defTabSz="457200">
              <a:lnSpc>
                <a:spcPct val="100000"/>
              </a:lnSpc>
            </a:pPr>
            <a:endParaRPr b="0" lang="en-US" sz="1800" strike="noStrike" u="none">
              <a:solidFill>
                <a:schemeClr val="dk1"/>
              </a:solidFill>
              <a:effectLst/>
              <a:uFillTx/>
              <a:latin typeface="Century Gothic"/>
            </a:endParaRPr>
          </a:p>
        </p:txBody>
      </p:sp>
      <p:sp>
        <p:nvSpPr>
          <p:cNvPr id="548" name="Line 73"/>
          <p:cNvSpPr/>
          <p:nvPr/>
        </p:nvSpPr>
        <p:spPr>
          <a:xfrm>
            <a:off x="3581280" y="4876560"/>
            <a:ext cx="1447920" cy="53352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49" name="Text Box 74"/>
          <p:cNvSpPr/>
          <p:nvPr/>
        </p:nvSpPr>
        <p:spPr>
          <a:xfrm>
            <a:off x="2362320" y="4495680"/>
            <a:ext cx="2590560" cy="644760"/>
          </a:xfrm>
          <a:prstGeom prst="rect">
            <a:avLst/>
          </a:prstGeom>
          <a:solidFill>
            <a:schemeClr val="bg1"/>
          </a:solid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Primary Key of </a:t>
            </a:r>
            <a:r>
              <a:rPr b="0" i="1" lang="en-US" sz="1800" strike="noStrike" u="none">
                <a:solidFill>
                  <a:schemeClr val="dk1"/>
                </a:solidFill>
                <a:effectLst/>
                <a:uFillTx/>
                <a:latin typeface="Century Gothic"/>
              </a:rPr>
              <a:t>Advisor</a:t>
            </a:r>
            <a:endParaRPr b="0" lang="en-US" sz="1800" strike="noStrike" u="none">
              <a:solidFill>
                <a:srgbClr val="000000"/>
              </a:solidFill>
              <a:effectLst/>
              <a:uFillTx/>
              <a:latin typeface="Arial"/>
            </a:endParaRPr>
          </a:p>
        </p:txBody>
      </p:sp>
      <p:sp>
        <p:nvSpPr>
          <p:cNvPr id="550" name="Line 75"/>
          <p:cNvSpPr/>
          <p:nvPr/>
        </p:nvSpPr>
        <p:spPr>
          <a:xfrm flipH="1" flipV="1">
            <a:off x="6781680" y="5715000"/>
            <a:ext cx="1066680" cy="228600"/>
          </a:xfrm>
          <a:prstGeom prst="line">
            <a:avLst/>
          </a:prstGeom>
          <a:ln w="9525">
            <a:solidFill>
              <a:srgbClr val="000000"/>
            </a:solidFill>
            <a:round/>
            <a:tailEnd len="med" type="triangle" w="med"/>
          </a:ln>
        </p:spPr>
        <p:style>
          <a:lnRef idx="0"/>
          <a:fillRef idx="0"/>
          <a:effectRef idx="0"/>
          <a:fontRef idx="minor"/>
        </p:style>
        <p:txBody>
          <a:bodyPr lIns="90000" rIns="90000" tIns="45000" bIns="45000" anchor="t">
            <a:noAutofit/>
          </a:bodyPr>
          <a:p>
            <a:endParaRPr b="0" lang="en-US" sz="1800" strike="noStrike" u="none">
              <a:solidFill>
                <a:schemeClr val="dk1"/>
              </a:solidFill>
              <a:effectLst/>
              <a:uFillTx/>
              <a:latin typeface="Century Gothic"/>
            </a:endParaRPr>
          </a:p>
        </p:txBody>
      </p:sp>
      <p:sp>
        <p:nvSpPr>
          <p:cNvPr id="551" name="Text Box 76"/>
          <p:cNvSpPr/>
          <p:nvPr/>
        </p:nvSpPr>
        <p:spPr>
          <a:xfrm>
            <a:off x="7086600" y="6095880"/>
            <a:ext cx="2209320" cy="644760"/>
          </a:xfrm>
          <a:prstGeom prst="rect">
            <a:avLst/>
          </a:prstGeom>
          <a:solidFill>
            <a:schemeClr val="bg1"/>
          </a:solidFill>
          <a:ln w="0">
            <a:noFill/>
          </a:ln>
        </p:spPr>
        <p:style>
          <a:lnRef idx="0"/>
          <a:fillRef idx="0"/>
          <a:effectRef idx="0"/>
          <a:fontRef idx="minor"/>
        </p:style>
        <p:txBody>
          <a:bodyPr lIns="90000" rIns="90000" tIns="45000" bIns="45000" anchor="t">
            <a:spAutoFit/>
          </a:bodyPr>
          <a:p>
            <a:pPr defTabSz="457200">
              <a:lnSpc>
                <a:spcPct val="100000"/>
              </a:lnSpc>
              <a:spcBef>
                <a:spcPts val="901"/>
              </a:spcBef>
            </a:pPr>
            <a:r>
              <a:rPr b="0" lang="en-US" sz="1800" strike="noStrike" u="none">
                <a:solidFill>
                  <a:schemeClr val="dk1"/>
                </a:solidFill>
                <a:effectLst/>
                <a:uFillTx/>
                <a:latin typeface="Century Gothic"/>
              </a:rPr>
              <a:t>Primary key of </a:t>
            </a:r>
            <a:r>
              <a:rPr b="0" i="1" lang="en-US" sz="1800" strike="noStrike" u="none">
                <a:solidFill>
                  <a:schemeClr val="dk1"/>
                </a:solidFill>
                <a:effectLst/>
                <a:uFillTx/>
                <a:latin typeface="Century Gothic"/>
              </a:rPr>
              <a:t>Dept</a:t>
            </a:r>
            <a:endParaRPr b="0" lang="en-US" sz="1800" strike="noStrike" u="none">
              <a:solidFill>
                <a:srgbClr val="000000"/>
              </a:solidFill>
              <a:effectLst/>
              <a:uFillTx/>
              <a:latin typeface="Arial"/>
            </a:endParaRPr>
          </a:p>
        </p:txBody>
      </p:sp>
      <p:sp>
        <p:nvSpPr>
          <p:cNvPr id="552" name="TextBox 1"/>
          <p:cNvSpPr/>
          <p:nvPr/>
        </p:nvSpPr>
        <p:spPr>
          <a:xfrm>
            <a:off x="7625880" y="1917720"/>
            <a:ext cx="603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1</a:t>
            </a:r>
            <a:endParaRPr b="0" lang="en-US" sz="1800" strike="noStrike" u="none">
              <a:solidFill>
                <a:srgbClr val="000000"/>
              </a:solidFill>
              <a:effectLst/>
              <a:uFillTx/>
              <a:latin typeface="Arial"/>
            </a:endParaRPr>
          </a:p>
        </p:txBody>
      </p:sp>
      <p:sp>
        <p:nvSpPr>
          <p:cNvPr id="553" name="TextBox 45"/>
          <p:cNvSpPr/>
          <p:nvPr/>
        </p:nvSpPr>
        <p:spPr>
          <a:xfrm>
            <a:off x="4158360" y="1953360"/>
            <a:ext cx="603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n</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54" name="PlaceHolder 1"/>
          <p:cNvSpPr>
            <a:spLocks noGrp="1"/>
          </p:cNvSpPr>
          <p:nvPr>
            <p:ph type="title"/>
          </p:nvPr>
        </p:nvSpPr>
        <p:spPr>
          <a:xfrm>
            <a:off x="2520360" y="376560"/>
            <a:ext cx="7936200" cy="840600"/>
          </a:xfrm>
          <a:prstGeom prst="rect">
            <a:avLst/>
          </a:prstGeom>
          <a:noFill/>
          <a:ln w="0">
            <a:noFill/>
          </a:ln>
        </p:spPr>
        <p:txBody>
          <a:bodyPr lIns="91440" rIns="91440" tIns="45720" bIns="45720" anchor="t">
            <a:normAutofit fontScale="85000" lnSpcReduction="9999"/>
          </a:bodyPr>
          <a:p>
            <a:pPr indent="0" defTabSz="457200">
              <a:lnSpc>
                <a:spcPct val="100000"/>
              </a:lnSpc>
              <a:buNone/>
            </a:pPr>
            <a:r>
              <a:rPr b="1" lang="en-US" sz="4000" strike="noStrike" u="none">
                <a:solidFill>
                  <a:srgbClr val="1b5ad7"/>
                </a:solidFill>
                <a:effectLst/>
                <a:uFillTx/>
                <a:latin typeface="Century Gothic"/>
              </a:rPr>
              <a:t>From E/R Relationship to Relations</a:t>
            </a:r>
            <a:endParaRPr b="0" lang="en-US" sz="4000" strike="noStrike" u="none">
              <a:solidFill>
                <a:schemeClr val="dk1"/>
              </a:solidFill>
              <a:effectLst/>
              <a:uFillTx/>
              <a:latin typeface="Century Gothic"/>
            </a:endParaRPr>
          </a:p>
        </p:txBody>
      </p:sp>
      <p:grpSp>
        <p:nvGrpSpPr>
          <p:cNvPr id="555" name="Group 48"/>
          <p:cNvGrpSpPr/>
          <p:nvPr/>
        </p:nvGrpSpPr>
        <p:grpSpPr>
          <a:xfrm>
            <a:off x="2102400" y="974520"/>
            <a:ext cx="8660520" cy="3216240"/>
            <a:chOff x="2102400" y="974520"/>
            <a:chExt cx="8660520" cy="3216240"/>
          </a:xfrm>
        </p:grpSpPr>
        <p:sp>
          <p:nvSpPr>
            <p:cNvPr id="556" name="Rectangle 4"/>
            <p:cNvSpPr/>
            <p:nvPr/>
          </p:nvSpPr>
          <p:spPr>
            <a:xfrm>
              <a:off x="2102400" y="1499040"/>
              <a:ext cx="1563480" cy="68688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2800" strike="noStrike" u="none">
                  <a:solidFill>
                    <a:srgbClr val="ff0000"/>
                  </a:solidFill>
                  <a:effectLst/>
                  <a:uFillTx/>
                  <a:latin typeface="Century Gothic"/>
                </a:rPr>
                <a:t>Stars</a:t>
              </a:r>
              <a:endParaRPr b="0" lang="en-US" sz="2800" strike="noStrike" u="none">
                <a:solidFill>
                  <a:srgbClr val="000000"/>
                </a:solidFill>
                <a:effectLst/>
                <a:uFillTx/>
                <a:latin typeface="Arial"/>
              </a:endParaRPr>
            </a:p>
          </p:txBody>
        </p:sp>
        <p:sp>
          <p:nvSpPr>
            <p:cNvPr id="557" name="Rectangle 5"/>
            <p:cNvSpPr/>
            <p:nvPr/>
          </p:nvSpPr>
          <p:spPr>
            <a:xfrm>
              <a:off x="8838720" y="1499040"/>
              <a:ext cx="1924200" cy="68688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2800" strike="noStrike" u="none">
                  <a:solidFill>
                    <a:srgbClr val="ff0000"/>
                  </a:solidFill>
                  <a:effectLst/>
                  <a:uFillTx/>
                  <a:latin typeface="Century Gothic"/>
                </a:rPr>
                <a:t>Movies</a:t>
              </a:r>
              <a:endParaRPr b="0" lang="en-US" sz="2800" strike="noStrike" u="none">
                <a:solidFill>
                  <a:srgbClr val="000000"/>
                </a:solidFill>
                <a:effectLst/>
                <a:uFillTx/>
                <a:latin typeface="Arial"/>
              </a:endParaRPr>
            </a:p>
          </p:txBody>
        </p:sp>
        <p:grpSp>
          <p:nvGrpSpPr>
            <p:cNvPr id="558" name="Group 5"/>
            <p:cNvGrpSpPr/>
            <p:nvPr/>
          </p:nvGrpSpPr>
          <p:grpSpPr>
            <a:xfrm>
              <a:off x="4989240" y="1442880"/>
              <a:ext cx="2434680" cy="801360"/>
              <a:chOff x="4989240" y="1442880"/>
              <a:chExt cx="2434680" cy="801360"/>
            </a:xfrm>
          </p:grpSpPr>
          <p:sp>
            <p:nvSpPr>
              <p:cNvPr id="559" name="Diamond 6"/>
              <p:cNvSpPr/>
              <p:nvPr/>
            </p:nvSpPr>
            <p:spPr>
              <a:xfrm>
                <a:off x="4989240" y="1442880"/>
                <a:ext cx="2434680" cy="801360"/>
              </a:xfrm>
              <a:prstGeom prst="diamond">
                <a:avLst/>
              </a:prstGeom>
              <a:solidFill>
                <a:srgbClr val="66c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60" name="TextBox 15"/>
              <p:cNvSpPr/>
              <p:nvPr/>
            </p:nvSpPr>
            <p:spPr>
              <a:xfrm>
                <a:off x="5364000" y="1574640"/>
                <a:ext cx="2012400" cy="460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400" strike="noStrike" u="none">
                    <a:solidFill>
                      <a:schemeClr val="dk1"/>
                    </a:solidFill>
                    <a:effectLst/>
                    <a:uFillTx/>
                    <a:latin typeface="Century Gothic"/>
                  </a:rPr>
                  <a:t>Contracts</a:t>
                </a:r>
                <a:endParaRPr b="0" lang="en-US" sz="2400" strike="noStrike" u="none">
                  <a:solidFill>
                    <a:srgbClr val="000000"/>
                  </a:solidFill>
                  <a:effectLst/>
                  <a:uFillTx/>
                  <a:latin typeface="Arial"/>
                </a:endParaRPr>
              </a:p>
            </p:txBody>
          </p:sp>
        </p:grpSp>
        <p:sp>
          <p:nvSpPr>
            <p:cNvPr id="561" name="Rectangle 7"/>
            <p:cNvSpPr/>
            <p:nvPr/>
          </p:nvSpPr>
          <p:spPr>
            <a:xfrm>
              <a:off x="5250240" y="3503880"/>
              <a:ext cx="1924200" cy="68688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2800" strike="noStrike" u="none">
                  <a:solidFill>
                    <a:srgbClr val="ff0000"/>
                  </a:solidFill>
                  <a:effectLst/>
                  <a:uFillTx/>
                  <a:latin typeface="Century Gothic"/>
                </a:rPr>
                <a:t>Studios</a:t>
              </a:r>
              <a:endParaRPr b="0" lang="en-US" sz="2800" strike="noStrike" u="none">
                <a:solidFill>
                  <a:srgbClr val="000000"/>
                </a:solidFill>
                <a:effectLst/>
                <a:uFillTx/>
                <a:latin typeface="Arial"/>
              </a:endParaRPr>
            </a:p>
          </p:txBody>
        </p:sp>
        <p:cxnSp>
          <p:nvCxnSpPr>
            <p:cNvPr id="562" name="Straight Connector 8"/>
            <p:cNvCxnSpPr>
              <a:endCxn id="557" idx="1"/>
            </p:cNvCxnSpPr>
            <p:nvPr/>
          </p:nvCxnSpPr>
          <p:spPr>
            <a:xfrm flipV="1">
              <a:off x="7424280" y="1842480"/>
              <a:ext cx="1414800" cy="1080"/>
            </a:xfrm>
            <a:prstGeom prst="straightConnector1">
              <a:avLst/>
            </a:prstGeom>
            <a:ln cap="rnd">
              <a:solidFill>
                <a:srgbClr val="323232"/>
              </a:solidFill>
              <a:round/>
            </a:ln>
          </p:spPr>
        </p:cxnSp>
        <p:cxnSp>
          <p:nvCxnSpPr>
            <p:cNvPr id="563" name="Straight Connector 9"/>
            <p:cNvCxnSpPr>
              <a:stCxn id="556" idx="3"/>
            </p:cNvCxnSpPr>
            <p:nvPr/>
          </p:nvCxnSpPr>
          <p:spPr>
            <a:xfrm>
              <a:off x="3665880" y="1842480"/>
              <a:ext cx="1323720" cy="1080"/>
            </a:xfrm>
            <a:prstGeom prst="straightConnector1">
              <a:avLst/>
            </a:prstGeom>
            <a:ln cap="rnd">
              <a:solidFill>
                <a:srgbClr val="323232"/>
              </a:solidFill>
              <a:round/>
            </a:ln>
          </p:spPr>
        </p:cxnSp>
        <p:cxnSp>
          <p:nvCxnSpPr>
            <p:cNvPr id="564" name="Curved Connector 10"/>
            <p:cNvCxnSpPr>
              <a:stCxn id="560" idx="1"/>
              <a:endCxn id="561" idx="1"/>
            </p:cNvCxnSpPr>
            <p:nvPr/>
          </p:nvCxnSpPr>
          <p:spPr>
            <a:xfrm flipV="1" rot="10800000">
              <a:off x="5250240" y="1804680"/>
              <a:ext cx="114120" cy="2043000"/>
            </a:xfrm>
            <a:prstGeom prst="curvedConnector3">
              <a:avLst>
                <a:gd name="adj1" fmla="val 1487341"/>
              </a:avLst>
            </a:prstGeom>
            <a:ln cap="rnd">
              <a:solidFill>
                <a:srgbClr val="323232"/>
              </a:solidFill>
              <a:round/>
              <a:tailEnd len="lg" type="triangle" w="lg"/>
            </a:ln>
          </p:spPr>
        </p:cxnSp>
        <p:cxnSp>
          <p:nvCxnSpPr>
            <p:cNvPr id="565" name="Curved Connector 11"/>
            <p:cNvCxnSpPr/>
            <p:nvPr/>
          </p:nvCxnSpPr>
          <p:spPr>
            <a:xfrm rot="5400000">
              <a:off x="6220080" y="2841120"/>
              <a:ext cx="1995840" cy="114120"/>
            </a:xfrm>
            <a:prstGeom prst="curvedConnector3">
              <a:avLst>
                <a:gd name="adj1" fmla="val -46400"/>
              </a:avLst>
            </a:prstGeom>
            <a:ln cap="rnd">
              <a:solidFill>
                <a:srgbClr val="323232"/>
              </a:solidFill>
              <a:round/>
              <a:tailEnd len="lg" type="triangle" w="lg"/>
            </a:ln>
          </p:spPr>
        </p:cxnSp>
        <p:sp>
          <p:nvSpPr>
            <p:cNvPr id="566" name="TextBox 12"/>
            <p:cNvSpPr/>
            <p:nvPr/>
          </p:nvSpPr>
          <p:spPr>
            <a:xfrm>
              <a:off x="3674520" y="2473200"/>
              <a:ext cx="1466280" cy="644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Studio </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of star</a:t>
              </a:r>
              <a:endParaRPr b="0" lang="en-US" sz="1800" strike="noStrike" u="none">
                <a:solidFill>
                  <a:srgbClr val="000000"/>
                </a:solidFill>
                <a:effectLst/>
                <a:uFillTx/>
                <a:latin typeface="Arial"/>
              </a:endParaRPr>
            </a:p>
          </p:txBody>
        </p:sp>
        <p:sp>
          <p:nvSpPr>
            <p:cNvPr id="567" name="TextBox 13"/>
            <p:cNvSpPr/>
            <p:nvPr/>
          </p:nvSpPr>
          <p:spPr>
            <a:xfrm>
              <a:off x="7488720" y="2473200"/>
              <a:ext cx="2082600" cy="644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Producing</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studio</a:t>
              </a:r>
              <a:endParaRPr b="0" lang="en-US" sz="1800" strike="noStrike" u="none">
                <a:solidFill>
                  <a:srgbClr val="000000"/>
                </a:solidFill>
                <a:effectLst/>
                <a:uFillTx/>
                <a:latin typeface="Arial"/>
              </a:endParaRPr>
            </a:p>
          </p:txBody>
        </p:sp>
      </p:grpSp>
      <p:sp>
        <p:nvSpPr>
          <p:cNvPr id="568" name="TextBox 16"/>
          <p:cNvSpPr/>
          <p:nvPr/>
        </p:nvSpPr>
        <p:spPr>
          <a:xfrm>
            <a:off x="193680" y="4705920"/>
            <a:ext cx="10431360" cy="1204200"/>
          </a:xfrm>
          <a:prstGeom prst="rect">
            <a:avLst/>
          </a:prstGeom>
          <a:noFill/>
          <a:ln w="0">
            <a:noFill/>
          </a:ln>
        </p:spPr>
        <p:style>
          <a:lnRef idx="0"/>
          <a:fillRef idx="0"/>
          <a:effectRef idx="0"/>
          <a:fontRef idx="minor"/>
        </p:style>
        <p:txBody>
          <a:bodyPr wrap="none" lIns="90000" rIns="90000" tIns="45000" bIns="45000" anchor="t">
            <a:noAutofit/>
          </a:bodyPr>
          <a:p>
            <a:pPr defTabSz="457200">
              <a:lnSpc>
                <a:spcPct val="100000"/>
              </a:lnSpc>
            </a:pPr>
            <a:r>
              <a:rPr b="0" lang="en-US" sz="2800" strike="noStrike" u="none">
                <a:solidFill>
                  <a:schemeClr val="dk1"/>
                </a:solidFill>
                <a:effectLst/>
                <a:uFillTx/>
                <a:latin typeface="Arial"/>
              </a:rPr>
              <a:t>Contracts(starName, title,year, studioOfStar_name, producingStudio_name)</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69" name="PlaceHolder 1"/>
          <p:cNvSpPr>
            <a:spLocks noGrp="1"/>
          </p:cNvSpPr>
          <p:nvPr>
            <p:ph type="title"/>
          </p:nvPr>
        </p:nvSpPr>
        <p:spPr>
          <a:xfrm>
            <a:off x="2314440" y="32400"/>
            <a:ext cx="8911080" cy="79020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Combining Relations</a:t>
            </a:r>
            <a:endParaRPr b="0" lang="en-US" sz="4000" strike="noStrike" u="none">
              <a:solidFill>
                <a:schemeClr val="dk1"/>
              </a:solidFill>
              <a:effectLst/>
              <a:uFillTx/>
              <a:latin typeface="Century Gothic"/>
            </a:endParaRPr>
          </a:p>
        </p:txBody>
      </p:sp>
      <p:sp>
        <p:nvSpPr>
          <p:cNvPr id="570" name="TextBox 41"/>
          <p:cNvSpPr/>
          <p:nvPr/>
        </p:nvSpPr>
        <p:spPr>
          <a:xfrm>
            <a:off x="5410080" y="4167720"/>
            <a:ext cx="496908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Movies(title,year,length,genre,</a:t>
            </a:r>
            <a:r>
              <a:rPr b="1" lang="en-US" sz="1800" strike="noStrike" u="none">
                <a:solidFill>
                  <a:srgbClr val="7030a0"/>
                </a:solidFill>
                <a:effectLst/>
                <a:uFillTx/>
                <a:latin typeface="Century Gothic"/>
              </a:rPr>
              <a:t>studioName</a:t>
            </a:r>
            <a:r>
              <a:rPr b="0" lang="en-US" sz="1800" strike="noStrike" u="none">
                <a:solidFill>
                  <a:schemeClr val="dk1"/>
                </a:solidFill>
                <a:effectLst/>
                <a:uFillTx/>
                <a:latin typeface="Century Gothic"/>
              </a:rPr>
              <a:t>)</a:t>
            </a:r>
            <a:endParaRPr b="0" lang="en-US" sz="1800" strike="noStrike" u="none">
              <a:solidFill>
                <a:srgbClr val="000000"/>
              </a:solidFill>
              <a:effectLst/>
              <a:uFillTx/>
              <a:latin typeface="Arial"/>
            </a:endParaRPr>
          </a:p>
        </p:txBody>
      </p:sp>
      <p:grpSp>
        <p:nvGrpSpPr>
          <p:cNvPr id="571" name="Group 47"/>
          <p:cNvGrpSpPr/>
          <p:nvPr/>
        </p:nvGrpSpPr>
        <p:grpSpPr>
          <a:xfrm>
            <a:off x="675000" y="936000"/>
            <a:ext cx="10556280" cy="3691800"/>
            <a:chOff x="675000" y="936000"/>
            <a:chExt cx="10556280" cy="3691800"/>
          </a:xfrm>
        </p:grpSpPr>
        <p:grpSp>
          <p:nvGrpSpPr>
            <p:cNvPr id="572" name="Group 42"/>
            <p:cNvGrpSpPr/>
            <p:nvPr/>
          </p:nvGrpSpPr>
          <p:grpSpPr>
            <a:xfrm>
              <a:off x="675000" y="955800"/>
              <a:ext cx="10556280" cy="3672000"/>
              <a:chOff x="675000" y="955800"/>
              <a:chExt cx="10556280" cy="3672000"/>
            </a:xfrm>
          </p:grpSpPr>
          <p:sp>
            <p:nvSpPr>
              <p:cNvPr id="573" name="Rectangle 3"/>
              <p:cNvSpPr/>
              <p:nvPr/>
            </p:nvSpPr>
            <p:spPr>
              <a:xfrm>
                <a:off x="1253160" y="1746000"/>
                <a:ext cx="1618200" cy="64620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Stars</a:t>
                </a:r>
                <a:endParaRPr b="0" lang="en-US" sz="1800" strike="noStrike" u="none">
                  <a:solidFill>
                    <a:srgbClr val="000000"/>
                  </a:solidFill>
                  <a:effectLst/>
                  <a:uFillTx/>
                  <a:latin typeface="Arial"/>
                </a:endParaRPr>
              </a:p>
            </p:txBody>
          </p:sp>
          <p:sp>
            <p:nvSpPr>
              <p:cNvPr id="574" name="Rectangle 4"/>
              <p:cNvSpPr/>
              <p:nvPr/>
            </p:nvSpPr>
            <p:spPr>
              <a:xfrm>
                <a:off x="7727400" y="2535840"/>
                <a:ext cx="1618200" cy="64620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Movies</a:t>
                </a:r>
                <a:endParaRPr b="0" lang="en-US" sz="1800" strike="noStrike" u="none">
                  <a:solidFill>
                    <a:srgbClr val="000000"/>
                  </a:solidFill>
                  <a:effectLst/>
                  <a:uFillTx/>
                  <a:latin typeface="Arial"/>
                </a:endParaRPr>
              </a:p>
            </p:txBody>
          </p:sp>
          <p:sp>
            <p:nvSpPr>
              <p:cNvPr id="575" name="Rectangle 5"/>
              <p:cNvSpPr/>
              <p:nvPr/>
            </p:nvSpPr>
            <p:spPr>
              <a:xfrm>
                <a:off x="1253160" y="3326040"/>
                <a:ext cx="1618200" cy="64620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Studios</a:t>
                </a:r>
                <a:endParaRPr b="0" lang="en-US" sz="1800" strike="noStrike" u="none">
                  <a:solidFill>
                    <a:srgbClr val="000000"/>
                  </a:solidFill>
                  <a:effectLst/>
                  <a:uFillTx/>
                  <a:latin typeface="Arial"/>
                </a:endParaRPr>
              </a:p>
            </p:txBody>
          </p:sp>
          <p:grpSp>
            <p:nvGrpSpPr>
              <p:cNvPr id="576" name="Group 9"/>
              <p:cNvGrpSpPr/>
              <p:nvPr/>
            </p:nvGrpSpPr>
            <p:grpSpPr>
              <a:xfrm>
                <a:off x="4605840" y="1746000"/>
                <a:ext cx="1849320" cy="718200"/>
                <a:chOff x="4605840" y="1746000"/>
                <a:chExt cx="1849320" cy="718200"/>
              </a:xfrm>
            </p:grpSpPr>
            <p:sp>
              <p:nvSpPr>
                <p:cNvPr id="577" name="Diamond 6"/>
                <p:cNvSpPr/>
                <p:nvPr/>
              </p:nvSpPr>
              <p:spPr>
                <a:xfrm>
                  <a:off x="4605840" y="1746000"/>
                  <a:ext cx="1849320" cy="718200"/>
                </a:xfrm>
                <a:prstGeom prst="diamond">
                  <a:avLst/>
                </a:prstGeom>
                <a:solidFill>
                  <a:srgbClr val="66c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78" name="TextBox 8"/>
                <p:cNvSpPr/>
                <p:nvPr/>
              </p:nvSpPr>
              <p:spPr>
                <a:xfrm>
                  <a:off x="4829040" y="1900440"/>
                  <a:ext cx="144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Stars-in</a:t>
                  </a:r>
                  <a:endParaRPr b="0" lang="en-US" sz="1800" strike="noStrike" u="none">
                    <a:solidFill>
                      <a:srgbClr val="000000"/>
                    </a:solidFill>
                    <a:effectLst/>
                    <a:uFillTx/>
                    <a:latin typeface="Arial"/>
                  </a:endParaRPr>
                </a:p>
              </p:txBody>
            </p:sp>
          </p:grpSp>
          <p:grpSp>
            <p:nvGrpSpPr>
              <p:cNvPr id="579" name="Group 13"/>
              <p:cNvGrpSpPr/>
              <p:nvPr/>
            </p:nvGrpSpPr>
            <p:grpSpPr>
              <a:xfrm>
                <a:off x="4605840" y="3211200"/>
                <a:ext cx="1849320" cy="834840"/>
                <a:chOff x="4605840" y="3211200"/>
                <a:chExt cx="1849320" cy="834840"/>
              </a:xfrm>
            </p:grpSpPr>
            <p:sp>
              <p:nvSpPr>
                <p:cNvPr id="580" name="Diamond 10"/>
                <p:cNvSpPr/>
                <p:nvPr/>
              </p:nvSpPr>
              <p:spPr>
                <a:xfrm>
                  <a:off x="4605840" y="3211200"/>
                  <a:ext cx="1849320" cy="834840"/>
                </a:xfrm>
                <a:prstGeom prst="diamond">
                  <a:avLst/>
                </a:prstGeom>
                <a:solidFill>
                  <a:srgbClr val="66c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81" name="TextBox 11"/>
                <p:cNvSpPr/>
                <p:nvPr/>
              </p:nvSpPr>
              <p:spPr>
                <a:xfrm>
                  <a:off x="4952520" y="3480840"/>
                  <a:ext cx="1213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Owns</a:t>
                  </a:r>
                  <a:endParaRPr b="0" lang="en-US" sz="1800" strike="noStrike" u="none">
                    <a:solidFill>
                      <a:srgbClr val="000000"/>
                    </a:solidFill>
                    <a:effectLst/>
                    <a:uFillTx/>
                    <a:latin typeface="Arial"/>
                  </a:endParaRPr>
                </a:p>
              </p:txBody>
            </p:sp>
          </p:grpSp>
          <p:sp>
            <p:nvSpPr>
              <p:cNvPr id="582" name="Oval 12"/>
              <p:cNvSpPr/>
              <p:nvPr/>
            </p:nvSpPr>
            <p:spPr>
              <a:xfrm>
                <a:off x="675000" y="955800"/>
                <a:ext cx="1155600" cy="3589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83" name="TextBox 13"/>
              <p:cNvSpPr/>
              <p:nvPr/>
            </p:nvSpPr>
            <p:spPr>
              <a:xfrm>
                <a:off x="907920" y="955800"/>
                <a:ext cx="704520" cy="30636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400" strike="noStrike" u="sng">
                    <a:solidFill>
                      <a:schemeClr val="dk1"/>
                    </a:solidFill>
                    <a:effectLst/>
                    <a:uFillTx/>
                    <a:latin typeface="Century Gothic"/>
                  </a:rPr>
                  <a:t>name</a:t>
                </a:r>
                <a:endParaRPr b="0" lang="en-US" sz="1400" strike="noStrike" u="none">
                  <a:solidFill>
                    <a:srgbClr val="000000"/>
                  </a:solidFill>
                  <a:effectLst/>
                  <a:uFillTx/>
                  <a:latin typeface="Arial"/>
                </a:endParaRPr>
              </a:p>
            </p:txBody>
          </p:sp>
          <p:sp>
            <p:nvSpPr>
              <p:cNvPr id="584" name="Oval 14"/>
              <p:cNvSpPr/>
              <p:nvPr/>
            </p:nvSpPr>
            <p:spPr>
              <a:xfrm>
                <a:off x="2524680" y="955800"/>
                <a:ext cx="1387080" cy="3589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85" name="TextBox 15"/>
              <p:cNvSpPr/>
              <p:nvPr/>
            </p:nvSpPr>
            <p:spPr>
              <a:xfrm>
                <a:off x="2524680" y="955800"/>
                <a:ext cx="114768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p:txBody>
          </p:sp>
          <p:sp>
            <p:nvSpPr>
              <p:cNvPr id="586" name="Oval 16"/>
              <p:cNvSpPr/>
              <p:nvPr/>
            </p:nvSpPr>
            <p:spPr>
              <a:xfrm>
                <a:off x="1483920" y="2607120"/>
                <a:ext cx="1155960" cy="50328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87" name="TextBox 17"/>
              <p:cNvSpPr/>
              <p:nvPr/>
            </p:nvSpPr>
            <p:spPr>
              <a:xfrm>
                <a:off x="1518120" y="2638800"/>
                <a:ext cx="1074240" cy="297360"/>
              </a:xfrm>
              <a:prstGeom prst="rect">
                <a:avLst/>
              </a:prstGeom>
              <a:noFill/>
              <a:ln w="0">
                <a:noFill/>
              </a:ln>
            </p:spPr>
            <p:style>
              <a:lnRef idx="0"/>
              <a:fillRef idx="0"/>
              <a:effectRef idx="0"/>
              <a:fontRef idx="minor"/>
            </p:style>
            <p:txBody>
              <a:bodyPr lIns="90000" rIns="90000" tIns="45000" bIns="45000" anchor="t">
                <a:noAutofit/>
              </a:bodyPr>
              <a:p>
                <a:pPr algn="ctr" defTabSz="457200">
                  <a:lnSpc>
                    <a:spcPct val="100000"/>
                  </a:lnSpc>
                </a:pPr>
                <a:r>
                  <a:rPr b="0" lang="en-US" sz="1800" strike="noStrike" u="sng">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588" name="Oval 18"/>
              <p:cNvSpPr/>
              <p:nvPr/>
            </p:nvSpPr>
            <p:spPr>
              <a:xfrm>
                <a:off x="1368720" y="4259880"/>
                <a:ext cx="1387080" cy="3589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89" name="TextBox 19"/>
              <p:cNvSpPr/>
              <p:nvPr/>
            </p:nvSpPr>
            <p:spPr>
              <a:xfrm>
                <a:off x="1368360" y="4259880"/>
                <a:ext cx="127152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p:txBody>
          </p:sp>
          <p:sp>
            <p:nvSpPr>
              <p:cNvPr id="590" name="Oval 20"/>
              <p:cNvSpPr/>
              <p:nvPr/>
            </p:nvSpPr>
            <p:spPr>
              <a:xfrm>
                <a:off x="7801560" y="1746000"/>
                <a:ext cx="1313280" cy="4309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91" name="TextBox 21"/>
              <p:cNvSpPr/>
              <p:nvPr/>
            </p:nvSpPr>
            <p:spPr>
              <a:xfrm>
                <a:off x="7984440" y="1746000"/>
                <a:ext cx="73944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sng">
                    <a:solidFill>
                      <a:schemeClr val="dk1"/>
                    </a:solidFill>
                    <a:effectLst/>
                    <a:uFillTx/>
                    <a:latin typeface="Century Gothic"/>
                  </a:rPr>
                  <a:t>title</a:t>
                </a:r>
                <a:endParaRPr b="0" lang="en-US" sz="1800" strike="noStrike" u="none">
                  <a:solidFill>
                    <a:srgbClr val="000000"/>
                  </a:solidFill>
                  <a:effectLst/>
                  <a:uFillTx/>
                  <a:latin typeface="Arial"/>
                </a:endParaRPr>
              </a:p>
            </p:txBody>
          </p:sp>
          <p:sp>
            <p:nvSpPr>
              <p:cNvPr id="592" name="Oval 22"/>
              <p:cNvSpPr/>
              <p:nvPr/>
            </p:nvSpPr>
            <p:spPr>
              <a:xfrm>
                <a:off x="9808200" y="1581480"/>
                <a:ext cx="1417680" cy="5713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93" name="TextBox 23"/>
              <p:cNvSpPr/>
              <p:nvPr/>
            </p:nvSpPr>
            <p:spPr>
              <a:xfrm>
                <a:off x="10017000" y="1661760"/>
                <a:ext cx="121428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sng">
                    <a:solidFill>
                      <a:schemeClr val="dk1"/>
                    </a:solidFill>
                    <a:effectLst/>
                    <a:uFillTx/>
                    <a:latin typeface="Century Gothic"/>
                  </a:rPr>
                  <a:t>year</a:t>
                </a:r>
                <a:endParaRPr b="0" lang="en-US" sz="1800" strike="noStrike" u="none">
                  <a:solidFill>
                    <a:srgbClr val="000000"/>
                  </a:solidFill>
                  <a:effectLst/>
                  <a:uFillTx/>
                  <a:latin typeface="Arial"/>
                </a:endParaRPr>
              </a:p>
            </p:txBody>
          </p:sp>
          <p:sp>
            <p:nvSpPr>
              <p:cNvPr id="594" name="Oval 24"/>
              <p:cNvSpPr/>
              <p:nvPr/>
            </p:nvSpPr>
            <p:spPr>
              <a:xfrm>
                <a:off x="7496640" y="3541320"/>
                <a:ext cx="1617480" cy="5389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595" name="TextBox 25"/>
              <p:cNvSpPr/>
              <p:nvPr/>
            </p:nvSpPr>
            <p:spPr>
              <a:xfrm>
                <a:off x="8016120" y="3541320"/>
                <a:ext cx="10195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p:txBody>
          </p:sp>
          <p:sp>
            <p:nvSpPr>
              <p:cNvPr id="596" name="Oval 26"/>
              <p:cNvSpPr/>
              <p:nvPr/>
            </p:nvSpPr>
            <p:spPr>
              <a:xfrm>
                <a:off x="9536400" y="3480840"/>
                <a:ext cx="1521720" cy="571320"/>
              </a:xfrm>
              <a:prstGeom prst="ellipse">
                <a:avLst/>
              </a:prstGeom>
              <a:solidFill>
                <a:srgbClr val="ffffcc"/>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rgbClr val="ffffcc"/>
                  </a:solidFill>
                  <a:effectLst/>
                  <a:uFillTx/>
                  <a:latin typeface="Century Gothic"/>
                </a:endParaRPr>
              </a:p>
            </p:txBody>
          </p:sp>
          <p:sp>
            <p:nvSpPr>
              <p:cNvPr id="597" name="TextBox 27"/>
              <p:cNvSpPr/>
              <p:nvPr/>
            </p:nvSpPr>
            <p:spPr>
              <a:xfrm>
                <a:off x="9808200" y="3541320"/>
                <a:ext cx="988920" cy="5025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p:txBody>
          </p:sp>
          <p:cxnSp>
            <p:nvCxnSpPr>
              <p:cNvPr id="598" name="Straight Connector 28"/>
              <p:cNvCxnSpPr/>
              <p:nvPr/>
            </p:nvCxnSpPr>
            <p:spPr>
              <a:xfrm>
                <a:off x="1260000" y="1262160"/>
                <a:ext cx="802440" cy="483480"/>
              </a:xfrm>
              <a:prstGeom prst="straightConnector1">
                <a:avLst/>
              </a:prstGeom>
              <a:ln cap="rnd">
                <a:solidFill>
                  <a:srgbClr val="323232"/>
                </a:solidFill>
                <a:round/>
              </a:ln>
            </p:spPr>
          </p:cxnSp>
          <p:cxnSp>
            <p:nvCxnSpPr>
              <p:cNvPr id="599" name="Straight Connector 29"/>
              <p:cNvCxnSpPr/>
              <p:nvPr/>
            </p:nvCxnSpPr>
            <p:spPr>
              <a:xfrm flipH="1">
                <a:off x="2062440" y="1323720"/>
                <a:ext cx="1036800" cy="421920"/>
              </a:xfrm>
              <a:prstGeom prst="straightConnector1">
                <a:avLst/>
              </a:prstGeom>
              <a:ln cap="rnd">
                <a:solidFill>
                  <a:srgbClr val="323232"/>
                </a:solidFill>
                <a:round/>
              </a:ln>
            </p:spPr>
          </p:cxnSp>
          <p:cxnSp>
            <p:nvCxnSpPr>
              <p:cNvPr id="600" name="Straight Connector 30"/>
              <p:cNvCxnSpPr/>
              <p:nvPr/>
            </p:nvCxnSpPr>
            <p:spPr>
              <a:xfrm>
                <a:off x="2055240" y="2936160"/>
                <a:ext cx="7560" cy="390240"/>
              </a:xfrm>
              <a:prstGeom prst="straightConnector1">
                <a:avLst/>
              </a:prstGeom>
              <a:ln cap="rnd">
                <a:solidFill>
                  <a:srgbClr val="323232"/>
                </a:solidFill>
                <a:round/>
              </a:ln>
            </p:spPr>
          </p:cxnSp>
          <p:cxnSp>
            <p:nvCxnSpPr>
              <p:cNvPr id="601" name="Straight Connector 31"/>
              <p:cNvCxnSpPr/>
              <p:nvPr/>
            </p:nvCxnSpPr>
            <p:spPr>
              <a:xfrm flipV="1">
                <a:off x="2004480" y="3972600"/>
                <a:ext cx="57960" cy="288000"/>
              </a:xfrm>
              <a:prstGeom prst="straightConnector1">
                <a:avLst/>
              </a:prstGeom>
              <a:ln cap="rnd">
                <a:solidFill>
                  <a:srgbClr val="323232"/>
                </a:solidFill>
                <a:round/>
              </a:ln>
            </p:spPr>
          </p:cxnSp>
          <p:cxnSp>
            <p:nvCxnSpPr>
              <p:cNvPr id="602" name="Straight Connector 32"/>
              <p:cNvCxnSpPr/>
              <p:nvPr/>
            </p:nvCxnSpPr>
            <p:spPr>
              <a:xfrm>
                <a:off x="8354880" y="2114280"/>
                <a:ext cx="182520" cy="421920"/>
              </a:xfrm>
              <a:prstGeom prst="straightConnector1">
                <a:avLst/>
              </a:prstGeom>
              <a:ln cap="rnd">
                <a:solidFill>
                  <a:srgbClr val="323232"/>
                </a:solidFill>
                <a:round/>
              </a:ln>
            </p:spPr>
          </p:cxnSp>
          <p:cxnSp>
            <p:nvCxnSpPr>
              <p:cNvPr id="603" name="Straight Connector 33"/>
              <p:cNvCxnSpPr/>
              <p:nvPr/>
            </p:nvCxnSpPr>
            <p:spPr>
              <a:xfrm flipV="1">
                <a:off x="8536680" y="1845720"/>
                <a:ext cx="1480320" cy="690480"/>
              </a:xfrm>
              <a:prstGeom prst="straightConnector1">
                <a:avLst/>
              </a:prstGeom>
              <a:ln cap="rnd">
                <a:solidFill>
                  <a:srgbClr val="323232"/>
                </a:solidFill>
                <a:round/>
              </a:ln>
            </p:spPr>
          </p:cxnSp>
          <p:cxnSp>
            <p:nvCxnSpPr>
              <p:cNvPr id="604" name="Straight Connector 34"/>
              <p:cNvCxnSpPr/>
              <p:nvPr/>
            </p:nvCxnSpPr>
            <p:spPr>
              <a:xfrm flipH="1">
                <a:off x="8525880" y="3182400"/>
                <a:ext cx="11160" cy="358920"/>
              </a:xfrm>
              <a:prstGeom prst="straightConnector1">
                <a:avLst/>
              </a:prstGeom>
              <a:ln cap="rnd">
                <a:solidFill>
                  <a:srgbClr val="323232"/>
                </a:solidFill>
                <a:round/>
              </a:ln>
            </p:spPr>
          </p:cxnSp>
          <p:cxnSp>
            <p:nvCxnSpPr>
              <p:cNvPr id="605" name="Straight Connector 35"/>
              <p:cNvCxnSpPr/>
              <p:nvPr/>
            </p:nvCxnSpPr>
            <p:spPr>
              <a:xfrm>
                <a:off x="9345600" y="2859120"/>
                <a:ext cx="957240" cy="682200"/>
              </a:xfrm>
              <a:prstGeom prst="straightConnector1">
                <a:avLst/>
              </a:prstGeom>
              <a:ln cap="rnd">
                <a:solidFill>
                  <a:srgbClr val="323232"/>
                </a:solidFill>
                <a:round/>
              </a:ln>
            </p:spPr>
          </p:cxnSp>
          <p:cxnSp>
            <p:nvCxnSpPr>
              <p:cNvPr id="606" name="Straight Connector 36"/>
              <p:cNvCxnSpPr/>
              <p:nvPr/>
            </p:nvCxnSpPr>
            <p:spPr>
              <a:xfrm>
                <a:off x="2871360" y="2068920"/>
                <a:ext cx="1734480" cy="1800"/>
              </a:xfrm>
              <a:prstGeom prst="straightConnector1">
                <a:avLst/>
              </a:prstGeom>
              <a:ln cap="rnd">
                <a:solidFill>
                  <a:srgbClr val="323232"/>
                </a:solidFill>
                <a:round/>
              </a:ln>
            </p:spPr>
          </p:cxnSp>
          <p:cxnSp>
            <p:nvCxnSpPr>
              <p:cNvPr id="607" name="Straight Connector 37"/>
              <p:cNvCxnSpPr/>
              <p:nvPr/>
            </p:nvCxnSpPr>
            <p:spPr>
              <a:xfrm>
                <a:off x="6455520" y="2068920"/>
                <a:ext cx="1271880" cy="790560"/>
              </a:xfrm>
              <a:prstGeom prst="straightConnector1">
                <a:avLst/>
              </a:prstGeom>
              <a:ln cap="rnd">
                <a:solidFill>
                  <a:srgbClr val="323232"/>
                </a:solidFill>
                <a:round/>
              </a:ln>
            </p:spPr>
          </p:cxnSp>
          <p:cxnSp>
            <p:nvCxnSpPr>
              <p:cNvPr id="608" name="Straight Connector 39"/>
              <p:cNvCxnSpPr/>
              <p:nvPr/>
            </p:nvCxnSpPr>
            <p:spPr>
              <a:xfrm flipV="1">
                <a:off x="6455520" y="2858760"/>
                <a:ext cx="1272240" cy="697320"/>
              </a:xfrm>
              <a:prstGeom prst="straightConnector1">
                <a:avLst/>
              </a:prstGeom>
              <a:ln cap="rnd">
                <a:solidFill>
                  <a:srgbClr val="323232"/>
                </a:solidFill>
                <a:round/>
              </a:ln>
            </p:spPr>
          </p:cxnSp>
          <p:cxnSp>
            <p:nvCxnSpPr>
              <p:cNvPr id="609" name="Straight Arrow Connector 43"/>
              <p:cNvCxnSpPr/>
              <p:nvPr/>
            </p:nvCxnSpPr>
            <p:spPr>
              <a:xfrm flipH="1">
                <a:off x="2871360" y="3628080"/>
                <a:ext cx="1734480" cy="21600"/>
              </a:xfrm>
              <a:prstGeom prst="straightConnector1">
                <a:avLst/>
              </a:prstGeom>
              <a:ln cap="rnd" w="25400">
                <a:solidFill>
                  <a:srgbClr val="323232"/>
                </a:solidFill>
                <a:round/>
                <a:tailEnd len="lg" type="triangle" w="lg"/>
              </a:ln>
            </p:spPr>
          </p:cxnSp>
        </p:grpSp>
        <p:sp>
          <p:nvSpPr>
            <p:cNvPr id="610" name="TextBox 44"/>
            <p:cNvSpPr/>
            <p:nvPr/>
          </p:nvSpPr>
          <p:spPr>
            <a:xfrm>
              <a:off x="5299560" y="1344600"/>
              <a:ext cx="5056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Owns(</a:t>
              </a:r>
              <a:r>
                <a:rPr b="0" lang="en-US" sz="1800" strike="noStrike" u="sng">
                  <a:solidFill>
                    <a:schemeClr val="dk1"/>
                  </a:solidFill>
                  <a:effectLst/>
                  <a:uFillTx/>
                  <a:latin typeface="Century Gothic"/>
                </a:rPr>
                <a:t>title,year</a:t>
              </a:r>
              <a:r>
                <a:rPr b="0" lang="en-US" sz="1800" strike="noStrike" u="none">
                  <a:solidFill>
                    <a:schemeClr val="dk1"/>
                  </a:solidFill>
                  <a:effectLst/>
                  <a:uFillTx/>
                  <a:latin typeface="Century Gothic"/>
                </a:rPr>
                <a:t>,studioName)</a:t>
              </a:r>
              <a:endParaRPr b="0" lang="en-US" sz="1800" strike="noStrike" u="none">
                <a:solidFill>
                  <a:srgbClr val="000000"/>
                </a:solidFill>
                <a:effectLst/>
                <a:uFillTx/>
                <a:latin typeface="Arial"/>
              </a:endParaRPr>
            </a:p>
          </p:txBody>
        </p:sp>
        <p:sp>
          <p:nvSpPr>
            <p:cNvPr id="611" name="TextBox 45"/>
            <p:cNvSpPr/>
            <p:nvPr/>
          </p:nvSpPr>
          <p:spPr>
            <a:xfrm>
              <a:off x="5299560" y="936000"/>
              <a:ext cx="54122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Movies(</a:t>
              </a:r>
              <a:r>
                <a:rPr b="0" lang="en-US" sz="1800" strike="noStrike" u="sng">
                  <a:solidFill>
                    <a:schemeClr val="dk1"/>
                  </a:solidFill>
                  <a:effectLst/>
                  <a:uFillTx/>
                  <a:latin typeface="Century Gothic"/>
                </a:rPr>
                <a:t>title,year</a:t>
              </a:r>
              <a:r>
                <a:rPr b="0" lang="en-US" sz="1800" strike="noStrike" u="none">
                  <a:solidFill>
                    <a:schemeClr val="dk1"/>
                  </a:solidFill>
                  <a:effectLst/>
                  <a:uFillTx/>
                  <a:latin typeface="Century Gothic"/>
                </a:rPr>
                <a:t>,length,genre)</a:t>
              </a:r>
              <a:endParaRPr b="0" lang="en-US" sz="1800" strike="noStrike" u="none">
                <a:solidFill>
                  <a:srgbClr val="000000"/>
                </a:solidFill>
                <a:effectLst/>
                <a:uFillTx/>
                <a:latin typeface="Arial"/>
              </a:endParaRPr>
            </a:p>
          </p:txBody>
        </p:sp>
      </p:grpSp>
      <p:sp>
        <p:nvSpPr>
          <p:cNvPr id="612" name="PlaceHolder 2"/>
          <p:cNvSpPr>
            <a:spLocks noGrp="1"/>
          </p:cNvSpPr>
          <p:nvPr>
            <p:ph/>
          </p:nvPr>
        </p:nvSpPr>
        <p:spPr>
          <a:xfrm>
            <a:off x="392400" y="4648320"/>
            <a:ext cx="11244960" cy="1980720"/>
          </a:xfrm>
          <a:prstGeom prst="rect">
            <a:avLst/>
          </a:prstGeom>
          <a:noFill/>
          <a:ln w="0">
            <a:noFill/>
          </a:ln>
        </p:spPr>
        <p:txBody>
          <a:bodyPr lIns="91440" rIns="91440" tIns="45720" bIns="45720" anchor="t">
            <a:noAutofit/>
          </a:bodyPr>
          <a:p>
            <a:pPr marL="118800" indent="0" defTabSz="457200">
              <a:lnSpc>
                <a:spcPct val="100000"/>
              </a:lnSpc>
              <a:buNone/>
              <a:tabLst>
                <a:tab algn="l" pos="0"/>
              </a:tabLst>
            </a:pPr>
            <a:r>
              <a:rPr b="0" lang="en-US" sz="2400" strike="noStrike" u="none">
                <a:solidFill>
                  <a:schemeClr val="dk1">
                    <a:lumMod val="75000"/>
                    <a:lumOff val="25000"/>
                  </a:schemeClr>
                </a:solidFill>
                <a:effectLst/>
                <a:uFillTx/>
                <a:latin typeface="Century Gothic"/>
              </a:rPr>
              <a:t>Suppose an entity set E and a many-one relationship R from E to F. We can combine two relations E and R into one relation with a schema consisting of: </a:t>
            </a:r>
            <a:endParaRPr b="0" lang="en-US" sz="2400" strike="noStrike" u="none">
              <a:solidFill>
                <a:schemeClr val="dk1">
                  <a:lumMod val="75000"/>
                  <a:lumOff val="25000"/>
                </a:schemeClr>
              </a:solidFill>
              <a:effectLst/>
              <a:uFillTx/>
              <a:latin typeface="Century Gothic"/>
            </a:endParaRPr>
          </a:p>
          <a:p>
            <a:pPr lvl="2" marL="704160" indent="-320040" defTabSz="457200">
              <a:lnSpc>
                <a:spcPct val="100000"/>
              </a:lnSpc>
              <a:buClr>
                <a:srgbClr val="353535"/>
              </a:buClr>
              <a:buSzPct val="80000"/>
              <a:buFont typeface="Wingdings 2" charset="2"/>
              <a:buChar char=""/>
              <a:tabLst>
                <a:tab algn="l" pos="0"/>
              </a:tabLst>
            </a:pPr>
            <a:r>
              <a:rPr b="0" lang="en-US" sz="2400" strike="noStrike" u="none">
                <a:solidFill>
                  <a:schemeClr val="dk1">
                    <a:lumMod val="75000"/>
                    <a:lumOff val="25000"/>
                  </a:schemeClr>
                </a:solidFill>
                <a:effectLst/>
                <a:uFillTx/>
                <a:latin typeface="Century Gothic"/>
              </a:rPr>
              <a:t>All attributes of E, </a:t>
            </a:r>
            <a:endParaRPr b="0" lang="en-US" sz="2400" strike="noStrike" u="none">
              <a:solidFill>
                <a:schemeClr val="dk1">
                  <a:lumMod val="75000"/>
                  <a:lumOff val="25000"/>
                </a:schemeClr>
              </a:solidFill>
              <a:effectLst/>
              <a:uFillTx/>
              <a:latin typeface="Century Gothic"/>
            </a:endParaRPr>
          </a:p>
          <a:p>
            <a:pPr lvl="2" marL="704160" indent="-320040" defTabSz="457200">
              <a:lnSpc>
                <a:spcPct val="100000"/>
              </a:lnSpc>
              <a:buClr>
                <a:srgbClr val="353535"/>
              </a:buClr>
              <a:buSzPct val="80000"/>
              <a:buFont typeface="Wingdings 2" charset="2"/>
              <a:buChar char=""/>
              <a:tabLst>
                <a:tab algn="l" pos="0"/>
              </a:tabLst>
            </a:pPr>
            <a:r>
              <a:rPr b="0" lang="en-US" sz="2400" strike="noStrike" u="none">
                <a:solidFill>
                  <a:schemeClr val="dk1">
                    <a:lumMod val="75000"/>
                    <a:lumOff val="25000"/>
                  </a:schemeClr>
                </a:solidFill>
                <a:effectLst/>
                <a:uFillTx/>
                <a:latin typeface="Century Gothic"/>
              </a:rPr>
              <a:t>The key attributes of F,  and  all own attributes belonging to relationship R</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3" presetSubtype="10">
                                  <p:stCondLst>
                                    <p:cond delay="0"/>
                                  </p:stCondLst>
                                  <p:childTnLst>
                                    <p:set>
                                      <p:cBhvr>
                                        <p:cTn id="14" dur="1" fill="hold">
                                          <p:stCondLst>
                                            <p:cond delay="0"/>
                                          </p:stCondLst>
                                        </p:cTn>
                                        <p:tgtEl>
                                          <p:spTgt spid="570"/>
                                        </p:tgtEl>
                                        <p:attrNameLst>
                                          <p:attrName>style.visibility</p:attrName>
                                        </p:attrNameLst>
                                      </p:cBhvr>
                                      <p:to>
                                        <p:strVal val="visible"/>
                                      </p:to>
                                    </p:set>
                                    <p:animEffect filter="blinds(horizontal)" transition="in">
                                      <p:cBhvr additive="repl">
                                        <p:cTn id="15" dur="500"/>
                                        <p:tgtEl>
                                          <p:spTgt spid="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13" name="PlaceHolder 1"/>
          <p:cNvSpPr>
            <a:spLocks noGrp="1"/>
          </p:cNvSpPr>
          <p:nvPr>
            <p:ph/>
          </p:nvPr>
        </p:nvSpPr>
        <p:spPr>
          <a:xfrm>
            <a:off x="521280" y="3467880"/>
            <a:ext cx="11445480" cy="244296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1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000" strike="noStrike" u="none">
                <a:solidFill>
                  <a:schemeClr val="dk1"/>
                </a:solidFill>
                <a:effectLst/>
                <a:uFillTx/>
                <a:latin typeface="Century Gothic"/>
              </a:rPr>
              <a:t>If W is a weak entity set, construct for W a relation whose schema consists of:</a:t>
            </a:r>
            <a:endParaRPr b="0" lang="en-US" sz="2000" strike="noStrike" u="none">
              <a:solidFill>
                <a:schemeClr val="dk1">
                  <a:lumMod val="75000"/>
                  <a:lumOff val="25000"/>
                </a:schemeClr>
              </a:solidFill>
              <a:effectLst/>
              <a:uFillTx/>
              <a:latin typeface="Century Gothic"/>
            </a:endParaRPr>
          </a:p>
          <a:p>
            <a:pPr lvl="4" marL="612720" indent="-228600" defTabSz="457200">
              <a:lnSpc>
                <a:spcPct val="100000"/>
              </a:lnSpc>
              <a:spcBef>
                <a:spcPts val="1001"/>
              </a:spcBef>
              <a:buClr>
                <a:srgbClr val="353535"/>
              </a:buClr>
              <a:buFont typeface="Arial"/>
              <a:buChar char="•"/>
              <a:tabLst>
                <a:tab algn="l" pos="0"/>
              </a:tabLst>
            </a:pPr>
            <a:r>
              <a:rPr b="0" lang="en-US" sz="2000" strike="noStrike" u="none">
                <a:solidFill>
                  <a:schemeClr val="dk1"/>
                </a:solidFill>
                <a:effectLst/>
                <a:uFillTx/>
                <a:latin typeface="Century Gothic"/>
              </a:rPr>
              <a:t>All attributes of W</a:t>
            </a:r>
            <a:endParaRPr b="0" lang="en-US" sz="2000" strike="noStrike" u="none">
              <a:solidFill>
                <a:schemeClr val="dk1">
                  <a:lumMod val="75000"/>
                  <a:lumOff val="25000"/>
                </a:schemeClr>
              </a:solidFill>
              <a:effectLst/>
              <a:uFillTx/>
              <a:latin typeface="Century Gothic"/>
            </a:endParaRPr>
          </a:p>
          <a:p>
            <a:pPr lvl="4" marL="612720" indent="-228600" defTabSz="457200">
              <a:lnSpc>
                <a:spcPct val="100000"/>
              </a:lnSpc>
              <a:spcBef>
                <a:spcPts val="1001"/>
              </a:spcBef>
              <a:buClr>
                <a:srgbClr val="353535"/>
              </a:buClr>
              <a:buFont typeface="Arial"/>
              <a:buChar char="•"/>
              <a:tabLst>
                <a:tab algn="l" pos="0"/>
              </a:tabLst>
            </a:pPr>
            <a:r>
              <a:rPr b="0" lang="en-US" sz="2000" strike="noStrike" u="none">
                <a:solidFill>
                  <a:schemeClr val="dk1"/>
                </a:solidFill>
                <a:effectLst/>
                <a:uFillTx/>
                <a:latin typeface="Century Gothic"/>
              </a:rPr>
              <a:t>All own attributes of supporting relationships for W</a:t>
            </a:r>
            <a:endParaRPr b="0" lang="en-US" sz="2000" strike="noStrike" u="none">
              <a:solidFill>
                <a:schemeClr val="dk1">
                  <a:lumMod val="75000"/>
                  <a:lumOff val="25000"/>
                </a:schemeClr>
              </a:solidFill>
              <a:effectLst/>
              <a:uFillTx/>
              <a:latin typeface="Century Gothic"/>
            </a:endParaRPr>
          </a:p>
          <a:p>
            <a:pPr lvl="4" marL="612720" indent="-228600" defTabSz="457200">
              <a:lnSpc>
                <a:spcPct val="100000"/>
              </a:lnSpc>
              <a:spcBef>
                <a:spcPts val="1001"/>
              </a:spcBef>
              <a:buClr>
                <a:srgbClr val="353535"/>
              </a:buClr>
              <a:buFont typeface="Arial"/>
              <a:buChar char="•"/>
              <a:tabLst>
                <a:tab algn="l" pos="0"/>
              </a:tabLst>
            </a:pPr>
            <a:r>
              <a:rPr b="0" lang="en-US" sz="2000" strike="noStrike" u="none">
                <a:solidFill>
                  <a:schemeClr val="dk1"/>
                </a:solidFill>
                <a:effectLst/>
                <a:uFillTx/>
                <a:latin typeface="Century Gothic"/>
              </a:rPr>
              <a:t>For each supporting relationship for W, say a many-one relationship from W to entity set E, all the key attributes of E</a:t>
            </a:r>
            <a:endParaRPr b="0" lang="en-US" sz="20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3" charset="2"/>
              <a:buChar char=""/>
              <a:tabLst>
                <a:tab algn="l" pos="0"/>
              </a:tabLst>
            </a:pPr>
            <a:r>
              <a:rPr b="0" lang="en-US" sz="1400" strike="noStrike" u="none">
                <a:solidFill>
                  <a:schemeClr val="dk1"/>
                </a:solidFill>
                <a:effectLst/>
                <a:uFillTx/>
                <a:latin typeface="Century Gothic"/>
              </a:rPr>
              <a:t>Rename attributes, if necessary, to avoid name conflicts</a:t>
            </a:r>
            <a:endParaRPr b="0" lang="en-US" sz="1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3" charset="2"/>
              <a:buChar char=""/>
              <a:tabLst>
                <a:tab algn="l" pos="0"/>
              </a:tabLst>
            </a:pPr>
            <a:r>
              <a:rPr b="0" lang="en-US" sz="1400" strike="noStrike" u="none">
                <a:solidFill>
                  <a:schemeClr val="dk1"/>
                </a:solidFill>
                <a:effectLst/>
                <a:uFillTx/>
                <a:latin typeface="Century Gothic"/>
              </a:rPr>
              <a:t>Do not construct a relation for any supporting relationship for W</a:t>
            </a:r>
            <a:endParaRPr b="0" lang="en-US" sz="1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endParaRPr b="0" lang="en-US" sz="10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endParaRPr b="0" lang="en-US" sz="1000" strike="noStrike" u="none">
              <a:solidFill>
                <a:schemeClr val="dk1">
                  <a:lumMod val="75000"/>
                  <a:lumOff val="25000"/>
                </a:schemeClr>
              </a:solidFill>
              <a:effectLst/>
              <a:uFillTx/>
              <a:latin typeface="Century Gothic"/>
            </a:endParaRPr>
          </a:p>
        </p:txBody>
      </p:sp>
      <p:sp>
        <p:nvSpPr>
          <p:cNvPr id="614" name="PlaceHolder 2"/>
          <p:cNvSpPr>
            <a:spLocks noGrp="1"/>
          </p:cNvSpPr>
          <p:nvPr>
            <p:ph type="title"/>
          </p:nvPr>
        </p:nvSpPr>
        <p:spPr>
          <a:xfrm>
            <a:off x="1847160" y="116280"/>
            <a:ext cx="9475920" cy="71712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1b5ad7"/>
                </a:solidFill>
                <a:effectLst/>
                <a:uFillTx/>
                <a:latin typeface="Century Gothic"/>
              </a:rPr>
              <a:t>Handling Weak Entity Sets</a:t>
            </a:r>
            <a:endParaRPr b="0" lang="en-US" sz="4000" strike="noStrike" u="none">
              <a:solidFill>
                <a:schemeClr val="dk1"/>
              </a:solidFill>
              <a:effectLst/>
              <a:uFillTx/>
              <a:latin typeface="Century Gothic"/>
            </a:endParaRPr>
          </a:p>
        </p:txBody>
      </p:sp>
      <p:grpSp>
        <p:nvGrpSpPr>
          <p:cNvPr id="615" name="Group 25"/>
          <p:cNvGrpSpPr/>
          <p:nvPr/>
        </p:nvGrpSpPr>
        <p:grpSpPr>
          <a:xfrm>
            <a:off x="637560" y="1280880"/>
            <a:ext cx="10556640" cy="2263320"/>
            <a:chOff x="637560" y="1280880"/>
            <a:chExt cx="10556640" cy="2263320"/>
          </a:xfrm>
        </p:grpSpPr>
        <p:sp>
          <p:nvSpPr>
            <p:cNvPr id="616" name="Rectangle 4"/>
            <p:cNvSpPr/>
            <p:nvPr/>
          </p:nvSpPr>
          <p:spPr>
            <a:xfrm>
              <a:off x="1441440" y="2161440"/>
              <a:ext cx="1778040" cy="692640"/>
            </a:xfrm>
            <a:prstGeom prst="rect">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17" name="Rectangle 5"/>
            <p:cNvSpPr/>
            <p:nvPr/>
          </p:nvSpPr>
          <p:spPr>
            <a:xfrm>
              <a:off x="1552680" y="2247120"/>
              <a:ext cx="1545480" cy="539280"/>
            </a:xfrm>
            <a:prstGeom prst="rect">
              <a:avLst/>
            </a:prstGeom>
            <a:noFill/>
            <a:ln cap="rnd">
              <a:solidFill>
                <a:srgbClr val="353535"/>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Crews</a:t>
              </a:r>
              <a:endParaRPr b="0" lang="en-US" sz="1800" strike="noStrike" u="none">
                <a:solidFill>
                  <a:srgbClr val="000000"/>
                </a:solidFill>
                <a:effectLst/>
                <a:uFillTx/>
                <a:latin typeface="Arial"/>
              </a:endParaRPr>
            </a:p>
          </p:txBody>
        </p:sp>
        <p:sp>
          <p:nvSpPr>
            <p:cNvPr id="618" name="Diamond 6"/>
            <p:cNvSpPr/>
            <p:nvPr/>
          </p:nvSpPr>
          <p:spPr>
            <a:xfrm>
              <a:off x="4109040" y="1988280"/>
              <a:ext cx="3445200" cy="952560"/>
            </a:xfrm>
            <a:prstGeom prst="diamond">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19" name="Diamond 7"/>
            <p:cNvSpPr/>
            <p:nvPr/>
          </p:nvSpPr>
          <p:spPr>
            <a:xfrm>
              <a:off x="4442400" y="2161440"/>
              <a:ext cx="2778120" cy="605880"/>
            </a:xfrm>
            <a:prstGeom prst="diamond">
              <a:avLst/>
            </a:prstGeom>
            <a:noFill/>
            <a:ln cap="rnd">
              <a:solidFill>
                <a:srgbClr val="353535">
                  <a:lumMod val="7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0" lang="en-US" sz="1800" strike="noStrike" u="none">
                  <a:solidFill>
                    <a:srgbClr val="ff0000"/>
                  </a:solidFill>
                  <a:effectLst/>
                  <a:uFillTx/>
                  <a:latin typeface="Century Gothic"/>
                </a:rPr>
                <a:t>Unit-of</a:t>
              </a:r>
              <a:endParaRPr b="0" lang="en-US" sz="1800" strike="noStrike" u="none">
                <a:solidFill>
                  <a:srgbClr val="000000"/>
                </a:solidFill>
                <a:effectLst/>
                <a:uFillTx/>
                <a:latin typeface="Arial"/>
              </a:endParaRPr>
            </a:p>
          </p:txBody>
        </p:sp>
        <p:sp>
          <p:nvSpPr>
            <p:cNvPr id="620" name="Rectangle 9"/>
            <p:cNvSpPr/>
            <p:nvPr/>
          </p:nvSpPr>
          <p:spPr>
            <a:xfrm>
              <a:off x="8332560" y="2189520"/>
              <a:ext cx="1888920" cy="605880"/>
            </a:xfrm>
            <a:prstGeom prst="rect">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Studios</a:t>
              </a:r>
              <a:endParaRPr b="0" lang="en-US" sz="1800" strike="noStrike" u="none">
                <a:solidFill>
                  <a:srgbClr val="000000"/>
                </a:solidFill>
                <a:effectLst/>
                <a:uFillTx/>
                <a:latin typeface="Arial"/>
              </a:endParaRPr>
            </a:p>
          </p:txBody>
        </p:sp>
        <p:cxnSp>
          <p:nvCxnSpPr>
            <p:cNvPr id="621" name="Straight Arrow Connector 10"/>
            <p:cNvCxnSpPr>
              <a:stCxn id="618" idx="3"/>
              <a:endCxn id="620" idx="1"/>
            </p:cNvCxnSpPr>
            <p:nvPr/>
          </p:nvCxnSpPr>
          <p:spPr>
            <a:xfrm>
              <a:off x="7554240" y="2464560"/>
              <a:ext cx="778680" cy="28080"/>
            </a:xfrm>
            <a:prstGeom prst="straightConnector1">
              <a:avLst/>
            </a:prstGeom>
            <a:ln cap="rnd" w="38100">
              <a:solidFill>
                <a:srgbClr val="323232"/>
              </a:solidFill>
              <a:round/>
              <a:tailEnd len="lg" type="arrow" w="lg"/>
            </a:ln>
          </p:spPr>
        </p:cxnSp>
        <p:cxnSp>
          <p:nvCxnSpPr>
            <p:cNvPr id="622" name="Straight Connector 11"/>
            <p:cNvCxnSpPr>
              <a:stCxn id="616" idx="3"/>
              <a:endCxn id="618" idx="1"/>
            </p:cNvCxnSpPr>
            <p:nvPr/>
          </p:nvCxnSpPr>
          <p:spPr>
            <a:xfrm flipV="1">
              <a:off x="3219480" y="2464560"/>
              <a:ext cx="889920" cy="43560"/>
            </a:xfrm>
            <a:prstGeom prst="straightConnector1">
              <a:avLst/>
            </a:prstGeom>
            <a:ln cap="rnd">
              <a:solidFill>
                <a:srgbClr val="323232"/>
              </a:solidFill>
              <a:round/>
            </a:ln>
          </p:spPr>
        </p:cxnSp>
        <p:sp>
          <p:nvSpPr>
            <p:cNvPr id="623" name="Oval 12"/>
            <p:cNvSpPr/>
            <p:nvPr/>
          </p:nvSpPr>
          <p:spPr>
            <a:xfrm>
              <a:off x="637560" y="1295280"/>
              <a:ext cx="1359000" cy="432720"/>
            </a:xfrm>
            <a:prstGeom prst="ellipse">
              <a:avLst/>
            </a:prstGeom>
            <a:solidFill>
              <a:srgbClr val="66c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24" name="TextBox 13"/>
            <p:cNvSpPr/>
            <p:nvPr/>
          </p:nvSpPr>
          <p:spPr>
            <a:xfrm>
              <a:off x="774720" y="1295280"/>
              <a:ext cx="14446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sng">
                  <a:solidFill>
                    <a:schemeClr val="dk1"/>
                  </a:solidFill>
                  <a:effectLst/>
                  <a:uFillTx/>
                  <a:latin typeface="Century Gothic"/>
                </a:rPr>
                <a:t>number</a:t>
              </a:r>
              <a:endParaRPr b="0" lang="en-US" sz="1800" strike="noStrike" u="none">
                <a:solidFill>
                  <a:srgbClr val="000000"/>
                </a:solidFill>
                <a:effectLst/>
                <a:uFillTx/>
                <a:latin typeface="Arial"/>
              </a:endParaRPr>
            </a:p>
          </p:txBody>
        </p:sp>
        <p:sp>
          <p:nvSpPr>
            <p:cNvPr id="625" name="Oval 14"/>
            <p:cNvSpPr/>
            <p:nvPr/>
          </p:nvSpPr>
          <p:spPr>
            <a:xfrm>
              <a:off x="2330280" y="1280880"/>
              <a:ext cx="1864800" cy="432720"/>
            </a:xfrm>
            <a:prstGeom prst="ellipse">
              <a:avLst/>
            </a:prstGeom>
            <a:solidFill>
              <a:srgbClr val="cce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26" name="TextBox 15"/>
            <p:cNvSpPr/>
            <p:nvPr/>
          </p:nvSpPr>
          <p:spPr>
            <a:xfrm>
              <a:off x="2664000" y="1295280"/>
              <a:ext cx="13330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crewChief</a:t>
              </a:r>
              <a:endParaRPr b="0" lang="en-US" sz="1800" strike="noStrike" u="none">
                <a:solidFill>
                  <a:srgbClr val="000000"/>
                </a:solidFill>
                <a:effectLst/>
                <a:uFillTx/>
                <a:latin typeface="Arial"/>
              </a:endParaRPr>
            </a:p>
          </p:txBody>
        </p:sp>
        <p:sp>
          <p:nvSpPr>
            <p:cNvPr id="627" name="Oval 16"/>
            <p:cNvSpPr/>
            <p:nvPr/>
          </p:nvSpPr>
          <p:spPr>
            <a:xfrm>
              <a:off x="7887960" y="1295280"/>
              <a:ext cx="1110960" cy="432720"/>
            </a:xfrm>
            <a:prstGeom prst="ellipse">
              <a:avLst/>
            </a:prstGeom>
            <a:solidFill>
              <a:srgbClr val="66c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28" name="TextBox 17"/>
            <p:cNvSpPr/>
            <p:nvPr/>
          </p:nvSpPr>
          <p:spPr>
            <a:xfrm>
              <a:off x="8056080" y="1295280"/>
              <a:ext cx="10594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sng">
                  <a:solidFill>
                    <a:schemeClr val="dk1"/>
                  </a:solidFill>
                  <a:effectLst/>
                  <a:uFillTx/>
                  <a:latin typeface="Century Gothic"/>
                </a:rPr>
                <a:t>name</a:t>
              </a:r>
              <a:endParaRPr b="0" lang="en-US" sz="1800" strike="noStrike" u="none">
                <a:solidFill>
                  <a:srgbClr val="000000"/>
                </a:solidFill>
                <a:effectLst/>
                <a:uFillTx/>
                <a:latin typeface="Arial"/>
              </a:endParaRPr>
            </a:p>
          </p:txBody>
        </p:sp>
        <p:sp>
          <p:nvSpPr>
            <p:cNvPr id="629" name="Oval 18"/>
            <p:cNvSpPr/>
            <p:nvPr/>
          </p:nvSpPr>
          <p:spPr>
            <a:xfrm>
              <a:off x="9666360" y="1295280"/>
              <a:ext cx="1333440" cy="432720"/>
            </a:xfrm>
            <a:prstGeom prst="ellipse">
              <a:avLst/>
            </a:prstGeom>
            <a:solidFill>
              <a:srgbClr val="66ccff"/>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30" name="TextBox 19"/>
            <p:cNvSpPr/>
            <p:nvPr/>
          </p:nvSpPr>
          <p:spPr>
            <a:xfrm>
              <a:off x="9666360" y="1295280"/>
              <a:ext cx="1527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p:txBody>
        </p:sp>
        <p:cxnSp>
          <p:nvCxnSpPr>
            <p:cNvPr id="631" name="Straight Connector 20"/>
            <p:cNvCxnSpPr>
              <a:stCxn id="624" idx="2"/>
              <a:endCxn id="616" idx="0"/>
            </p:cNvCxnSpPr>
            <p:nvPr/>
          </p:nvCxnSpPr>
          <p:spPr>
            <a:xfrm>
              <a:off x="1496880" y="1663200"/>
              <a:ext cx="833760" cy="498600"/>
            </a:xfrm>
            <a:prstGeom prst="straightConnector1">
              <a:avLst/>
            </a:prstGeom>
            <a:ln cap="rnd">
              <a:solidFill>
                <a:srgbClr val="323232"/>
              </a:solidFill>
              <a:round/>
            </a:ln>
          </p:spPr>
        </p:cxnSp>
        <p:cxnSp>
          <p:nvCxnSpPr>
            <p:cNvPr id="632" name="Straight Connector 21"/>
            <p:cNvCxnSpPr>
              <a:stCxn id="626" idx="2"/>
              <a:endCxn id="616" idx="0"/>
            </p:cNvCxnSpPr>
            <p:nvPr/>
          </p:nvCxnSpPr>
          <p:spPr>
            <a:xfrm flipH="1">
              <a:off x="2330280" y="1663200"/>
              <a:ext cx="1000440" cy="498600"/>
            </a:xfrm>
            <a:prstGeom prst="straightConnector1">
              <a:avLst/>
            </a:prstGeom>
            <a:ln cap="rnd">
              <a:solidFill>
                <a:srgbClr val="323232"/>
              </a:solidFill>
              <a:round/>
            </a:ln>
          </p:spPr>
        </p:cxnSp>
        <p:cxnSp>
          <p:nvCxnSpPr>
            <p:cNvPr id="633" name="Straight Connector 22"/>
            <p:cNvCxnSpPr>
              <a:stCxn id="628" idx="2"/>
              <a:endCxn id="620" idx="0"/>
            </p:cNvCxnSpPr>
            <p:nvPr/>
          </p:nvCxnSpPr>
          <p:spPr>
            <a:xfrm>
              <a:off x="8585640" y="1663200"/>
              <a:ext cx="691560" cy="526680"/>
            </a:xfrm>
            <a:prstGeom prst="straightConnector1">
              <a:avLst/>
            </a:prstGeom>
            <a:ln cap="rnd">
              <a:solidFill>
                <a:srgbClr val="323232"/>
              </a:solidFill>
              <a:round/>
            </a:ln>
          </p:spPr>
        </p:cxnSp>
        <p:cxnSp>
          <p:nvCxnSpPr>
            <p:cNvPr id="634" name="Straight Connector 23"/>
            <p:cNvCxnSpPr>
              <a:stCxn id="630" idx="2"/>
              <a:endCxn id="620" idx="0"/>
            </p:cNvCxnSpPr>
            <p:nvPr/>
          </p:nvCxnSpPr>
          <p:spPr>
            <a:xfrm flipH="1">
              <a:off x="9276840" y="1663200"/>
              <a:ext cx="1153800" cy="526680"/>
            </a:xfrm>
            <a:prstGeom prst="straightConnector1">
              <a:avLst/>
            </a:prstGeom>
            <a:ln cap="rnd">
              <a:solidFill>
                <a:srgbClr val="323232"/>
              </a:solidFill>
              <a:round/>
            </a:ln>
          </p:spPr>
        </p:cxnSp>
        <p:sp>
          <p:nvSpPr>
            <p:cNvPr id="635" name="TextBox 24"/>
            <p:cNvSpPr/>
            <p:nvPr/>
          </p:nvSpPr>
          <p:spPr>
            <a:xfrm>
              <a:off x="2553120" y="2899440"/>
              <a:ext cx="6657120" cy="644760"/>
            </a:xfrm>
            <a:prstGeom prst="rect">
              <a:avLst/>
            </a:prstGeom>
            <a:noFill/>
            <a:ln w="0">
              <a:noFill/>
            </a:ln>
          </p:spPr>
          <p:style>
            <a:lnRef idx="0"/>
            <a:fillRef idx="0"/>
            <a:effectRef idx="0"/>
            <a:fontRef idx="minor"/>
          </p:style>
          <p:txBody>
            <a:bodyPr lIns="90000" rIns="90000" tIns="45000" bIns="45000" anchor="t">
              <a:spAutoFit/>
            </a:bodyPr>
            <a:p>
              <a:pPr marL="457200" defTabSz="457200">
                <a:lnSpc>
                  <a:spcPct val="100000"/>
                </a:lnSpc>
              </a:pPr>
              <a:r>
                <a:rPr b="0" lang="en-US" sz="1800" strike="noStrike" u="none">
                  <a:solidFill>
                    <a:schemeClr val="dk1"/>
                  </a:solidFill>
                  <a:effectLst/>
                  <a:uFillTx/>
                  <a:latin typeface="Arial"/>
                </a:rPr>
                <a:t>Studios(</a:t>
              </a:r>
              <a:r>
                <a:rPr b="0" lang="en-US" sz="1800" strike="noStrike" u="sng">
                  <a:solidFill>
                    <a:schemeClr val="dk1"/>
                  </a:solidFill>
                  <a:effectLst/>
                  <a:uFillTx/>
                  <a:latin typeface="Arial"/>
                </a:rPr>
                <a:t>name</a:t>
              </a:r>
              <a:r>
                <a:rPr b="0" lang="en-US" sz="1800" strike="noStrike" u="none">
                  <a:solidFill>
                    <a:schemeClr val="dk1"/>
                  </a:solidFill>
                  <a:effectLst/>
                  <a:uFillTx/>
                  <a:latin typeface="Arial"/>
                </a:rPr>
                <a:t>,address)</a:t>
              </a:r>
              <a:endParaRPr b="0" lang="en-US" sz="1800" strike="noStrike" u="none">
                <a:solidFill>
                  <a:srgbClr val="000000"/>
                </a:solidFill>
                <a:effectLst/>
                <a:uFillTx/>
                <a:latin typeface="Arial"/>
              </a:endParaRPr>
            </a:p>
            <a:p>
              <a:pPr marL="457200" defTabSz="457200">
                <a:lnSpc>
                  <a:spcPct val="100000"/>
                </a:lnSpc>
              </a:pPr>
              <a:r>
                <a:rPr b="0" lang="en-US" sz="1800" strike="noStrike" u="none">
                  <a:solidFill>
                    <a:schemeClr val="dk1"/>
                  </a:solidFill>
                  <a:effectLst/>
                  <a:uFillTx/>
                  <a:latin typeface="Arial"/>
                </a:rPr>
                <a:t>Crews(</a:t>
              </a:r>
              <a:r>
                <a:rPr b="0" lang="en-US" sz="1800" strike="noStrike" u="sng">
                  <a:solidFill>
                    <a:schemeClr val="dk1"/>
                  </a:solidFill>
                  <a:effectLst/>
                  <a:uFillTx/>
                  <a:latin typeface="Arial"/>
                </a:rPr>
                <a:t>number,</a:t>
              </a:r>
              <a:r>
                <a:rPr b="0" lang="en-US" sz="1800" strike="noStrike" u="none">
                  <a:solidFill>
                    <a:schemeClr val="dk1"/>
                  </a:solidFill>
                  <a:effectLst/>
                  <a:uFillTx/>
                  <a:latin typeface="Arial"/>
                </a:rPr>
                <a:t>crewChief,</a:t>
              </a:r>
              <a:r>
                <a:rPr b="0" lang="en-US" sz="1800" strike="noStrike" u="sng">
                  <a:solidFill>
                    <a:schemeClr val="dk1"/>
                  </a:solidFill>
                  <a:effectLst/>
                  <a:uFillTx/>
                  <a:latin typeface="Arial"/>
                </a:rPr>
                <a:t>studioName</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36" name="PlaceHolder 1"/>
          <p:cNvSpPr>
            <a:spLocks noGrp="1"/>
          </p:cNvSpPr>
          <p:nvPr>
            <p:ph/>
          </p:nvPr>
        </p:nvSpPr>
        <p:spPr>
          <a:xfrm>
            <a:off x="782280" y="1320840"/>
            <a:ext cx="10721520" cy="459000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How we convert this structure to relations?</a:t>
            </a:r>
            <a:endParaRPr b="0" lang="en-US" sz="1800" strike="noStrike" u="none">
              <a:solidFill>
                <a:schemeClr val="dk1">
                  <a:lumMod val="75000"/>
                  <a:lumOff val="25000"/>
                </a:schemeClr>
              </a:solidFill>
              <a:effectLst/>
              <a:uFillTx/>
              <a:latin typeface="Century Gothic"/>
            </a:endParaRPr>
          </a:p>
        </p:txBody>
      </p:sp>
      <p:sp>
        <p:nvSpPr>
          <p:cNvPr id="637" name="PlaceHolder 2"/>
          <p:cNvSpPr>
            <a:spLocks noGrp="1"/>
          </p:cNvSpPr>
          <p:nvPr>
            <p:ph type="title"/>
          </p:nvPr>
        </p:nvSpPr>
        <p:spPr>
          <a:xfrm>
            <a:off x="276840" y="228600"/>
            <a:ext cx="11226960" cy="128052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1b5ad7"/>
                </a:solidFill>
                <a:effectLst/>
                <a:uFillTx/>
                <a:latin typeface="Century Gothic"/>
              </a:rPr>
              <a:t>Converting Subclass Structures to Relations</a:t>
            </a:r>
            <a:endParaRPr b="0" lang="en-US" sz="4000" strike="noStrike" u="none">
              <a:solidFill>
                <a:schemeClr val="dk1"/>
              </a:solidFill>
              <a:effectLst/>
              <a:uFillTx/>
              <a:latin typeface="Century Gothic"/>
            </a:endParaRPr>
          </a:p>
        </p:txBody>
      </p:sp>
      <p:grpSp>
        <p:nvGrpSpPr>
          <p:cNvPr id="638" name="Group 3"/>
          <p:cNvGrpSpPr/>
          <p:nvPr/>
        </p:nvGrpSpPr>
        <p:grpSpPr>
          <a:xfrm>
            <a:off x="2514600" y="2438280"/>
            <a:ext cx="7523640" cy="3200040"/>
            <a:chOff x="2514600" y="2438280"/>
            <a:chExt cx="7523640" cy="3200040"/>
          </a:xfrm>
        </p:grpSpPr>
        <p:sp>
          <p:nvSpPr>
            <p:cNvPr id="639" name="Rounded Rectangle 4"/>
            <p:cNvSpPr/>
            <p:nvPr/>
          </p:nvSpPr>
          <p:spPr>
            <a:xfrm>
              <a:off x="5638680" y="3352680"/>
              <a:ext cx="1294920" cy="609120"/>
            </a:xfrm>
            <a:prstGeom prst="roundRect">
              <a:avLst>
                <a:gd name="adj" fmla="val 16667"/>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Movies</a:t>
              </a:r>
              <a:endParaRPr b="0" lang="en-US" sz="1800" strike="noStrike" u="none">
                <a:solidFill>
                  <a:srgbClr val="000000"/>
                </a:solidFill>
                <a:effectLst/>
                <a:uFillTx/>
                <a:latin typeface="Arial"/>
              </a:endParaRPr>
            </a:p>
          </p:txBody>
        </p:sp>
        <p:sp>
          <p:nvSpPr>
            <p:cNvPr id="640" name="Rounded Rectangle 5"/>
            <p:cNvSpPr/>
            <p:nvPr/>
          </p:nvSpPr>
          <p:spPr>
            <a:xfrm>
              <a:off x="3657600" y="5029200"/>
              <a:ext cx="1294920" cy="609120"/>
            </a:xfrm>
            <a:prstGeom prst="roundRect">
              <a:avLst>
                <a:gd name="adj" fmla="val 16667"/>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Cartoons</a:t>
              </a:r>
              <a:endParaRPr b="0" lang="en-US" sz="1800" strike="noStrike" u="none">
                <a:solidFill>
                  <a:srgbClr val="000000"/>
                </a:solidFill>
                <a:effectLst/>
                <a:uFillTx/>
                <a:latin typeface="Arial"/>
              </a:endParaRPr>
            </a:p>
          </p:txBody>
        </p:sp>
        <p:sp>
          <p:nvSpPr>
            <p:cNvPr id="641" name="Rounded Rectangle 6"/>
            <p:cNvSpPr/>
            <p:nvPr/>
          </p:nvSpPr>
          <p:spPr>
            <a:xfrm>
              <a:off x="7620120" y="5029200"/>
              <a:ext cx="1294920" cy="609120"/>
            </a:xfrm>
            <a:prstGeom prst="roundRect">
              <a:avLst>
                <a:gd name="adj" fmla="val 16667"/>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Century Gothic"/>
                </a:rPr>
                <a:t>Murder Mysteries</a:t>
              </a:r>
              <a:endParaRPr b="0" lang="en-US" sz="1800" strike="noStrike" u="none">
                <a:solidFill>
                  <a:srgbClr val="000000"/>
                </a:solidFill>
                <a:effectLst/>
                <a:uFillTx/>
                <a:latin typeface="Arial"/>
              </a:endParaRPr>
            </a:p>
          </p:txBody>
        </p:sp>
        <p:sp>
          <p:nvSpPr>
            <p:cNvPr id="642" name="Isosceles Triangle 7"/>
            <p:cNvSpPr/>
            <p:nvPr/>
          </p:nvSpPr>
          <p:spPr>
            <a:xfrm>
              <a:off x="4419720" y="4038480"/>
              <a:ext cx="533160" cy="45684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43" name="TextBox 8"/>
            <p:cNvSpPr/>
            <p:nvPr/>
          </p:nvSpPr>
          <p:spPr>
            <a:xfrm>
              <a:off x="4458960" y="4114800"/>
              <a:ext cx="47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isa</a:t>
              </a:r>
              <a:endParaRPr b="0" lang="en-US" sz="1800" strike="noStrike" u="none">
                <a:solidFill>
                  <a:srgbClr val="000000"/>
                </a:solidFill>
                <a:effectLst/>
                <a:uFillTx/>
                <a:latin typeface="Arial"/>
              </a:endParaRPr>
            </a:p>
          </p:txBody>
        </p:sp>
        <p:sp>
          <p:nvSpPr>
            <p:cNvPr id="644" name="Isosceles Triangle 9"/>
            <p:cNvSpPr/>
            <p:nvPr/>
          </p:nvSpPr>
          <p:spPr>
            <a:xfrm>
              <a:off x="7620120" y="4038480"/>
              <a:ext cx="533160" cy="45684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45" name="TextBox 10"/>
            <p:cNvSpPr/>
            <p:nvPr/>
          </p:nvSpPr>
          <p:spPr>
            <a:xfrm>
              <a:off x="7659360" y="4114800"/>
              <a:ext cx="47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isa</a:t>
              </a:r>
              <a:endParaRPr b="0" lang="en-US" sz="1800" strike="noStrike" u="none">
                <a:solidFill>
                  <a:srgbClr val="000000"/>
                </a:solidFill>
                <a:effectLst/>
                <a:uFillTx/>
                <a:latin typeface="Arial"/>
              </a:endParaRPr>
            </a:p>
          </p:txBody>
        </p:sp>
        <p:cxnSp>
          <p:nvCxnSpPr>
            <p:cNvPr id="646" name="Straight Connector 11"/>
            <p:cNvCxnSpPr>
              <a:stCxn id="642" idx="0"/>
              <a:endCxn id="639" idx="1"/>
            </p:cNvCxnSpPr>
            <p:nvPr/>
          </p:nvCxnSpPr>
          <p:spPr>
            <a:xfrm flipV="1">
              <a:off x="4686480" y="3657240"/>
              <a:ext cx="952560" cy="381600"/>
            </a:xfrm>
            <a:prstGeom prst="straightConnector1">
              <a:avLst/>
            </a:prstGeom>
            <a:ln cap="rnd">
              <a:solidFill>
                <a:srgbClr val="323232"/>
              </a:solidFill>
              <a:round/>
            </a:ln>
          </p:spPr>
        </p:cxnSp>
        <p:cxnSp>
          <p:nvCxnSpPr>
            <p:cNvPr id="647" name="Straight Connector 12"/>
            <p:cNvCxnSpPr>
              <a:stCxn id="643" idx="2"/>
              <a:endCxn id="640" idx="0"/>
            </p:cNvCxnSpPr>
            <p:nvPr/>
          </p:nvCxnSpPr>
          <p:spPr>
            <a:xfrm flipH="1">
              <a:off x="4304880" y="4482720"/>
              <a:ext cx="390960" cy="546840"/>
            </a:xfrm>
            <a:prstGeom prst="straightConnector1">
              <a:avLst/>
            </a:prstGeom>
            <a:ln cap="rnd">
              <a:solidFill>
                <a:srgbClr val="323232"/>
              </a:solidFill>
              <a:round/>
            </a:ln>
          </p:spPr>
        </p:cxnSp>
        <p:cxnSp>
          <p:nvCxnSpPr>
            <p:cNvPr id="648" name="Straight Connector 13"/>
            <p:cNvCxnSpPr>
              <a:stCxn id="639" idx="3"/>
              <a:endCxn id="644" idx="0"/>
            </p:cNvCxnSpPr>
            <p:nvPr/>
          </p:nvCxnSpPr>
          <p:spPr>
            <a:xfrm>
              <a:off x="6933600" y="3657240"/>
              <a:ext cx="953640" cy="381600"/>
            </a:xfrm>
            <a:prstGeom prst="straightConnector1">
              <a:avLst/>
            </a:prstGeom>
            <a:ln cap="rnd">
              <a:solidFill>
                <a:srgbClr val="323232"/>
              </a:solidFill>
              <a:round/>
            </a:ln>
          </p:spPr>
        </p:cxnSp>
        <p:cxnSp>
          <p:nvCxnSpPr>
            <p:cNvPr id="649" name="Straight Connector 14"/>
            <p:cNvCxnSpPr>
              <a:stCxn id="645" idx="2"/>
              <a:endCxn id="641" idx="0"/>
            </p:cNvCxnSpPr>
            <p:nvPr/>
          </p:nvCxnSpPr>
          <p:spPr>
            <a:xfrm>
              <a:off x="7895880" y="4482720"/>
              <a:ext cx="371880" cy="546840"/>
            </a:xfrm>
            <a:prstGeom prst="straightConnector1">
              <a:avLst/>
            </a:prstGeom>
            <a:ln cap="rnd">
              <a:solidFill>
                <a:srgbClr val="323232"/>
              </a:solidFill>
              <a:round/>
            </a:ln>
          </p:spPr>
        </p:cxnSp>
        <p:grpSp>
          <p:nvGrpSpPr>
            <p:cNvPr id="650" name="Group 23"/>
            <p:cNvGrpSpPr/>
            <p:nvPr/>
          </p:nvGrpSpPr>
          <p:grpSpPr>
            <a:xfrm>
              <a:off x="4267080" y="2438280"/>
              <a:ext cx="887400" cy="380520"/>
              <a:chOff x="4267080" y="2438280"/>
              <a:chExt cx="887400" cy="380520"/>
            </a:xfrm>
          </p:grpSpPr>
          <p:sp>
            <p:nvSpPr>
              <p:cNvPr id="651" name="Oval 34"/>
              <p:cNvSpPr/>
              <p:nvPr/>
            </p:nvSpPr>
            <p:spPr>
              <a:xfrm>
                <a:off x="4267080" y="2438280"/>
                <a:ext cx="837720" cy="38052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52" name="TextBox 35"/>
              <p:cNvSpPr/>
              <p:nvPr/>
            </p:nvSpPr>
            <p:spPr>
              <a:xfrm>
                <a:off x="4267080" y="2438280"/>
                <a:ext cx="887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p:txBody>
          </p:sp>
        </p:grpSp>
        <p:sp>
          <p:nvSpPr>
            <p:cNvPr id="653" name="Oval 16"/>
            <p:cNvSpPr/>
            <p:nvPr/>
          </p:nvSpPr>
          <p:spPr>
            <a:xfrm>
              <a:off x="5334120" y="2438280"/>
              <a:ext cx="837720" cy="38052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54" name="TextBox 17"/>
            <p:cNvSpPr/>
            <p:nvPr/>
          </p:nvSpPr>
          <p:spPr>
            <a:xfrm>
              <a:off x="5486400" y="2438280"/>
              <a:ext cx="5774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title</a:t>
              </a:r>
              <a:endParaRPr b="0" lang="en-US" sz="1800" strike="noStrike" u="none">
                <a:solidFill>
                  <a:srgbClr val="000000"/>
                </a:solidFill>
                <a:effectLst/>
                <a:uFillTx/>
                <a:latin typeface="Arial"/>
              </a:endParaRPr>
            </a:p>
          </p:txBody>
        </p:sp>
        <p:sp>
          <p:nvSpPr>
            <p:cNvPr id="655" name="Oval 18"/>
            <p:cNvSpPr/>
            <p:nvPr/>
          </p:nvSpPr>
          <p:spPr>
            <a:xfrm>
              <a:off x="6400800" y="2438280"/>
              <a:ext cx="837720" cy="38052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56" name="TextBox 19"/>
            <p:cNvSpPr/>
            <p:nvPr/>
          </p:nvSpPr>
          <p:spPr>
            <a:xfrm>
              <a:off x="6553080" y="2438280"/>
              <a:ext cx="678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year</a:t>
              </a:r>
              <a:endParaRPr b="0" lang="en-US" sz="1800" strike="noStrike" u="none">
                <a:solidFill>
                  <a:srgbClr val="000000"/>
                </a:solidFill>
                <a:effectLst/>
                <a:uFillTx/>
                <a:latin typeface="Arial"/>
              </a:endParaRPr>
            </a:p>
          </p:txBody>
        </p:sp>
        <p:sp>
          <p:nvSpPr>
            <p:cNvPr id="657" name="Oval 20"/>
            <p:cNvSpPr/>
            <p:nvPr/>
          </p:nvSpPr>
          <p:spPr>
            <a:xfrm>
              <a:off x="7467480" y="2438280"/>
              <a:ext cx="837720" cy="38052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58" name="TextBox 21"/>
            <p:cNvSpPr/>
            <p:nvPr/>
          </p:nvSpPr>
          <p:spPr>
            <a:xfrm>
              <a:off x="7543800" y="2438280"/>
              <a:ext cx="84168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p:txBody>
        </p:sp>
        <p:cxnSp>
          <p:nvCxnSpPr>
            <p:cNvPr id="659" name="Straight Connector 22"/>
            <p:cNvCxnSpPr>
              <a:stCxn id="652" idx="2"/>
              <a:endCxn id="639" idx="0"/>
            </p:cNvCxnSpPr>
            <p:nvPr/>
          </p:nvCxnSpPr>
          <p:spPr>
            <a:xfrm>
              <a:off x="4710600" y="2806200"/>
              <a:ext cx="1575720" cy="546840"/>
            </a:xfrm>
            <a:prstGeom prst="straightConnector1">
              <a:avLst/>
            </a:prstGeom>
            <a:ln cap="rnd">
              <a:solidFill>
                <a:srgbClr val="323232"/>
              </a:solidFill>
              <a:round/>
            </a:ln>
          </p:spPr>
        </p:cxnSp>
        <p:cxnSp>
          <p:nvCxnSpPr>
            <p:cNvPr id="660" name="Straight Connector 23"/>
            <p:cNvCxnSpPr>
              <a:stCxn id="654" idx="2"/>
              <a:endCxn id="639" idx="0"/>
            </p:cNvCxnSpPr>
            <p:nvPr/>
          </p:nvCxnSpPr>
          <p:spPr>
            <a:xfrm>
              <a:off x="5775120" y="2806200"/>
              <a:ext cx="511200" cy="546840"/>
            </a:xfrm>
            <a:prstGeom prst="straightConnector1">
              <a:avLst/>
            </a:prstGeom>
            <a:ln cap="rnd">
              <a:solidFill>
                <a:srgbClr val="323232"/>
              </a:solidFill>
              <a:round/>
            </a:ln>
          </p:spPr>
        </p:cxnSp>
        <p:cxnSp>
          <p:nvCxnSpPr>
            <p:cNvPr id="661" name="Straight Connector 24"/>
            <p:cNvCxnSpPr>
              <a:stCxn id="656" idx="2"/>
              <a:endCxn id="639" idx="0"/>
            </p:cNvCxnSpPr>
            <p:nvPr/>
          </p:nvCxnSpPr>
          <p:spPr>
            <a:xfrm flipH="1">
              <a:off x="6285960" y="2806200"/>
              <a:ext cx="606600" cy="546840"/>
            </a:xfrm>
            <a:prstGeom prst="straightConnector1">
              <a:avLst/>
            </a:prstGeom>
            <a:ln cap="rnd">
              <a:solidFill>
                <a:srgbClr val="323232"/>
              </a:solidFill>
              <a:round/>
            </a:ln>
          </p:spPr>
        </p:cxnSp>
        <p:cxnSp>
          <p:nvCxnSpPr>
            <p:cNvPr id="662" name="Straight Connector 25"/>
            <p:cNvCxnSpPr>
              <a:stCxn id="658" idx="2"/>
              <a:endCxn id="639" idx="0"/>
            </p:cNvCxnSpPr>
            <p:nvPr/>
          </p:nvCxnSpPr>
          <p:spPr>
            <a:xfrm flipH="1">
              <a:off x="6285960" y="2806200"/>
              <a:ext cx="1679040" cy="546840"/>
            </a:xfrm>
            <a:prstGeom prst="straightConnector1">
              <a:avLst/>
            </a:prstGeom>
            <a:ln cap="rnd">
              <a:solidFill>
                <a:srgbClr val="323232"/>
              </a:solidFill>
              <a:round/>
            </a:ln>
          </p:spPr>
        </p:cxnSp>
        <p:sp>
          <p:nvSpPr>
            <p:cNvPr id="663" name="Oval 26"/>
            <p:cNvSpPr/>
            <p:nvPr/>
          </p:nvSpPr>
          <p:spPr>
            <a:xfrm>
              <a:off x="8839080" y="4114800"/>
              <a:ext cx="837720" cy="380520"/>
            </a:xfrm>
            <a:prstGeom prst="ellipse">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64" name="TextBox 27"/>
            <p:cNvSpPr/>
            <p:nvPr/>
          </p:nvSpPr>
          <p:spPr>
            <a:xfrm>
              <a:off x="8915400" y="4114800"/>
              <a:ext cx="11228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weapon</a:t>
              </a:r>
              <a:endParaRPr b="0" lang="en-US" sz="1800" strike="noStrike" u="none">
                <a:solidFill>
                  <a:srgbClr val="000000"/>
                </a:solidFill>
                <a:effectLst/>
                <a:uFillTx/>
                <a:latin typeface="Arial"/>
              </a:endParaRPr>
            </a:p>
          </p:txBody>
        </p:sp>
        <p:cxnSp>
          <p:nvCxnSpPr>
            <p:cNvPr id="665" name="Straight Connector 28"/>
            <p:cNvCxnSpPr>
              <a:stCxn id="664" idx="2"/>
              <a:endCxn id="641" idx="3"/>
            </p:cNvCxnSpPr>
            <p:nvPr/>
          </p:nvCxnSpPr>
          <p:spPr>
            <a:xfrm flipH="1">
              <a:off x="8915040" y="4482720"/>
              <a:ext cx="561960" cy="851400"/>
            </a:xfrm>
            <a:prstGeom prst="straightConnector1">
              <a:avLst/>
            </a:prstGeom>
            <a:ln cap="rnd">
              <a:solidFill>
                <a:srgbClr val="323232"/>
              </a:solidFill>
              <a:round/>
            </a:ln>
          </p:spPr>
        </p:cxnSp>
        <p:sp>
          <p:nvSpPr>
            <p:cNvPr id="666" name="Diamond 29"/>
            <p:cNvSpPr/>
            <p:nvPr/>
          </p:nvSpPr>
          <p:spPr>
            <a:xfrm>
              <a:off x="2895480" y="3429000"/>
              <a:ext cx="1066320" cy="456840"/>
            </a:xfrm>
            <a:prstGeom prst="diamond">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667" name="TextBox 30"/>
            <p:cNvSpPr/>
            <p:nvPr/>
          </p:nvSpPr>
          <p:spPr>
            <a:xfrm>
              <a:off x="2971800" y="3505320"/>
              <a:ext cx="9241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Voices</a:t>
              </a:r>
              <a:endParaRPr b="0" lang="en-US" sz="1800" strike="noStrike" u="none">
                <a:solidFill>
                  <a:srgbClr val="000000"/>
                </a:solidFill>
                <a:effectLst/>
                <a:uFillTx/>
                <a:latin typeface="Arial"/>
              </a:endParaRPr>
            </a:p>
          </p:txBody>
        </p:sp>
        <p:cxnSp>
          <p:nvCxnSpPr>
            <p:cNvPr id="668" name="Straight Connector 31"/>
            <p:cNvCxnSpPr>
              <a:stCxn id="667" idx="2"/>
              <a:endCxn id="640" idx="1"/>
            </p:cNvCxnSpPr>
            <p:nvPr/>
          </p:nvCxnSpPr>
          <p:spPr>
            <a:xfrm>
              <a:off x="3433680" y="3873240"/>
              <a:ext cx="224280" cy="1460880"/>
            </a:xfrm>
            <a:prstGeom prst="straightConnector1">
              <a:avLst/>
            </a:prstGeom>
            <a:ln cap="rnd">
              <a:solidFill>
                <a:srgbClr val="323232"/>
              </a:solidFill>
              <a:round/>
            </a:ln>
          </p:spPr>
        </p:cxnSp>
        <p:sp>
          <p:nvSpPr>
            <p:cNvPr id="669" name="TextBox 32"/>
            <p:cNvSpPr/>
            <p:nvPr/>
          </p:nvSpPr>
          <p:spPr>
            <a:xfrm>
              <a:off x="2514600" y="2438280"/>
              <a:ext cx="9781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to Stars</a:t>
              </a:r>
              <a:endParaRPr b="0" lang="en-US" sz="1800" strike="noStrike" u="none">
                <a:solidFill>
                  <a:srgbClr val="000000"/>
                </a:solidFill>
                <a:effectLst/>
                <a:uFillTx/>
                <a:latin typeface="Arial"/>
              </a:endParaRPr>
            </a:p>
          </p:txBody>
        </p:sp>
        <p:cxnSp>
          <p:nvCxnSpPr>
            <p:cNvPr id="670" name="Straight Connector 33"/>
            <p:cNvCxnSpPr>
              <a:stCxn id="666" idx="0"/>
              <a:endCxn id="669" idx="2"/>
            </p:cNvCxnSpPr>
            <p:nvPr/>
          </p:nvCxnSpPr>
          <p:spPr>
            <a:xfrm flipH="1" flipV="1">
              <a:off x="3003480" y="2806200"/>
              <a:ext cx="425520" cy="623160"/>
            </a:xfrm>
            <a:prstGeom prst="straightConnector1">
              <a:avLst/>
            </a:prstGeom>
            <a:ln cap="rnd">
              <a:solidFill>
                <a:srgbClr val="323232"/>
              </a:solidFill>
              <a:round/>
            </a:ln>
          </p:spPr>
        </p:cxnSp>
      </p:gr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71" name="PlaceHolder 1"/>
          <p:cNvSpPr>
            <a:spLocks noGrp="1"/>
          </p:cNvSpPr>
          <p:nvPr>
            <p:ph/>
          </p:nvPr>
        </p:nvSpPr>
        <p:spPr>
          <a:xfrm>
            <a:off x="1028880" y="1195560"/>
            <a:ext cx="10225800" cy="543780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2800" strike="noStrike" u="none">
                <a:solidFill>
                  <a:schemeClr val="dk1"/>
                </a:solidFill>
                <a:effectLst/>
                <a:uFillTx/>
                <a:latin typeface="Century Gothic"/>
              </a:rPr>
              <a:t>The principal conversion strategies</a:t>
            </a:r>
            <a:endParaRPr b="0" lang="en-US" sz="2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2400" strike="noStrike" u="none">
                <a:solidFill>
                  <a:schemeClr val="dk1"/>
                </a:solidFill>
                <a:effectLst/>
                <a:uFillTx/>
                <a:latin typeface="Century Gothic"/>
              </a:rPr>
              <a:t>Follow E/R viewpoint</a:t>
            </a:r>
            <a:endParaRPr b="0" lang="en-US" sz="24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2000" strike="noStrike" u="none">
                <a:solidFill>
                  <a:schemeClr val="dk1"/>
                </a:solidFill>
                <a:effectLst/>
                <a:uFillTx/>
                <a:latin typeface="Century Gothic"/>
              </a:rPr>
              <a:t>For each entity set E in the hierarchy, create a relation that includes the key attributes from the root and any attributes belong to E</a:t>
            </a:r>
            <a:endParaRPr b="0" lang="en-US" sz="20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2400" strike="noStrike" u="none">
                <a:solidFill>
                  <a:schemeClr val="dk1"/>
                </a:solidFill>
                <a:effectLst/>
                <a:uFillTx/>
                <a:latin typeface="Century Gothic"/>
              </a:rPr>
              <a:t>Treat entities as object-oriented</a:t>
            </a:r>
            <a:endParaRPr b="0" lang="en-US" sz="24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2000" strike="noStrike" u="none">
                <a:solidFill>
                  <a:schemeClr val="dk1"/>
                </a:solidFill>
                <a:effectLst/>
                <a:uFillTx/>
                <a:latin typeface="Century Gothic"/>
              </a:rPr>
              <a:t>For each possible subtree that includes the root, create one relation, whose schema includes all the attributes of all the entity sets in the subtree</a:t>
            </a:r>
            <a:endParaRPr b="0" lang="en-US" sz="20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2400" strike="noStrike" u="none">
                <a:solidFill>
                  <a:schemeClr val="dk1"/>
                </a:solidFill>
                <a:effectLst/>
                <a:uFillTx/>
                <a:latin typeface="Century Gothic"/>
              </a:rPr>
              <a:t>Use null values</a:t>
            </a:r>
            <a:endParaRPr b="0" lang="en-US" sz="24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2000" strike="noStrike" u="none">
                <a:solidFill>
                  <a:schemeClr val="dk1"/>
                </a:solidFill>
                <a:effectLst/>
                <a:uFillTx/>
                <a:latin typeface="Century Gothic"/>
              </a:rPr>
              <a:t>Create only one relation with all attributes of all entity sets in the hierarchy. Each entity is represented by one tuple, and that tuple has a NULL value for whatever attributes  the entity does not have</a:t>
            </a:r>
            <a:endParaRPr b="0" lang="en-US" sz="2000" strike="noStrike" u="none">
              <a:solidFill>
                <a:schemeClr val="dk1">
                  <a:lumMod val="75000"/>
                  <a:lumOff val="25000"/>
                </a:schemeClr>
              </a:solidFill>
              <a:effectLst/>
              <a:uFillTx/>
              <a:latin typeface="Century Gothic"/>
            </a:endParaRPr>
          </a:p>
        </p:txBody>
      </p:sp>
      <p:sp>
        <p:nvSpPr>
          <p:cNvPr id="672" name="PlaceHolder 2"/>
          <p:cNvSpPr>
            <a:spLocks noGrp="1"/>
          </p:cNvSpPr>
          <p:nvPr>
            <p:ph type="title"/>
          </p:nvPr>
        </p:nvSpPr>
        <p:spPr>
          <a:xfrm>
            <a:off x="567000" y="160560"/>
            <a:ext cx="11057400" cy="128052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1b5ad7"/>
                </a:solidFill>
                <a:effectLst/>
                <a:uFillTx/>
                <a:latin typeface="Century Gothic"/>
              </a:rPr>
              <a:t>Converting Subclass Structures to Relations</a:t>
            </a:r>
            <a:endParaRPr b="0" lang="en-US" sz="4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2514600" y="143640"/>
            <a:ext cx="8911080" cy="98280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1b5ad7"/>
                </a:solidFill>
                <a:effectLst/>
                <a:uFillTx/>
                <a:latin typeface="Century Gothic"/>
              </a:rPr>
              <a:t>E/R Style Conversion</a:t>
            </a:r>
            <a:endParaRPr b="0" lang="en-US" sz="4000" strike="noStrike" u="none">
              <a:solidFill>
                <a:schemeClr val="dk1"/>
              </a:solidFill>
              <a:effectLst/>
              <a:uFillTx/>
              <a:latin typeface="Century Gothic"/>
            </a:endParaRPr>
          </a:p>
        </p:txBody>
      </p:sp>
      <p:grpSp>
        <p:nvGrpSpPr>
          <p:cNvPr id="674" name="Group 3"/>
          <p:cNvGrpSpPr/>
          <p:nvPr/>
        </p:nvGrpSpPr>
        <p:grpSpPr>
          <a:xfrm>
            <a:off x="365040" y="953280"/>
            <a:ext cx="11409840" cy="3922920"/>
            <a:chOff x="365040" y="953280"/>
            <a:chExt cx="11409840" cy="3922920"/>
          </a:xfrm>
        </p:grpSpPr>
        <p:sp>
          <p:nvSpPr>
            <p:cNvPr id="675" name="Rounded Rectangle 4"/>
            <p:cNvSpPr/>
            <p:nvPr/>
          </p:nvSpPr>
          <p:spPr>
            <a:xfrm>
              <a:off x="5287320" y="2137320"/>
              <a:ext cx="1991880" cy="73008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Movies</a:t>
              </a:r>
              <a:endParaRPr b="0" lang="en-US" sz="1800" strike="noStrike" u="none">
                <a:solidFill>
                  <a:srgbClr val="000000"/>
                </a:solidFill>
                <a:effectLst/>
                <a:uFillTx/>
                <a:latin typeface="Arial"/>
              </a:endParaRPr>
            </a:p>
          </p:txBody>
        </p:sp>
        <p:sp>
          <p:nvSpPr>
            <p:cNvPr id="676" name="Rounded Rectangle 5"/>
            <p:cNvSpPr/>
            <p:nvPr/>
          </p:nvSpPr>
          <p:spPr>
            <a:xfrm>
              <a:off x="2240280" y="4146120"/>
              <a:ext cx="1991880" cy="73008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Cartoons</a:t>
              </a:r>
              <a:endParaRPr b="0" lang="en-US" sz="1800" strike="noStrike" u="none">
                <a:solidFill>
                  <a:srgbClr val="000000"/>
                </a:solidFill>
                <a:effectLst/>
                <a:uFillTx/>
                <a:latin typeface="Arial"/>
              </a:endParaRPr>
            </a:p>
          </p:txBody>
        </p:sp>
        <p:sp>
          <p:nvSpPr>
            <p:cNvPr id="677" name="Rounded Rectangle 6"/>
            <p:cNvSpPr/>
            <p:nvPr/>
          </p:nvSpPr>
          <p:spPr>
            <a:xfrm>
              <a:off x="8334000" y="4146120"/>
              <a:ext cx="1991880" cy="73008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Murder Mysteries</a:t>
              </a:r>
              <a:endParaRPr b="0" lang="en-US" sz="1800" strike="noStrike" u="none">
                <a:solidFill>
                  <a:srgbClr val="000000"/>
                </a:solidFill>
                <a:effectLst/>
                <a:uFillTx/>
                <a:latin typeface="Arial"/>
              </a:endParaRPr>
            </a:p>
          </p:txBody>
        </p:sp>
        <p:sp>
          <p:nvSpPr>
            <p:cNvPr id="678" name="Isosceles Triangle 7"/>
            <p:cNvSpPr/>
            <p:nvPr/>
          </p:nvSpPr>
          <p:spPr>
            <a:xfrm>
              <a:off x="3091320" y="2959200"/>
              <a:ext cx="1375560" cy="590760"/>
            </a:xfrm>
            <a:prstGeom prst="triangle">
              <a:avLst>
                <a:gd name="adj"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679" name="TextBox 8"/>
            <p:cNvSpPr/>
            <p:nvPr/>
          </p:nvSpPr>
          <p:spPr>
            <a:xfrm>
              <a:off x="3532320" y="3138840"/>
              <a:ext cx="699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isa</a:t>
              </a:r>
              <a:endParaRPr b="0" lang="en-US" sz="1800" strike="noStrike" u="none">
                <a:solidFill>
                  <a:srgbClr val="000000"/>
                </a:solidFill>
                <a:effectLst/>
                <a:uFillTx/>
                <a:latin typeface="Arial"/>
              </a:endParaRPr>
            </a:p>
          </p:txBody>
        </p:sp>
        <p:sp>
          <p:nvSpPr>
            <p:cNvPr id="680" name="Isosceles Triangle 9"/>
            <p:cNvSpPr/>
            <p:nvPr/>
          </p:nvSpPr>
          <p:spPr>
            <a:xfrm>
              <a:off x="7835400" y="2959200"/>
              <a:ext cx="1552680" cy="595440"/>
            </a:xfrm>
            <a:prstGeom prst="triangle">
              <a:avLst>
                <a:gd name="adj"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681" name="TextBox 10"/>
            <p:cNvSpPr/>
            <p:nvPr/>
          </p:nvSpPr>
          <p:spPr>
            <a:xfrm>
              <a:off x="8394480" y="3050280"/>
              <a:ext cx="699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isa</a:t>
              </a:r>
              <a:endParaRPr b="0" lang="en-US" sz="1800" strike="noStrike" u="none">
                <a:solidFill>
                  <a:srgbClr val="000000"/>
                </a:solidFill>
                <a:effectLst/>
                <a:uFillTx/>
                <a:latin typeface="Arial"/>
              </a:endParaRPr>
            </a:p>
          </p:txBody>
        </p:sp>
        <p:cxnSp>
          <p:nvCxnSpPr>
            <p:cNvPr id="682" name="Straight Connector 11"/>
            <p:cNvCxnSpPr>
              <a:stCxn id="678" idx="0"/>
              <a:endCxn id="675" idx="1"/>
            </p:cNvCxnSpPr>
            <p:nvPr/>
          </p:nvCxnSpPr>
          <p:spPr>
            <a:xfrm flipV="1">
              <a:off x="3779280" y="2502360"/>
              <a:ext cx="1508400" cy="457200"/>
            </a:xfrm>
            <a:prstGeom prst="straightConnector1">
              <a:avLst/>
            </a:prstGeom>
            <a:ln cap="rnd">
              <a:solidFill>
                <a:srgbClr val="323232"/>
              </a:solidFill>
              <a:round/>
            </a:ln>
          </p:spPr>
        </p:cxnSp>
        <p:cxnSp>
          <p:nvCxnSpPr>
            <p:cNvPr id="683" name="Straight Connector 12"/>
            <p:cNvCxnSpPr>
              <a:stCxn id="679" idx="2"/>
              <a:endCxn id="676" idx="0"/>
            </p:cNvCxnSpPr>
            <p:nvPr/>
          </p:nvCxnSpPr>
          <p:spPr>
            <a:xfrm flipH="1">
              <a:off x="3236040" y="3506760"/>
              <a:ext cx="646560" cy="639720"/>
            </a:xfrm>
            <a:prstGeom prst="straightConnector1">
              <a:avLst/>
            </a:prstGeom>
            <a:ln cap="rnd">
              <a:solidFill>
                <a:srgbClr val="323232"/>
              </a:solidFill>
              <a:round/>
            </a:ln>
          </p:spPr>
        </p:cxnSp>
        <p:cxnSp>
          <p:nvCxnSpPr>
            <p:cNvPr id="684" name="Straight Connector 13"/>
            <p:cNvCxnSpPr>
              <a:stCxn id="675" idx="3"/>
              <a:endCxn id="680" idx="0"/>
            </p:cNvCxnSpPr>
            <p:nvPr/>
          </p:nvCxnSpPr>
          <p:spPr>
            <a:xfrm>
              <a:off x="7279200" y="2502360"/>
              <a:ext cx="1333080" cy="457200"/>
            </a:xfrm>
            <a:prstGeom prst="straightConnector1">
              <a:avLst/>
            </a:prstGeom>
            <a:ln cap="rnd">
              <a:solidFill>
                <a:srgbClr val="323232"/>
              </a:solidFill>
              <a:round/>
            </a:ln>
          </p:spPr>
        </p:cxnSp>
        <p:cxnSp>
          <p:nvCxnSpPr>
            <p:cNvPr id="685" name="Straight Connector 14"/>
            <p:cNvCxnSpPr>
              <a:stCxn id="681" idx="2"/>
              <a:endCxn id="677" idx="0"/>
            </p:cNvCxnSpPr>
            <p:nvPr/>
          </p:nvCxnSpPr>
          <p:spPr>
            <a:xfrm>
              <a:off x="8744400" y="3418200"/>
              <a:ext cx="585720" cy="728280"/>
            </a:xfrm>
            <a:prstGeom prst="straightConnector1">
              <a:avLst/>
            </a:prstGeom>
            <a:ln cap="rnd">
              <a:solidFill>
                <a:srgbClr val="323232"/>
              </a:solidFill>
              <a:round/>
            </a:ln>
          </p:spPr>
        </p:cxnSp>
        <p:grpSp>
          <p:nvGrpSpPr>
            <p:cNvPr id="686" name="Group 23"/>
            <p:cNvGrpSpPr/>
            <p:nvPr/>
          </p:nvGrpSpPr>
          <p:grpSpPr>
            <a:xfrm>
              <a:off x="365040" y="953280"/>
              <a:ext cx="4101840" cy="545040"/>
              <a:chOff x="365040" y="953280"/>
              <a:chExt cx="4101840" cy="545040"/>
            </a:xfrm>
          </p:grpSpPr>
          <p:sp>
            <p:nvSpPr>
              <p:cNvPr id="687" name="Oval 34"/>
              <p:cNvSpPr/>
              <p:nvPr/>
            </p:nvSpPr>
            <p:spPr>
              <a:xfrm>
                <a:off x="3178080" y="1041480"/>
                <a:ext cx="1288800" cy="4561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688" name="TextBox 35"/>
              <p:cNvSpPr/>
              <p:nvPr/>
            </p:nvSpPr>
            <p:spPr>
              <a:xfrm>
                <a:off x="3178080" y="1041480"/>
                <a:ext cx="118656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lt1"/>
                    </a:solidFill>
                    <a:effectLst/>
                    <a:uFillTx/>
                    <a:latin typeface="Arial"/>
                  </a:rPr>
                  <a:t>length</a:t>
                </a:r>
                <a:endParaRPr b="0" lang="en-US" sz="1800" strike="noStrike" u="none">
                  <a:solidFill>
                    <a:srgbClr val="000000"/>
                  </a:solidFill>
                  <a:effectLst/>
                  <a:uFillTx/>
                  <a:latin typeface="Arial"/>
                </a:endParaRPr>
              </a:p>
            </p:txBody>
          </p:sp>
          <p:sp>
            <p:nvSpPr>
              <p:cNvPr id="689" name="Oval 2"/>
              <p:cNvSpPr/>
              <p:nvPr/>
            </p:nvSpPr>
            <p:spPr>
              <a:xfrm>
                <a:off x="365040" y="953280"/>
                <a:ext cx="1288800" cy="54504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grpSp>
        <p:sp>
          <p:nvSpPr>
            <p:cNvPr id="690" name="Oval 16"/>
            <p:cNvSpPr/>
            <p:nvPr/>
          </p:nvSpPr>
          <p:spPr>
            <a:xfrm>
              <a:off x="4818600" y="1041480"/>
              <a:ext cx="1288800" cy="4561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691" name="TextBox 17"/>
            <p:cNvSpPr/>
            <p:nvPr/>
          </p:nvSpPr>
          <p:spPr>
            <a:xfrm>
              <a:off x="5052960" y="1041480"/>
              <a:ext cx="7934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title</a:t>
              </a:r>
              <a:endParaRPr b="0" lang="en-US" sz="1800" strike="noStrike" u="none">
                <a:solidFill>
                  <a:srgbClr val="000000"/>
                </a:solidFill>
                <a:effectLst/>
                <a:uFillTx/>
                <a:latin typeface="Arial"/>
              </a:endParaRPr>
            </a:p>
          </p:txBody>
        </p:sp>
        <p:sp>
          <p:nvSpPr>
            <p:cNvPr id="692" name="Oval 18"/>
            <p:cNvSpPr/>
            <p:nvPr/>
          </p:nvSpPr>
          <p:spPr>
            <a:xfrm>
              <a:off x="6459120" y="1041480"/>
              <a:ext cx="1288800" cy="4561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693" name="TextBox 19"/>
            <p:cNvSpPr/>
            <p:nvPr/>
          </p:nvSpPr>
          <p:spPr>
            <a:xfrm>
              <a:off x="6693480" y="1041480"/>
              <a:ext cx="9244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year</a:t>
              </a:r>
              <a:endParaRPr b="0" lang="en-US" sz="1800" strike="noStrike" u="none">
                <a:solidFill>
                  <a:srgbClr val="000000"/>
                </a:solidFill>
                <a:effectLst/>
                <a:uFillTx/>
                <a:latin typeface="Arial"/>
              </a:endParaRPr>
            </a:p>
          </p:txBody>
        </p:sp>
        <p:sp>
          <p:nvSpPr>
            <p:cNvPr id="694" name="Oval 20"/>
            <p:cNvSpPr/>
            <p:nvPr/>
          </p:nvSpPr>
          <p:spPr>
            <a:xfrm>
              <a:off x="8099640" y="1041480"/>
              <a:ext cx="1288800" cy="4561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695" name="TextBox 21"/>
            <p:cNvSpPr/>
            <p:nvPr/>
          </p:nvSpPr>
          <p:spPr>
            <a:xfrm>
              <a:off x="8217000" y="1041480"/>
              <a:ext cx="11304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genre</a:t>
              </a:r>
              <a:endParaRPr b="0" lang="en-US" sz="1800" strike="noStrike" u="none">
                <a:solidFill>
                  <a:srgbClr val="000000"/>
                </a:solidFill>
                <a:effectLst/>
                <a:uFillTx/>
                <a:latin typeface="Arial"/>
              </a:endParaRPr>
            </a:p>
          </p:txBody>
        </p:sp>
        <p:cxnSp>
          <p:nvCxnSpPr>
            <p:cNvPr id="696" name="Straight Connector 22"/>
            <p:cNvCxnSpPr>
              <a:stCxn id="688" idx="2"/>
              <a:endCxn id="675" idx="0"/>
            </p:cNvCxnSpPr>
            <p:nvPr/>
          </p:nvCxnSpPr>
          <p:spPr>
            <a:xfrm>
              <a:off x="3771360" y="1409400"/>
              <a:ext cx="2512080" cy="728280"/>
            </a:xfrm>
            <a:prstGeom prst="straightConnector1">
              <a:avLst/>
            </a:prstGeom>
            <a:ln cap="rnd">
              <a:solidFill>
                <a:srgbClr val="323232"/>
              </a:solidFill>
              <a:round/>
            </a:ln>
          </p:spPr>
        </p:cxnSp>
        <p:cxnSp>
          <p:nvCxnSpPr>
            <p:cNvPr id="697" name="Straight Connector 23"/>
            <p:cNvCxnSpPr>
              <a:stCxn id="691" idx="2"/>
              <a:endCxn id="675" idx="0"/>
            </p:cNvCxnSpPr>
            <p:nvPr/>
          </p:nvCxnSpPr>
          <p:spPr>
            <a:xfrm>
              <a:off x="5449680" y="1409400"/>
              <a:ext cx="833760" cy="728280"/>
            </a:xfrm>
            <a:prstGeom prst="straightConnector1">
              <a:avLst/>
            </a:prstGeom>
            <a:ln cap="rnd">
              <a:solidFill>
                <a:srgbClr val="323232"/>
              </a:solidFill>
              <a:round/>
            </a:ln>
          </p:spPr>
        </p:cxnSp>
        <p:cxnSp>
          <p:nvCxnSpPr>
            <p:cNvPr id="698" name="Straight Connector 24"/>
            <p:cNvCxnSpPr>
              <a:stCxn id="693" idx="2"/>
              <a:endCxn id="675" idx="0"/>
            </p:cNvCxnSpPr>
            <p:nvPr/>
          </p:nvCxnSpPr>
          <p:spPr>
            <a:xfrm flipH="1">
              <a:off x="6283080" y="1409400"/>
              <a:ext cx="873000" cy="728280"/>
            </a:xfrm>
            <a:prstGeom prst="straightConnector1">
              <a:avLst/>
            </a:prstGeom>
            <a:ln cap="rnd">
              <a:solidFill>
                <a:srgbClr val="323232"/>
              </a:solidFill>
              <a:round/>
            </a:ln>
          </p:spPr>
        </p:cxnSp>
        <p:cxnSp>
          <p:nvCxnSpPr>
            <p:cNvPr id="699" name="Straight Connector 25"/>
            <p:cNvCxnSpPr>
              <a:stCxn id="695" idx="2"/>
              <a:endCxn id="675" idx="0"/>
            </p:cNvCxnSpPr>
            <p:nvPr/>
          </p:nvCxnSpPr>
          <p:spPr>
            <a:xfrm flipH="1">
              <a:off x="6283080" y="1409400"/>
              <a:ext cx="2499480" cy="728280"/>
            </a:xfrm>
            <a:prstGeom prst="straightConnector1">
              <a:avLst/>
            </a:prstGeom>
            <a:ln cap="rnd">
              <a:solidFill>
                <a:srgbClr val="323232"/>
              </a:solidFill>
              <a:round/>
            </a:ln>
          </p:spPr>
        </p:cxnSp>
        <p:sp>
          <p:nvSpPr>
            <p:cNvPr id="700" name="Oval 26"/>
            <p:cNvSpPr/>
            <p:nvPr/>
          </p:nvSpPr>
          <p:spPr>
            <a:xfrm>
              <a:off x="10209240" y="3050280"/>
              <a:ext cx="1288800" cy="4561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701" name="TextBox 27"/>
            <p:cNvSpPr/>
            <p:nvPr/>
          </p:nvSpPr>
          <p:spPr>
            <a:xfrm>
              <a:off x="10326240" y="3050280"/>
              <a:ext cx="14486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weapon</a:t>
              </a:r>
              <a:endParaRPr b="0" lang="en-US" sz="1800" strike="noStrike" u="none">
                <a:solidFill>
                  <a:srgbClr val="000000"/>
                </a:solidFill>
                <a:effectLst/>
                <a:uFillTx/>
                <a:latin typeface="Arial"/>
              </a:endParaRPr>
            </a:p>
          </p:txBody>
        </p:sp>
        <p:cxnSp>
          <p:nvCxnSpPr>
            <p:cNvPr id="702" name="Straight Connector 28"/>
            <p:cNvCxnSpPr>
              <a:stCxn id="701" idx="2"/>
              <a:endCxn id="677" idx="3"/>
            </p:cNvCxnSpPr>
            <p:nvPr/>
          </p:nvCxnSpPr>
          <p:spPr>
            <a:xfrm flipH="1">
              <a:off x="10325880" y="3418200"/>
              <a:ext cx="725040" cy="1093320"/>
            </a:xfrm>
            <a:prstGeom prst="straightConnector1">
              <a:avLst/>
            </a:prstGeom>
            <a:ln cap="rnd">
              <a:solidFill>
                <a:srgbClr val="323232"/>
              </a:solidFill>
              <a:round/>
            </a:ln>
          </p:spPr>
        </p:cxnSp>
        <p:sp>
          <p:nvSpPr>
            <p:cNvPr id="703" name="Diamond 29"/>
            <p:cNvSpPr/>
            <p:nvPr/>
          </p:nvSpPr>
          <p:spPr>
            <a:xfrm>
              <a:off x="1068480" y="2228400"/>
              <a:ext cx="1640160" cy="547560"/>
            </a:xfrm>
            <a:prstGeom prst="diamond">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704" name="TextBox 30"/>
            <p:cNvSpPr/>
            <p:nvPr/>
          </p:nvSpPr>
          <p:spPr>
            <a:xfrm>
              <a:off x="1185840" y="2319840"/>
              <a:ext cx="126144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lt1"/>
                  </a:solidFill>
                  <a:effectLst/>
                  <a:uFillTx/>
                  <a:latin typeface="Arial"/>
                </a:rPr>
                <a:t>Voices</a:t>
              </a:r>
              <a:endParaRPr b="0" lang="en-US" sz="1800" strike="noStrike" u="none">
                <a:solidFill>
                  <a:srgbClr val="000000"/>
                </a:solidFill>
                <a:effectLst/>
                <a:uFillTx/>
                <a:latin typeface="Arial"/>
              </a:endParaRPr>
            </a:p>
          </p:txBody>
        </p:sp>
        <p:cxnSp>
          <p:nvCxnSpPr>
            <p:cNvPr id="705" name="Straight Connector 31"/>
            <p:cNvCxnSpPr>
              <a:stCxn id="704" idx="2"/>
              <a:endCxn id="676" idx="1"/>
            </p:cNvCxnSpPr>
            <p:nvPr/>
          </p:nvCxnSpPr>
          <p:spPr>
            <a:xfrm>
              <a:off x="1816560" y="2687760"/>
              <a:ext cx="424080" cy="1823760"/>
            </a:xfrm>
            <a:prstGeom prst="straightConnector1">
              <a:avLst/>
            </a:prstGeom>
            <a:ln cap="rnd">
              <a:solidFill>
                <a:srgbClr val="323232"/>
              </a:solidFill>
              <a:round/>
            </a:ln>
          </p:spPr>
        </p:cxnSp>
        <p:sp>
          <p:nvSpPr>
            <p:cNvPr id="706" name="TextBox 32"/>
            <p:cNvSpPr/>
            <p:nvPr/>
          </p:nvSpPr>
          <p:spPr>
            <a:xfrm>
              <a:off x="482760" y="1041480"/>
              <a:ext cx="14299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Arial"/>
                </a:rPr>
                <a:t>to Stars</a:t>
              </a:r>
              <a:endParaRPr b="0" lang="en-US" sz="1800" strike="noStrike" u="none">
                <a:solidFill>
                  <a:srgbClr val="000000"/>
                </a:solidFill>
                <a:effectLst/>
                <a:uFillTx/>
                <a:latin typeface="Arial"/>
              </a:endParaRPr>
            </a:p>
          </p:txBody>
        </p:sp>
        <p:cxnSp>
          <p:nvCxnSpPr>
            <p:cNvPr id="707" name="Straight Connector 33"/>
            <p:cNvCxnSpPr>
              <a:stCxn id="703" idx="0"/>
              <a:endCxn id="706" idx="2"/>
            </p:cNvCxnSpPr>
            <p:nvPr/>
          </p:nvCxnSpPr>
          <p:spPr>
            <a:xfrm flipH="1" flipV="1">
              <a:off x="1197720" y="1409400"/>
              <a:ext cx="691200" cy="819360"/>
            </a:xfrm>
            <a:prstGeom prst="straightConnector1">
              <a:avLst/>
            </a:prstGeom>
            <a:ln cap="rnd">
              <a:solidFill>
                <a:srgbClr val="323232"/>
              </a:solidFill>
              <a:round/>
            </a:ln>
          </p:spPr>
        </p:cxnSp>
      </p:grpSp>
      <p:sp>
        <p:nvSpPr>
          <p:cNvPr id="708" name="TextBox 38"/>
          <p:cNvSpPr/>
          <p:nvPr/>
        </p:nvSpPr>
        <p:spPr>
          <a:xfrm>
            <a:off x="3505320" y="5029200"/>
            <a:ext cx="5486040" cy="1445040"/>
          </a:xfrm>
          <a:prstGeom prst="rect">
            <a:avLst/>
          </a:prstGeom>
          <a:noFill/>
          <a:ln w="0">
            <a:noFill/>
          </a:ln>
        </p:spPr>
        <p:style>
          <a:lnRef idx="0"/>
          <a:fillRef idx="0"/>
          <a:effectRef idx="0"/>
          <a:fontRef idx="minor"/>
        </p:style>
        <p:txBody>
          <a:bodyPr lIns="90000" rIns="90000" tIns="45000" bIns="45000" anchor="t">
            <a:spAutoFit/>
          </a:bodyPr>
          <a:p>
            <a:pPr marL="457200" defTabSz="457200">
              <a:lnSpc>
                <a:spcPct val="100000"/>
              </a:lnSpc>
            </a:pPr>
            <a:r>
              <a:rPr b="0" lang="en-US" sz="2200" strike="noStrike" u="none">
                <a:solidFill>
                  <a:schemeClr val="dk1"/>
                </a:solidFill>
                <a:effectLst/>
                <a:uFillTx/>
                <a:latin typeface="Arial"/>
              </a:rPr>
              <a:t>Movies(</a:t>
            </a:r>
            <a:r>
              <a:rPr b="0" lang="en-US" sz="2200" strike="noStrike" u="sng">
                <a:solidFill>
                  <a:srgbClr val="ff0000"/>
                </a:solidFill>
                <a:effectLst/>
                <a:uFillTx/>
                <a:latin typeface="Arial"/>
              </a:rPr>
              <a:t>title,year</a:t>
            </a:r>
            <a:r>
              <a:rPr b="0" lang="en-US" sz="2200" strike="noStrike" u="none">
                <a:solidFill>
                  <a:srgbClr val="ff0000"/>
                </a:solidFill>
                <a:effectLst/>
                <a:uFillTx/>
                <a:latin typeface="Arial"/>
              </a:rPr>
              <a:t>,</a:t>
            </a:r>
            <a:r>
              <a:rPr b="0" lang="en-US" sz="2200" strike="noStrike" u="none">
                <a:solidFill>
                  <a:schemeClr val="dk1"/>
                </a:solidFill>
                <a:effectLst/>
                <a:uFillTx/>
                <a:latin typeface="Arial"/>
              </a:rPr>
              <a:t>length,genre)</a:t>
            </a:r>
            <a:endParaRPr b="0" lang="en-US" sz="2200" strike="noStrike" u="none">
              <a:solidFill>
                <a:srgbClr val="000000"/>
              </a:solidFill>
              <a:effectLst/>
              <a:uFillTx/>
              <a:latin typeface="Arial"/>
            </a:endParaRPr>
          </a:p>
          <a:p>
            <a:pPr marL="457200" defTabSz="457200">
              <a:lnSpc>
                <a:spcPct val="100000"/>
              </a:lnSpc>
            </a:pPr>
            <a:r>
              <a:rPr b="0" lang="en-US" sz="2200" strike="noStrike" u="none">
                <a:solidFill>
                  <a:schemeClr val="dk1"/>
                </a:solidFill>
                <a:effectLst/>
                <a:uFillTx/>
                <a:latin typeface="Arial"/>
              </a:rPr>
              <a:t>MurderMysteries(</a:t>
            </a:r>
            <a:r>
              <a:rPr b="0" lang="en-US" sz="2200" strike="noStrike" u="sng">
                <a:solidFill>
                  <a:srgbClr val="ff0000"/>
                </a:solidFill>
                <a:effectLst/>
                <a:uFillTx/>
                <a:latin typeface="Arial"/>
              </a:rPr>
              <a:t>title,year</a:t>
            </a:r>
            <a:r>
              <a:rPr b="0" lang="en-US" sz="2200" strike="noStrike" u="none">
                <a:solidFill>
                  <a:srgbClr val="ff0000"/>
                </a:solidFill>
                <a:effectLst/>
                <a:uFillTx/>
                <a:latin typeface="Arial"/>
              </a:rPr>
              <a:t>,</a:t>
            </a:r>
            <a:r>
              <a:rPr b="0" lang="en-US" sz="2200" strike="noStrike" u="none">
                <a:solidFill>
                  <a:schemeClr val="dk1"/>
                </a:solidFill>
                <a:effectLst/>
                <a:uFillTx/>
                <a:latin typeface="Arial"/>
              </a:rPr>
              <a:t>weapon)</a:t>
            </a:r>
            <a:endParaRPr b="0" lang="en-US" sz="2200" strike="noStrike" u="none">
              <a:solidFill>
                <a:srgbClr val="000000"/>
              </a:solidFill>
              <a:effectLst/>
              <a:uFillTx/>
              <a:latin typeface="Arial"/>
            </a:endParaRPr>
          </a:p>
          <a:p>
            <a:pPr marL="457200" defTabSz="457200">
              <a:lnSpc>
                <a:spcPct val="100000"/>
              </a:lnSpc>
            </a:pPr>
            <a:r>
              <a:rPr b="0" lang="en-US" sz="2200" strike="sngStrike" u="none">
                <a:solidFill>
                  <a:schemeClr val="dk1"/>
                </a:solidFill>
                <a:effectLst/>
                <a:uFillTx/>
                <a:latin typeface="Arial"/>
              </a:rPr>
              <a:t>Cartoons(</a:t>
            </a:r>
            <a:r>
              <a:rPr b="0" lang="en-US" sz="2200" strike="sngStrike" u="sng">
                <a:solidFill>
                  <a:srgbClr val="ff0000"/>
                </a:solidFill>
                <a:effectLst/>
                <a:uFillTx/>
                <a:latin typeface="Arial"/>
              </a:rPr>
              <a:t>title,year</a:t>
            </a:r>
            <a:r>
              <a:rPr b="0" lang="en-US" sz="2200" strike="sngStrike" u="none">
                <a:solidFill>
                  <a:schemeClr val="dk1"/>
                </a:solidFill>
                <a:effectLst/>
                <a:uFillTx/>
                <a:latin typeface="Arial"/>
              </a:rPr>
              <a:t>) </a:t>
            </a:r>
            <a:r>
              <a:rPr b="0" lang="en-US" sz="2200" strike="noStrike" u="none">
                <a:solidFill>
                  <a:schemeClr val="dk1"/>
                </a:solidFill>
                <a:effectLst/>
                <a:uFillTx/>
                <a:latin typeface="Wingdings"/>
              </a:rPr>
              <a:t></a:t>
            </a:r>
            <a:r>
              <a:rPr b="0" lang="en-US" sz="2200" strike="noStrike" u="none">
                <a:solidFill>
                  <a:schemeClr val="dk1"/>
                </a:solidFill>
                <a:effectLst/>
                <a:uFillTx/>
                <a:latin typeface="Arial"/>
              </a:rPr>
              <a:t> remove</a:t>
            </a:r>
            <a:endParaRPr b="0" lang="en-US" sz="2200" strike="noStrike" u="none">
              <a:solidFill>
                <a:srgbClr val="000000"/>
              </a:solidFill>
              <a:effectLst/>
              <a:uFillTx/>
              <a:latin typeface="Arial"/>
            </a:endParaRPr>
          </a:p>
          <a:p>
            <a:pPr marL="457200" defTabSz="457200">
              <a:lnSpc>
                <a:spcPct val="100000"/>
              </a:lnSpc>
            </a:pPr>
            <a:r>
              <a:rPr b="0" lang="en-US" sz="2200" strike="noStrike" u="none">
                <a:solidFill>
                  <a:schemeClr val="dk1"/>
                </a:solidFill>
                <a:effectLst/>
                <a:uFillTx/>
                <a:latin typeface="Arial"/>
              </a:rPr>
              <a:t>Voices(</a:t>
            </a:r>
            <a:r>
              <a:rPr b="0" lang="en-US" sz="2200" strike="noStrike" u="sng">
                <a:solidFill>
                  <a:srgbClr val="ff0000"/>
                </a:solidFill>
                <a:effectLst/>
                <a:uFillTx/>
                <a:latin typeface="Arial"/>
              </a:rPr>
              <a:t>title,year</a:t>
            </a:r>
            <a:r>
              <a:rPr b="0" lang="en-US" sz="2200" strike="noStrike" u="none">
                <a:solidFill>
                  <a:srgbClr val="ff0000"/>
                </a:solidFill>
                <a:effectLst/>
                <a:uFillTx/>
                <a:latin typeface="Arial"/>
              </a:rPr>
              <a:t>,</a:t>
            </a:r>
            <a:r>
              <a:rPr b="0" lang="en-US" sz="2200" strike="noStrike" u="none">
                <a:solidFill>
                  <a:schemeClr val="dk1"/>
                </a:solidFill>
                <a:effectLst/>
                <a:uFillTx/>
                <a:latin typeface="Arial"/>
              </a:rPr>
              <a:t>starName)</a:t>
            </a:r>
            <a:endParaRPr b="0" lang="en-US"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6" dur="indefinite" restart="never" nodeType="tmRoot">
          <p:childTnLst>
            <p:seq>
              <p:cTn id="17" dur="indefinite" nodeType="mainSeq">
                <p:childTnLst>
                  <p:par>
                    <p:cTn id="18" fill="hold">
                      <p:stCondLst>
                        <p:cond delay="indefinite"/>
                      </p:stCondLst>
                      <p:childTnLst>
                        <p:par>
                          <p:cTn id="19"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708">
                                            <p:txEl>
                                              <p:pRg st="0" end="0"/>
                                            </p:txEl>
                                          </p:spTgt>
                                        </p:tgtEl>
                                        <p:attrNameLst>
                                          <p:attrName>style.visibility</p:attrName>
                                        </p:attrNameLst>
                                      </p:cBhvr>
                                      <p:to>
                                        <p:strVal val="visible"/>
                                      </p:to>
                                    </p:set>
                                    <p:animEffect filter="blinds(horizontal)" transition="in">
                                      <p:cBhvr additive="repl">
                                        <p:cTn id="22" dur="500"/>
                                        <p:tgtEl>
                                          <p:spTgt spid="70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708">
                                            <p:txEl>
                                              <p:pRg st="1" end="1"/>
                                            </p:txEl>
                                          </p:spTgt>
                                        </p:tgtEl>
                                        <p:attrNameLst>
                                          <p:attrName>style.visibility</p:attrName>
                                        </p:attrNameLst>
                                      </p:cBhvr>
                                      <p:to>
                                        <p:strVal val="visible"/>
                                      </p:to>
                                    </p:set>
                                    <p:animEffect filter="blinds(horizontal)" transition="in">
                                      <p:cBhvr additive="repl">
                                        <p:cTn id="27" dur="500"/>
                                        <p:tgtEl>
                                          <p:spTgt spid="70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708">
                                            <p:txEl>
                                              <p:pRg st="2" end="2"/>
                                            </p:txEl>
                                          </p:spTgt>
                                        </p:tgtEl>
                                        <p:attrNameLst>
                                          <p:attrName>style.visibility</p:attrName>
                                        </p:attrNameLst>
                                      </p:cBhvr>
                                      <p:to>
                                        <p:strVal val="visible"/>
                                      </p:to>
                                    </p:set>
                                    <p:animEffect filter="blinds(horizontal)" transition="in">
                                      <p:cBhvr additive="repl">
                                        <p:cTn id="32" dur="500"/>
                                        <p:tgtEl>
                                          <p:spTgt spid="70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708">
                                            <p:txEl>
                                              <p:pRg st="3" end="3"/>
                                            </p:txEl>
                                          </p:spTgt>
                                        </p:tgtEl>
                                        <p:attrNameLst>
                                          <p:attrName>style.visibility</p:attrName>
                                        </p:attrNameLst>
                                      </p:cBhvr>
                                      <p:to>
                                        <p:strVal val="visible"/>
                                      </p:to>
                                    </p:set>
                                    <p:animEffect filter="blinds(horizontal)" transition="in">
                                      <p:cBhvr additive="repl">
                                        <p:cTn id="37" dur="500"/>
                                        <p:tgtEl>
                                          <p:spTgt spid="70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1614240" y="203040"/>
            <a:ext cx="8911080" cy="642960"/>
          </a:xfrm>
          <a:prstGeom prst="rect">
            <a:avLst/>
          </a:prstGeom>
          <a:noFill/>
          <a:ln w="0">
            <a:noFill/>
          </a:ln>
        </p:spPr>
        <p:txBody>
          <a:bodyPr lIns="91440" rIns="91440" tIns="45720" bIns="45720" anchor="t">
            <a:normAutofit lnSpcReduction="9999"/>
          </a:bodyPr>
          <a:p>
            <a:pPr indent="0" algn="ctr" defTabSz="457200">
              <a:lnSpc>
                <a:spcPct val="100000"/>
              </a:lnSpc>
              <a:buNone/>
            </a:pPr>
            <a:r>
              <a:rPr b="1" lang="en-US" sz="4000" strike="noStrike" u="none">
                <a:solidFill>
                  <a:srgbClr val="1b5ad7"/>
                </a:solidFill>
                <a:effectLst/>
                <a:uFillTx/>
                <a:latin typeface="Century Gothic"/>
              </a:rPr>
              <a:t>An Object-Oriented Approach</a:t>
            </a:r>
            <a:endParaRPr b="0" lang="en-US" sz="4000" strike="noStrike" u="none">
              <a:solidFill>
                <a:schemeClr val="dk1"/>
              </a:solidFill>
              <a:effectLst/>
              <a:uFillTx/>
              <a:latin typeface="Century Gothic"/>
            </a:endParaRPr>
          </a:p>
        </p:txBody>
      </p:sp>
      <p:grpSp>
        <p:nvGrpSpPr>
          <p:cNvPr id="710" name="Group 3"/>
          <p:cNvGrpSpPr/>
          <p:nvPr/>
        </p:nvGrpSpPr>
        <p:grpSpPr>
          <a:xfrm>
            <a:off x="720" y="1828800"/>
            <a:ext cx="10314360" cy="2971440"/>
            <a:chOff x="720" y="1828800"/>
            <a:chExt cx="10314360" cy="2971440"/>
          </a:xfrm>
        </p:grpSpPr>
        <p:sp>
          <p:nvSpPr>
            <p:cNvPr id="711" name="Rounded Rectangle 4"/>
            <p:cNvSpPr/>
            <p:nvPr/>
          </p:nvSpPr>
          <p:spPr>
            <a:xfrm>
              <a:off x="4379760" y="2678040"/>
              <a:ext cx="1765800" cy="56556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Movies</a:t>
              </a:r>
              <a:endParaRPr b="0" lang="en-US" sz="1800" strike="noStrike" u="none">
                <a:solidFill>
                  <a:srgbClr val="000000"/>
                </a:solidFill>
                <a:effectLst/>
                <a:uFillTx/>
                <a:latin typeface="Arial"/>
              </a:endParaRPr>
            </a:p>
          </p:txBody>
        </p:sp>
        <p:sp>
          <p:nvSpPr>
            <p:cNvPr id="712" name="Rounded Rectangle 5"/>
            <p:cNvSpPr/>
            <p:nvPr/>
          </p:nvSpPr>
          <p:spPr>
            <a:xfrm>
              <a:off x="1678320" y="4234680"/>
              <a:ext cx="1765800" cy="56556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Cartoons</a:t>
              </a:r>
              <a:endParaRPr b="0" lang="en-US" sz="1800" strike="noStrike" u="none">
                <a:solidFill>
                  <a:srgbClr val="000000"/>
                </a:solidFill>
                <a:effectLst/>
                <a:uFillTx/>
                <a:latin typeface="Arial"/>
              </a:endParaRPr>
            </a:p>
          </p:txBody>
        </p:sp>
        <p:sp>
          <p:nvSpPr>
            <p:cNvPr id="713" name="Rounded Rectangle 6"/>
            <p:cNvSpPr/>
            <p:nvPr/>
          </p:nvSpPr>
          <p:spPr>
            <a:xfrm>
              <a:off x="7081200" y="4234680"/>
              <a:ext cx="1765800" cy="56556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Murder Mysteries</a:t>
              </a:r>
              <a:endParaRPr b="0" lang="en-US" sz="1800" strike="noStrike" u="none">
                <a:solidFill>
                  <a:srgbClr val="000000"/>
                </a:solidFill>
                <a:effectLst/>
                <a:uFillTx/>
                <a:latin typeface="Arial"/>
              </a:endParaRPr>
            </a:p>
          </p:txBody>
        </p:sp>
        <p:sp>
          <p:nvSpPr>
            <p:cNvPr id="714" name="Isosceles Triangle 7"/>
            <p:cNvSpPr/>
            <p:nvPr/>
          </p:nvSpPr>
          <p:spPr>
            <a:xfrm>
              <a:off x="2717280" y="3314880"/>
              <a:ext cx="726840" cy="424080"/>
            </a:xfrm>
            <a:prstGeom prst="triangle">
              <a:avLst>
                <a:gd name="adj"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15" name="TextBox 8"/>
            <p:cNvSpPr/>
            <p:nvPr/>
          </p:nvSpPr>
          <p:spPr>
            <a:xfrm>
              <a:off x="2770920" y="3385440"/>
              <a:ext cx="618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isa</a:t>
              </a:r>
              <a:endParaRPr b="0" lang="en-US" sz="1800" strike="noStrike" u="none">
                <a:solidFill>
                  <a:srgbClr val="000000"/>
                </a:solidFill>
                <a:effectLst/>
                <a:uFillTx/>
                <a:latin typeface="Arial"/>
              </a:endParaRPr>
            </a:p>
          </p:txBody>
        </p:sp>
        <p:sp>
          <p:nvSpPr>
            <p:cNvPr id="716" name="Isosceles Triangle 9"/>
            <p:cNvSpPr/>
            <p:nvPr/>
          </p:nvSpPr>
          <p:spPr>
            <a:xfrm>
              <a:off x="7081200" y="3314880"/>
              <a:ext cx="726840" cy="424080"/>
            </a:xfrm>
            <a:prstGeom prst="triangle">
              <a:avLst>
                <a:gd name="adj"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17" name="TextBox 10"/>
            <p:cNvSpPr/>
            <p:nvPr/>
          </p:nvSpPr>
          <p:spPr>
            <a:xfrm>
              <a:off x="7134480" y="3385440"/>
              <a:ext cx="618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isa</a:t>
              </a:r>
              <a:endParaRPr b="0" lang="en-US" sz="1800" strike="noStrike" u="none">
                <a:solidFill>
                  <a:srgbClr val="000000"/>
                </a:solidFill>
                <a:effectLst/>
                <a:uFillTx/>
                <a:latin typeface="Arial"/>
              </a:endParaRPr>
            </a:p>
          </p:txBody>
        </p:sp>
        <p:cxnSp>
          <p:nvCxnSpPr>
            <p:cNvPr id="718" name="Straight Connector 11"/>
            <p:cNvCxnSpPr>
              <a:stCxn id="714" idx="0"/>
              <a:endCxn id="711" idx="1"/>
            </p:cNvCxnSpPr>
            <p:nvPr/>
          </p:nvCxnSpPr>
          <p:spPr>
            <a:xfrm flipV="1">
              <a:off x="3080880" y="2960640"/>
              <a:ext cx="1299240" cy="354600"/>
            </a:xfrm>
            <a:prstGeom prst="straightConnector1">
              <a:avLst/>
            </a:prstGeom>
            <a:ln cap="rnd">
              <a:solidFill>
                <a:srgbClr val="323232"/>
              </a:solidFill>
              <a:round/>
            </a:ln>
          </p:spPr>
        </p:cxnSp>
        <p:cxnSp>
          <p:nvCxnSpPr>
            <p:cNvPr id="719" name="Straight Connector 12"/>
            <p:cNvCxnSpPr>
              <a:stCxn id="715" idx="2"/>
              <a:endCxn id="712" idx="0"/>
            </p:cNvCxnSpPr>
            <p:nvPr/>
          </p:nvCxnSpPr>
          <p:spPr>
            <a:xfrm flipH="1">
              <a:off x="2561040" y="3753360"/>
              <a:ext cx="519480" cy="481680"/>
            </a:xfrm>
            <a:prstGeom prst="straightConnector1">
              <a:avLst/>
            </a:prstGeom>
            <a:ln cap="rnd">
              <a:solidFill>
                <a:srgbClr val="323232"/>
              </a:solidFill>
              <a:round/>
            </a:ln>
          </p:spPr>
        </p:cxnSp>
        <p:cxnSp>
          <p:nvCxnSpPr>
            <p:cNvPr id="720" name="Straight Connector 13"/>
            <p:cNvCxnSpPr>
              <a:stCxn id="711" idx="3"/>
              <a:endCxn id="716" idx="0"/>
            </p:cNvCxnSpPr>
            <p:nvPr/>
          </p:nvCxnSpPr>
          <p:spPr>
            <a:xfrm>
              <a:off x="6145560" y="2960640"/>
              <a:ext cx="1299600" cy="354600"/>
            </a:xfrm>
            <a:prstGeom prst="straightConnector1">
              <a:avLst/>
            </a:prstGeom>
            <a:ln cap="rnd">
              <a:solidFill>
                <a:srgbClr val="323232"/>
              </a:solidFill>
              <a:round/>
            </a:ln>
          </p:spPr>
        </p:cxnSp>
        <p:cxnSp>
          <p:nvCxnSpPr>
            <p:cNvPr id="721" name="Straight Connector 14"/>
            <p:cNvCxnSpPr>
              <a:stCxn id="717" idx="2"/>
              <a:endCxn id="713" idx="0"/>
            </p:cNvCxnSpPr>
            <p:nvPr/>
          </p:nvCxnSpPr>
          <p:spPr>
            <a:xfrm>
              <a:off x="7443720" y="3753360"/>
              <a:ext cx="520560" cy="481680"/>
            </a:xfrm>
            <a:prstGeom prst="straightConnector1">
              <a:avLst/>
            </a:prstGeom>
            <a:ln cap="rnd">
              <a:solidFill>
                <a:srgbClr val="323232"/>
              </a:solidFill>
              <a:round/>
            </a:ln>
          </p:spPr>
        </p:cxnSp>
        <p:grpSp>
          <p:nvGrpSpPr>
            <p:cNvPr id="722" name="Group 23"/>
            <p:cNvGrpSpPr/>
            <p:nvPr/>
          </p:nvGrpSpPr>
          <p:grpSpPr>
            <a:xfrm>
              <a:off x="720" y="1828800"/>
              <a:ext cx="3651480" cy="408960"/>
              <a:chOff x="720" y="1828800"/>
              <a:chExt cx="3651480" cy="408960"/>
            </a:xfrm>
          </p:grpSpPr>
          <p:sp>
            <p:nvSpPr>
              <p:cNvPr id="723" name="Oval 34"/>
              <p:cNvSpPr/>
              <p:nvPr/>
            </p:nvSpPr>
            <p:spPr>
              <a:xfrm>
                <a:off x="2509560" y="1828800"/>
                <a:ext cx="114264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24" name="TextBox 35"/>
              <p:cNvSpPr/>
              <p:nvPr/>
            </p:nvSpPr>
            <p:spPr>
              <a:xfrm>
                <a:off x="2561760" y="1828800"/>
                <a:ext cx="94320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lt1"/>
                    </a:solidFill>
                    <a:effectLst/>
                    <a:uFillTx/>
                    <a:latin typeface="Century Gothic"/>
                  </a:rPr>
                  <a:t>length</a:t>
                </a:r>
                <a:endParaRPr b="0" lang="en-US" sz="1800" strike="noStrike" u="none">
                  <a:solidFill>
                    <a:srgbClr val="000000"/>
                  </a:solidFill>
                  <a:effectLst/>
                  <a:uFillTx/>
                  <a:latin typeface="Arial"/>
                </a:endParaRPr>
              </a:p>
            </p:txBody>
          </p:sp>
          <p:sp>
            <p:nvSpPr>
              <p:cNvPr id="725" name="Oval 37"/>
              <p:cNvSpPr/>
              <p:nvPr/>
            </p:nvSpPr>
            <p:spPr>
              <a:xfrm>
                <a:off x="720" y="1884600"/>
                <a:ext cx="1346400" cy="35316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sp>
          <p:nvSpPr>
            <p:cNvPr id="726" name="Oval 16"/>
            <p:cNvSpPr/>
            <p:nvPr/>
          </p:nvSpPr>
          <p:spPr>
            <a:xfrm>
              <a:off x="3964320" y="1828800"/>
              <a:ext cx="114264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27" name="TextBox 17"/>
            <p:cNvSpPr/>
            <p:nvPr/>
          </p:nvSpPr>
          <p:spPr>
            <a:xfrm>
              <a:off x="4172040" y="1828800"/>
              <a:ext cx="7549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title</a:t>
              </a:r>
              <a:endParaRPr b="0" lang="en-US" sz="1800" strike="noStrike" u="none">
                <a:solidFill>
                  <a:srgbClr val="000000"/>
                </a:solidFill>
                <a:effectLst/>
                <a:uFillTx/>
                <a:latin typeface="Arial"/>
              </a:endParaRPr>
            </a:p>
          </p:txBody>
        </p:sp>
        <p:sp>
          <p:nvSpPr>
            <p:cNvPr id="728" name="Oval 18"/>
            <p:cNvSpPr/>
            <p:nvPr/>
          </p:nvSpPr>
          <p:spPr>
            <a:xfrm>
              <a:off x="5418720" y="1828800"/>
              <a:ext cx="114264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29" name="TextBox 19"/>
            <p:cNvSpPr/>
            <p:nvPr/>
          </p:nvSpPr>
          <p:spPr>
            <a:xfrm>
              <a:off x="5626440" y="1828800"/>
              <a:ext cx="8866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year</a:t>
              </a:r>
              <a:endParaRPr b="0" lang="en-US" sz="1800" strike="noStrike" u="none">
                <a:solidFill>
                  <a:srgbClr val="000000"/>
                </a:solidFill>
                <a:effectLst/>
                <a:uFillTx/>
                <a:latin typeface="Arial"/>
              </a:endParaRPr>
            </a:p>
          </p:txBody>
        </p:sp>
        <p:sp>
          <p:nvSpPr>
            <p:cNvPr id="730" name="Oval 20"/>
            <p:cNvSpPr/>
            <p:nvPr/>
          </p:nvSpPr>
          <p:spPr>
            <a:xfrm>
              <a:off x="6873480" y="1828800"/>
              <a:ext cx="114264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31" name="TextBox 21"/>
            <p:cNvSpPr/>
            <p:nvPr/>
          </p:nvSpPr>
          <p:spPr>
            <a:xfrm>
              <a:off x="6977160" y="1828800"/>
              <a:ext cx="11001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genre</a:t>
              </a:r>
              <a:endParaRPr b="0" lang="en-US" sz="1800" strike="noStrike" u="none">
                <a:solidFill>
                  <a:srgbClr val="000000"/>
                </a:solidFill>
                <a:effectLst/>
                <a:uFillTx/>
                <a:latin typeface="Arial"/>
              </a:endParaRPr>
            </a:p>
          </p:txBody>
        </p:sp>
        <p:cxnSp>
          <p:nvCxnSpPr>
            <p:cNvPr id="732" name="Straight Connector 22"/>
            <p:cNvCxnSpPr>
              <a:stCxn id="724" idx="2"/>
              <a:endCxn id="711" idx="0"/>
            </p:cNvCxnSpPr>
            <p:nvPr/>
          </p:nvCxnSpPr>
          <p:spPr>
            <a:xfrm>
              <a:off x="3033360" y="2196720"/>
              <a:ext cx="2229480" cy="481680"/>
            </a:xfrm>
            <a:prstGeom prst="straightConnector1">
              <a:avLst/>
            </a:prstGeom>
            <a:ln cap="rnd">
              <a:solidFill>
                <a:srgbClr val="323232"/>
              </a:solidFill>
              <a:round/>
            </a:ln>
          </p:spPr>
        </p:cxnSp>
        <p:cxnSp>
          <p:nvCxnSpPr>
            <p:cNvPr id="733" name="Straight Connector 23"/>
            <p:cNvCxnSpPr>
              <a:stCxn id="727" idx="2"/>
              <a:endCxn id="711" idx="0"/>
            </p:cNvCxnSpPr>
            <p:nvPr/>
          </p:nvCxnSpPr>
          <p:spPr>
            <a:xfrm>
              <a:off x="4549320" y="2196720"/>
              <a:ext cx="713520" cy="481680"/>
            </a:xfrm>
            <a:prstGeom prst="straightConnector1">
              <a:avLst/>
            </a:prstGeom>
            <a:ln cap="rnd">
              <a:solidFill>
                <a:srgbClr val="323232"/>
              </a:solidFill>
              <a:round/>
            </a:ln>
          </p:spPr>
        </p:cxnSp>
        <p:cxnSp>
          <p:nvCxnSpPr>
            <p:cNvPr id="734" name="Straight Connector 24"/>
            <p:cNvCxnSpPr>
              <a:stCxn id="729" idx="2"/>
              <a:endCxn id="711" idx="0"/>
            </p:cNvCxnSpPr>
            <p:nvPr/>
          </p:nvCxnSpPr>
          <p:spPr>
            <a:xfrm flipH="1">
              <a:off x="5262480" y="2196720"/>
              <a:ext cx="807480" cy="481680"/>
            </a:xfrm>
            <a:prstGeom prst="straightConnector1">
              <a:avLst/>
            </a:prstGeom>
            <a:ln cap="rnd">
              <a:solidFill>
                <a:srgbClr val="323232"/>
              </a:solidFill>
              <a:round/>
            </a:ln>
          </p:spPr>
        </p:cxnSp>
        <p:cxnSp>
          <p:nvCxnSpPr>
            <p:cNvPr id="735" name="Straight Connector 25"/>
            <p:cNvCxnSpPr>
              <a:stCxn id="731" idx="2"/>
              <a:endCxn id="711" idx="0"/>
            </p:cNvCxnSpPr>
            <p:nvPr/>
          </p:nvCxnSpPr>
          <p:spPr>
            <a:xfrm flipH="1">
              <a:off x="5262480" y="2196720"/>
              <a:ext cx="2265120" cy="481680"/>
            </a:xfrm>
            <a:prstGeom prst="straightConnector1">
              <a:avLst/>
            </a:prstGeom>
            <a:ln cap="rnd">
              <a:solidFill>
                <a:srgbClr val="323232"/>
              </a:solidFill>
              <a:round/>
            </a:ln>
          </p:spPr>
        </p:cxnSp>
        <p:sp>
          <p:nvSpPr>
            <p:cNvPr id="736" name="Oval 26"/>
            <p:cNvSpPr/>
            <p:nvPr/>
          </p:nvSpPr>
          <p:spPr>
            <a:xfrm>
              <a:off x="8743680" y="3385440"/>
              <a:ext cx="114264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37" name="TextBox 27"/>
            <p:cNvSpPr/>
            <p:nvPr/>
          </p:nvSpPr>
          <p:spPr>
            <a:xfrm>
              <a:off x="8847360" y="3385440"/>
              <a:ext cx="1467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weapon</a:t>
              </a:r>
              <a:endParaRPr b="0" lang="en-US" sz="1800" strike="noStrike" u="none">
                <a:solidFill>
                  <a:srgbClr val="000000"/>
                </a:solidFill>
                <a:effectLst/>
                <a:uFillTx/>
                <a:latin typeface="Arial"/>
              </a:endParaRPr>
            </a:p>
          </p:txBody>
        </p:sp>
        <p:cxnSp>
          <p:nvCxnSpPr>
            <p:cNvPr id="738" name="Straight Connector 28"/>
            <p:cNvCxnSpPr>
              <a:stCxn id="737" idx="2"/>
              <a:endCxn id="713" idx="3"/>
            </p:cNvCxnSpPr>
            <p:nvPr/>
          </p:nvCxnSpPr>
          <p:spPr>
            <a:xfrm flipH="1">
              <a:off x="8847000" y="3753360"/>
              <a:ext cx="734400" cy="764280"/>
            </a:xfrm>
            <a:prstGeom prst="straightConnector1">
              <a:avLst/>
            </a:prstGeom>
            <a:ln cap="rnd">
              <a:solidFill>
                <a:srgbClr val="323232"/>
              </a:solidFill>
              <a:round/>
            </a:ln>
          </p:spPr>
        </p:cxnSp>
        <p:sp>
          <p:nvSpPr>
            <p:cNvPr id="739" name="Diamond 29"/>
            <p:cNvSpPr/>
            <p:nvPr/>
          </p:nvSpPr>
          <p:spPr>
            <a:xfrm>
              <a:off x="639360" y="2748600"/>
              <a:ext cx="1454040" cy="424080"/>
            </a:xfrm>
            <a:prstGeom prst="diamond">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40" name="TextBox 30"/>
            <p:cNvSpPr/>
            <p:nvPr/>
          </p:nvSpPr>
          <p:spPr>
            <a:xfrm>
              <a:off x="743400" y="2819520"/>
              <a:ext cx="1208160" cy="36792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0" lang="en-US" sz="1800" strike="noStrike" u="none">
                  <a:solidFill>
                    <a:schemeClr val="lt1"/>
                  </a:solidFill>
                  <a:effectLst/>
                  <a:uFillTx/>
                  <a:latin typeface="Century Gothic"/>
                </a:rPr>
                <a:t>Voices</a:t>
              </a:r>
              <a:endParaRPr b="0" lang="en-US" sz="1800" strike="noStrike" u="none">
                <a:solidFill>
                  <a:srgbClr val="000000"/>
                </a:solidFill>
                <a:effectLst/>
                <a:uFillTx/>
                <a:latin typeface="Arial"/>
              </a:endParaRPr>
            </a:p>
          </p:txBody>
        </p:sp>
        <p:cxnSp>
          <p:nvCxnSpPr>
            <p:cNvPr id="741" name="Straight Connector 31"/>
            <p:cNvCxnSpPr>
              <a:stCxn id="740" idx="2"/>
              <a:endCxn id="712" idx="1"/>
            </p:cNvCxnSpPr>
            <p:nvPr/>
          </p:nvCxnSpPr>
          <p:spPr>
            <a:xfrm>
              <a:off x="1347480" y="3187440"/>
              <a:ext cx="331200" cy="1330200"/>
            </a:xfrm>
            <a:prstGeom prst="straightConnector1">
              <a:avLst/>
            </a:prstGeom>
            <a:ln cap="rnd">
              <a:solidFill>
                <a:srgbClr val="323232"/>
              </a:solidFill>
              <a:round/>
            </a:ln>
          </p:spPr>
        </p:cxnSp>
        <p:sp>
          <p:nvSpPr>
            <p:cNvPr id="742" name="TextBox 32"/>
            <p:cNvSpPr/>
            <p:nvPr/>
          </p:nvSpPr>
          <p:spPr>
            <a:xfrm>
              <a:off x="119880" y="1828800"/>
              <a:ext cx="127872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lt1"/>
                  </a:solidFill>
                  <a:effectLst/>
                  <a:uFillTx/>
                  <a:latin typeface="Century Gothic"/>
                </a:rPr>
                <a:t>to Stars</a:t>
              </a:r>
              <a:endParaRPr b="0" lang="en-US" sz="1800" strike="noStrike" u="none">
                <a:solidFill>
                  <a:srgbClr val="000000"/>
                </a:solidFill>
                <a:effectLst/>
                <a:uFillTx/>
                <a:latin typeface="Arial"/>
              </a:endParaRPr>
            </a:p>
          </p:txBody>
        </p:sp>
        <p:cxnSp>
          <p:nvCxnSpPr>
            <p:cNvPr id="743" name="Straight Connector 33"/>
            <p:cNvCxnSpPr>
              <a:stCxn id="739" idx="0"/>
              <a:endCxn id="742" idx="2"/>
            </p:cNvCxnSpPr>
            <p:nvPr/>
          </p:nvCxnSpPr>
          <p:spPr>
            <a:xfrm flipH="1" flipV="1">
              <a:off x="759240" y="2196720"/>
              <a:ext cx="607680" cy="552240"/>
            </a:xfrm>
            <a:prstGeom prst="straightConnector1">
              <a:avLst/>
            </a:prstGeom>
            <a:ln cap="rnd">
              <a:solidFill>
                <a:srgbClr val="323232"/>
              </a:solidFill>
              <a:round/>
            </a:ln>
          </p:spPr>
        </p:cxnSp>
      </p:grpSp>
      <p:sp>
        <p:nvSpPr>
          <p:cNvPr id="744" name="TextBox 36"/>
          <p:cNvSpPr/>
          <p:nvPr/>
        </p:nvSpPr>
        <p:spPr>
          <a:xfrm>
            <a:off x="3505320" y="4952880"/>
            <a:ext cx="6173640" cy="1783440"/>
          </a:xfrm>
          <a:prstGeom prst="rect">
            <a:avLst/>
          </a:prstGeom>
          <a:noFill/>
          <a:ln w="0">
            <a:noFill/>
          </a:ln>
        </p:spPr>
        <p:style>
          <a:lnRef idx="0"/>
          <a:fillRef idx="0"/>
          <a:effectRef idx="0"/>
          <a:fontRef idx="minor"/>
        </p:style>
        <p:txBody>
          <a:bodyPr lIns="90000" rIns="90000" tIns="45000" bIns="45000" anchor="t">
            <a:spAutoFit/>
          </a:bodyPr>
          <a:p>
            <a:pPr marL="457200" defTabSz="457200">
              <a:lnSpc>
                <a:spcPct val="100000"/>
              </a:lnSpc>
            </a:pPr>
            <a:r>
              <a:rPr b="0" lang="en-US" sz="2200" strike="noStrike" u="none">
                <a:solidFill>
                  <a:schemeClr val="dk1"/>
                </a:solidFill>
                <a:effectLst/>
                <a:uFillTx/>
                <a:latin typeface="Arial"/>
              </a:rPr>
              <a:t>Movies(title,year,length,genre)</a:t>
            </a:r>
            <a:endParaRPr b="0" lang="en-US" sz="2200" strike="noStrike" u="none">
              <a:solidFill>
                <a:srgbClr val="000000"/>
              </a:solidFill>
              <a:effectLst/>
              <a:uFillTx/>
              <a:latin typeface="Arial"/>
            </a:endParaRPr>
          </a:p>
          <a:p>
            <a:pPr marL="457200" defTabSz="457200">
              <a:lnSpc>
                <a:spcPct val="100000"/>
              </a:lnSpc>
            </a:pPr>
            <a:r>
              <a:rPr b="0" lang="en-US" sz="2200" strike="noStrike" u="none">
                <a:solidFill>
                  <a:schemeClr val="dk1"/>
                </a:solidFill>
                <a:effectLst/>
                <a:uFillTx/>
                <a:latin typeface="Arial"/>
              </a:rPr>
              <a:t>MoviesC(title,year,length,genre)</a:t>
            </a:r>
            <a:endParaRPr b="0" lang="en-US" sz="2200" strike="noStrike" u="none">
              <a:solidFill>
                <a:srgbClr val="000000"/>
              </a:solidFill>
              <a:effectLst/>
              <a:uFillTx/>
              <a:latin typeface="Arial"/>
            </a:endParaRPr>
          </a:p>
          <a:p>
            <a:pPr marL="457200" defTabSz="457200">
              <a:lnSpc>
                <a:spcPct val="100000"/>
              </a:lnSpc>
            </a:pPr>
            <a:r>
              <a:rPr b="0" lang="en-US" sz="2200" strike="noStrike" u="none">
                <a:solidFill>
                  <a:schemeClr val="dk1"/>
                </a:solidFill>
                <a:effectLst/>
                <a:uFillTx/>
                <a:latin typeface="Arial"/>
              </a:rPr>
              <a:t>MoviesMM(title,year,length,genre,weapon)</a:t>
            </a:r>
            <a:endParaRPr b="0" lang="en-US" sz="2200" strike="noStrike" u="none">
              <a:solidFill>
                <a:srgbClr val="000000"/>
              </a:solidFill>
              <a:effectLst/>
              <a:uFillTx/>
              <a:latin typeface="Arial"/>
            </a:endParaRPr>
          </a:p>
          <a:p>
            <a:pPr marL="457200" defTabSz="457200">
              <a:lnSpc>
                <a:spcPct val="100000"/>
              </a:lnSpc>
            </a:pPr>
            <a:r>
              <a:rPr b="0" lang="en-US" sz="2200" strike="noStrike" u="none">
                <a:solidFill>
                  <a:schemeClr val="dk1"/>
                </a:solidFill>
                <a:effectLst/>
                <a:uFillTx/>
                <a:latin typeface="Arial"/>
              </a:rPr>
              <a:t>MoviesCMM(title,year,length,genre,weapon)</a:t>
            </a:r>
            <a:endParaRPr b="0" lang="en-US" sz="2200" strike="noStrike" u="none">
              <a:solidFill>
                <a:srgbClr val="000000"/>
              </a:solidFill>
              <a:effectLst/>
              <a:uFillTx/>
              <a:latin typeface="Arial"/>
            </a:endParaRPr>
          </a:p>
          <a:p>
            <a:pPr defTabSz="457200">
              <a:lnSpc>
                <a:spcPct val="100000"/>
              </a:lnSpc>
            </a:pPr>
            <a:endParaRPr b="0" lang="en-US"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3" presetSubtype="10">
                                  <p:stCondLst>
                                    <p:cond delay="0"/>
                                  </p:stCondLst>
                                  <p:childTnLst>
                                    <p:set>
                                      <p:cBhvr>
                                        <p:cTn id="43" dur="1" fill="hold">
                                          <p:stCondLst>
                                            <p:cond delay="0"/>
                                          </p:stCondLst>
                                        </p:cTn>
                                        <p:tgtEl>
                                          <p:spTgt spid="744">
                                            <p:txEl>
                                              <p:pRg st="0" end="0"/>
                                            </p:txEl>
                                          </p:spTgt>
                                        </p:tgtEl>
                                        <p:attrNameLst>
                                          <p:attrName>style.visibility</p:attrName>
                                        </p:attrNameLst>
                                      </p:cBhvr>
                                      <p:to>
                                        <p:strVal val="visible"/>
                                      </p:to>
                                    </p:set>
                                    <p:animEffect filter="blinds(horizontal)" transition="in">
                                      <p:cBhvr additive="repl">
                                        <p:cTn id="44" dur="500"/>
                                        <p:tgtEl>
                                          <p:spTgt spid="74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3" presetSubtype="10">
                                  <p:stCondLst>
                                    <p:cond delay="0"/>
                                  </p:stCondLst>
                                  <p:childTnLst>
                                    <p:set>
                                      <p:cBhvr>
                                        <p:cTn id="48" dur="1" fill="hold">
                                          <p:stCondLst>
                                            <p:cond delay="0"/>
                                          </p:stCondLst>
                                        </p:cTn>
                                        <p:tgtEl>
                                          <p:spTgt spid="744">
                                            <p:txEl>
                                              <p:pRg st="1" end="1"/>
                                            </p:txEl>
                                          </p:spTgt>
                                        </p:tgtEl>
                                        <p:attrNameLst>
                                          <p:attrName>style.visibility</p:attrName>
                                        </p:attrNameLst>
                                      </p:cBhvr>
                                      <p:to>
                                        <p:strVal val="visible"/>
                                      </p:to>
                                    </p:set>
                                    <p:animEffect filter="blinds(horizontal)" transition="in">
                                      <p:cBhvr additive="repl">
                                        <p:cTn id="49" dur="500"/>
                                        <p:tgtEl>
                                          <p:spTgt spid="744">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3" presetSubtype="10">
                                  <p:stCondLst>
                                    <p:cond delay="0"/>
                                  </p:stCondLst>
                                  <p:childTnLst>
                                    <p:set>
                                      <p:cBhvr>
                                        <p:cTn id="53" dur="1" fill="hold">
                                          <p:stCondLst>
                                            <p:cond delay="0"/>
                                          </p:stCondLst>
                                        </p:cTn>
                                        <p:tgtEl>
                                          <p:spTgt spid="744">
                                            <p:txEl>
                                              <p:pRg st="2" end="2"/>
                                            </p:txEl>
                                          </p:spTgt>
                                        </p:tgtEl>
                                        <p:attrNameLst>
                                          <p:attrName>style.visibility</p:attrName>
                                        </p:attrNameLst>
                                      </p:cBhvr>
                                      <p:to>
                                        <p:strVal val="visible"/>
                                      </p:to>
                                    </p:set>
                                    <p:animEffect filter="blinds(horizontal)" transition="in">
                                      <p:cBhvr additive="repl">
                                        <p:cTn id="54" dur="500"/>
                                        <p:tgtEl>
                                          <p:spTgt spid="744">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3" presetSubtype="10">
                                  <p:stCondLst>
                                    <p:cond delay="0"/>
                                  </p:stCondLst>
                                  <p:childTnLst>
                                    <p:set>
                                      <p:cBhvr>
                                        <p:cTn id="58" dur="1" fill="hold">
                                          <p:stCondLst>
                                            <p:cond delay="0"/>
                                          </p:stCondLst>
                                        </p:cTn>
                                        <p:tgtEl>
                                          <p:spTgt spid="744">
                                            <p:txEl>
                                              <p:pRg st="3" end="3"/>
                                            </p:txEl>
                                          </p:spTgt>
                                        </p:tgtEl>
                                        <p:attrNameLst>
                                          <p:attrName>style.visibility</p:attrName>
                                        </p:attrNameLst>
                                      </p:cBhvr>
                                      <p:to>
                                        <p:strVal val="visible"/>
                                      </p:to>
                                    </p:set>
                                    <p:animEffect filter="blinds(horizontal)" transition="in">
                                      <p:cBhvr additive="repl">
                                        <p:cTn id="59" dur="500"/>
                                        <p:tgtEl>
                                          <p:spTgt spid="74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Using Null Values</a:t>
            </a:r>
            <a:endParaRPr b="0" lang="en-US" sz="4000" strike="noStrike" u="none">
              <a:solidFill>
                <a:schemeClr val="dk1"/>
              </a:solidFill>
              <a:effectLst/>
              <a:uFillTx/>
              <a:latin typeface="Century Gothic"/>
            </a:endParaRPr>
          </a:p>
        </p:txBody>
      </p:sp>
      <p:grpSp>
        <p:nvGrpSpPr>
          <p:cNvPr id="746" name="Group 3"/>
          <p:cNvGrpSpPr/>
          <p:nvPr/>
        </p:nvGrpSpPr>
        <p:grpSpPr>
          <a:xfrm>
            <a:off x="2438280" y="1828800"/>
            <a:ext cx="7923240" cy="2971440"/>
            <a:chOff x="2438280" y="1828800"/>
            <a:chExt cx="7923240" cy="2971440"/>
          </a:xfrm>
        </p:grpSpPr>
        <p:sp>
          <p:nvSpPr>
            <p:cNvPr id="747" name="Rounded Rectangle 4"/>
            <p:cNvSpPr/>
            <p:nvPr/>
          </p:nvSpPr>
          <p:spPr>
            <a:xfrm>
              <a:off x="5697720" y="2678040"/>
              <a:ext cx="1351080" cy="56556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Movies</a:t>
              </a:r>
              <a:endParaRPr b="0" lang="en-US" sz="1800" strike="noStrike" u="none">
                <a:solidFill>
                  <a:srgbClr val="000000"/>
                </a:solidFill>
                <a:effectLst/>
                <a:uFillTx/>
                <a:latin typeface="Arial"/>
              </a:endParaRPr>
            </a:p>
          </p:txBody>
        </p:sp>
        <p:sp>
          <p:nvSpPr>
            <p:cNvPr id="748" name="Rounded Rectangle 5"/>
            <p:cNvSpPr/>
            <p:nvPr/>
          </p:nvSpPr>
          <p:spPr>
            <a:xfrm>
              <a:off x="3630960" y="4234680"/>
              <a:ext cx="1351080" cy="56556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Cartoons</a:t>
              </a:r>
              <a:endParaRPr b="0" lang="en-US" sz="1800" strike="noStrike" u="none">
                <a:solidFill>
                  <a:srgbClr val="000000"/>
                </a:solidFill>
                <a:effectLst/>
                <a:uFillTx/>
                <a:latin typeface="Arial"/>
              </a:endParaRPr>
            </a:p>
          </p:txBody>
        </p:sp>
        <p:sp>
          <p:nvSpPr>
            <p:cNvPr id="749" name="Rounded Rectangle 6"/>
            <p:cNvSpPr/>
            <p:nvPr/>
          </p:nvSpPr>
          <p:spPr>
            <a:xfrm>
              <a:off x="7764480" y="4234680"/>
              <a:ext cx="1351080" cy="565560"/>
            </a:xfrm>
            <a:prstGeom prst="roundRect">
              <a:avLst>
                <a:gd name="adj" fmla="val 16667"/>
              </a:avLst>
            </a:prstGeom>
            <a:solidFill>
              <a:srgbClr val="ffff00"/>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r>
                <a:rPr b="1" lang="en-US" sz="1800" strike="noStrike" u="none">
                  <a:solidFill>
                    <a:srgbClr val="ff0000"/>
                  </a:solidFill>
                  <a:effectLst/>
                  <a:uFillTx/>
                  <a:latin typeface="Arial"/>
                </a:rPr>
                <a:t>Murder Mysteries</a:t>
              </a:r>
              <a:endParaRPr b="0" lang="en-US" sz="1800" strike="noStrike" u="none">
                <a:solidFill>
                  <a:srgbClr val="000000"/>
                </a:solidFill>
                <a:effectLst/>
                <a:uFillTx/>
                <a:latin typeface="Arial"/>
              </a:endParaRPr>
            </a:p>
          </p:txBody>
        </p:sp>
        <p:sp>
          <p:nvSpPr>
            <p:cNvPr id="750" name="Isosceles Triangle 7"/>
            <p:cNvSpPr/>
            <p:nvPr/>
          </p:nvSpPr>
          <p:spPr>
            <a:xfrm>
              <a:off x="4425840" y="3314880"/>
              <a:ext cx="556200" cy="424080"/>
            </a:xfrm>
            <a:prstGeom prst="triangle">
              <a:avLst>
                <a:gd name="adj"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51" name="TextBox 8"/>
            <p:cNvSpPr/>
            <p:nvPr/>
          </p:nvSpPr>
          <p:spPr>
            <a:xfrm>
              <a:off x="4466520" y="3385440"/>
              <a:ext cx="47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isa</a:t>
              </a:r>
              <a:endParaRPr b="0" lang="en-US" sz="1800" strike="noStrike" u="none">
                <a:solidFill>
                  <a:srgbClr val="000000"/>
                </a:solidFill>
                <a:effectLst/>
                <a:uFillTx/>
                <a:latin typeface="Arial"/>
              </a:endParaRPr>
            </a:p>
          </p:txBody>
        </p:sp>
        <p:sp>
          <p:nvSpPr>
            <p:cNvPr id="752" name="Isosceles Triangle 9"/>
            <p:cNvSpPr/>
            <p:nvPr/>
          </p:nvSpPr>
          <p:spPr>
            <a:xfrm>
              <a:off x="7764480" y="3314880"/>
              <a:ext cx="556200" cy="424080"/>
            </a:xfrm>
            <a:prstGeom prst="triangle">
              <a:avLst>
                <a:gd name="adj"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53" name="TextBox 10"/>
            <p:cNvSpPr/>
            <p:nvPr/>
          </p:nvSpPr>
          <p:spPr>
            <a:xfrm>
              <a:off x="7805520" y="3385440"/>
              <a:ext cx="47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isa</a:t>
              </a:r>
              <a:endParaRPr b="0" lang="en-US" sz="1800" strike="noStrike" u="none">
                <a:solidFill>
                  <a:srgbClr val="000000"/>
                </a:solidFill>
                <a:effectLst/>
                <a:uFillTx/>
                <a:latin typeface="Arial"/>
              </a:endParaRPr>
            </a:p>
          </p:txBody>
        </p:sp>
        <p:cxnSp>
          <p:nvCxnSpPr>
            <p:cNvPr id="754" name="Straight Connector 11"/>
            <p:cNvCxnSpPr>
              <a:stCxn id="750" idx="0"/>
              <a:endCxn id="747" idx="1"/>
            </p:cNvCxnSpPr>
            <p:nvPr/>
          </p:nvCxnSpPr>
          <p:spPr>
            <a:xfrm flipV="1">
              <a:off x="4704120" y="2960640"/>
              <a:ext cx="993960" cy="354600"/>
            </a:xfrm>
            <a:prstGeom prst="straightConnector1">
              <a:avLst/>
            </a:prstGeom>
            <a:ln cap="rnd">
              <a:solidFill>
                <a:srgbClr val="323232"/>
              </a:solidFill>
              <a:round/>
            </a:ln>
          </p:spPr>
        </p:cxnSp>
        <p:cxnSp>
          <p:nvCxnSpPr>
            <p:cNvPr id="755" name="Straight Connector 12"/>
            <p:cNvCxnSpPr>
              <a:stCxn id="751" idx="2"/>
              <a:endCxn id="748" idx="0"/>
            </p:cNvCxnSpPr>
            <p:nvPr/>
          </p:nvCxnSpPr>
          <p:spPr>
            <a:xfrm flipH="1">
              <a:off x="4306320" y="3753360"/>
              <a:ext cx="397080" cy="481680"/>
            </a:xfrm>
            <a:prstGeom prst="straightConnector1">
              <a:avLst/>
            </a:prstGeom>
            <a:ln cap="rnd">
              <a:solidFill>
                <a:srgbClr val="323232"/>
              </a:solidFill>
              <a:round/>
            </a:ln>
          </p:spPr>
        </p:cxnSp>
        <p:cxnSp>
          <p:nvCxnSpPr>
            <p:cNvPr id="756" name="Straight Connector 13"/>
            <p:cNvCxnSpPr>
              <a:stCxn id="747" idx="3"/>
              <a:endCxn id="752" idx="0"/>
            </p:cNvCxnSpPr>
            <p:nvPr/>
          </p:nvCxnSpPr>
          <p:spPr>
            <a:xfrm>
              <a:off x="7048800" y="2960640"/>
              <a:ext cx="994320" cy="354600"/>
            </a:xfrm>
            <a:prstGeom prst="straightConnector1">
              <a:avLst/>
            </a:prstGeom>
            <a:ln cap="rnd">
              <a:solidFill>
                <a:srgbClr val="323232"/>
              </a:solidFill>
              <a:round/>
            </a:ln>
          </p:spPr>
        </p:cxnSp>
        <p:cxnSp>
          <p:nvCxnSpPr>
            <p:cNvPr id="757" name="Straight Connector 14"/>
            <p:cNvCxnSpPr>
              <a:stCxn id="753" idx="2"/>
              <a:endCxn id="749" idx="0"/>
            </p:cNvCxnSpPr>
            <p:nvPr/>
          </p:nvCxnSpPr>
          <p:spPr>
            <a:xfrm>
              <a:off x="8042040" y="3753360"/>
              <a:ext cx="398160" cy="481680"/>
            </a:xfrm>
            <a:prstGeom prst="straightConnector1">
              <a:avLst/>
            </a:prstGeom>
            <a:ln cap="rnd">
              <a:solidFill>
                <a:srgbClr val="323232"/>
              </a:solidFill>
              <a:round/>
            </a:ln>
          </p:spPr>
        </p:cxnSp>
        <p:grpSp>
          <p:nvGrpSpPr>
            <p:cNvPr id="758" name="Group 23"/>
            <p:cNvGrpSpPr/>
            <p:nvPr/>
          </p:nvGrpSpPr>
          <p:grpSpPr>
            <a:xfrm>
              <a:off x="4266720" y="1828800"/>
              <a:ext cx="887400" cy="367920"/>
              <a:chOff x="4266720" y="1828800"/>
              <a:chExt cx="887400" cy="367920"/>
            </a:xfrm>
          </p:grpSpPr>
          <p:sp>
            <p:nvSpPr>
              <p:cNvPr id="759" name="Oval 34"/>
              <p:cNvSpPr/>
              <p:nvPr/>
            </p:nvSpPr>
            <p:spPr>
              <a:xfrm>
                <a:off x="4266720" y="1828800"/>
                <a:ext cx="87408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60" name="TextBox 35"/>
              <p:cNvSpPr/>
              <p:nvPr/>
            </p:nvSpPr>
            <p:spPr>
              <a:xfrm>
                <a:off x="4266720" y="1828800"/>
                <a:ext cx="887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length</a:t>
                </a:r>
                <a:endParaRPr b="0" lang="en-US" sz="1800" strike="noStrike" u="none">
                  <a:solidFill>
                    <a:srgbClr val="000000"/>
                  </a:solidFill>
                  <a:effectLst/>
                  <a:uFillTx/>
                  <a:latin typeface="Arial"/>
                </a:endParaRPr>
              </a:p>
            </p:txBody>
          </p:sp>
        </p:grpSp>
        <p:sp>
          <p:nvSpPr>
            <p:cNvPr id="761" name="Oval 16"/>
            <p:cNvSpPr/>
            <p:nvPr/>
          </p:nvSpPr>
          <p:spPr>
            <a:xfrm>
              <a:off x="5379480" y="1828800"/>
              <a:ext cx="87408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62" name="TextBox 17"/>
            <p:cNvSpPr/>
            <p:nvPr/>
          </p:nvSpPr>
          <p:spPr>
            <a:xfrm>
              <a:off x="5538600" y="1828800"/>
              <a:ext cx="5774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title</a:t>
              </a:r>
              <a:endParaRPr b="0" lang="en-US" sz="1800" strike="noStrike" u="none">
                <a:solidFill>
                  <a:srgbClr val="000000"/>
                </a:solidFill>
                <a:effectLst/>
                <a:uFillTx/>
                <a:latin typeface="Arial"/>
              </a:endParaRPr>
            </a:p>
          </p:txBody>
        </p:sp>
        <p:sp>
          <p:nvSpPr>
            <p:cNvPr id="763" name="Oval 18"/>
            <p:cNvSpPr/>
            <p:nvPr/>
          </p:nvSpPr>
          <p:spPr>
            <a:xfrm>
              <a:off x="6492600" y="1828800"/>
              <a:ext cx="87408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64" name="TextBox 19"/>
            <p:cNvSpPr/>
            <p:nvPr/>
          </p:nvSpPr>
          <p:spPr>
            <a:xfrm>
              <a:off x="6651720" y="1828800"/>
              <a:ext cx="678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year</a:t>
              </a:r>
              <a:endParaRPr b="0" lang="en-US" sz="1800" strike="noStrike" u="none">
                <a:solidFill>
                  <a:srgbClr val="000000"/>
                </a:solidFill>
                <a:effectLst/>
                <a:uFillTx/>
                <a:latin typeface="Arial"/>
              </a:endParaRPr>
            </a:p>
          </p:txBody>
        </p:sp>
        <p:sp>
          <p:nvSpPr>
            <p:cNvPr id="765" name="Oval 20"/>
            <p:cNvSpPr/>
            <p:nvPr/>
          </p:nvSpPr>
          <p:spPr>
            <a:xfrm>
              <a:off x="7605360" y="1828800"/>
              <a:ext cx="874080" cy="35352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66" name="TextBox 21"/>
            <p:cNvSpPr/>
            <p:nvPr/>
          </p:nvSpPr>
          <p:spPr>
            <a:xfrm>
              <a:off x="7684920" y="1828800"/>
              <a:ext cx="84168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genre</a:t>
              </a:r>
              <a:endParaRPr b="0" lang="en-US" sz="1800" strike="noStrike" u="none">
                <a:solidFill>
                  <a:srgbClr val="000000"/>
                </a:solidFill>
                <a:effectLst/>
                <a:uFillTx/>
                <a:latin typeface="Arial"/>
              </a:endParaRPr>
            </a:p>
          </p:txBody>
        </p:sp>
        <p:cxnSp>
          <p:nvCxnSpPr>
            <p:cNvPr id="767" name="Straight Connector 22"/>
            <p:cNvCxnSpPr>
              <a:stCxn id="760" idx="2"/>
              <a:endCxn id="747" idx="0"/>
            </p:cNvCxnSpPr>
            <p:nvPr/>
          </p:nvCxnSpPr>
          <p:spPr>
            <a:xfrm>
              <a:off x="4710240" y="2196720"/>
              <a:ext cx="1663200" cy="481680"/>
            </a:xfrm>
            <a:prstGeom prst="straightConnector1">
              <a:avLst/>
            </a:prstGeom>
            <a:ln cap="rnd">
              <a:solidFill>
                <a:srgbClr val="323232"/>
              </a:solidFill>
              <a:round/>
            </a:ln>
          </p:spPr>
        </p:cxnSp>
        <p:cxnSp>
          <p:nvCxnSpPr>
            <p:cNvPr id="768" name="Straight Connector 23"/>
            <p:cNvCxnSpPr>
              <a:stCxn id="762" idx="2"/>
              <a:endCxn id="747" idx="0"/>
            </p:cNvCxnSpPr>
            <p:nvPr/>
          </p:nvCxnSpPr>
          <p:spPr>
            <a:xfrm>
              <a:off x="5827320" y="2196720"/>
              <a:ext cx="546120" cy="481680"/>
            </a:xfrm>
            <a:prstGeom prst="straightConnector1">
              <a:avLst/>
            </a:prstGeom>
            <a:ln cap="rnd">
              <a:solidFill>
                <a:srgbClr val="323232"/>
              </a:solidFill>
              <a:round/>
            </a:ln>
          </p:spPr>
        </p:cxnSp>
        <p:cxnSp>
          <p:nvCxnSpPr>
            <p:cNvPr id="769" name="Straight Connector 24"/>
            <p:cNvCxnSpPr>
              <a:stCxn id="764" idx="2"/>
              <a:endCxn id="747" idx="0"/>
            </p:cNvCxnSpPr>
            <p:nvPr/>
          </p:nvCxnSpPr>
          <p:spPr>
            <a:xfrm flipH="1">
              <a:off x="6373080" y="2196720"/>
              <a:ext cx="618120" cy="481680"/>
            </a:xfrm>
            <a:prstGeom prst="straightConnector1">
              <a:avLst/>
            </a:prstGeom>
            <a:ln cap="rnd">
              <a:solidFill>
                <a:srgbClr val="323232"/>
              </a:solidFill>
              <a:round/>
            </a:ln>
          </p:spPr>
        </p:cxnSp>
        <p:cxnSp>
          <p:nvCxnSpPr>
            <p:cNvPr id="770" name="Straight Connector 25"/>
            <p:cNvCxnSpPr>
              <a:stCxn id="766" idx="2"/>
              <a:endCxn id="747" idx="0"/>
            </p:cNvCxnSpPr>
            <p:nvPr/>
          </p:nvCxnSpPr>
          <p:spPr>
            <a:xfrm flipH="1">
              <a:off x="6373080" y="2196720"/>
              <a:ext cx="1733040" cy="481680"/>
            </a:xfrm>
            <a:prstGeom prst="straightConnector1">
              <a:avLst/>
            </a:prstGeom>
            <a:ln cap="rnd">
              <a:solidFill>
                <a:srgbClr val="323232"/>
              </a:solidFill>
              <a:round/>
            </a:ln>
          </p:spPr>
        </p:cxnSp>
        <p:sp>
          <p:nvSpPr>
            <p:cNvPr id="771" name="Oval 26"/>
            <p:cNvSpPr/>
            <p:nvPr/>
          </p:nvSpPr>
          <p:spPr>
            <a:xfrm>
              <a:off x="9036000" y="3385080"/>
              <a:ext cx="1325520" cy="353160"/>
            </a:xfrm>
            <a:prstGeom prst="ellipse">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72" name="TextBox 27"/>
            <p:cNvSpPr/>
            <p:nvPr/>
          </p:nvSpPr>
          <p:spPr>
            <a:xfrm>
              <a:off x="9115920" y="3385440"/>
              <a:ext cx="11228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weapon</a:t>
              </a:r>
              <a:endParaRPr b="0" lang="en-US" sz="1800" strike="noStrike" u="none">
                <a:solidFill>
                  <a:srgbClr val="000000"/>
                </a:solidFill>
                <a:effectLst/>
                <a:uFillTx/>
                <a:latin typeface="Arial"/>
              </a:endParaRPr>
            </a:p>
          </p:txBody>
        </p:sp>
        <p:cxnSp>
          <p:nvCxnSpPr>
            <p:cNvPr id="773" name="Straight Connector 28"/>
            <p:cNvCxnSpPr>
              <a:stCxn id="772" idx="2"/>
              <a:endCxn id="749" idx="3"/>
            </p:cNvCxnSpPr>
            <p:nvPr/>
          </p:nvCxnSpPr>
          <p:spPr>
            <a:xfrm flipH="1">
              <a:off x="9115560" y="3753360"/>
              <a:ext cx="561960" cy="764280"/>
            </a:xfrm>
            <a:prstGeom prst="straightConnector1">
              <a:avLst/>
            </a:prstGeom>
            <a:ln cap="rnd">
              <a:solidFill>
                <a:srgbClr val="323232"/>
              </a:solidFill>
              <a:round/>
            </a:ln>
          </p:spPr>
        </p:cxnSp>
        <p:sp>
          <p:nvSpPr>
            <p:cNvPr id="774" name="Diamond 29"/>
            <p:cNvSpPr/>
            <p:nvPr/>
          </p:nvSpPr>
          <p:spPr>
            <a:xfrm>
              <a:off x="2835720" y="2748600"/>
              <a:ext cx="1112400" cy="424080"/>
            </a:xfrm>
            <a:prstGeom prst="diamond">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775" name="TextBox 30"/>
            <p:cNvSpPr/>
            <p:nvPr/>
          </p:nvSpPr>
          <p:spPr>
            <a:xfrm>
              <a:off x="2915280" y="2819520"/>
              <a:ext cx="9241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lt1"/>
                  </a:solidFill>
                  <a:effectLst/>
                  <a:uFillTx/>
                  <a:latin typeface="Century Gothic"/>
                </a:rPr>
                <a:t>Voices</a:t>
              </a:r>
              <a:endParaRPr b="0" lang="en-US" sz="1800" strike="noStrike" u="none">
                <a:solidFill>
                  <a:srgbClr val="000000"/>
                </a:solidFill>
                <a:effectLst/>
                <a:uFillTx/>
                <a:latin typeface="Arial"/>
              </a:endParaRPr>
            </a:p>
          </p:txBody>
        </p:sp>
        <p:cxnSp>
          <p:nvCxnSpPr>
            <p:cNvPr id="776" name="Straight Connector 31"/>
            <p:cNvCxnSpPr>
              <a:stCxn id="775" idx="2"/>
              <a:endCxn id="748" idx="1"/>
            </p:cNvCxnSpPr>
            <p:nvPr/>
          </p:nvCxnSpPr>
          <p:spPr>
            <a:xfrm>
              <a:off x="3377160" y="3187440"/>
              <a:ext cx="254160" cy="1330200"/>
            </a:xfrm>
            <a:prstGeom prst="straightConnector1">
              <a:avLst/>
            </a:prstGeom>
            <a:ln cap="rnd">
              <a:solidFill>
                <a:srgbClr val="323232"/>
              </a:solidFill>
              <a:round/>
            </a:ln>
          </p:spPr>
        </p:cxnSp>
        <p:sp>
          <p:nvSpPr>
            <p:cNvPr id="777" name="TextBox 32"/>
            <p:cNvSpPr/>
            <p:nvPr/>
          </p:nvSpPr>
          <p:spPr>
            <a:xfrm>
              <a:off x="2438280" y="1828800"/>
              <a:ext cx="9781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to Stars</a:t>
              </a:r>
              <a:endParaRPr b="0" lang="en-US" sz="1800" strike="noStrike" u="none">
                <a:solidFill>
                  <a:srgbClr val="000000"/>
                </a:solidFill>
                <a:effectLst/>
                <a:uFillTx/>
                <a:latin typeface="Arial"/>
              </a:endParaRPr>
            </a:p>
          </p:txBody>
        </p:sp>
        <p:cxnSp>
          <p:nvCxnSpPr>
            <p:cNvPr id="778" name="Straight Connector 33"/>
            <p:cNvCxnSpPr>
              <a:stCxn id="774" idx="0"/>
              <a:endCxn id="777" idx="2"/>
            </p:cNvCxnSpPr>
            <p:nvPr/>
          </p:nvCxnSpPr>
          <p:spPr>
            <a:xfrm flipH="1" flipV="1">
              <a:off x="2927160" y="2196720"/>
              <a:ext cx="465120" cy="552240"/>
            </a:xfrm>
            <a:prstGeom prst="straightConnector1">
              <a:avLst/>
            </a:prstGeom>
            <a:ln cap="rnd">
              <a:solidFill>
                <a:srgbClr val="323232"/>
              </a:solidFill>
              <a:round/>
            </a:ln>
          </p:spPr>
        </p:cxnSp>
      </p:grpSp>
      <p:sp>
        <p:nvSpPr>
          <p:cNvPr id="779" name="TextBox 36"/>
          <p:cNvSpPr/>
          <p:nvPr/>
        </p:nvSpPr>
        <p:spPr>
          <a:xfrm>
            <a:off x="3429000" y="5403240"/>
            <a:ext cx="5303160" cy="429480"/>
          </a:xfrm>
          <a:prstGeom prst="rect">
            <a:avLst/>
          </a:prstGeom>
          <a:noFill/>
          <a:ln w="0">
            <a:noFill/>
          </a:ln>
        </p:spPr>
        <p:style>
          <a:lnRef idx="0"/>
          <a:fillRef idx="0"/>
          <a:effectRef idx="0"/>
          <a:fontRef idx="minor"/>
        </p:style>
        <p:txBody>
          <a:bodyPr wrap="none" lIns="90000" rIns="90000" tIns="45000" bIns="45000" anchor="t">
            <a:spAutoFit/>
          </a:bodyPr>
          <a:p>
            <a:pPr marL="457200" defTabSz="457200">
              <a:lnSpc>
                <a:spcPct val="100000"/>
              </a:lnSpc>
            </a:pPr>
            <a:r>
              <a:rPr b="0" lang="en-US" sz="2200" strike="noStrike" u="none">
                <a:solidFill>
                  <a:schemeClr val="dk1"/>
                </a:solidFill>
                <a:effectLst/>
                <a:uFillTx/>
                <a:latin typeface="Arial"/>
              </a:rPr>
              <a:t>Movie(title,year,length,genre,weapon)</a:t>
            </a:r>
            <a:endParaRPr b="0" lang="en-US"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3" presetSubtype="10">
                                  <p:stCondLst>
                                    <p:cond delay="0"/>
                                  </p:stCondLst>
                                  <p:childTnLst>
                                    <p:set>
                                      <p:cBhvr>
                                        <p:cTn id="65" dur="1" fill="hold">
                                          <p:stCondLst>
                                            <p:cond delay="0"/>
                                          </p:stCondLst>
                                        </p:cTn>
                                        <p:tgtEl>
                                          <p:spTgt spid="779"/>
                                        </p:tgtEl>
                                        <p:attrNameLst>
                                          <p:attrName>style.visibility</p:attrName>
                                        </p:attrNameLst>
                                      </p:cBhvr>
                                      <p:to>
                                        <p:strVal val="visible"/>
                                      </p:to>
                                    </p:set>
                                    <p:animEffect filter="blinds(horizontal)" transition="in">
                                      <p:cBhvr additive="repl">
                                        <p:cTn id="66" dur="500"/>
                                        <p:tgtEl>
                                          <p:spTgt spid="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236" name="Picture 5" descr=""/>
          <p:cNvPicPr/>
          <p:nvPr/>
        </p:nvPicPr>
        <p:blipFill>
          <a:blip r:embed="rId1"/>
          <a:stretch/>
        </p:blipFill>
        <p:spPr>
          <a:xfrm>
            <a:off x="1486440" y="925200"/>
            <a:ext cx="8985600" cy="5893560"/>
          </a:xfrm>
          <a:prstGeom prst="rect">
            <a:avLst/>
          </a:prstGeom>
          <a:noFill/>
          <a:ln w="0">
            <a:noFill/>
          </a:ln>
        </p:spPr>
      </p:pic>
      <p:sp>
        <p:nvSpPr>
          <p:cNvPr id="237" name="Title 1"/>
          <p:cNvSpPr/>
          <p:nvPr/>
        </p:nvSpPr>
        <p:spPr>
          <a:xfrm>
            <a:off x="180720" y="0"/>
            <a:ext cx="12011040" cy="924840"/>
          </a:xfrm>
          <a:prstGeom prst="rect">
            <a:avLst/>
          </a:prstGeom>
          <a:solidFill>
            <a:schemeClr val="accent4">
              <a:lumMod val="50000"/>
            </a:schemeClr>
          </a:solidFill>
          <a:ln w="0">
            <a:noFill/>
          </a:ln>
        </p:spPr>
        <p:style>
          <a:lnRef idx="0"/>
          <a:fillRef idx="0"/>
          <a:effectRef idx="0"/>
          <a:fontRef idx="minor"/>
        </p:style>
        <p:txBody>
          <a:bodyPr anchor="b">
            <a:noAutofit/>
          </a:bodyPr>
          <a:p>
            <a:pPr algn="ctr" defTabSz="457200">
              <a:lnSpc>
                <a:spcPct val="100000"/>
              </a:lnSpc>
            </a:pPr>
            <a:r>
              <a:rPr b="1" lang="en-US" sz="5400" strike="noStrike" u="none">
                <a:solidFill>
                  <a:schemeClr val="lt1"/>
                </a:solidFill>
                <a:effectLst/>
                <a:uFillTx/>
                <a:latin typeface="comic"/>
              </a:rPr>
              <a:t>Data model </a:t>
            </a:r>
            <a:r>
              <a:rPr b="1" lang="en-US" sz="5400" strike="noStrike" u="none">
                <a:solidFill>
                  <a:srgbClr val="ffff00"/>
                </a:solidFill>
                <a:effectLst/>
                <a:uFillTx/>
                <a:latin typeface="comic"/>
              </a:rPr>
              <a:t>- Overview</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80" name="PlaceHolder 1"/>
          <p:cNvSpPr>
            <a:spLocks noGrp="1"/>
          </p:cNvSpPr>
          <p:nvPr>
            <p:ph/>
          </p:nvPr>
        </p:nvSpPr>
        <p:spPr>
          <a:xfrm>
            <a:off x="963720" y="2056680"/>
            <a:ext cx="8915040" cy="37771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3200" strike="noStrike" u="none">
                <a:solidFill>
                  <a:schemeClr val="dk1"/>
                </a:solidFill>
                <a:effectLst/>
                <a:uFillTx/>
                <a:latin typeface="Century Gothic"/>
              </a:rPr>
              <a:t>Introduction</a:t>
            </a:r>
            <a:endParaRPr b="0" lang="en-US" sz="32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2800" strike="noStrike" u="none">
                <a:solidFill>
                  <a:schemeClr val="dk1"/>
                </a:solidFill>
                <a:effectLst/>
                <a:uFillTx/>
                <a:latin typeface="Century Gothic"/>
              </a:rPr>
              <a:t>UML is designed to model software in an object-oriented style, but has been adapted as a database modeling language</a:t>
            </a:r>
            <a:endParaRPr b="0" lang="en-US" sz="2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2800" strike="noStrike" u="none">
                <a:solidFill>
                  <a:schemeClr val="dk1"/>
                </a:solidFill>
                <a:effectLst/>
                <a:uFillTx/>
                <a:latin typeface="Century Gothic"/>
              </a:rPr>
              <a:t>UML offers much the same capabilities as the E/R model, with the exception of multi-way relationships, only binary relationships in UML.</a:t>
            </a:r>
            <a:endParaRPr b="0" lang="en-US" sz="28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endParaRPr b="0" lang="en-US" sz="2800" strike="noStrike" u="none">
              <a:solidFill>
                <a:schemeClr val="dk1">
                  <a:lumMod val="75000"/>
                  <a:lumOff val="25000"/>
                </a:schemeClr>
              </a:solidFill>
              <a:effectLst/>
              <a:uFillTx/>
              <a:latin typeface="Century Gothic"/>
            </a:endParaRPr>
          </a:p>
        </p:txBody>
      </p:sp>
      <p:sp>
        <p:nvSpPr>
          <p:cNvPr id="781" name="PlaceHolder 2"/>
          <p:cNvSpPr>
            <a:spLocks noGrp="1"/>
          </p:cNvSpPr>
          <p:nvPr>
            <p:ph type="title"/>
          </p:nvPr>
        </p:nvSpPr>
        <p:spPr>
          <a:xfrm>
            <a:off x="2145600" y="465840"/>
            <a:ext cx="8227800" cy="840600"/>
          </a:xfrm>
          <a:prstGeom prst="rect">
            <a:avLst/>
          </a:prstGeom>
          <a:noFill/>
          <a:ln w="0">
            <a:noFill/>
          </a:ln>
        </p:spPr>
        <p:txBody>
          <a:bodyPr lIns="91440" rIns="91440" tIns="45720" bIns="45720" anchor="t">
            <a:normAutofit fontScale="77500" lnSpcReduction="19999"/>
          </a:bodyPr>
          <a:p>
            <a:pPr indent="0" algn="ctr" defTabSz="457200">
              <a:lnSpc>
                <a:spcPct val="100000"/>
              </a:lnSpc>
              <a:buNone/>
            </a:pPr>
            <a:r>
              <a:rPr b="1" lang="en-US" sz="4000" strike="noStrike" u="none">
                <a:solidFill>
                  <a:srgbClr val="1b5ad7"/>
                </a:solidFill>
                <a:effectLst/>
                <a:uFillTx/>
                <a:latin typeface="Century Gothic"/>
              </a:rPr>
              <a:t>Unified Modeling Language –self studying</a:t>
            </a:r>
            <a:endParaRPr b="0" lang="en-US" sz="4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aphicFrame>
        <p:nvGraphicFramePr>
          <p:cNvPr id="782" name="Content Placeholder 3"/>
          <p:cNvGraphicFramePr/>
          <p:nvPr/>
        </p:nvGraphicFramePr>
        <p:xfrm>
          <a:off x="1035720" y="1723320"/>
          <a:ext cx="10067040" cy="3833640"/>
        </p:xfrm>
        <a:graphic>
          <a:graphicData uri="http://schemas.openxmlformats.org/drawingml/2006/table">
            <a:tbl>
              <a:tblPr/>
              <a:tblGrid>
                <a:gridCol w="3872160"/>
                <a:gridCol w="6194880"/>
              </a:tblGrid>
              <a:tr h="495720">
                <a:tc>
                  <a:txBody>
                    <a:bodyPr anchor="t">
                      <a:noAutofit/>
                    </a:bodyPr>
                    <a:p>
                      <a:pPr defTabSz="457200">
                        <a:lnSpc>
                          <a:spcPct val="100000"/>
                        </a:lnSpc>
                      </a:pPr>
                      <a:r>
                        <a:rPr b="1" lang="en-US" sz="1800" strike="noStrike" u="none">
                          <a:solidFill>
                            <a:schemeClr val="lt1"/>
                          </a:solidFill>
                          <a:effectLst/>
                          <a:uFillTx/>
                          <a:latin typeface="Arial"/>
                        </a:rPr>
                        <a:t>UML</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457200">
                        <a:lnSpc>
                          <a:spcPct val="100000"/>
                        </a:lnSpc>
                      </a:pPr>
                      <a:r>
                        <a:rPr b="1" lang="en-US" sz="1800" strike="noStrike" u="none">
                          <a:solidFill>
                            <a:schemeClr val="lt1"/>
                          </a:solidFill>
                          <a:effectLst/>
                          <a:uFillTx/>
                          <a:latin typeface="Arial"/>
                        </a:rPr>
                        <a:t>E/R Model</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496440">
                <a:tc>
                  <a:txBody>
                    <a:bodyPr anchor="t">
                      <a:noAutofit/>
                    </a:bodyPr>
                    <a:p>
                      <a:pPr defTabSz="457200">
                        <a:lnSpc>
                          <a:spcPct val="100000"/>
                        </a:lnSpc>
                      </a:pPr>
                      <a:r>
                        <a:rPr b="0" lang="en-US" sz="1800" strike="noStrike" u="none">
                          <a:solidFill>
                            <a:schemeClr val="dk1"/>
                          </a:solidFill>
                          <a:effectLst/>
                          <a:uFillTx/>
                          <a:latin typeface="Arial"/>
                        </a:rPr>
                        <a:t>Class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Arial"/>
                        </a:rPr>
                        <a:t>Entity Set</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95720">
                <a:tc>
                  <a:txBody>
                    <a:bodyPr anchor="t">
                      <a:noAutofit/>
                    </a:bodyPr>
                    <a:p>
                      <a:pPr defTabSz="457200">
                        <a:lnSpc>
                          <a:spcPct val="100000"/>
                        </a:lnSpc>
                      </a:pPr>
                      <a:r>
                        <a:rPr b="0" lang="en-US" sz="1800" strike="noStrike" u="none">
                          <a:solidFill>
                            <a:schemeClr val="dk1"/>
                          </a:solidFill>
                          <a:effectLst/>
                          <a:uFillTx/>
                          <a:latin typeface="Arial"/>
                        </a:rPr>
                        <a:t>Association</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Arial"/>
                        </a:rPr>
                        <a:t>Binary relationship</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96440">
                <a:tc>
                  <a:txBody>
                    <a:bodyPr anchor="t">
                      <a:noAutofit/>
                    </a:bodyPr>
                    <a:p>
                      <a:pPr defTabSz="457200">
                        <a:lnSpc>
                          <a:spcPct val="100000"/>
                        </a:lnSpc>
                      </a:pPr>
                      <a:r>
                        <a:rPr b="0" lang="en-US" sz="1800" strike="noStrike" u="none">
                          <a:solidFill>
                            <a:schemeClr val="dk1"/>
                          </a:solidFill>
                          <a:effectLst/>
                          <a:uFillTx/>
                          <a:latin typeface="Arial"/>
                        </a:rPr>
                        <a:t>Association class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Arial"/>
                        </a:rPr>
                        <a:t>Attributes on a relationship</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496440">
                <a:tc>
                  <a:txBody>
                    <a:bodyPr anchor="t">
                      <a:noAutofit/>
                    </a:bodyPr>
                    <a:p>
                      <a:pPr defTabSz="457200">
                        <a:lnSpc>
                          <a:spcPct val="100000"/>
                        </a:lnSpc>
                      </a:pPr>
                      <a:r>
                        <a:rPr b="0" lang="en-US" sz="1800" strike="noStrike" u="none">
                          <a:solidFill>
                            <a:schemeClr val="dk1"/>
                          </a:solidFill>
                          <a:effectLst/>
                          <a:uFillTx/>
                          <a:latin typeface="Arial"/>
                        </a:rPr>
                        <a:t>Subclass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Arial"/>
                        </a:rPr>
                        <a:t>is-a hierarchy</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495720">
                <a:tc>
                  <a:txBody>
                    <a:bodyPr anchor="t">
                      <a:noAutofit/>
                    </a:bodyPr>
                    <a:p>
                      <a:pPr defTabSz="457200">
                        <a:lnSpc>
                          <a:spcPct val="100000"/>
                        </a:lnSpc>
                      </a:pPr>
                      <a:r>
                        <a:rPr b="0" lang="en-US" sz="1800" strike="noStrike" u="none">
                          <a:solidFill>
                            <a:schemeClr val="dk1"/>
                          </a:solidFill>
                          <a:effectLst/>
                          <a:uFillTx/>
                          <a:latin typeface="Arial"/>
                        </a:rPr>
                        <a:t>Aggregation</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457200">
                        <a:lnSpc>
                          <a:spcPct val="100000"/>
                        </a:lnSpc>
                      </a:pPr>
                      <a:r>
                        <a:rPr b="0" lang="en-US" sz="1800" strike="noStrike" u="none">
                          <a:solidFill>
                            <a:schemeClr val="dk1"/>
                          </a:solidFill>
                          <a:effectLst/>
                          <a:uFillTx/>
                          <a:latin typeface="Arial"/>
                        </a:rPr>
                        <a:t>Many-one relationship</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856440">
                <a:tc>
                  <a:txBody>
                    <a:bodyPr anchor="t">
                      <a:noAutofit/>
                    </a:bodyPr>
                    <a:p>
                      <a:pPr defTabSz="457200">
                        <a:lnSpc>
                          <a:spcPct val="100000"/>
                        </a:lnSpc>
                      </a:pPr>
                      <a:r>
                        <a:rPr b="0" lang="en-US" sz="1800" strike="noStrike" u="none">
                          <a:solidFill>
                            <a:schemeClr val="dk1"/>
                          </a:solidFill>
                          <a:effectLst/>
                          <a:uFillTx/>
                          <a:latin typeface="Arial"/>
                        </a:rPr>
                        <a:t>Composition</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457200">
                        <a:lnSpc>
                          <a:spcPct val="100000"/>
                        </a:lnSpc>
                      </a:pPr>
                      <a:r>
                        <a:rPr b="0" lang="en-US" sz="1800" strike="noStrike" u="none">
                          <a:solidFill>
                            <a:schemeClr val="dk1"/>
                          </a:solidFill>
                          <a:effectLst/>
                          <a:uFillTx/>
                          <a:latin typeface="Arial"/>
                        </a:rPr>
                        <a:t>Many-one relationship with </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Arial"/>
                        </a:rPr>
                        <a:t>referential integrity</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783"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rmAutofit lnSpcReduction="9999"/>
          </a:bodyPr>
          <a:p>
            <a:pPr indent="0" algn="ctr" defTabSz="457200">
              <a:lnSpc>
                <a:spcPct val="100000"/>
              </a:lnSpc>
              <a:buNone/>
            </a:pPr>
            <a:r>
              <a:rPr b="1" lang="en-US" sz="4000" strike="noStrike" u="none">
                <a:solidFill>
                  <a:srgbClr val="1b5ad7"/>
                </a:solidFill>
                <a:effectLst/>
                <a:uFillTx/>
                <a:latin typeface="Century Gothic"/>
              </a:rPr>
              <a:t>UML vs. E/R Model</a:t>
            </a:r>
            <a:br>
              <a:rPr sz="4000"/>
            </a:br>
            <a:endParaRPr b="0" lang="en-US" sz="4000" strike="noStrike" u="none">
              <a:solidFill>
                <a:schemeClr val="dk1"/>
              </a:solidFill>
              <a:effectLst/>
              <a:uFillTx/>
              <a:latin typeface="Century Gothic"/>
            </a:endParaRPr>
          </a:p>
        </p:txBody>
      </p:sp>
      <p:sp>
        <p:nvSpPr>
          <p:cNvPr id="784" name="TextBox 4"/>
          <p:cNvSpPr/>
          <p:nvPr/>
        </p:nvSpPr>
        <p:spPr>
          <a:xfrm>
            <a:off x="2072520" y="6058080"/>
            <a:ext cx="6294960" cy="367920"/>
          </a:xfrm>
          <a:prstGeom prst="rect">
            <a:avLst/>
          </a:prstGeom>
          <a:noFill/>
          <a:ln w="0">
            <a:noFill/>
          </a:ln>
        </p:spPr>
        <p:style>
          <a:lnRef idx="0"/>
          <a:fillRef idx="0"/>
          <a:effectRef idx="0"/>
          <a:fontRef idx="minor"/>
        </p:style>
        <p:txBody>
          <a:bodyPr wrap="none" lIns="90000" rIns="90000" tIns="45000" bIns="45000" anchor="t">
            <a:spAutoFit/>
          </a:bodyPr>
          <a:p>
            <a:pPr algn="ctr" defTabSz="457200">
              <a:lnSpc>
                <a:spcPct val="100000"/>
              </a:lnSpc>
            </a:pPr>
            <a:r>
              <a:rPr b="0" lang="en-US" sz="1800" strike="noStrike" u="none">
                <a:solidFill>
                  <a:schemeClr val="dk1"/>
                </a:solidFill>
                <a:effectLst/>
                <a:uFillTx/>
                <a:latin typeface="Arial"/>
              </a:rPr>
              <a:t>Figure 4.34: Comparison between UML and E/R terminology</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UML Classes</a:t>
            </a:r>
            <a:endParaRPr b="0" lang="en-US" sz="4000" strike="noStrike" u="none">
              <a:solidFill>
                <a:schemeClr val="dk1"/>
              </a:solidFill>
              <a:effectLst/>
              <a:uFillTx/>
              <a:latin typeface="Century Gothic"/>
            </a:endParaRPr>
          </a:p>
        </p:txBody>
      </p:sp>
      <p:graphicFrame>
        <p:nvGraphicFramePr>
          <p:cNvPr id="786" name="Table 4"/>
          <p:cNvGraphicFramePr/>
          <p:nvPr/>
        </p:nvGraphicFramePr>
        <p:xfrm>
          <a:off x="5105520" y="2057400"/>
          <a:ext cx="2133360" cy="2573640"/>
        </p:xfrm>
        <a:graphic>
          <a:graphicData uri="http://schemas.openxmlformats.org/drawingml/2006/table">
            <a:tbl>
              <a:tblPr/>
              <a:tblGrid>
                <a:gridCol w="2133360"/>
              </a:tblGrid>
              <a:tr h="561960">
                <a:tc>
                  <a:txBody>
                    <a:bodyPr anchor="ctr">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201168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genre </a:t>
                      </a:r>
                      <a:endParaRPr b="0" lang="en-US" sz="1800" strike="noStrike" u="none">
                        <a:solidFill>
                          <a:srgbClr val="000000"/>
                        </a:solidFill>
                        <a:effectLst/>
                        <a:uFillTx/>
                        <a:latin typeface="Arial"/>
                      </a:endParaRPr>
                    </a:p>
                    <a:p>
                      <a:pPr defTabSz="457200">
                        <a:lnSpc>
                          <a:spcPct val="100000"/>
                        </a:lnSpc>
                      </a:pP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init()</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modify()</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787" name="TextBox 5"/>
          <p:cNvSpPr/>
          <p:nvPr/>
        </p:nvSpPr>
        <p:spPr>
          <a:xfrm>
            <a:off x="8220600" y="2863080"/>
            <a:ext cx="14310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Class’ name</a:t>
            </a:r>
            <a:endParaRPr b="0" lang="en-US" sz="1800" strike="noStrike" u="none">
              <a:solidFill>
                <a:srgbClr val="000000"/>
              </a:solidFill>
              <a:effectLst/>
              <a:uFillTx/>
              <a:latin typeface="Arial"/>
            </a:endParaRPr>
          </a:p>
        </p:txBody>
      </p:sp>
      <p:cxnSp>
        <p:nvCxnSpPr>
          <p:cNvPr id="788" name="Straight Arrow Connector 7"/>
          <p:cNvCxnSpPr/>
          <p:nvPr/>
        </p:nvCxnSpPr>
        <p:spPr>
          <a:xfrm flipH="1">
            <a:off x="7238880" y="3067560"/>
            <a:ext cx="914760" cy="44280"/>
          </a:xfrm>
          <a:prstGeom prst="straightConnector1">
            <a:avLst/>
          </a:prstGeom>
          <a:ln cap="rnd">
            <a:solidFill>
              <a:srgbClr val="323232"/>
            </a:solidFill>
            <a:round/>
            <a:tailEnd len="med" type="arrow" w="med"/>
          </a:ln>
        </p:spPr>
      </p:cxnSp>
      <p:sp>
        <p:nvSpPr>
          <p:cNvPr id="789" name="TextBox 8"/>
          <p:cNvSpPr/>
          <p:nvPr/>
        </p:nvSpPr>
        <p:spPr>
          <a:xfrm>
            <a:off x="2956680" y="2743200"/>
            <a:ext cx="7160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State</a:t>
            </a:r>
            <a:endParaRPr b="0" lang="en-US" sz="1800" strike="noStrike" u="none">
              <a:solidFill>
                <a:srgbClr val="000000"/>
              </a:solidFill>
              <a:effectLst/>
              <a:uFillTx/>
              <a:latin typeface="Arial"/>
            </a:endParaRPr>
          </a:p>
        </p:txBody>
      </p:sp>
      <p:cxnSp>
        <p:nvCxnSpPr>
          <p:cNvPr id="790" name="Straight Arrow Connector 10"/>
          <p:cNvCxnSpPr/>
          <p:nvPr/>
        </p:nvCxnSpPr>
        <p:spPr>
          <a:xfrm>
            <a:off x="3330720" y="2742840"/>
            <a:ext cx="1425600" cy="120600"/>
          </a:xfrm>
          <a:prstGeom prst="straightConnector1">
            <a:avLst/>
          </a:prstGeom>
          <a:ln cap="rnd">
            <a:solidFill>
              <a:srgbClr val="323232"/>
            </a:solidFill>
            <a:round/>
            <a:tailEnd len="med" type="arrow" w="med"/>
          </a:ln>
        </p:spPr>
      </p:cxnSp>
      <p:cxnSp>
        <p:nvCxnSpPr>
          <p:cNvPr id="791" name="Straight Connector 12"/>
          <p:cNvCxnSpPr/>
          <p:nvPr/>
        </p:nvCxnSpPr>
        <p:spPr>
          <a:xfrm>
            <a:off x="5105160" y="3884400"/>
            <a:ext cx="2134080" cy="2160"/>
          </a:xfrm>
          <a:prstGeom prst="straightConnector1">
            <a:avLst/>
          </a:prstGeom>
          <a:ln cap="rnd">
            <a:solidFill>
              <a:srgbClr val="323232"/>
            </a:solidFill>
            <a:round/>
          </a:ln>
        </p:spPr>
      </p:cxnSp>
      <p:sp>
        <p:nvSpPr>
          <p:cNvPr id="792" name="TextBox 13"/>
          <p:cNvSpPr/>
          <p:nvPr/>
        </p:nvSpPr>
        <p:spPr>
          <a:xfrm>
            <a:off x="2819520" y="4114800"/>
            <a:ext cx="10843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Behavior</a:t>
            </a:r>
            <a:endParaRPr b="0" lang="en-US" sz="1800" strike="noStrike" u="none">
              <a:solidFill>
                <a:srgbClr val="000000"/>
              </a:solidFill>
              <a:effectLst/>
              <a:uFillTx/>
              <a:latin typeface="Arial"/>
            </a:endParaRPr>
          </a:p>
        </p:txBody>
      </p:sp>
      <p:cxnSp>
        <p:nvCxnSpPr>
          <p:cNvPr id="793" name="Straight Arrow Connector 15"/>
          <p:cNvCxnSpPr/>
          <p:nvPr/>
        </p:nvCxnSpPr>
        <p:spPr>
          <a:xfrm flipV="1">
            <a:off x="3565080" y="4483080"/>
            <a:ext cx="1191240" cy="32400"/>
          </a:xfrm>
          <a:prstGeom prst="straightConnector1">
            <a:avLst/>
          </a:prstGeom>
          <a:ln cap="rnd">
            <a:solidFill>
              <a:srgbClr val="323232"/>
            </a:solidFill>
            <a:round/>
            <a:tailEnd len="med" type="arrow" w="med"/>
          </a:ln>
        </p:spPr>
      </p:cxn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94" name="PlaceHolder 1"/>
          <p:cNvSpPr>
            <a:spLocks noGrp="1"/>
          </p:cNvSpPr>
          <p:nvPr>
            <p:ph/>
          </p:nvPr>
        </p:nvSpPr>
        <p:spPr>
          <a:xfrm>
            <a:off x="1771200" y="1695960"/>
            <a:ext cx="8915040" cy="37771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2000" strike="noStrike" u="none">
                <a:solidFill>
                  <a:schemeClr val="dk1">
                    <a:lumMod val="75000"/>
                    <a:lumOff val="25000"/>
                  </a:schemeClr>
                </a:solidFill>
                <a:effectLst/>
                <a:uFillTx/>
                <a:latin typeface="Century Gothic"/>
              </a:rPr>
              <a:t>Consider an associations between Movies, Stars, and Studios in UML</a:t>
            </a:r>
            <a:endParaRPr b="0" lang="en-US" sz="2000" strike="noStrike" u="none">
              <a:solidFill>
                <a:schemeClr val="dk1">
                  <a:lumMod val="75000"/>
                  <a:lumOff val="25000"/>
                </a:schemeClr>
              </a:solidFill>
              <a:effectLst/>
              <a:uFillTx/>
              <a:latin typeface="Century Gothic"/>
            </a:endParaRPr>
          </a:p>
        </p:txBody>
      </p:sp>
      <p:sp>
        <p:nvSpPr>
          <p:cNvPr id="795" name="PlaceHolder 2"/>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Associations</a:t>
            </a:r>
            <a:endParaRPr b="0" lang="en-US" sz="4000" strike="noStrike" u="none">
              <a:solidFill>
                <a:schemeClr val="dk1"/>
              </a:solidFill>
              <a:effectLst/>
              <a:uFillTx/>
              <a:latin typeface="Century Gothic"/>
            </a:endParaRPr>
          </a:p>
        </p:txBody>
      </p:sp>
      <p:graphicFrame>
        <p:nvGraphicFramePr>
          <p:cNvPr id="796" name="Table 3"/>
          <p:cNvGraphicFramePr/>
          <p:nvPr/>
        </p:nvGraphicFramePr>
        <p:xfrm>
          <a:off x="3949560" y="3048120"/>
          <a:ext cx="1155240" cy="137160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Studios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797" name="Table 4"/>
          <p:cNvGraphicFramePr/>
          <p:nvPr/>
        </p:nvGraphicFramePr>
        <p:xfrm>
          <a:off x="3949560" y="4831200"/>
          <a:ext cx="1155240" cy="137160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Stars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798" name="Table 5"/>
          <p:cNvGraphicFramePr/>
          <p:nvPr/>
        </p:nvGraphicFramePr>
        <p:xfrm>
          <a:off x="8216640" y="3733920"/>
          <a:ext cx="1155240" cy="1854000"/>
        </p:xfrm>
        <a:graphic>
          <a:graphicData uri="http://schemas.openxmlformats.org/drawingml/2006/table">
            <a:tbl>
              <a:tblPr/>
              <a:tblGrid>
                <a:gridCol w="115560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pSp>
        <p:nvGrpSpPr>
          <p:cNvPr id="799" name="Group 17"/>
          <p:cNvGrpSpPr/>
          <p:nvPr/>
        </p:nvGrpSpPr>
        <p:grpSpPr>
          <a:xfrm>
            <a:off x="5092200" y="3200400"/>
            <a:ext cx="3124080" cy="2286000"/>
            <a:chOff x="5092200" y="3200400"/>
            <a:chExt cx="3124080" cy="2286000"/>
          </a:xfrm>
        </p:grpSpPr>
        <p:cxnSp>
          <p:nvCxnSpPr>
            <p:cNvPr id="800" name="Straight Connector 7"/>
            <p:cNvCxnSpPr/>
            <p:nvPr/>
          </p:nvCxnSpPr>
          <p:spPr>
            <a:xfrm>
              <a:off x="5092200" y="3429000"/>
              <a:ext cx="3124440" cy="1143360"/>
            </a:xfrm>
            <a:prstGeom prst="straightConnector1">
              <a:avLst/>
            </a:prstGeom>
            <a:ln cap="rnd">
              <a:solidFill>
                <a:srgbClr val="323232"/>
              </a:solidFill>
              <a:round/>
            </a:ln>
          </p:spPr>
        </p:cxnSp>
        <p:sp>
          <p:nvSpPr>
            <p:cNvPr id="801" name="TextBox 9"/>
            <p:cNvSpPr/>
            <p:nvPr/>
          </p:nvSpPr>
          <p:spPr>
            <a:xfrm>
              <a:off x="6387840" y="3657600"/>
              <a:ext cx="7668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Owns</a:t>
              </a:r>
              <a:endParaRPr b="0" lang="en-US" sz="1800" strike="noStrike" u="none">
                <a:solidFill>
                  <a:srgbClr val="000000"/>
                </a:solidFill>
                <a:effectLst/>
                <a:uFillTx/>
                <a:latin typeface="Arial"/>
              </a:endParaRPr>
            </a:p>
          </p:txBody>
        </p:sp>
        <p:sp>
          <p:nvSpPr>
            <p:cNvPr id="802" name="TextBox 10"/>
            <p:cNvSpPr/>
            <p:nvPr/>
          </p:nvSpPr>
          <p:spPr>
            <a:xfrm>
              <a:off x="5092560" y="320040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0..1</a:t>
              </a:r>
              <a:endParaRPr b="0" lang="en-US" sz="1800" strike="noStrike" u="none">
                <a:solidFill>
                  <a:srgbClr val="000000"/>
                </a:solidFill>
                <a:effectLst/>
                <a:uFillTx/>
                <a:latin typeface="Arial"/>
              </a:endParaRPr>
            </a:p>
          </p:txBody>
        </p:sp>
        <p:sp>
          <p:nvSpPr>
            <p:cNvPr id="803" name="TextBox 11"/>
            <p:cNvSpPr/>
            <p:nvPr/>
          </p:nvSpPr>
          <p:spPr>
            <a:xfrm>
              <a:off x="7683120" y="412632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cxnSp>
          <p:nvCxnSpPr>
            <p:cNvPr id="804" name="Straight Connector 13"/>
            <p:cNvCxnSpPr/>
            <p:nvPr/>
          </p:nvCxnSpPr>
          <p:spPr>
            <a:xfrm flipV="1">
              <a:off x="5092200" y="4800600"/>
              <a:ext cx="3124440" cy="686160"/>
            </a:xfrm>
            <a:prstGeom prst="straightConnector1">
              <a:avLst/>
            </a:prstGeom>
            <a:ln cap="rnd">
              <a:solidFill>
                <a:srgbClr val="323232"/>
              </a:solidFill>
              <a:round/>
            </a:ln>
          </p:spPr>
        </p:cxnSp>
        <p:sp>
          <p:nvSpPr>
            <p:cNvPr id="805" name="TextBox 14"/>
            <p:cNvSpPr/>
            <p:nvPr/>
          </p:nvSpPr>
          <p:spPr>
            <a:xfrm>
              <a:off x="5092560" y="511704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sp>
          <p:nvSpPr>
            <p:cNvPr id="806" name="TextBox 15"/>
            <p:cNvSpPr/>
            <p:nvPr/>
          </p:nvSpPr>
          <p:spPr>
            <a:xfrm>
              <a:off x="7683120" y="481212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sp>
          <p:nvSpPr>
            <p:cNvPr id="807" name="TextBox 16"/>
            <p:cNvSpPr/>
            <p:nvPr/>
          </p:nvSpPr>
          <p:spPr>
            <a:xfrm>
              <a:off x="6387840" y="5105520"/>
              <a:ext cx="9698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Stars-in</a:t>
              </a:r>
              <a:endParaRPr b="0" lang="en-US" sz="18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08" name="PlaceHolder 1"/>
          <p:cNvSpPr>
            <a:spLocks noGrp="1"/>
          </p:cNvSpPr>
          <p:nvPr>
            <p:ph/>
          </p:nvPr>
        </p:nvSpPr>
        <p:spPr>
          <a:xfrm>
            <a:off x="1174680" y="1905120"/>
            <a:ext cx="10328400" cy="460476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Comparison with E/R Multiplicities</a:t>
            </a:r>
            <a:endParaRPr b="0" lang="en-US" sz="1800" strike="noStrike" u="none">
              <a:solidFill>
                <a:schemeClr val="dk1">
                  <a:lumMod val="75000"/>
                  <a:lumOff val="25000"/>
                </a:schemeClr>
              </a:solidFill>
              <a:effectLst/>
              <a:uFillTx/>
              <a:latin typeface="Century Gothic"/>
            </a:endParaRPr>
          </a:p>
        </p:txBody>
      </p:sp>
      <p:sp>
        <p:nvSpPr>
          <p:cNvPr id="809" name="PlaceHolder 2"/>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Associations</a:t>
            </a:r>
            <a:endParaRPr b="0" lang="en-US" sz="4000" strike="noStrike" u="none">
              <a:solidFill>
                <a:schemeClr val="dk1"/>
              </a:solidFill>
              <a:effectLst/>
              <a:uFillTx/>
              <a:latin typeface="Century Gothic"/>
            </a:endParaRPr>
          </a:p>
        </p:txBody>
      </p:sp>
      <p:sp>
        <p:nvSpPr>
          <p:cNvPr id="810" name="Text Box 3"/>
          <p:cNvSpPr/>
          <p:nvPr/>
        </p:nvSpPr>
        <p:spPr>
          <a:xfrm>
            <a:off x="3565440" y="2217600"/>
            <a:ext cx="4574160" cy="583200"/>
          </a:xfrm>
          <a:prstGeom prst="rect">
            <a:avLst/>
          </a:prstGeom>
          <a:noFill/>
          <a:ln w="9525">
            <a:noFill/>
          </a:ln>
        </p:spPr>
        <p:style>
          <a:lnRef idx="0"/>
          <a:fillRef idx="0"/>
          <a:effectRef idx="0"/>
          <a:fontRef idx="minor"/>
        </p:style>
        <p:txBody>
          <a:bodyPr wrap="none" lIns="90000" rIns="90000" tIns="45000" bIns="45000" anchor="t">
            <a:spAutoFit/>
          </a:bodyPr>
          <a:p>
            <a:pPr defTabSz="457200">
              <a:lnSpc>
                <a:spcPct val="100000"/>
              </a:lnSpc>
            </a:pPr>
            <a:r>
              <a:rPr b="0" lang="en-US" sz="3200" strike="noStrike" u="none">
                <a:solidFill>
                  <a:schemeClr val="dk1"/>
                </a:solidFill>
                <a:effectLst/>
                <a:uFillTx/>
                <a:latin typeface="Century Gothic"/>
              </a:rPr>
              <a:t>E/R                          UML</a:t>
            </a:r>
            <a:endParaRPr b="0" lang="en-US" sz="3200" strike="noStrike" u="none">
              <a:solidFill>
                <a:srgbClr val="000000"/>
              </a:solidFill>
              <a:effectLst/>
              <a:uFillTx/>
              <a:latin typeface="Arial"/>
            </a:endParaRPr>
          </a:p>
        </p:txBody>
      </p:sp>
      <p:grpSp>
        <p:nvGrpSpPr>
          <p:cNvPr id="811" name="Group 4"/>
          <p:cNvGrpSpPr/>
          <p:nvPr/>
        </p:nvGrpSpPr>
        <p:grpSpPr>
          <a:xfrm>
            <a:off x="2819520" y="2895480"/>
            <a:ext cx="6400440" cy="685440"/>
            <a:chOff x="2819520" y="2895480"/>
            <a:chExt cx="6400440" cy="685440"/>
          </a:xfrm>
        </p:grpSpPr>
        <p:sp>
          <p:nvSpPr>
            <p:cNvPr id="812" name="Rectangle 5"/>
            <p:cNvSpPr/>
            <p:nvPr/>
          </p:nvSpPr>
          <p:spPr>
            <a:xfrm>
              <a:off x="2819520" y="312408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13" name="Rectangle 6"/>
            <p:cNvSpPr/>
            <p:nvPr/>
          </p:nvSpPr>
          <p:spPr>
            <a:xfrm>
              <a:off x="4648320" y="312408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14" name="AutoShape 7"/>
            <p:cNvSpPr/>
            <p:nvPr/>
          </p:nvSpPr>
          <p:spPr>
            <a:xfrm>
              <a:off x="3733920" y="3124080"/>
              <a:ext cx="456840" cy="456840"/>
            </a:xfrm>
            <a:prstGeom prst="diamond">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15" name="Line 8"/>
            <p:cNvSpPr/>
            <p:nvPr/>
          </p:nvSpPr>
          <p:spPr>
            <a:xfrm flipH="1">
              <a:off x="3276360" y="335268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16" name="Line 9"/>
            <p:cNvSpPr/>
            <p:nvPr/>
          </p:nvSpPr>
          <p:spPr>
            <a:xfrm>
              <a:off x="4190760" y="335268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17" name="Rectangle 10"/>
            <p:cNvSpPr/>
            <p:nvPr/>
          </p:nvSpPr>
          <p:spPr>
            <a:xfrm>
              <a:off x="6858000" y="312408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18" name="Rectangle 11"/>
            <p:cNvSpPr/>
            <p:nvPr/>
          </p:nvSpPr>
          <p:spPr>
            <a:xfrm>
              <a:off x="8763120" y="312408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19" name="Line 12"/>
            <p:cNvSpPr/>
            <p:nvPr/>
          </p:nvSpPr>
          <p:spPr>
            <a:xfrm>
              <a:off x="7315200" y="3352680"/>
              <a:ext cx="144756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20" name="Text Box 13"/>
            <p:cNvSpPr/>
            <p:nvPr/>
          </p:nvSpPr>
          <p:spPr>
            <a:xfrm>
              <a:off x="7315200" y="2895480"/>
              <a:ext cx="1774440" cy="367920"/>
            </a:xfrm>
            <a:prstGeom prst="rect">
              <a:avLst/>
            </a:prstGeom>
            <a:noFill/>
            <a:ln w="9525">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              0..*</a:t>
              </a:r>
              <a:endParaRPr b="0" lang="en-US" sz="1800" strike="noStrike" u="none">
                <a:solidFill>
                  <a:srgbClr val="000000"/>
                </a:solidFill>
                <a:effectLst/>
                <a:uFillTx/>
                <a:latin typeface="Arial"/>
              </a:endParaRPr>
            </a:p>
          </p:txBody>
        </p:sp>
      </p:grpSp>
      <p:grpSp>
        <p:nvGrpSpPr>
          <p:cNvPr id="821" name="Group 14"/>
          <p:cNvGrpSpPr/>
          <p:nvPr/>
        </p:nvGrpSpPr>
        <p:grpSpPr>
          <a:xfrm>
            <a:off x="2819520" y="3733920"/>
            <a:ext cx="6400440" cy="685440"/>
            <a:chOff x="2819520" y="3733920"/>
            <a:chExt cx="6400440" cy="685440"/>
          </a:xfrm>
        </p:grpSpPr>
        <p:sp>
          <p:nvSpPr>
            <p:cNvPr id="822" name="Rectangle 15"/>
            <p:cNvSpPr/>
            <p:nvPr/>
          </p:nvSpPr>
          <p:spPr>
            <a:xfrm>
              <a:off x="2819520" y="396252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23" name="Rectangle 16"/>
            <p:cNvSpPr/>
            <p:nvPr/>
          </p:nvSpPr>
          <p:spPr>
            <a:xfrm>
              <a:off x="4648320" y="396252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24" name="AutoShape 17"/>
            <p:cNvSpPr/>
            <p:nvPr/>
          </p:nvSpPr>
          <p:spPr>
            <a:xfrm>
              <a:off x="3733920" y="3962520"/>
              <a:ext cx="456840" cy="456840"/>
            </a:xfrm>
            <a:prstGeom prst="diamond">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25" name="Line 18"/>
            <p:cNvSpPr/>
            <p:nvPr/>
          </p:nvSpPr>
          <p:spPr>
            <a:xfrm flipH="1">
              <a:off x="3276360" y="419076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26" name="Line 19"/>
            <p:cNvSpPr/>
            <p:nvPr/>
          </p:nvSpPr>
          <p:spPr>
            <a:xfrm>
              <a:off x="4190760" y="419076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27" name="Rectangle 20"/>
            <p:cNvSpPr/>
            <p:nvPr/>
          </p:nvSpPr>
          <p:spPr>
            <a:xfrm>
              <a:off x="6858000" y="396252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28" name="Rectangle 21"/>
            <p:cNvSpPr/>
            <p:nvPr/>
          </p:nvSpPr>
          <p:spPr>
            <a:xfrm>
              <a:off x="8763120" y="396252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29" name="Line 22"/>
            <p:cNvSpPr/>
            <p:nvPr/>
          </p:nvSpPr>
          <p:spPr>
            <a:xfrm>
              <a:off x="7315200" y="4190760"/>
              <a:ext cx="144756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30" name="Text Box 23"/>
            <p:cNvSpPr/>
            <p:nvPr/>
          </p:nvSpPr>
          <p:spPr>
            <a:xfrm>
              <a:off x="7315200" y="3733920"/>
              <a:ext cx="1802880" cy="367920"/>
            </a:xfrm>
            <a:prstGeom prst="rect">
              <a:avLst/>
            </a:prstGeom>
            <a:noFill/>
            <a:ln w="9525">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              0..1</a:t>
              </a:r>
              <a:endParaRPr b="0" lang="en-US" sz="1800" strike="noStrike" u="none">
                <a:solidFill>
                  <a:srgbClr val="000000"/>
                </a:solidFill>
                <a:effectLst/>
                <a:uFillTx/>
                <a:latin typeface="Arial"/>
              </a:endParaRPr>
            </a:p>
          </p:txBody>
        </p:sp>
      </p:grpSp>
      <p:sp>
        <p:nvSpPr>
          <p:cNvPr id="831" name="Line 24"/>
          <p:cNvSpPr/>
          <p:nvPr/>
        </p:nvSpPr>
        <p:spPr>
          <a:xfrm>
            <a:off x="4190760" y="4190760"/>
            <a:ext cx="457200" cy="360"/>
          </a:xfrm>
          <a:prstGeom prst="line">
            <a:avLst/>
          </a:prstGeom>
          <a:ln w="9525">
            <a:solidFill>
              <a:srgbClr val="000000"/>
            </a:solidFill>
            <a:round/>
            <a:tailEnd len="med" type="triangle" w="me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grpSp>
        <p:nvGrpSpPr>
          <p:cNvPr id="832" name="Group 25"/>
          <p:cNvGrpSpPr/>
          <p:nvPr/>
        </p:nvGrpSpPr>
        <p:grpSpPr>
          <a:xfrm>
            <a:off x="2819520" y="4572000"/>
            <a:ext cx="6400440" cy="685440"/>
            <a:chOff x="2819520" y="4572000"/>
            <a:chExt cx="6400440" cy="685440"/>
          </a:xfrm>
        </p:grpSpPr>
        <p:sp>
          <p:nvSpPr>
            <p:cNvPr id="833" name="Rectangle 26"/>
            <p:cNvSpPr/>
            <p:nvPr/>
          </p:nvSpPr>
          <p:spPr>
            <a:xfrm>
              <a:off x="2819520" y="480060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34" name="Rectangle 27"/>
            <p:cNvSpPr/>
            <p:nvPr/>
          </p:nvSpPr>
          <p:spPr>
            <a:xfrm>
              <a:off x="4648320" y="480060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35" name="AutoShape 28"/>
            <p:cNvSpPr/>
            <p:nvPr/>
          </p:nvSpPr>
          <p:spPr>
            <a:xfrm>
              <a:off x="3733920" y="4800600"/>
              <a:ext cx="456840" cy="456840"/>
            </a:xfrm>
            <a:prstGeom prst="diamond">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36" name="Line 29"/>
            <p:cNvSpPr/>
            <p:nvPr/>
          </p:nvSpPr>
          <p:spPr>
            <a:xfrm flipH="1">
              <a:off x="3276360" y="502920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37" name="Line 30"/>
            <p:cNvSpPr/>
            <p:nvPr/>
          </p:nvSpPr>
          <p:spPr>
            <a:xfrm>
              <a:off x="4190760" y="5029200"/>
              <a:ext cx="45720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38" name="Rectangle 31"/>
            <p:cNvSpPr/>
            <p:nvPr/>
          </p:nvSpPr>
          <p:spPr>
            <a:xfrm>
              <a:off x="6858000" y="480060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39" name="Rectangle 32"/>
            <p:cNvSpPr/>
            <p:nvPr/>
          </p:nvSpPr>
          <p:spPr>
            <a:xfrm>
              <a:off x="8763120" y="4800600"/>
              <a:ext cx="456840" cy="456840"/>
            </a:xfrm>
            <a:prstGeom prst="rect">
              <a:avLst/>
            </a:prstGeom>
            <a:noFill/>
            <a:ln w="9525">
              <a:solidFill>
                <a:srgbClr val="000000"/>
              </a:solidFill>
              <a:miter/>
            </a:ln>
          </p:spPr>
          <p:style>
            <a:lnRef idx="0"/>
            <a:fillRef idx="0"/>
            <a:effectRef idx="0"/>
            <a:fontRef idx="minor"/>
          </p:style>
          <p:txBody>
            <a:bodyPr wrap="none" lIns="90000" rIns="90000" tIns="45000" bIns="45000" anchor="ctr">
              <a:noAutofit/>
            </a:bodyPr>
            <a:p>
              <a:pPr defTabSz="457200">
                <a:lnSpc>
                  <a:spcPct val="100000"/>
                </a:lnSpc>
              </a:pPr>
              <a:endParaRPr b="0" lang="en-US" sz="1800" strike="noStrike" u="none">
                <a:solidFill>
                  <a:schemeClr val="dk1"/>
                </a:solidFill>
                <a:effectLst/>
                <a:uFillTx/>
                <a:latin typeface="Century Gothic"/>
              </a:endParaRPr>
            </a:p>
          </p:txBody>
        </p:sp>
        <p:sp>
          <p:nvSpPr>
            <p:cNvPr id="840" name="Line 33"/>
            <p:cNvSpPr/>
            <p:nvPr/>
          </p:nvSpPr>
          <p:spPr>
            <a:xfrm>
              <a:off x="7315200" y="5029200"/>
              <a:ext cx="1447560" cy="360"/>
            </a:xfrm>
            <a:prstGeom prst="line">
              <a:avLst/>
            </a:prstGeom>
            <a:ln w="9525">
              <a:solidFill>
                <a:srgbClr val="000000"/>
              </a:solidFill>
              <a:round/>
            </a:ln>
          </p:spPr>
          <p:style>
            <a:lnRef idx="0"/>
            <a:fillRef idx="0"/>
            <a:effectRef idx="0"/>
            <a:fontRef idx="minor"/>
          </p:style>
          <p:txBody>
            <a:bodyPr lIns="90000" rIns="90000" tIns="-44640" bIns="-44640" anchor="t">
              <a:noAutofit/>
            </a:bodyPr>
            <a:p>
              <a:endParaRPr b="0" lang="en-US" sz="1800" strike="noStrike" u="none">
                <a:solidFill>
                  <a:schemeClr val="dk1"/>
                </a:solidFill>
                <a:effectLst/>
                <a:uFillTx/>
                <a:latin typeface="Century Gothic"/>
              </a:endParaRPr>
            </a:p>
          </p:txBody>
        </p:sp>
        <p:sp>
          <p:nvSpPr>
            <p:cNvPr id="841" name="Text Box 34"/>
            <p:cNvSpPr/>
            <p:nvPr/>
          </p:nvSpPr>
          <p:spPr>
            <a:xfrm>
              <a:off x="7315200" y="4572000"/>
              <a:ext cx="1866600" cy="367920"/>
            </a:xfrm>
            <a:prstGeom prst="rect">
              <a:avLst/>
            </a:prstGeom>
            <a:noFill/>
            <a:ln w="9525">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               1..1</a:t>
              </a:r>
              <a:endParaRPr b="0" lang="en-US" sz="1800" strike="noStrike" u="none">
                <a:solidFill>
                  <a:srgbClr val="000000"/>
                </a:solidFill>
                <a:effectLst/>
                <a:uFillTx/>
                <a:latin typeface="Arial"/>
              </a:endParaRPr>
            </a:p>
          </p:txBody>
        </p:sp>
      </p:grpSp>
      <p:sp>
        <p:nvSpPr>
          <p:cNvPr id="842" name="Freeform 35"/>
          <p:cNvSpPr/>
          <p:nvPr/>
        </p:nvSpPr>
        <p:spPr>
          <a:xfrm>
            <a:off x="4572000" y="4952880"/>
            <a:ext cx="75960" cy="151920"/>
          </a:xfrm>
          <a:custGeom>
            <a:avLst/>
            <a:gdLst>
              <a:gd name="textAreaLeft" fmla="*/ 0 w 75960"/>
              <a:gd name="textAreaRight" fmla="*/ 76320 w 75960"/>
              <a:gd name="textAreaTop" fmla="*/ 0 h 151920"/>
              <a:gd name="textAreaBottom" fmla="*/ 152280 h 151920"/>
              <a:gd name="GluePoint1X" fmla="logwidth"/>
              <a:gd name="GluePoint1Y" fmla="logwidth"/>
              <a:gd name="GluePoint2X" fmla="*/ 48 w 0"/>
              <a:gd name="GluePoint2Y" fmla="*/ 48 h 0"/>
              <a:gd name="GluePoint3X" fmla="logwidth"/>
              <a:gd name="GluePoint3Y" fmla="*/ 96 h 0"/>
            </a:gdLst>
            <a:ahLst/>
            <a:cxnLst>
              <a:cxn ang="0">
                <a:pos x="GluePoint1X" y="GluePoint1Y"/>
              </a:cxn>
              <a:cxn ang="0">
                <a:pos x="GluePoint2X" y="GluePoint2Y"/>
              </a:cxn>
              <a:cxn ang="0">
                <a:pos x="GluePoint3X" y="GluePoint3Y"/>
              </a:cxn>
            </a:cxnLst>
            <a:rect l="textAreaLeft" t="textAreaTop" r="textAreaRight" b="textAreaBottom"/>
            <a:pathLst>
              <a:path w="48" h="96">
                <a:moveTo>
                  <a:pt x="0" y="0"/>
                </a:moveTo>
                <a:cubicBezTo>
                  <a:pt x="24" y="16"/>
                  <a:pt x="48" y="32"/>
                  <a:pt x="48" y="48"/>
                </a:cubicBezTo>
                <a:cubicBezTo>
                  <a:pt x="48" y="64"/>
                  <a:pt x="24" y="80"/>
                  <a:pt x="0" y="96"/>
                </a:cubicBezTo>
              </a:path>
            </a:pathLst>
          </a:custGeom>
          <a:noFill/>
          <a:ln w="9525">
            <a:solidFill>
              <a:srgbClr val="000000"/>
            </a:solidFill>
            <a:round/>
          </a:ln>
        </p:spPr>
        <p:style>
          <a:lnRef idx="0"/>
          <a:fillRef idx="0"/>
          <a:effectRef idx="0"/>
          <a:fontRef idx="minor"/>
        </p:style>
        <p:txBody>
          <a:bodyPr lIns="90000" rIns="90000" tIns="45000" bIns="45000" anchor="t">
            <a:noAutofit/>
          </a:bodyPr>
          <a:p>
            <a:pPr defTabSz="457200">
              <a:lnSpc>
                <a:spcPct val="100000"/>
              </a:lnSpc>
            </a:pPr>
            <a:endParaRPr b="0" lang="en-US" sz="18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43" name="PlaceHolder 1"/>
          <p:cNvSpPr>
            <a:spLocks noGrp="1"/>
          </p:cNvSpPr>
          <p:nvPr>
            <p:ph/>
          </p:nvPr>
        </p:nvSpPr>
        <p:spPr>
          <a:xfrm>
            <a:off x="1623240" y="1759680"/>
            <a:ext cx="8915040" cy="37771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2800" strike="noStrike" u="none">
                <a:solidFill>
                  <a:schemeClr val="dk1">
                    <a:lumMod val="75000"/>
                    <a:lumOff val="25000"/>
                  </a:schemeClr>
                </a:solidFill>
                <a:effectLst/>
                <a:uFillTx/>
                <a:latin typeface="Century Gothic"/>
              </a:rPr>
              <a:t>An association can have both ends at the same class; such an association is called a </a:t>
            </a:r>
            <a:r>
              <a:rPr b="0" lang="en-US" sz="2800" strike="noStrike" u="none">
                <a:solidFill>
                  <a:srgbClr val="ff0000"/>
                </a:solidFill>
                <a:effectLst/>
                <a:uFillTx/>
                <a:latin typeface="Century Gothic"/>
              </a:rPr>
              <a:t>self-association</a:t>
            </a:r>
            <a:endParaRPr b="0" lang="en-US" sz="28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3" charset="2"/>
              <a:buChar char=""/>
            </a:pPr>
            <a:r>
              <a:rPr b="0" lang="en-US" sz="2800" strike="noStrike" u="none">
                <a:solidFill>
                  <a:schemeClr val="dk1">
                    <a:lumMod val="75000"/>
                    <a:lumOff val="25000"/>
                  </a:schemeClr>
                </a:solidFill>
                <a:effectLst/>
                <a:uFillTx/>
                <a:latin typeface="Century Gothic"/>
              </a:rPr>
              <a:t>Example</a:t>
            </a:r>
            <a:endParaRPr b="0" lang="en-US" sz="2800" strike="noStrike" u="none">
              <a:solidFill>
                <a:schemeClr val="dk1">
                  <a:lumMod val="75000"/>
                  <a:lumOff val="25000"/>
                </a:schemeClr>
              </a:solidFill>
              <a:effectLst/>
              <a:uFillTx/>
              <a:latin typeface="Century Gothic"/>
            </a:endParaRPr>
          </a:p>
        </p:txBody>
      </p:sp>
      <p:sp>
        <p:nvSpPr>
          <p:cNvPr id="844" name="PlaceHolder 2"/>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Self-Associations</a:t>
            </a:r>
            <a:endParaRPr b="0" lang="en-US" sz="4000" strike="noStrike" u="none">
              <a:solidFill>
                <a:schemeClr val="dk1"/>
              </a:solidFill>
              <a:effectLst/>
              <a:uFillTx/>
              <a:latin typeface="Century Gothic"/>
            </a:endParaRPr>
          </a:p>
        </p:txBody>
      </p:sp>
      <p:graphicFrame>
        <p:nvGraphicFramePr>
          <p:cNvPr id="845" name="Table 3"/>
          <p:cNvGraphicFramePr/>
          <p:nvPr/>
        </p:nvGraphicFramePr>
        <p:xfrm>
          <a:off x="4290480" y="4089240"/>
          <a:ext cx="1447560" cy="1854000"/>
        </p:xfrm>
        <a:graphic>
          <a:graphicData uri="http://schemas.openxmlformats.org/drawingml/2006/table">
            <a:tbl>
              <a:tblPr/>
              <a:tblGrid>
                <a:gridCol w="144756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pSp>
        <p:nvGrpSpPr>
          <p:cNvPr id="846" name="Group 11"/>
          <p:cNvGrpSpPr/>
          <p:nvPr/>
        </p:nvGrpSpPr>
        <p:grpSpPr>
          <a:xfrm>
            <a:off x="5738040" y="4165560"/>
            <a:ext cx="2392920" cy="1751400"/>
            <a:chOff x="5738040" y="4165560"/>
            <a:chExt cx="2392920" cy="1751400"/>
          </a:xfrm>
        </p:grpSpPr>
        <p:cxnSp>
          <p:nvCxnSpPr>
            <p:cNvPr id="847" name="Straight Connector 13"/>
            <p:cNvCxnSpPr/>
            <p:nvPr/>
          </p:nvCxnSpPr>
          <p:spPr>
            <a:xfrm>
              <a:off x="5738040" y="4470120"/>
              <a:ext cx="2286360" cy="2160"/>
            </a:xfrm>
            <a:prstGeom prst="straightConnector1">
              <a:avLst/>
            </a:prstGeom>
            <a:ln cap="rnd">
              <a:solidFill>
                <a:srgbClr val="323232"/>
              </a:solidFill>
              <a:round/>
            </a:ln>
          </p:spPr>
        </p:cxnSp>
        <p:cxnSp>
          <p:nvCxnSpPr>
            <p:cNvPr id="848" name="Straight Connector 15"/>
            <p:cNvCxnSpPr/>
            <p:nvPr/>
          </p:nvCxnSpPr>
          <p:spPr>
            <a:xfrm flipH="1">
              <a:off x="8023320" y="4470840"/>
              <a:ext cx="1800" cy="1143360"/>
            </a:xfrm>
            <a:prstGeom prst="straightConnector1">
              <a:avLst/>
            </a:prstGeom>
            <a:ln cap="rnd">
              <a:solidFill>
                <a:srgbClr val="323232"/>
              </a:solidFill>
              <a:round/>
            </a:ln>
          </p:spPr>
        </p:cxnSp>
        <p:cxnSp>
          <p:nvCxnSpPr>
            <p:cNvPr id="849" name="Straight Connector 17"/>
            <p:cNvCxnSpPr/>
            <p:nvPr/>
          </p:nvCxnSpPr>
          <p:spPr>
            <a:xfrm flipH="1" flipV="1">
              <a:off x="5738040" y="5613120"/>
              <a:ext cx="2286360" cy="2160"/>
            </a:xfrm>
            <a:prstGeom prst="straightConnector1">
              <a:avLst/>
            </a:prstGeom>
            <a:ln cap="rnd">
              <a:solidFill>
                <a:srgbClr val="323232"/>
              </a:solidFill>
              <a:round/>
            </a:ln>
          </p:spPr>
        </p:cxnSp>
        <p:sp>
          <p:nvSpPr>
            <p:cNvPr id="850" name="TextBox 18"/>
            <p:cNvSpPr/>
            <p:nvPr/>
          </p:nvSpPr>
          <p:spPr>
            <a:xfrm>
              <a:off x="5814360" y="416556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0..1</a:t>
              </a:r>
              <a:endParaRPr b="0" lang="en-US" sz="1800" strike="noStrike" u="none">
                <a:solidFill>
                  <a:srgbClr val="000000"/>
                </a:solidFill>
                <a:effectLst/>
                <a:uFillTx/>
                <a:latin typeface="Arial"/>
              </a:endParaRPr>
            </a:p>
          </p:txBody>
        </p:sp>
        <p:sp>
          <p:nvSpPr>
            <p:cNvPr id="851" name="TextBox 19"/>
            <p:cNvSpPr/>
            <p:nvPr/>
          </p:nvSpPr>
          <p:spPr>
            <a:xfrm>
              <a:off x="5814360" y="5549040"/>
              <a:ext cx="5335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a:t>
              </a:r>
              <a:endParaRPr b="0" lang="en-US" sz="1800" strike="noStrike" u="none">
                <a:solidFill>
                  <a:srgbClr val="000000"/>
                </a:solidFill>
                <a:effectLst/>
                <a:uFillTx/>
                <a:latin typeface="Arial"/>
              </a:endParaRPr>
            </a:p>
          </p:txBody>
        </p:sp>
        <p:sp>
          <p:nvSpPr>
            <p:cNvPr id="852" name="TextBox 20"/>
            <p:cNvSpPr/>
            <p:nvPr/>
          </p:nvSpPr>
          <p:spPr>
            <a:xfrm>
              <a:off x="6728760" y="4165560"/>
              <a:ext cx="14022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theOriginal</a:t>
              </a:r>
              <a:endParaRPr b="0" lang="en-US" sz="1800" strike="noStrike" u="none">
                <a:solidFill>
                  <a:srgbClr val="000000"/>
                </a:solidFill>
                <a:effectLst/>
                <a:uFillTx/>
                <a:latin typeface="Arial"/>
              </a:endParaRPr>
            </a:p>
          </p:txBody>
        </p:sp>
        <p:sp>
          <p:nvSpPr>
            <p:cNvPr id="853" name="TextBox 21"/>
            <p:cNvSpPr/>
            <p:nvPr/>
          </p:nvSpPr>
          <p:spPr>
            <a:xfrm>
              <a:off x="6728760" y="5537160"/>
              <a:ext cx="129996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theSequel</a:t>
              </a:r>
              <a:endParaRPr b="0" lang="en-US" sz="18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54" name="PlaceHolder 1"/>
          <p:cNvSpPr>
            <a:spLocks noGrp="1"/>
          </p:cNvSpPr>
          <p:nvPr>
            <p:ph type="title"/>
          </p:nvPr>
        </p:nvSpPr>
        <p:spPr>
          <a:xfrm>
            <a:off x="2592720" y="700560"/>
            <a:ext cx="8911080" cy="90144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Association Classes</a:t>
            </a:r>
            <a:endParaRPr b="0" lang="en-US" sz="4000" strike="noStrike" u="none">
              <a:solidFill>
                <a:schemeClr val="dk1"/>
              </a:solidFill>
              <a:effectLst/>
              <a:uFillTx/>
              <a:latin typeface="Century Gothic"/>
            </a:endParaRPr>
          </a:p>
        </p:txBody>
      </p:sp>
      <p:graphicFrame>
        <p:nvGraphicFramePr>
          <p:cNvPr id="855" name="Table 4"/>
          <p:cNvGraphicFramePr/>
          <p:nvPr/>
        </p:nvGraphicFramePr>
        <p:xfrm>
          <a:off x="3581280" y="2286000"/>
          <a:ext cx="1155240" cy="137160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Stars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856" name="Table 5"/>
          <p:cNvGraphicFramePr/>
          <p:nvPr/>
        </p:nvGraphicFramePr>
        <p:xfrm>
          <a:off x="7848720" y="1981080"/>
          <a:ext cx="1155240" cy="1854000"/>
        </p:xfrm>
        <a:graphic>
          <a:graphicData uri="http://schemas.openxmlformats.org/drawingml/2006/table">
            <a:tbl>
              <a:tblPr/>
              <a:tblGrid>
                <a:gridCol w="115560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857" name="Table 17"/>
          <p:cNvGraphicFramePr/>
          <p:nvPr/>
        </p:nvGraphicFramePr>
        <p:xfrm>
          <a:off x="5365440" y="3733920"/>
          <a:ext cx="1949040" cy="1112400"/>
        </p:xfrm>
        <a:graphic>
          <a:graphicData uri="http://schemas.openxmlformats.org/drawingml/2006/table">
            <a:tbl>
              <a:tblPr/>
              <a:tblGrid>
                <a:gridCol w="1949400"/>
              </a:tblGrid>
              <a:tr h="370800">
                <a:tc>
                  <a:txBody>
                    <a:bodyPr anchor="t">
                      <a:noAutofit/>
                    </a:bodyPr>
                    <a:p>
                      <a:pPr defTabSz="457200">
                        <a:lnSpc>
                          <a:spcPct val="100000"/>
                        </a:lnSpc>
                      </a:pPr>
                      <a:r>
                        <a:rPr b="1" lang="en-US" sz="1800" strike="noStrike" u="none">
                          <a:solidFill>
                            <a:schemeClr val="lt1"/>
                          </a:solidFill>
                          <a:effectLst/>
                          <a:uFillTx/>
                          <a:latin typeface="Century Gothic"/>
                        </a:rPr>
                        <a:t>Compensation</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salary</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residuals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pSp>
        <p:nvGrpSpPr>
          <p:cNvPr id="858" name="Group 2"/>
          <p:cNvGrpSpPr/>
          <p:nvPr/>
        </p:nvGrpSpPr>
        <p:grpSpPr>
          <a:xfrm>
            <a:off x="4724280" y="2286000"/>
            <a:ext cx="3048120" cy="1446480"/>
            <a:chOff x="4724280" y="2286000"/>
            <a:chExt cx="3048120" cy="1446480"/>
          </a:xfrm>
        </p:grpSpPr>
        <p:cxnSp>
          <p:nvCxnSpPr>
            <p:cNvPr id="859" name="Straight Connector 11"/>
            <p:cNvCxnSpPr/>
            <p:nvPr/>
          </p:nvCxnSpPr>
          <p:spPr>
            <a:xfrm>
              <a:off x="4724280" y="2666880"/>
              <a:ext cx="3048480" cy="2160"/>
            </a:xfrm>
            <a:prstGeom prst="straightConnector1">
              <a:avLst/>
            </a:prstGeom>
            <a:ln cap="rnd">
              <a:solidFill>
                <a:srgbClr val="323232"/>
              </a:solidFill>
              <a:round/>
            </a:ln>
          </p:spPr>
        </p:cxnSp>
        <p:sp>
          <p:nvSpPr>
            <p:cNvPr id="860" name="TextBox 12"/>
            <p:cNvSpPr/>
            <p:nvPr/>
          </p:nvSpPr>
          <p:spPr>
            <a:xfrm>
              <a:off x="4724280" y="2362320"/>
              <a:ext cx="5335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a:t>
              </a:r>
              <a:endParaRPr b="0" lang="en-US" sz="1800" strike="noStrike" u="none">
                <a:solidFill>
                  <a:srgbClr val="000000"/>
                </a:solidFill>
                <a:effectLst/>
                <a:uFillTx/>
                <a:latin typeface="Arial"/>
              </a:endParaRPr>
            </a:p>
          </p:txBody>
        </p:sp>
        <p:sp>
          <p:nvSpPr>
            <p:cNvPr id="861" name="TextBox 13"/>
            <p:cNvSpPr/>
            <p:nvPr/>
          </p:nvSpPr>
          <p:spPr>
            <a:xfrm>
              <a:off x="7238880" y="2362320"/>
              <a:ext cx="5335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a:t>
              </a:r>
              <a:endParaRPr b="0" lang="en-US" sz="1800" strike="noStrike" u="none">
                <a:solidFill>
                  <a:srgbClr val="000000"/>
                </a:solidFill>
                <a:effectLst/>
                <a:uFillTx/>
                <a:latin typeface="Arial"/>
              </a:endParaRPr>
            </a:p>
          </p:txBody>
        </p:sp>
        <p:sp>
          <p:nvSpPr>
            <p:cNvPr id="862" name="TextBox 14"/>
            <p:cNvSpPr/>
            <p:nvPr/>
          </p:nvSpPr>
          <p:spPr>
            <a:xfrm>
              <a:off x="5791320" y="2286000"/>
              <a:ext cx="94896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Stars-in</a:t>
              </a:r>
              <a:endParaRPr b="0" lang="en-US" sz="1800" strike="noStrike" u="none">
                <a:solidFill>
                  <a:srgbClr val="000000"/>
                </a:solidFill>
                <a:effectLst/>
                <a:uFillTx/>
                <a:latin typeface="Arial"/>
              </a:endParaRPr>
            </a:p>
          </p:txBody>
        </p:sp>
        <p:cxnSp>
          <p:nvCxnSpPr>
            <p:cNvPr id="863" name="Straight Connector 19"/>
            <p:cNvCxnSpPr>
              <a:stCxn id="862" idx="2"/>
            </p:cNvCxnSpPr>
            <p:nvPr/>
          </p:nvCxnSpPr>
          <p:spPr>
            <a:xfrm>
              <a:off x="6265800" y="2653920"/>
              <a:ext cx="36000" cy="1078920"/>
            </a:xfrm>
            <a:prstGeom prst="straightConnector1">
              <a:avLst/>
            </a:prstGeom>
            <a:ln cap="rnd">
              <a:solidFill>
                <a:srgbClr val="323232"/>
              </a:solidFill>
              <a:round/>
            </a:ln>
          </p:spPr>
        </p:cxnSp>
      </p:gr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64" name="PlaceHolder 1"/>
          <p:cNvSpPr>
            <a:spLocks noGrp="1"/>
          </p:cNvSpPr>
          <p:nvPr>
            <p:ph/>
          </p:nvPr>
        </p:nvSpPr>
        <p:spPr>
          <a:xfrm>
            <a:off x="2326680" y="1127520"/>
            <a:ext cx="7936200" cy="3290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Consider Movies and its three subclasses</a:t>
            </a:r>
            <a:endParaRPr b="0" lang="en-US" sz="1800" strike="noStrike" u="none">
              <a:solidFill>
                <a:schemeClr val="dk1">
                  <a:lumMod val="75000"/>
                  <a:lumOff val="25000"/>
                </a:schemeClr>
              </a:solidFill>
              <a:effectLst/>
              <a:uFillTx/>
              <a:latin typeface="Century Gothic"/>
            </a:endParaRPr>
          </a:p>
        </p:txBody>
      </p:sp>
      <p:sp>
        <p:nvSpPr>
          <p:cNvPr id="865" name="PlaceHolder 2"/>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Subclasses in UML</a:t>
            </a:r>
            <a:endParaRPr b="0" lang="en-US" sz="4000" strike="noStrike" u="none">
              <a:solidFill>
                <a:schemeClr val="dk1"/>
              </a:solidFill>
              <a:effectLst/>
              <a:uFillTx/>
              <a:latin typeface="Century Gothic"/>
            </a:endParaRPr>
          </a:p>
        </p:txBody>
      </p:sp>
      <p:sp>
        <p:nvSpPr>
          <p:cNvPr id="866" name="TextBox 3"/>
          <p:cNvSpPr/>
          <p:nvPr/>
        </p:nvSpPr>
        <p:spPr>
          <a:xfrm>
            <a:off x="2406960" y="1752480"/>
            <a:ext cx="84031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Figure 4.40: Cartoons and murder mysteries as disjoint subclasses of movies</a:t>
            </a:r>
            <a:endParaRPr b="0" lang="en-US" sz="1800" strike="noStrike" u="none">
              <a:solidFill>
                <a:srgbClr val="000000"/>
              </a:solidFill>
              <a:effectLst/>
              <a:uFillTx/>
              <a:latin typeface="Arial"/>
            </a:endParaRPr>
          </a:p>
        </p:txBody>
      </p:sp>
      <p:graphicFrame>
        <p:nvGraphicFramePr>
          <p:cNvPr id="867" name="Table 4"/>
          <p:cNvGraphicFramePr/>
          <p:nvPr/>
        </p:nvGraphicFramePr>
        <p:xfrm>
          <a:off x="5562720" y="2362320"/>
          <a:ext cx="1155240" cy="1854000"/>
        </p:xfrm>
        <a:graphic>
          <a:graphicData uri="http://schemas.openxmlformats.org/drawingml/2006/table">
            <a:tbl>
              <a:tblPr/>
              <a:tblGrid>
                <a:gridCol w="115560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868" name="Table 5"/>
          <p:cNvGraphicFramePr/>
          <p:nvPr/>
        </p:nvGraphicFramePr>
        <p:xfrm>
          <a:off x="3581280" y="5029200"/>
          <a:ext cx="1371240" cy="1011240"/>
        </p:xfrm>
        <a:graphic>
          <a:graphicData uri="http://schemas.openxmlformats.org/drawingml/2006/table">
            <a:tbl>
              <a:tblPr/>
              <a:tblGrid>
                <a:gridCol w="1371600"/>
              </a:tblGrid>
              <a:tr h="370800">
                <a:tc>
                  <a:txBody>
                    <a:bodyPr anchor="t">
                      <a:noAutofit/>
                    </a:bodyPr>
                    <a:p>
                      <a:pPr defTabSz="457200">
                        <a:lnSpc>
                          <a:spcPct val="100000"/>
                        </a:lnSpc>
                      </a:pPr>
                      <a:r>
                        <a:rPr b="1" lang="en-US" sz="1800" strike="noStrike" u="none">
                          <a:solidFill>
                            <a:schemeClr val="lt1"/>
                          </a:solidFill>
                          <a:effectLst/>
                          <a:uFillTx/>
                          <a:latin typeface="Century Gothic"/>
                        </a:rPr>
                        <a:t>Murder Mysteries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weapon</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869" name="Table 7"/>
          <p:cNvGraphicFramePr/>
          <p:nvPr/>
        </p:nvGraphicFramePr>
        <p:xfrm>
          <a:off x="5410080" y="5054760"/>
          <a:ext cx="1371240" cy="741600"/>
        </p:xfrm>
        <a:graphic>
          <a:graphicData uri="http://schemas.openxmlformats.org/drawingml/2006/table">
            <a:tbl>
              <a:tblPr/>
              <a:tblGrid>
                <a:gridCol w="1371600"/>
              </a:tblGrid>
              <a:tr h="370800">
                <a:tc>
                  <a:txBody>
                    <a:bodyPr anchor="t">
                      <a:noAutofit/>
                    </a:bodyPr>
                    <a:p>
                      <a:pPr defTabSz="457200">
                        <a:lnSpc>
                          <a:spcPct val="100000"/>
                        </a:lnSpc>
                      </a:pPr>
                      <a:r>
                        <a:rPr b="1" lang="en-US" sz="1800" strike="noStrike" u="none">
                          <a:solidFill>
                            <a:schemeClr val="lt1"/>
                          </a:solidFill>
                          <a:effectLst/>
                          <a:uFillTx/>
                          <a:latin typeface="Century Gothic"/>
                        </a:rPr>
                        <a:t>Cartoons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endParaRPr b="0" lang="en-US" sz="1800" strike="noStrike" u="none">
                        <a:solidFill>
                          <a:schemeClr val="dk1"/>
                        </a:solidFill>
                        <a:effectLst/>
                        <a:uFillTx/>
                        <a:latin typeface="Century Gothic"/>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870" name="Table 8"/>
          <p:cNvGraphicFramePr/>
          <p:nvPr/>
        </p:nvGraphicFramePr>
        <p:xfrm>
          <a:off x="7315200" y="5029200"/>
          <a:ext cx="1371240" cy="1285560"/>
        </p:xfrm>
        <a:graphic>
          <a:graphicData uri="http://schemas.openxmlformats.org/drawingml/2006/table">
            <a:tbl>
              <a:tblPr/>
              <a:tblGrid>
                <a:gridCol w="1371600"/>
              </a:tblGrid>
              <a:tr h="370800">
                <a:tc>
                  <a:txBody>
                    <a:bodyPr anchor="t">
                      <a:noAutofit/>
                    </a:bodyPr>
                    <a:p>
                      <a:pPr defTabSz="457200">
                        <a:lnSpc>
                          <a:spcPct val="100000"/>
                        </a:lnSpc>
                      </a:pPr>
                      <a:r>
                        <a:rPr b="1" lang="en-US" sz="1800" strike="noStrike" u="none">
                          <a:solidFill>
                            <a:schemeClr val="lt1"/>
                          </a:solidFill>
                          <a:effectLst/>
                          <a:uFillTx/>
                          <a:latin typeface="Century Gothic"/>
                        </a:rPr>
                        <a:t>Cartoon-Murder Mysteries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weapon</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pSp>
        <p:nvGrpSpPr>
          <p:cNvPr id="871" name="Group 16"/>
          <p:cNvGrpSpPr/>
          <p:nvPr/>
        </p:nvGrpSpPr>
        <p:grpSpPr>
          <a:xfrm>
            <a:off x="4266360" y="4191120"/>
            <a:ext cx="3735360" cy="914760"/>
            <a:chOff x="4266360" y="4191120"/>
            <a:chExt cx="3735360" cy="914760"/>
          </a:xfrm>
        </p:grpSpPr>
        <p:sp>
          <p:nvSpPr>
            <p:cNvPr id="872" name="Isosceles Triangle 13"/>
            <p:cNvSpPr/>
            <p:nvPr/>
          </p:nvSpPr>
          <p:spPr>
            <a:xfrm>
              <a:off x="6019920" y="4191120"/>
              <a:ext cx="151920" cy="22824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cxnSp>
          <p:nvCxnSpPr>
            <p:cNvPr id="873" name="Straight Connector 15"/>
            <p:cNvCxnSpPr>
              <a:stCxn id="872" idx="3"/>
            </p:cNvCxnSpPr>
            <p:nvPr/>
          </p:nvCxnSpPr>
          <p:spPr>
            <a:xfrm flipH="1">
              <a:off x="6095160" y="4419360"/>
              <a:ext cx="1080" cy="686880"/>
            </a:xfrm>
            <a:prstGeom prst="straightConnector1">
              <a:avLst/>
            </a:prstGeom>
            <a:ln cap="rnd">
              <a:solidFill>
                <a:srgbClr val="323232"/>
              </a:solidFill>
              <a:round/>
            </a:ln>
          </p:spPr>
        </p:cxnSp>
        <p:cxnSp>
          <p:nvCxnSpPr>
            <p:cNvPr id="874" name="Straight Connector 17"/>
            <p:cNvCxnSpPr/>
            <p:nvPr/>
          </p:nvCxnSpPr>
          <p:spPr>
            <a:xfrm>
              <a:off x="4267080" y="4572000"/>
              <a:ext cx="3734280" cy="1800"/>
            </a:xfrm>
            <a:prstGeom prst="straightConnector1">
              <a:avLst/>
            </a:prstGeom>
            <a:ln cap="rnd">
              <a:solidFill>
                <a:srgbClr val="323232"/>
              </a:solidFill>
              <a:round/>
            </a:ln>
          </p:spPr>
        </p:cxnSp>
        <p:cxnSp>
          <p:nvCxnSpPr>
            <p:cNvPr id="875" name="Straight Connector 19"/>
            <p:cNvCxnSpPr/>
            <p:nvPr/>
          </p:nvCxnSpPr>
          <p:spPr>
            <a:xfrm flipH="1">
              <a:off x="4266360" y="4572720"/>
              <a:ext cx="1800" cy="457560"/>
            </a:xfrm>
            <a:prstGeom prst="straightConnector1">
              <a:avLst/>
            </a:prstGeom>
            <a:ln cap="rnd">
              <a:solidFill>
                <a:srgbClr val="323232"/>
              </a:solidFill>
              <a:round/>
            </a:ln>
          </p:spPr>
        </p:cxnSp>
        <p:cxnSp>
          <p:nvCxnSpPr>
            <p:cNvPr id="876" name="Straight Connector 21"/>
            <p:cNvCxnSpPr/>
            <p:nvPr/>
          </p:nvCxnSpPr>
          <p:spPr>
            <a:xfrm flipH="1">
              <a:off x="8001000" y="4572720"/>
              <a:ext cx="1080" cy="456840"/>
            </a:xfrm>
            <a:prstGeom prst="straightConnector1">
              <a:avLst/>
            </a:prstGeom>
            <a:ln cap="rnd">
              <a:solidFill>
                <a:srgbClr val="323232"/>
              </a:solidFill>
              <a:round/>
            </a:ln>
          </p:spPr>
        </p:cxnSp>
      </p:gr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77"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1b5ad7"/>
                </a:solidFill>
                <a:effectLst/>
                <a:uFillTx/>
                <a:latin typeface="Century Gothic"/>
              </a:rPr>
              <a:t>Aggregations and Compositions</a:t>
            </a:r>
            <a:endParaRPr b="0" lang="en-US" sz="4000" strike="noStrike" u="none">
              <a:solidFill>
                <a:schemeClr val="dk1"/>
              </a:solidFill>
              <a:effectLst/>
              <a:uFillTx/>
              <a:latin typeface="Century Gothic"/>
            </a:endParaRPr>
          </a:p>
        </p:txBody>
      </p:sp>
      <p:graphicFrame>
        <p:nvGraphicFramePr>
          <p:cNvPr id="878" name="Table 4"/>
          <p:cNvGraphicFramePr/>
          <p:nvPr/>
        </p:nvGraphicFramePr>
        <p:xfrm>
          <a:off x="2286000" y="3632040"/>
          <a:ext cx="1155240" cy="1854000"/>
        </p:xfrm>
        <a:graphic>
          <a:graphicData uri="http://schemas.openxmlformats.org/drawingml/2006/table">
            <a:tbl>
              <a:tblPr/>
              <a:tblGrid>
                <a:gridCol w="115560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879" name="Table 5"/>
          <p:cNvGraphicFramePr/>
          <p:nvPr/>
        </p:nvGraphicFramePr>
        <p:xfrm>
          <a:off x="5244840" y="3992760"/>
          <a:ext cx="1155240" cy="137160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Studios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880" name="Table 6"/>
          <p:cNvGraphicFramePr/>
          <p:nvPr/>
        </p:nvGraphicFramePr>
        <p:xfrm>
          <a:off x="8077320" y="4050360"/>
          <a:ext cx="1371240" cy="741600"/>
        </p:xfrm>
        <a:graphic>
          <a:graphicData uri="http://schemas.openxmlformats.org/drawingml/2006/table">
            <a:tbl>
              <a:tblPr/>
              <a:tblGrid>
                <a:gridCol w="1371600"/>
              </a:tblGrid>
              <a:tr h="370800">
                <a:tc>
                  <a:txBody>
                    <a:bodyPr anchor="t">
                      <a:noAutofit/>
                    </a:bodyPr>
                    <a:p>
                      <a:pPr defTabSz="457200">
                        <a:lnSpc>
                          <a:spcPct val="100000"/>
                        </a:lnSpc>
                      </a:pPr>
                      <a:r>
                        <a:rPr b="1" lang="en-US" sz="1800" strike="noStrike" u="none">
                          <a:solidFill>
                            <a:schemeClr val="lt1"/>
                          </a:solidFill>
                          <a:effectLst/>
                          <a:uFillTx/>
                          <a:latin typeface="Century Gothic"/>
                        </a:rPr>
                        <a:t>Presidents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endParaRPr b="0" lang="en-US" sz="1800" strike="noStrike" u="none">
                        <a:solidFill>
                          <a:schemeClr val="dk1"/>
                        </a:solidFill>
                        <a:effectLst/>
                        <a:uFillTx/>
                        <a:latin typeface="Century Gothic"/>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graphicFrame>
        <p:nvGraphicFramePr>
          <p:cNvPr id="881" name="Table 22"/>
          <p:cNvGraphicFramePr/>
          <p:nvPr/>
        </p:nvGraphicFramePr>
        <p:xfrm>
          <a:off x="7924680" y="1523880"/>
          <a:ext cx="1631520" cy="1854000"/>
        </p:xfrm>
        <a:graphic>
          <a:graphicData uri="http://schemas.openxmlformats.org/drawingml/2006/table">
            <a:tbl>
              <a:tblPr/>
              <a:tblGrid>
                <a:gridCol w="163188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MovieExecs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cert#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networth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pSp>
        <p:nvGrpSpPr>
          <p:cNvPr id="882" name="Group 25"/>
          <p:cNvGrpSpPr/>
          <p:nvPr/>
        </p:nvGrpSpPr>
        <p:grpSpPr>
          <a:xfrm>
            <a:off x="3429000" y="3429000"/>
            <a:ext cx="6316920" cy="2785320"/>
            <a:chOff x="3429000" y="3429000"/>
            <a:chExt cx="6316920" cy="2785320"/>
          </a:xfrm>
        </p:grpSpPr>
        <p:sp>
          <p:nvSpPr>
            <p:cNvPr id="883" name="TextBox 3"/>
            <p:cNvSpPr/>
            <p:nvPr/>
          </p:nvSpPr>
          <p:spPr>
            <a:xfrm>
              <a:off x="3441960" y="5569560"/>
              <a:ext cx="6303960" cy="6447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Figure 4.41: An aggregation from Movies to Studios and</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Century Gothic"/>
                </a:rPr>
                <a:t>a composition from Presidents to Studios</a:t>
              </a:r>
              <a:endParaRPr b="0" lang="en-US" sz="1800" strike="noStrike" u="none">
                <a:solidFill>
                  <a:srgbClr val="000000"/>
                </a:solidFill>
                <a:effectLst/>
                <a:uFillTx/>
                <a:latin typeface="Arial"/>
              </a:endParaRPr>
            </a:p>
          </p:txBody>
        </p:sp>
        <p:grpSp>
          <p:nvGrpSpPr>
            <p:cNvPr id="884" name="Group 24"/>
            <p:cNvGrpSpPr/>
            <p:nvPr/>
          </p:nvGrpSpPr>
          <p:grpSpPr>
            <a:xfrm>
              <a:off x="3429000" y="4246920"/>
              <a:ext cx="1828440" cy="684360"/>
              <a:chOff x="3429000" y="4246920"/>
              <a:chExt cx="1828440" cy="684360"/>
            </a:xfrm>
          </p:grpSpPr>
          <p:sp>
            <p:nvSpPr>
              <p:cNvPr id="885" name="Diamond 7"/>
              <p:cNvSpPr/>
              <p:nvPr/>
            </p:nvSpPr>
            <p:spPr>
              <a:xfrm>
                <a:off x="4876920" y="4399200"/>
                <a:ext cx="380520" cy="304560"/>
              </a:xfrm>
              <a:prstGeom prst="diamond">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cxnSp>
            <p:nvCxnSpPr>
              <p:cNvPr id="886" name="Straight Connector 9"/>
              <p:cNvCxnSpPr/>
              <p:nvPr/>
            </p:nvCxnSpPr>
            <p:spPr>
              <a:xfrm flipH="1" flipV="1">
                <a:off x="3429000" y="4551480"/>
                <a:ext cx="1447920" cy="1800"/>
              </a:xfrm>
              <a:prstGeom prst="straightConnector1">
                <a:avLst/>
              </a:prstGeom>
              <a:ln cap="rnd">
                <a:solidFill>
                  <a:srgbClr val="323232"/>
                </a:solidFill>
                <a:round/>
              </a:ln>
            </p:spPr>
          </p:cxnSp>
          <p:sp>
            <p:nvSpPr>
              <p:cNvPr id="887" name="TextBox 14"/>
              <p:cNvSpPr/>
              <p:nvPr/>
            </p:nvSpPr>
            <p:spPr>
              <a:xfrm>
                <a:off x="3429000" y="4246920"/>
                <a:ext cx="53352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1..*</a:t>
                </a:r>
                <a:endParaRPr b="0" lang="en-US" sz="1800" strike="noStrike" u="none">
                  <a:solidFill>
                    <a:srgbClr val="000000"/>
                  </a:solidFill>
                  <a:effectLst/>
                  <a:uFillTx/>
                  <a:latin typeface="Arial"/>
                </a:endParaRPr>
              </a:p>
            </p:txBody>
          </p:sp>
          <p:sp>
            <p:nvSpPr>
              <p:cNvPr id="888" name="TextBox 16"/>
              <p:cNvSpPr/>
              <p:nvPr/>
            </p:nvSpPr>
            <p:spPr>
              <a:xfrm>
                <a:off x="4419720" y="456336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0..1</a:t>
                </a:r>
                <a:endParaRPr b="0" lang="en-US" sz="1800" strike="noStrike" u="none">
                  <a:solidFill>
                    <a:srgbClr val="000000"/>
                  </a:solidFill>
                  <a:effectLst/>
                  <a:uFillTx/>
                  <a:latin typeface="Arial"/>
                </a:endParaRPr>
              </a:p>
            </p:txBody>
          </p:sp>
        </p:grpSp>
        <p:grpSp>
          <p:nvGrpSpPr>
            <p:cNvPr id="889" name="Group 23"/>
            <p:cNvGrpSpPr/>
            <p:nvPr/>
          </p:nvGrpSpPr>
          <p:grpSpPr>
            <a:xfrm>
              <a:off x="6400800" y="4278960"/>
              <a:ext cx="1721880" cy="672480"/>
              <a:chOff x="6400800" y="4278960"/>
              <a:chExt cx="1721880" cy="672480"/>
            </a:xfrm>
          </p:grpSpPr>
          <p:sp>
            <p:nvSpPr>
              <p:cNvPr id="890" name="Diamond 17"/>
              <p:cNvSpPr/>
              <p:nvPr/>
            </p:nvSpPr>
            <p:spPr>
              <a:xfrm>
                <a:off x="6400800" y="4431240"/>
                <a:ext cx="380520" cy="304560"/>
              </a:xfrm>
              <a:prstGeom prst="diamond">
                <a:avLst/>
              </a:prstGeom>
              <a:solidFill>
                <a:schemeClr val="tx1"/>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cxnSp>
            <p:nvCxnSpPr>
              <p:cNvPr id="891" name="Straight Connector 19"/>
              <p:cNvCxnSpPr/>
              <p:nvPr/>
            </p:nvCxnSpPr>
            <p:spPr>
              <a:xfrm>
                <a:off x="6781680" y="4583520"/>
                <a:ext cx="1295640" cy="1800"/>
              </a:xfrm>
              <a:prstGeom prst="straightConnector1">
                <a:avLst/>
              </a:prstGeom>
              <a:ln cap="rnd">
                <a:solidFill>
                  <a:srgbClr val="323232"/>
                </a:solidFill>
                <a:round/>
              </a:ln>
            </p:spPr>
          </p:cxnSp>
          <p:sp>
            <p:nvSpPr>
              <p:cNvPr id="892" name="TextBox 20"/>
              <p:cNvSpPr/>
              <p:nvPr/>
            </p:nvSpPr>
            <p:spPr>
              <a:xfrm>
                <a:off x="7559280" y="427896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0..1</a:t>
                </a:r>
                <a:endParaRPr b="0" lang="en-US" sz="1800" strike="noStrike" u="none">
                  <a:solidFill>
                    <a:srgbClr val="000000"/>
                  </a:solidFill>
                  <a:effectLst/>
                  <a:uFillTx/>
                  <a:latin typeface="Arial"/>
                </a:endParaRPr>
              </a:p>
            </p:txBody>
          </p:sp>
          <p:sp>
            <p:nvSpPr>
              <p:cNvPr id="893" name="TextBox 21"/>
              <p:cNvSpPr/>
              <p:nvPr/>
            </p:nvSpPr>
            <p:spPr>
              <a:xfrm>
                <a:off x="6612480" y="4583520"/>
                <a:ext cx="56808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Century Gothic"/>
                  </a:rPr>
                  <a:t>1..1</a:t>
                </a:r>
                <a:endParaRPr b="0" lang="en-US" sz="1800" strike="noStrike" u="none">
                  <a:solidFill>
                    <a:srgbClr val="000000"/>
                  </a:solidFill>
                  <a:effectLst/>
                  <a:uFillTx/>
                  <a:latin typeface="Arial"/>
                </a:endParaRPr>
              </a:p>
            </p:txBody>
          </p:sp>
        </p:grpSp>
        <p:grpSp>
          <p:nvGrpSpPr>
            <p:cNvPr id="894" name="Group 18"/>
            <p:cNvGrpSpPr/>
            <p:nvPr/>
          </p:nvGrpSpPr>
          <p:grpSpPr>
            <a:xfrm>
              <a:off x="8686800" y="3429000"/>
              <a:ext cx="151920" cy="610200"/>
              <a:chOff x="8686800" y="3429000"/>
              <a:chExt cx="151920" cy="610200"/>
            </a:xfrm>
          </p:grpSpPr>
          <p:sp>
            <p:nvSpPr>
              <p:cNvPr id="895" name="Isosceles Triangle 28"/>
              <p:cNvSpPr/>
              <p:nvPr/>
            </p:nvSpPr>
            <p:spPr>
              <a:xfrm>
                <a:off x="8686800" y="3429000"/>
                <a:ext cx="151920" cy="22824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cxnSp>
            <p:nvCxnSpPr>
              <p:cNvPr id="896" name="Straight Connector 29"/>
              <p:cNvCxnSpPr/>
              <p:nvPr/>
            </p:nvCxnSpPr>
            <p:spPr>
              <a:xfrm flipH="1">
                <a:off x="8762040" y="3657600"/>
                <a:ext cx="1080" cy="381960"/>
              </a:xfrm>
              <a:prstGeom prst="straightConnector1">
                <a:avLst/>
              </a:prstGeom>
              <a:ln cap="rnd">
                <a:solidFill>
                  <a:srgbClr val="323232"/>
                </a:solidFill>
                <a:round/>
              </a:ln>
            </p:spPr>
          </p:cxnSp>
        </p:grpSp>
      </p:gr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97" name="PlaceHolder 1"/>
          <p:cNvSpPr>
            <a:spLocks noGrp="1"/>
          </p:cNvSpPr>
          <p:nvPr>
            <p:ph/>
          </p:nvPr>
        </p:nvSpPr>
        <p:spPr>
          <a:xfrm>
            <a:off x="2589120" y="2133720"/>
            <a:ext cx="8915040" cy="37771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Classes to Relations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For each class, create a relation</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name is the name of the class</a:t>
            </a:r>
            <a:endParaRPr b="0" lang="en-US" sz="14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attributes are the attributes of the class</a:t>
            </a:r>
            <a:endParaRPr b="0" lang="en-US" sz="1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Associations to Relations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For each association, create a relation </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name is the name of that association</a:t>
            </a:r>
            <a:endParaRPr b="0" lang="en-US" sz="14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attributes are the key attributes of the two connected classes</a:t>
            </a:r>
            <a:endParaRPr b="0" lang="en-US" sz="1400" strike="noStrike" u="none">
              <a:solidFill>
                <a:schemeClr val="dk1">
                  <a:lumMod val="75000"/>
                  <a:lumOff val="25000"/>
                </a:schemeClr>
              </a:solidFill>
              <a:effectLst/>
              <a:uFillTx/>
              <a:latin typeface="Century Gothic"/>
            </a:endParaRPr>
          </a:p>
        </p:txBody>
      </p:sp>
      <p:sp>
        <p:nvSpPr>
          <p:cNvPr id="898" name="PlaceHolder 2"/>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UML-to-Relations Basics</a:t>
            </a:r>
            <a:endParaRPr b="0" lang="en-US" sz="4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42200" y="0"/>
            <a:ext cx="12049560" cy="834120"/>
          </a:xfrm>
          <a:prstGeom prst="rect">
            <a:avLst/>
          </a:prstGeom>
          <a:solidFill>
            <a:srgbClr val="7030a0"/>
          </a:solidFill>
          <a:ln w="0">
            <a:noFill/>
          </a:ln>
        </p:spPr>
        <p:txBody>
          <a:bodyPr lIns="91440" rIns="91440" tIns="45720" bIns="45720" anchor="t">
            <a:noAutofit/>
          </a:bodyPr>
          <a:p>
            <a:pPr indent="0" algn="ctr" defTabSz="457200">
              <a:lnSpc>
                <a:spcPct val="100000"/>
              </a:lnSpc>
              <a:buNone/>
            </a:pPr>
            <a:r>
              <a:rPr b="1" lang="en-US" sz="3600" strike="noStrike" u="none">
                <a:solidFill>
                  <a:srgbClr val="ffff00"/>
                </a:solidFill>
                <a:effectLst/>
                <a:uFillTx/>
                <a:latin typeface="Times New Roman"/>
              </a:rPr>
              <a:t>Database modeling and implementation process</a:t>
            </a:r>
            <a:endParaRPr b="0" lang="en-US" sz="3600" strike="noStrike" u="none">
              <a:solidFill>
                <a:schemeClr val="dk1"/>
              </a:solidFill>
              <a:effectLst/>
              <a:uFillTx/>
              <a:latin typeface="Century Gothic"/>
            </a:endParaRPr>
          </a:p>
        </p:txBody>
      </p:sp>
      <p:grpSp>
        <p:nvGrpSpPr>
          <p:cNvPr id="239" name="Group 2"/>
          <p:cNvGrpSpPr/>
          <p:nvPr/>
        </p:nvGrpSpPr>
        <p:grpSpPr>
          <a:xfrm>
            <a:off x="711720" y="1841040"/>
            <a:ext cx="11197800" cy="3740040"/>
            <a:chOff x="711720" y="1841040"/>
            <a:chExt cx="11197800" cy="3740040"/>
          </a:xfrm>
        </p:grpSpPr>
        <p:sp>
          <p:nvSpPr>
            <p:cNvPr id="240" name="AutoShape 4"/>
            <p:cNvSpPr/>
            <p:nvPr/>
          </p:nvSpPr>
          <p:spPr>
            <a:xfrm>
              <a:off x="711720" y="1841040"/>
              <a:ext cx="2182680" cy="2157840"/>
            </a:xfrm>
            <a:prstGeom prst="homePlate">
              <a:avLst>
                <a:gd name="adj" fmla="val 19356"/>
              </a:avLst>
            </a:prstGeom>
            <a:solidFill>
              <a:srgbClr val="ffff00"/>
            </a:solidFill>
            <a:ln cap="sq" w="12700">
              <a:solidFill>
                <a:srgbClr val="000000"/>
              </a:solidFill>
              <a:miter/>
            </a:ln>
          </p:spPr>
          <p:style>
            <a:lnRef idx="0"/>
            <a:fillRef idx="0"/>
            <a:effectRef idx="0"/>
            <a:fontRef idx="minor"/>
          </p:style>
          <p:txBody>
            <a:bodyPr wrap="none" lIns="90000" rIns="90000" tIns="45000" bIns="45000" anchor="ctr">
              <a:noAutofit/>
            </a:bodyPr>
            <a:p>
              <a:pPr algn="ctr" defTabSz="457200">
                <a:lnSpc>
                  <a:spcPct val="100000"/>
                </a:lnSpc>
              </a:pPr>
              <a:r>
                <a:rPr b="1" lang="en-US" sz="2400" strike="noStrike" u="none">
                  <a:solidFill>
                    <a:schemeClr val="dk1"/>
                  </a:solidFill>
                  <a:effectLst/>
                  <a:uFillTx/>
                  <a:latin typeface="Arial"/>
                </a:rPr>
                <a:t>Getting </a:t>
              </a:r>
              <a:endParaRPr b="0" lang="en-US" sz="2400" strike="noStrike" u="none">
                <a:solidFill>
                  <a:srgbClr val="000000"/>
                </a:solidFill>
                <a:effectLst/>
                <a:uFillTx/>
                <a:latin typeface="Arial"/>
              </a:endParaRPr>
            </a:p>
            <a:p>
              <a:pPr algn="ctr" defTabSz="457200">
                <a:lnSpc>
                  <a:spcPct val="100000"/>
                </a:lnSpc>
              </a:pPr>
              <a:r>
                <a:rPr b="1" lang="en-US" sz="2400" strike="noStrike" u="none">
                  <a:solidFill>
                    <a:schemeClr val="dk1"/>
                  </a:solidFill>
                  <a:effectLst/>
                  <a:uFillTx/>
                  <a:latin typeface="Arial"/>
                </a:rPr>
                <a:t>User </a:t>
              </a:r>
              <a:endParaRPr b="0" lang="en-US" sz="2400" strike="noStrike" u="none">
                <a:solidFill>
                  <a:srgbClr val="000000"/>
                </a:solidFill>
                <a:effectLst/>
                <a:uFillTx/>
                <a:latin typeface="Arial"/>
              </a:endParaRPr>
            </a:p>
            <a:p>
              <a:pPr algn="ctr" defTabSz="457200">
                <a:lnSpc>
                  <a:spcPct val="100000"/>
                </a:lnSpc>
              </a:pPr>
              <a:r>
                <a:rPr b="1" lang="en-US" sz="2400" strike="noStrike" u="none">
                  <a:solidFill>
                    <a:schemeClr val="dk1"/>
                  </a:solidFill>
                  <a:effectLst/>
                  <a:uFillTx/>
                  <a:latin typeface="Arial"/>
                </a:rPr>
                <a:t>Requirement</a:t>
              </a:r>
              <a:endParaRPr b="0" lang="en-US" sz="2400" strike="noStrike" u="none">
                <a:solidFill>
                  <a:srgbClr val="000000"/>
                </a:solidFill>
                <a:effectLst/>
                <a:uFillTx/>
                <a:latin typeface="Arial"/>
              </a:endParaRPr>
            </a:p>
          </p:txBody>
        </p:sp>
        <p:sp>
          <p:nvSpPr>
            <p:cNvPr id="241" name="AutoShape 5"/>
            <p:cNvSpPr/>
            <p:nvPr/>
          </p:nvSpPr>
          <p:spPr>
            <a:xfrm>
              <a:off x="3331800" y="1841040"/>
              <a:ext cx="2546640" cy="2157840"/>
            </a:xfrm>
            <a:prstGeom prst="chevron">
              <a:avLst>
                <a:gd name="adj" fmla="val 15824"/>
              </a:avLst>
            </a:prstGeom>
            <a:solidFill>
              <a:srgbClr val="ccffff"/>
            </a:solidFill>
            <a:ln cap="sq" w="12700">
              <a:solidFill>
                <a:srgbClr val="000000"/>
              </a:solidFill>
              <a:miter/>
            </a:ln>
          </p:spPr>
          <p:style>
            <a:lnRef idx="0"/>
            <a:fillRef idx="0"/>
            <a:effectRef idx="0"/>
            <a:fontRef idx="minor"/>
          </p:style>
          <p:txBody>
            <a:bodyPr wrap="none" lIns="90000" rIns="90000" tIns="45000" bIns="45000" anchor="ctr">
              <a:noAutofit/>
            </a:bodyPr>
            <a:p>
              <a:pPr algn="ctr" defTabSz="457200">
                <a:lnSpc>
                  <a:spcPct val="100000"/>
                </a:lnSpc>
              </a:pPr>
              <a:r>
                <a:rPr b="1" lang="en-US" sz="2800" strike="noStrike" u="none">
                  <a:solidFill>
                    <a:srgbClr val="3366cc"/>
                  </a:solidFill>
                  <a:effectLst/>
                  <a:uFillTx/>
                  <a:latin typeface="Arial"/>
                </a:rPr>
                <a:t>High-Level</a:t>
              </a:r>
              <a:endParaRPr b="0" lang="en-US" sz="2800" strike="noStrike" u="none">
                <a:solidFill>
                  <a:srgbClr val="000000"/>
                </a:solidFill>
                <a:effectLst/>
                <a:uFillTx/>
                <a:latin typeface="Arial"/>
              </a:endParaRPr>
            </a:p>
            <a:p>
              <a:pPr algn="ctr" defTabSz="457200">
                <a:lnSpc>
                  <a:spcPct val="100000"/>
                </a:lnSpc>
              </a:pPr>
              <a:r>
                <a:rPr b="1" lang="en-US" sz="2800" strike="noStrike" u="none">
                  <a:solidFill>
                    <a:srgbClr val="3366cc"/>
                  </a:solidFill>
                  <a:effectLst/>
                  <a:uFillTx/>
                  <a:latin typeface="Arial"/>
                </a:rPr>
                <a:t>Design</a:t>
              </a:r>
              <a:endParaRPr b="0" lang="en-US" sz="2800" strike="noStrike" u="none">
                <a:solidFill>
                  <a:srgbClr val="000000"/>
                </a:solidFill>
                <a:effectLst/>
                <a:uFillTx/>
                <a:latin typeface="Arial"/>
              </a:endParaRPr>
            </a:p>
          </p:txBody>
        </p:sp>
        <p:sp>
          <p:nvSpPr>
            <p:cNvPr id="242" name="AutoShape 6"/>
            <p:cNvSpPr/>
            <p:nvPr/>
          </p:nvSpPr>
          <p:spPr>
            <a:xfrm>
              <a:off x="6214680" y="1841040"/>
              <a:ext cx="2546640" cy="2157840"/>
            </a:xfrm>
            <a:prstGeom prst="chevron">
              <a:avLst>
                <a:gd name="adj" fmla="val 15824"/>
              </a:avLst>
            </a:prstGeom>
            <a:solidFill>
              <a:srgbClr val="0000ff"/>
            </a:solidFill>
            <a:ln cap="sq" w="12700">
              <a:solidFill>
                <a:srgbClr val="000000"/>
              </a:solidFill>
              <a:miter/>
            </a:ln>
          </p:spPr>
          <p:style>
            <a:lnRef idx="0"/>
            <a:fillRef idx="0"/>
            <a:effectRef idx="0"/>
            <a:fontRef idx="minor"/>
          </p:style>
          <p:txBody>
            <a:bodyPr wrap="none" lIns="90000" rIns="90000" tIns="45000" bIns="45000" anchor="ctr">
              <a:noAutofit/>
            </a:bodyPr>
            <a:p>
              <a:pPr algn="ctr" defTabSz="457200">
                <a:lnSpc>
                  <a:spcPct val="100000"/>
                </a:lnSpc>
              </a:pPr>
              <a:r>
                <a:rPr b="0" lang="en-US" sz="2800" strike="noStrike" u="none">
                  <a:solidFill>
                    <a:srgbClr val="ffff00"/>
                  </a:solidFill>
                  <a:effectLst/>
                  <a:uFillTx/>
                  <a:latin typeface="Arial"/>
                </a:rPr>
                <a:t>Relational </a:t>
              </a:r>
              <a:endParaRPr b="0" lang="en-US" sz="2800" strike="noStrike" u="none">
                <a:solidFill>
                  <a:srgbClr val="ffffff"/>
                </a:solidFill>
                <a:effectLst/>
                <a:uFillTx/>
                <a:latin typeface="Arial"/>
              </a:endParaRPr>
            </a:p>
            <a:p>
              <a:pPr algn="ctr" defTabSz="457200">
                <a:lnSpc>
                  <a:spcPct val="100000"/>
                </a:lnSpc>
              </a:pPr>
              <a:r>
                <a:rPr b="0" lang="en-US" sz="2800" strike="noStrike" u="none">
                  <a:solidFill>
                    <a:srgbClr val="ffff00"/>
                  </a:solidFill>
                  <a:effectLst/>
                  <a:uFillTx/>
                  <a:latin typeface="Arial"/>
                </a:rPr>
                <a:t>Database </a:t>
              </a:r>
              <a:endParaRPr b="0" lang="en-US" sz="2800" strike="noStrike" u="none">
                <a:solidFill>
                  <a:srgbClr val="ffffff"/>
                </a:solidFill>
                <a:effectLst/>
                <a:uFillTx/>
                <a:latin typeface="Arial"/>
              </a:endParaRPr>
            </a:p>
            <a:p>
              <a:pPr algn="ctr" defTabSz="457200">
                <a:lnSpc>
                  <a:spcPct val="100000"/>
                </a:lnSpc>
              </a:pPr>
              <a:r>
                <a:rPr b="0" lang="en-US" sz="2800" strike="noStrike" u="none">
                  <a:solidFill>
                    <a:srgbClr val="ffff00"/>
                  </a:solidFill>
                  <a:effectLst/>
                  <a:uFillTx/>
                  <a:latin typeface="Arial"/>
                </a:rPr>
                <a:t>Schema</a:t>
              </a:r>
              <a:endParaRPr b="0" lang="en-US" sz="2800" strike="noStrike" u="none">
                <a:solidFill>
                  <a:srgbClr val="ffffff"/>
                </a:solidFill>
                <a:effectLst/>
                <a:uFillTx/>
                <a:latin typeface="Arial"/>
              </a:endParaRPr>
            </a:p>
            <a:p>
              <a:pPr algn="ctr" defTabSz="457200">
                <a:lnSpc>
                  <a:spcPct val="100000"/>
                </a:lnSpc>
              </a:pPr>
              <a:r>
                <a:rPr b="0" lang="en-US" sz="2800" strike="noStrike" u="none">
                  <a:solidFill>
                    <a:srgbClr val="ffff00"/>
                  </a:solidFill>
                  <a:effectLst/>
                  <a:uFillTx/>
                  <a:latin typeface="Arial"/>
                </a:rPr>
                <a:t>Design</a:t>
              </a:r>
              <a:endParaRPr b="0" lang="en-US" sz="2800" strike="noStrike" u="none">
                <a:solidFill>
                  <a:srgbClr val="ffffff"/>
                </a:solidFill>
                <a:effectLst/>
                <a:uFillTx/>
                <a:latin typeface="Arial"/>
              </a:endParaRPr>
            </a:p>
          </p:txBody>
        </p:sp>
        <p:sp>
          <p:nvSpPr>
            <p:cNvPr id="243" name="AutoShape 8"/>
            <p:cNvSpPr/>
            <p:nvPr/>
          </p:nvSpPr>
          <p:spPr>
            <a:xfrm>
              <a:off x="2157120" y="4862160"/>
              <a:ext cx="2728800" cy="718920"/>
            </a:xfrm>
            <a:prstGeom prst="wedgeRoundRectCallout">
              <a:avLst>
                <a:gd name="adj1" fmla="val 25903"/>
                <a:gd name="adj2" fmla="val -159722"/>
                <a:gd name="adj3" fmla="val 16667"/>
              </a:avLst>
            </a:prstGeom>
            <a:solidFill>
              <a:srgbClr val="002060"/>
            </a:solidFill>
            <a:ln cap="sq" w="12700">
              <a:solidFill>
                <a:srgbClr val="000000"/>
              </a:solidFill>
              <a:miter/>
            </a:ln>
          </p:spPr>
          <p:style>
            <a:lnRef idx="0"/>
            <a:fillRef idx="0"/>
            <a:effectRef idx="0"/>
            <a:fontRef idx="minor"/>
          </p:style>
          <p:txBody>
            <a:bodyPr lIns="90000" rIns="90000" tIns="45000" bIns="45000" anchor="t">
              <a:noAutofit/>
            </a:bodyPr>
            <a:p>
              <a:pPr algn="ctr" defTabSz="457200">
                <a:lnSpc>
                  <a:spcPct val="100000"/>
                </a:lnSpc>
              </a:pPr>
              <a:r>
                <a:rPr b="0" lang="en-US" sz="2800" strike="noStrike" u="none">
                  <a:solidFill>
                    <a:srgbClr val="ffff00"/>
                  </a:solidFill>
                  <a:effectLst/>
                  <a:uFillTx/>
                  <a:latin typeface="Arial"/>
                </a:rPr>
                <a:t>ER diagram</a:t>
              </a:r>
              <a:endParaRPr b="0" lang="en-US" sz="2800" strike="noStrike" u="none">
                <a:solidFill>
                  <a:srgbClr val="ffffff"/>
                </a:solidFill>
                <a:effectLst/>
                <a:uFillTx/>
                <a:latin typeface="Arial"/>
              </a:endParaRPr>
            </a:p>
          </p:txBody>
        </p:sp>
        <p:sp>
          <p:nvSpPr>
            <p:cNvPr id="244" name="AutoShape 10"/>
            <p:cNvSpPr/>
            <p:nvPr/>
          </p:nvSpPr>
          <p:spPr>
            <a:xfrm>
              <a:off x="6686640" y="4862160"/>
              <a:ext cx="4911840" cy="718920"/>
            </a:xfrm>
            <a:prstGeom prst="wedgeRoundRectCallout">
              <a:avLst>
                <a:gd name="adj1" fmla="val -35148"/>
                <a:gd name="adj2" fmla="val -159954"/>
                <a:gd name="adj3" fmla="val 16667"/>
              </a:avLst>
            </a:prstGeom>
            <a:solidFill>
              <a:schemeClr val="tx2"/>
            </a:solidFill>
            <a:ln cap="sq" w="12700">
              <a:solidFill>
                <a:srgbClr val="000000"/>
              </a:solidFill>
              <a:miter/>
            </a:ln>
          </p:spPr>
          <p:style>
            <a:lnRef idx="0"/>
            <a:fillRef idx="0"/>
            <a:effectRef idx="0"/>
            <a:fontRef idx="minor"/>
          </p:style>
          <p:txBody>
            <a:bodyPr lIns="90000" rIns="90000" tIns="45000" bIns="45000" anchor="t">
              <a:noAutofit/>
            </a:bodyPr>
            <a:p>
              <a:pPr algn="ctr" defTabSz="457200">
                <a:lnSpc>
                  <a:spcPct val="100000"/>
                </a:lnSpc>
              </a:pPr>
              <a:r>
                <a:rPr b="0" lang="en-US" sz="2800" strike="noStrike" u="none">
                  <a:solidFill>
                    <a:srgbClr val="ffff00"/>
                  </a:solidFill>
                  <a:effectLst/>
                  <a:uFillTx/>
                  <a:latin typeface="Arial"/>
                </a:rPr>
                <a:t>Relational Database Schema</a:t>
              </a:r>
              <a:endParaRPr b="0" lang="en-US" sz="2800" strike="noStrike" u="none">
                <a:solidFill>
                  <a:srgbClr val="ffffff"/>
                </a:solidFill>
                <a:effectLst/>
                <a:uFillTx/>
                <a:latin typeface="Arial"/>
              </a:endParaRPr>
            </a:p>
          </p:txBody>
        </p:sp>
        <p:sp>
          <p:nvSpPr>
            <p:cNvPr id="245" name="AutoShape 11"/>
            <p:cNvSpPr/>
            <p:nvPr/>
          </p:nvSpPr>
          <p:spPr>
            <a:xfrm>
              <a:off x="9635400" y="1960920"/>
              <a:ext cx="2274120" cy="1885680"/>
            </a:xfrm>
            <a:prstGeom prst="can">
              <a:avLst>
                <a:gd name="adj" fmla="val 25000"/>
              </a:avLst>
            </a:prstGeom>
            <a:solidFill>
              <a:srgbClr val="ffcc99"/>
            </a:solidFill>
            <a:ln cap="sq" w="12700">
              <a:solidFill>
                <a:srgbClr val="000000"/>
              </a:solidFill>
              <a:round/>
            </a:ln>
          </p:spPr>
          <p:style>
            <a:lnRef idx="0"/>
            <a:fillRef idx="0"/>
            <a:effectRef idx="0"/>
            <a:fontRef idx="minor"/>
          </p:style>
          <p:txBody>
            <a:bodyPr wrap="none" lIns="90000" rIns="90000" tIns="45000" bIns="45000" anchor="ctr">
              <a:noAutofit/>
            </a:bodyPr>
            <a:p>
              <a:pPr algn="ctr" defTabSz="457200">
                <a:lnSpc>
                  <a:spcPct val="100000"/>
                </a:lnSpc>
              </a:pPr>
              <a:r>
                <a:rPr b="1" lang="en-US" sz="2800" strike="noStrike" u="none">
                  <a:solidFill>
                    <a:srgbClr val="0070c0"/>
                  </a:solidFill>
                  <a:effectLst/>
                  <a:uFillTx/>
                  <a:latin typeface="Arial"/>
                </a:rPr>
                <a:t>Relational </a:t>
              </a:r>
              <a:br>
                <a:rPr sz="2800"/>
              </a:br>
              <a:r>
                <a:rPr b="1" lang="en-US" sz="2800" strike="noStrike" u="none">
                  <a:solidFill>
                    <a:srgbClr val="0070c0"/>
                  </a:solidFill>
                  <a:effectLst/>
                  <a:uFillTx/>
                  <a:latin typeface="Arial"/>
                </a:rPr>
                <a:t>DBMS</a:t>
              </a:r>
              <a:endParaRPr b="0" lang="en-US" sz="2800" strike="noStrike" u="none">
                <a:solidFill>
                  <a:srgbClr val="000000"/>
                </a:solidFill>
                <a:effectLst/>
                <a:uFillTx/>
                <a:latin typeface="Arial"/>
              </a:endParaRPr>
            </a:p>
          </p:txBody>
        </p:sp>
      </p:grpSp>
      <p:sp>
        <p:nvSpPr>
          <p:cNvPr id="246" name="TextBox 12"/>
          <p:cNvSpPr/>
          <p:nvPr/>
        </p:nvSpPr>
        <p:spPr>
          <a:xfrm>
            <a:off x="1417680" y="6257520"/>
            <a:ext cx="10228320" cy="52164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2800" strike="noStrike" u="none">
                <a:solidFill>
                  <a:schemeClr val="dk1"/>
                </a:solidFill>
                <a:effectLst/>
                <a:uFillTx/>
                <a:latin typeface="Arial"/>
              </a:rPr>
              <a:t>Figure 4.1: The database modeling and implementation process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899"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UML-to-Relations Basics</a:t>
            </a:r>
            <a:endParaRPr b="0" lang="en-US" sz="4000" strike="noStrike" u="none">
              <a:solidFill>
                <a:schemeClr val="dk1"/>
              </a:solidFill>
              <a:effectLst/>
              <a:uFillTx/>
              <a:latin typeface="Century Gothic"/>
            </a:endParaRPr>
          </a:p>
        </p:txBody>
      </p:sp>
      <p:graphicFrame>
        <p:nvGraphicFramePr>
          <p:cNvPr id="900" name="Table 3"/>
          <p:cNvGraphicFramePr/>
          <p:nvPr/>
        </p:nvGraphicFramePr>
        <p:xfrm>
          <a:off x="4016160" y="1533960"/>
          <a:ext cx="1155240" cy="137160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Studios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901" name="Table 4"/>
          <p:cNvGraphicFramePr/>
          <p:nvPr/>
        </p:nvGraphicFramePr>
        <p:xfrm>
          <a:off x="4016160" y="3317040"/>
          <a:ext cx="1155240" cy="137160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Stars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902" name="Table 5"/>
          <p:cNvGraphicFramePr/>
          <p:nvPr/>
        </p:nvGraphicFramePr>
        <p:xfrm>
          <a:off x="8394120" y="2507400"/>
          <a:ext cx="1155240" cy="1854000"/>
        </p:xfrm>
        <a:graphic>
          <a:graphicData uri="http://schemas.openxmlformats.org/drawingml/2006/table">
            <a:tbl>
              <a:tblPr/>
              <a:tblGrid>
                <a:gridCol w="115560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pSp>
        <p:nvGrpSpPr>
          <p:cNvPr id="903" name="Group 17"/>
          <p:cNvGrpSpPr/>
          <p:nvPr/>
        </p:nvGrpSpPr>
        <p:grpSpPr>
          <a:xfrm>
            <a:off x="2389680" y="1969200"/>
            <a:ext cx="7936920" cy="3664800"/>
            <a:chOff x="2389680" y="1969200"/>
            <a:chExt cx="7936920" cy="3664800"/>
          </a:xfrm>
        </p:grpSpPr>
        <p:grpSp>
          <p:nvGrpSpPr>
            <p:cNvPr id="904" name="Group 6"/>
            <p:cNvGrpSpPr/>
            <p:nvPr/>
          </p:nvGrpSpPr>
          <p:grpSpPr>
            <a:xfrm>
              <a:off x="5272200" y="1969200"/>
              <a:ext cx="3124080" cy="2285640"/>
              <a:chOff x="5272200" y="1969200"/>
              <a:chExt cx="3124080" cy="2285640"/>
            </a:xfrm>
          </p:grpSpPr>
          <p:cxnSp>
            <p:nvCxnSpPr>
              <p:cNvPr id="905" name="Straight Connector 7"/>
              <p:cNvCxnSpPr/>
              <p:nvPr/>
            </p:nvCxnSpPr>
            <p:spPr>
              <a:xfrm>
                <a:off x="5272200" y="2197440"/>
                <a:ext cx="3124440" cy="1143360"/>
              </a:xfrm>
              <a:prstGeom prst="straightConnector1">
                <a:avLst/>
              </a:prstGeom>
              <a:ln cap="rnd">
                <a:solidFill>
                  <a:srgbClr val="323232"/>
                </a:solidFill>
                <a:round/>
              </a:ln>
            </p:spPr>
          </p:cxnSp>
          <p:sp>
            <p:nvSpPr>
              <p:cNvPr id="906" name="TextBox 8"/>
              <p:cNvSpPr/>
              <p:nvPr/>
            </p:nvSpPr>
            <p:spPr>
              <a:xfrm>
                <a:off x="6567840" y="2426400"/>
                <a:ext cx="7668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Owns</a:t>
                </a:r>
                <a:endParaRPr b="0" lang="en-US" sz="1800" strike="noStrike" u="none">
                  <a:solidFill>
                    <a:srgbClr val="000000"/>
                  </a:solidFill>
                  <a:effectLst/>
                  <a:uFillTx/>
                  <a:latin typeface="Arial"/>
                </a:endParaRPr>
              </a:p>
            </p:txBody>
          </p:sp>
          <p:sp>
            <p:nvSpPr>
              <p:cNvPr id="907" name="TextBox 9"/>
              <p:cNvSpPr/>
              <p:nvPr/>
            </p:nvSpPr>
            <p:spPr>
              <a:xfrm>
                <a:off x="5272200" y="196920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0..1</a:t>
                </a:r>
                <a:endParaRPr b="0" lang="en-US" sz="1800" strike="noStrike" u="none">
                  <a:solidFill>
                    <a:srgbClr val="000000"/>
                  </a:solidFill>
                  <a:effectLst/>
                  <a:uFillTx/>
                  <a:latin typeface="Arial"/>
                </a:endParaRPr>
              </a:p>
            </p:txBody>
          </p:sp>
          <p:sp>
            <p:nvSpPr>
              <p:cNvPr id="908" name="TextBox 10"/>
              <p:cNvSpPr/>
              <p:nvPr/>
            </p:nvSpPr>
            <p:spPr>
              <a:xfrm>
                <a:off x="7863120" y="289512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cxnSp>
            <p:nvCxnSpPr>
              <p:cNvPr id="909" name="Straight Connector 11"/>
              <p:cNvCxnSpPr/>
              <p:nvPr/>
            </p:nvCxnSpPr>
            <p:spPr>
              <a:xfrm flipV="1">
                <a:off x="5272200" y="3569040"/>
                <a:ext cx="3124440" cy="686160"/>
              </a:xfrm>
              <a:prstGeom prst="straightConnector1">
                <a:avLst/>
              </a:prstGeom>
              <a:ln cap="rnd">
                <a:solidFill>
                  <a:srgbClr val="323232"/>
                </a:solidFill>
                <a:round/>
              </a:ln>
            </p:spPr>
          </p:cxnSp>
          <p:sp>
            <p:nvSpPr>
              <p:cNvPr id="910" name="TextBox 12"/>
              <p:cNvSpPr/>
              <p:nvPr/>
            </p:nvSpPr>
            <p:spPr>
              <a:xfrm>
                <a:off x="5272200" y="388584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sp>
            <p:nvSpPr>
              <p:cNvPr id="911" name="TextBox 13"/>
              <p:cNvSpPr/>
              <p:nvPr/>
            </p:nvSpPr>
            <p:spPr>
              <a:xfrm>
                <a:off x="7863120" y="358092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sp>
            <p:nvSpPr>
              <p:cNvPr id="912" name="TextBox 14"/>
              <p:cNvSpPr/>
              <p:nvPr/>
            </p:nvSpPr>
            <p:spPr>
              <a:xfrm>
                <a:off x="6567840" y="3873960"/>
                <a:ext cx="9698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Stars-in</a:t>
                </a:r>
                <a:endParaRPr b="0" lang="en-US" sz="1800" strike="noStrike" u="none">
                  <a:solidFill>
                    <a:srgbClr val="000000"/>
                  </a:solidFill>
                  <a:effectLst/>
                  <a:uFillTx/>
                  <a:latin typeface="Arial"/>
                </a:endParaRPr>
              </a:p>
            </p:txBody>
          </p:sp>
        </p:grpSp>
        <p:sp>
          <p:nvSpPr>
            <p:cNvPr id="913" name="TextBox 15"/>
            <p:cNvSpPr/>
            <p:nvPr/>
          </p:nvSpPr>
          <p:spPr>
            <a:xfrm>
              <a:off x="2389680" y="4712400"/>
              <a:ext cx="3255840" cy="92160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Movies(</a:t>
              </a:r>
              <a:r>
                <a:rPr b="0" lang="en-US" sz="1800" strike="noStrike" u="sng">
                  <a:solidFill>
                    <a:schemeClr val="dk1"/>
                  </a:solidFill>
                  <a:effectLst/>
                  <a:uFillTx/>
                  <a:latin typeface="Arial"/>
                </a:rPr>
                <a:t>title,year</a:t>
              </a:r>
              <a:r>
                <a:rPr b="0" lang="en-US" sz="1800" strike="noStrike" u="none">
                  <a:solidFill>
                    <a:schemeClr val="dk1"/>
                  </a:solidFill>
                  <a:effectLst/>
                  <a:uFillTx/>
                  <a:latin typeface="Arial"/>
                </a:rPr>
                <a:t>,length,genre)</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Arial"/>
                </a:rPr>
                <a:t>Stars(</a:t>
              </a:r>
              <a:r>
                <a:rPr b="0" lang="en-US" sz="1800" strike="noStrike" u="sng">
                  <a:solidFill>
                    <a:schemeClr val="dk1"/>
                  </a:solidFill>
                  <a:effectLst/>
                  <a:uFillTx/>
                  <a:latin typeface="Arial"/>
                </a:rPr>
                <a:t>name</a:t>
              </a:r>
              <a:r>
                <a:rPr b="0" lang="en-US" sz="1800" strike="noStrike" u="none">
                  <a:solidFill>
                    <a:schemeClr val="dk1"/>
                  </a:solidFill>
                  <a:effectLst/>
                  <a:uFillTx/>
                  <a:latin typeface="Arial"/>
                </a:rPr>
                <a:t>,address)</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Arial"/>
                </a:rPr>
                <a:t>Studios(</a:t>
              </a:r>
              <a:r>
                <a:rPr b="0" lang="en-US" sz="1800" strike="noStrike" u="sng">
                  <a:solidFill>
                    <a:schemeClr val="dk1"/>
                  </a:solidFill>
                  <a:effectLst/>
                  <a:uFillTx/>
                  <a:latin typeface="Arial"/>
                </a:rPr>
                <a:t>name</a:t>
              </a:r>
              <a:r>
                <a:rPr b="0" lang="en-US" sz="1800" strike="noStrike" u="none">
                  <a:solidFill>
                    <a:schemeClr val="dk1"/>
                  </a:solidFill>
                  <a:effectLst/>
                  <a:uFillTx/>
                  <a:latin typeface="Arial"/>
                </a:rPr>
                <a:t>,address)</a:t>
              </a:r>
              <a:endParaRPr b="0" lang="en-US" sz="1800" strike="noStrike" u="none">
                <a:solidFill>
                  <a:srgbClr val="000000"/>
                </a:solidFill>
                <a:effectLst/>
                <a:uFillTx/>
                <a:latin typeface="Arial"/>
              </a:endParaRPr>
            </a:p>
          </p:txBody>
        </p:sp>
        <p:sp>
          <p:nvSpPr>
            <p:cNvPr id="914" name="TextBox 16"/>
            <p:cNvSpPr/>
            <p:nvPr/>
          </p:nvSpPr>
          <p:spPr>
            <a:xfrm>
              <a:off x="5970960" y="4712400"/>
              <a:ext cx="4355640" cy="64476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Stars-In(</a:t>
              </a:r>
              <a:r>
                <a:rPr b="0" lang="en-US" sz="1800" strike="noStrike" u="sng">
                  <a:solidFill>
                    <a:schemeClr val="dk1"/>
                  </a:solidFill>
                  <a:effectLst/>
                  <a:uFillTx/>
                  <a:latin typeface="Arial"/>
                </a:rPr>
                <a:t>movieTitle,movieYear,starName</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Arial"/>
                </a:rPr>
                <a:t>Owns(</a:t>
              </a:r>
              <a:r>
                <a:rPr b="0" lang="en-US" sz="1800" strike="noStrike" u="sng">
                  <a:solidFill>
                    <a:schemeClr val="dk1"/>
                  </a:solidFill>
                  <a:effectLst/>
                  <a:uFillTx/>
                  <a:latin typeface="Arial"/>
                </a:rPr>
                <a:t>movieTitle,movieYear,</a:t>
              </a:r>
              <a:r>
                <a:rPr b="0" lang="en-US" sz="1800" strike="noStrike" u="none">
                  <a:solidFill>
                    <a:schemeClr val="dk1"/>
                  </a:solidFill>
                  <a:effectLst/>
                  <a:uFillTx/>
                  <a:latin typeface="Arial"/>
                </a:rPr>
                <a:t>studioName)</a:t>
              </a:r>
              <a:endParaRPr b="0" lang="en-US" sz="18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15" name="PlaceHolder 1"/>
          <p:cNvSpPr>
            <a:spLocks noGrp="1"/>
          </p:cNvSpPr>
          <p:nvPr>
            <p:ph/>
          </p:nvPr>
        </p:nvSpPr>
        <p:spPr>
          <a:xfrm>
            <a:off x="848520" y="1640880"/>
            <a:ext cx="10803600" cy="5216760"/>
          </a:xfrm>
          <a:prstGeom prst="rect">
            <a:avLst/>
          </a:prstGeom>
          <a:noFill/>
          <a:ln w="0">
            <a:noFill/>
          </a:ln>
        </p:spPr>
        <p:txBody>
          <a:bodyPr lIns="91440" rIns="91440" tIns="45720" bIns="45720" anchor="t">
            <a:normAutofit/>
          </a:bodyPr>
          <a:p>
            <a:pPr indent="0" defTabSz="457200">
              <a:lnSpc>
                <a:spcPct val="100000"/>
              </a:lnSpc>
              <a:spcBef>
                <a:spcPts val="1001"/>
              </a:spcBef>
              <a:buNone/>
            </a:pPr>
            <a:r>
              <a:rPr b="0" lang="en-US" sz="3200" strike="noStrike" u="none">
                <a:solidFill>
                  <a:schemeClr val="dk1">
                    <a:lumMod val="75000"/>
                    <a:lumOff val="25000"/>
                  </a:schemeClr>
                </a:solidFill>
                <a:effectLst/>
                <a:uFillTx/>
                <a:latin typeface="Century Gothic"/>
              </a:rPr>
              <a:t>We can use any of the three strategies outlined for E/R to convert a class and its subclasses to relations</a:t>
            </a:r>
            <a:endParaRPr b="0" lang="en-US" sz="3200" strike="noStrike" u="none">
              <a:solidFill>
                <a:schemeClr val="dk1">
                  <a:lumMod val="75000"/>
                  <a:lumOff val="25000"/>
                </a:schemeClr>
              </a:solidFill>
              <a:effectLst/>
              <a:uFillTx/>
              <a:latin typeface="Century Gothic"/>
            </a:endParaRPr>
          </a:p>
          <a:p>
            <a:pPr marL="360000" defTabSz="457200">
              <a:lnSpc>
                <a:spcPct val="100000"/>
              </a:lnSpc>
              <a:spcBef>
                <a:spcPts val="1417"/>
              </a:spcBef>
              <a:buClr>
                <a:srgbClr val="000000"/>
              </a:buClr>
              <a:buSzPct val="45000"/>
              <a:buFont typeface="Wingdings" charset="2"/>
              <a:buChar char=""/>
            </a:pPr>
            <a:r>
              <a:rPr b="0" lang="en-US" sz="2800" strike="noStrike" u="none">
                <a:solidFill>
                  <a:schemeClr val="dk1">
                    <a:lumMod val="75000"/>
                    <a:lumOff val="25000"/>
                  </a:schemeClr>
                </a:solidFill>
                <a:effectLst/>
                <a:uFillTx/>
                <a:latin typeface="Century Gothic"/>
              </a:rPr>
              <a:t>E/R-style: each subclass’ relation stores only its own attributes, plus key</a:t>
            </a:r>
            <a:endParaRPr b="0" lang="en-US" sz="2800" strike="noStrike" u="none">
              <a:solidFill>
                <a:schemeClr val="dk1">
                  <a:lumMod val="75000"/>
                  <a:lumOff val="25000"/>
                </a:schemeClr>
              </a:solidFill>
              <a:effectLst/>
              <a:uFillTx/>
              <a:latin typeface="Century Gothic"/>
              <a:ea typeface="Microsoft YaHei"/>
            </a:endParaRPr>
          </a:p>
          <a:p>
            <a:pPr marL="360000" defTabSz="457200">
              <a:lnSpc>
                <a:spcPct val="100000"/>
              </a:lnSpc>
              <a:spcBef>
                <a:spcPts val="1417"/>
              </a:spcBef>
              <a:buClr>
                <a:srgbClr val="000000"/>
              </a:buClr>
              <a:buSzPct val="45000"/>
              <a:buFont typeface="Wingdings" charset="2"/>
              <a:buChar char=""/>
            </a:pPr>
            <a:r>
              <a:rPr b="0" lang="en-US" sz="2800" strike="noStrike" u="none">
                <a:solidFill>
                  <a:schemeClr val="dk1">
                    <a:lumMod val="75000"/>
                    <a:lumOff val="25000"/>
                  </a:schemeClr>
                </a:solidFill>
                <a:effectLst/>
                <a:uFillTx/>
                <a:latin typeface="Century Gothic"/>
              </a:rPr>
              <a:t>OO-style: relations store attributes of subclass and all super-classes</a:t>
            </a:r>
            <a:endParaRPr b="0" lang="en-US" sz="2800" strike="noStrike" u="none">
              <a:solidFill>
                <a:schemeClr val="dk1">
                  <a:lumMod val="75000"/>
                  <a:lumOff val="25000"/>
                </a:schemeClr>
              </a:solidFill>
              <a:effectLst/>
              <a:uFillTx/>
              <a:latin typeface="Century Gothic"/>
              <a:ea typeface="Microsoft YaHei"/>
            </a:endParaRPr>
          </a:p>
          <a:p>
            <a:pPr marL="360000" defTabSz="457200">
              <a:lnSpc>
                <a:spcPct val="100000"/>
              </a:lnSpc>
              <a:spcBef>
                <a:spcPts val="1417"/>
              </a:spcBef>
              <a:buClr>
                <a:srgbClr val="000000"/>
              </a:buClr>
              <a:buSzPct val="45000"/>
              <a:buFont typeface="Wingdings" charset="2"/>
              <a:buChar char=""/>
            </a:pPr>
            <a:r>
              <a:rPr b="0" lang="en-US" sz="2800" strike="noStrike" u="none">
                <a:solidFill>
                  <a:schemeClr val="dk1">
                    <a:lumMod val="75000"/>
                    <a:lumOff val="25000"/>
                  </a:schemeClr>
                </a:solidFill>
                <a:effectLst/>
                <a:uFillTx/>
                <a:latin typeface="Century Gothic"/>
              </a:rPr>
              <a:t>Nulls: One relation, with NULL’s as needed</a:t>
            </a:r>
            <a:endParaRPr b="0" lang="en-US" sz="2800" strike="noStrike" u="none">
              <a:solidFill>
                <a:schemeClr val="dk1">
                  <a:lumMod val="75000"/>
                  <a:lumOff val="25000"/>
                </a:schemeClr>
              </a:solidFill>
              <a:effectLst/>
              <a:uFillTx/>
              <a:latin typeface="Century Gothic"/>
              <a:ea typeface="Microsoft YaHei"/>
            </a:endParaRPr>
          </a:p>
        </p:txBody>
      </p:sp>
      <p:sp>
        <p:nvSpPr>
          <p:cNvPr id="916" name="PlaceHolder 2"/>
          <p:cNvSpPr>
            <a:spLocks noGrp="1"/>
          </p:cNvSpPr>
          <p:nvPr>
            <p:ph type="title"/>
          </p:nvPr>
        </p:nvSpPr>
        <p:spPr>
          <a:xfrm>
            <a:off x="2593080" y="624240"/>
            <a:ext cx="8911440" cy="1280520"/>
          </a:xfrm>
          <a:prstGeom prst="rect">
            <a:avLst/>
          </a:prstGeom>
          <a:noFill/>
          <a:ln w="0">
            <a:noFill/>
          </a:ln>
        </p:spPr>
        <p:txBody>
          <a:bodyPr lIns="91440" rIns="91440" tIns="45720" bIns="45720" anchor="t">
            <a:normAutofit/>
          </a:bodyPr>
          <a:p>
            <a:pPr indent="0" algn="ctr" defTabSz="457200">
              <a:lnSpc>
                <a:spcPct val="100000"/>
              </a:lnSpc>
              <a:buNone/>
            </a:pPr>
            <a:r>
              <a:rPr b="1" lang="en-US" sz="4000" strike="noStrike" u="none">
                <a:solidFill>
                  <a:srgbClr val="1b5ad7"/>
                </a:solidFill>
                <a:effectLst/>
                <a:uFillTx/>
                <a:latin typeface="Century Gothic"/>
              </a:rPr>
              <a:t>From UML Subclasses to Relations</a:t>
            </a:r>
            <a:endParaRPr b="0" lang="en-US" sz="4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17" name="PlaceHolder 1"/>
          <p:cNvSpPr>
            <a:spLocks noGrp="1"/>
          </p:cNvSpPr>
          <p:nvPr>
            <p:ph/>
          </p:nvPr>
        </p:nvSpPr>
        <p:spPr>
          <a:xfrm>
            <a:off x="1600200" y="1828800"/>
            <a:ext cx="8915040" cy="3777120"/>
          </a:xfrm>
          <a:prstGeom prst="rect">
            <a:avLst/>
          </a:prstGeom>
          <a:noFill/>
          <a:ln w="0">
            <a:noFill/>
          </a:ln>
        </p:spPr>
        <p:txBody>
          <a:bodyPr lIns="91440" rIns="91440" tIns="45720" bIns="45720" anchor="t">
            <a:noAutofit/>
          </a:bodyPr>
          <a:p>
            <a:pPr indent="0" defTabSz="457200">
              <a:lnSpc>
                <a:spcPct val="100000"/>
              </a:lnSpc>
              <a:spcBef>
                <a:spcPts val="1001"/>
              </a:spcBef>
              <a:buNone/>
            </a:pPr>
            <a:r>
              <a:rPr b="0" lang="en-US" sz="2400" strike="noStrike" u="none">
                <a:solidFill>
                  <a:schemeClr val="dk1">
                    <a:lumMod val="75000"/>
                    <a:lumOff val="25000"/>
                  </a:schemeClr>
                </a:solidFill>
                <a:effectLst/>
                <a:uFillTx/>
                <a:latin typeface="Century Gothic"/>
              </a:rPr>
              <a:t>No relation for the aggregation or composition</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r>
              <a:rPr b="0" lang="en-US" sz="2400" strike="noStrike" u="none">
                <a:solidFill>
                  <a:schemeClr val="dk1">
                    <a:lumMod val="75000"/>
                    <a:lumOff val="25000"/>
                  </a:schemeClr>
                </a:solidFill>
                <a:effectLst/>
                <a:uFillTx/>
                <a:latin typeface="Century Gothic"/>
              </a:rPr>
              <a:t>Add to the relation for the class at the non-diamond end the key attribute(s) of the class at the diamond end</a:t>
            </a:r>
            <a:endParaRPr b="0" lang="en-US" sz="2400" strike="noStrike" u="none">
              <a:solidFill>
                <a:schemeClr val="dk1">
                  <a:lumMod val="75000"/>
                  <a:lumOff val="25000"/>
                </a:schemeClr>
              </a:solidFill>
              <a:effectLst/>
              <a:uFillTx/>
              <a:latin typeface="Century Gothic"/>
            </a:endParaRPr>
          </a:p>
          <a:p>
            <a:pPr indent="0" defTabSz="457200">
              <a:spcBef>
                <a:spcPts val="1417"/>
              </a:spcBef>
              <a:buNone/>
            </a:pPr>
            <a:r>
              <a:rPr b="0" lang="en-US" sz="2200" strike="noStrike" u="none">
                <a:solidFill>
                  <a:schemeClr val="dk1">
                    <a:lumMod val="75000"/>
                    <a:lumOff val="25000"/>
                  </a:schemeClr>
                </a:solidFill>
                <a:effectLst/>
                <a:uFillTx/>
                <a:latin typeface="Century Gothic"/>
              </a:rPr>
              <a:t>In the case of an aggregation, it is possible that these attributes can be null</a:t>
            </a:r>
            <a:endParaRPr b="0" lang="en-US" sz="2200" strike="noStrike" u="none">
              <a:solidFill>
                <a:schemeClr val="dk1">
                  <a:lumMod val="75000"/>
                  <a:lumOff val="25000"/>
                </a:schemeClr>
              </a:solidFill>
              <a:effectLst/>
              <a:uFillTx/>
              <a:latin typeface="Century Gothic"/>
            </a:endParaRPr>
          </a:p>
        </p:txBody>
      </p:sp>
      <p:sp>
        <p:nvSpPr>
          <p:cNvPr id="918" name="PlaceHolder 2"/>
          <p:cNvSpPr>
            <a:spLocks noGrp="1"/>
          </p:cNvSpPr>
          <p:nvPr>
            <p:ph type="title"/>
          </p:nvPr>
        </p:nvSpPr>
        <p:spPr>
          <a:xfrm>
            <a:off x="1828800" y="457200"/>
            <a:ext cx="8911440" cy="1280520"/>
          </a:xfrm>
          <a:prstGeom prst="rect">
            <a:avLst/>
          </a:prstGeom>
          <a:noFill/>
          <a:ln w="0">
            <a:noFill/>
          </a:ln>
        </p:spPr>
        <p:txBody>
          <a:bodyPr lIns="91440" rIns="91440" tIns="45720" bIns="45720" anchor="t">
            <a:normAutofit fontScale="92500" lnSpcReduction="9999"/>
          </a:bodyPr>
          <a:p>
            <a:pPr indent="0" algn="ctr" defTabSz="457200">
              <a:lnSpc>
                <a:spcPct val="100000"/>
              </a:lnSpc>
              <a:buNone/>
            </a:pPr>
            <a:r>
              <a:rPr b="1" lang="en-US" sz="4000" strike="noStrike" u="none">
                <a:solidFill>
                  <a:srgbClr val="1b5ad7"/>
                </a:solidFill>
                <a:effectLst/>
                <a:uFillTx/>
                <a:latin typeface="Century Gothic"/>
              </a:rPr>
              <a:t>From Aggregations and Composition </a:t>
            </a:r>
            <a:br>
              <a:rPr sz="4000"/>
            </a:br>
            <a:r>
              <a:rPr b="1" lang="en-US" sz="4000" strike="noStrike" u="none">
                <a:solidFill>
                  <a:srgbClr val="1b5ad7"/>
                </a:solidFill>
                <a:effectLst/>
                <a:uFillTx/>
                <a:latin typeface="Century Gothic"/>
              </a:rPr>
              <a:t>to Relation</a:t>
            </a:r>
            <a:endParaRPr b="0" lang="en-US" sz="4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19" name="PlaceHolder 1"/>
          <p:cNvSpPr>
            <a:spLocks noGrp="1"/>
          </p:cNvSpPr>
          <p:nvPr>
            <p:ph type="title"/>
          </p:nvPr>
        </p:nvSpPr>
        <p:spPr>
          <a:xfrm>
            <a:off x="496080" y="624240"/>
            <a:ext cx="11517840" cy="1280520"/>
          </a:xfrm>
          <a:prstGeom prst="rect">
            <a:avLst/>
          </a:prstGeom>
          <a:noFill/>
          <a:ln w="0">
            <a:noFill/>
          </a:ln>
        </p:spPr>
        <p:txBody>
          <a:bodyPr lIns="91440" rIns="91440" tIns="45720" bIns="45720" anchor="t">
            <a:noAutofit/>
          </a:bodyPr>
          <a:p>
            <a:pPr indent="0" algn="ctr" defTabSz="457200">
              <a:lnSpc>
                <a:spcPct val="100000"/>
              </a:lnSpc>
              <a:buNone/>
            </a:pPr>
            <a:r>
              <a:rPr b="1" lang="en-US" sz="3600" strike="noStrike" u="none">
                <a:solidFill>
                  <a:srgbClr val="1b5ad7"/>
                </a:solidFill>
                <a:effectLst/>
                <a:uFillTx/>
                <a:latin typeface="Century Gothic"/>
              </a:rPr>
              <a:t>From Aggregations and Composition to Relation</a:t>
            </a:r>
            <a:endParaRPr b="0" lang="en-US" sz="3600" strike="noStrike" u="none">
              <a:solidFill>
                <a:schemeClr val="dk1"/>
              </a:solidFill>
              <a:effectLst/>
              <a:uFillTx/>
              <a:latin typeface="Century Gothic"/>
            </a:endParaRPr>
          </a:p>
        </p:txBody>
      </p:sp>
      <p:sp>
        <p:nvSpPr>
          <p:cNvPr id="920" name="TextBox 3"/>
          <p:cNvSpPr/>
          <p:nvPr/>
        </p:nvSpPr>
        <p:spPr>
          <a:xfrm>
            <a:off x="1371600" y="1828800"/>
            <a:ext cx="6035760" cy="155124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2400" strike="noStrike" u="none">
                <a:solidFill>
                  <a:schemeClr val="dk1"/>
                </a:solidFill>
                <a:effectLst/>
                <a:uFillTx/>
                <a:latin typeface="Arial"/>
              </a:rPr>
              <a:t>MovieExecs(cert#,name,address,netWorth)</a:t>
            </a:r>
            <a:endParaRPr b="0" lang="en-US" sz="2400" strike="noStrike" u="none">
              <a:solidFill>
                <a:srgbClr val="000000"/>
              </a:solidFill>
              <a:effectLst/>
              <a:uFillTx/>
              <a:latin typeface="Arial"/>
            </a:endParaRPr>
          </a:p>
          <a:p>
            <a:pPr defTabSz="457200">
              <a:lnSpc>
                <a:spcPct val="100000"/>
              </a:lnSpc>
            </a:pPr>
            <a:r>
              <a:rPr b="0" lang="en-US" sz="2400" strike="noStrike" u="none">
                <a:solidFill>
                  <a:schemeClr val="dk1"/>
                </a:solidFill>
                <a:effectLst/>
                <a:uFillTx/>
                <a:latin typeface="Arial"/>
              </a:rPr>
              <a:t>Presidents(cert#,studioName)</a:t>
            </a:r>
            <a:endParaRPr b="0" lang="en-US" sz="2400" strike="noStrike" u="none">
              <a:solidFill>
                <a:srgbClr val="000000"/>
              </a:solidFill>
              <a:effectLst/>
              <a:uFillTx/>
              <a:latin typeface="Arial"/>
            </a:endParaRPr>
          </a:p>
          <a:p>
            <a:pPr defTabSz="457200">
              <a:lnSpc>
                <a:spcPct val="100000"/>
              </a:lnSpc>
            </a:pPr>
            <a:r>
              <a:rPr b="0" lang="en-US" sz="2400" strike="noStrike" u="none">
                <a:solidFill>
                  <a:schemeClr val="dk1"/>
                </a:solidFill>
                <a:effectLst/>
                <a:uFillTx/>
                <a:latin typeface="Arial"/>
              </a:rPr>
              <a:t>Movies(title,year,length,genre,studioName)</a:t>
            </a:r>
            <a:endParaRPr b="0" lang="en-US" sz="2400" strike="noStrike" u="none">
              <a:solidFill>
                <a:srgbClr val="000000"/>
              </a:solidFill>
              <a:effectLst/>
              <a:uFillTx/>
              <a:latin typeface="Arial"/>
            </a:endParaRPr>
          </a:p>
          <a:p>
            <a:pPr defTabSz="457200">
              <a:lnSpc>
                <a:spcPct val="100000"/>
              </a:lnSpc>
            </a:pPr>
            <a:r>
              <a:rPr b="0" lang="en-US" sz="2400" strike="noStrike" u="none">
                <a:solidFill>
                  <a:schemeClr val="dk1"/>
                </a:solidFill>
                <a:effectLst/>
                <a:uFillTx/>
                <a:latin typeface="Arial"/>
              </a:rPr>
              <a:t>Studios(name,address)</a:t>
            </a:r>
            <a:endParaRPr b="0" lang="en-US" sz="2400" strike="noStrike" u="none">
              <a:solidFill>
                <a:srgbClr val="000000"/>
              </a:solidFill>
              <a:effectLst/>
              <a:uFillTx/>
              <a:latin typeface="Arial"/>
            </a:endParaRPr>
          </a:p>
        </p:txBody>
      </p:sp>
      <p:graphicFrame>
        <p:nvGraphicFramePr>
          <p:cNvPr id="921" name="Table 4"/>
          <p:cNvGraphicFramePr/>
          <p:nvPr/>
        </p:nvGraphicFramePr>
        <p:xfrm>
          <a:off x="2286000" y="3632040"/>
          <a:ext cx="1155240" cy="1854000"/>
        </p:xfrm>
        <a:graphic>
          <a:graphicData uri="http://schemas.openxmlformats.org/drawingml/2006/table">
            <a:tbl>
              <a:tblPr/>
              <a:tblGrid>
                <a:gridCol w="115560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title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year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length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genre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922" name="Table 5"/>
          <p:cNvGraphicFramePr/>
          <p:nvPr/>
        </p:nvGraphicFramePr>
        <p:xfrm>
          <a:off x="5244840" y="3992760"/>
          <a:ext cx="1155240" cy="1372320"/>
        </p:xfrm>
        <a:graphic>
          <a:graphicData uri="http://schemas.openxmlformats.org/drawingml/2006/table">
            <a:tbl>
              <a:tblPr/>
              <a:tblGrid>
                <a:gridCol w="1155600"/>
              </a:tblGrid>
              <a:tr h="365760">
                <a:tc>
                  <a:txBody>
                    <a:bodyPr anchor="t">
                      <a:noAutofit/>
                    </a:bodyPr>
                    <a:p>
                      <a:pPr defTabSz="457200">
                        <a:lnSpc>
                          <a:spcPct val="100000"/>
                        </a:lnSpc>
                      </a:pPr>
                      <a:r>
                        <a:rPr b="1" lang="en-US" sz="1800" strike="noStrike" u="none">
                          <a:solidFill>
                            <a:schemeClr val="lt1"/>
                          </a:solidFill>
                          <a:effectLst/>
                          <a:uFillTx/>
                          <a:latin typeface="Century Gothic"/>
                        </a:rPr>
                        <a:t>Studios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64008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6576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923" name="Table 6"/>
          <p:cNvGraphicFramePr/>
          <p:nvPr/>
        </p:nvGraphicFramePr>
        <p:xfrm>
          <a:off x="8077320" y="4050360"/>
          <a:ext cx="1371240" cy="741600"/>
        </p:xfrm>
        <a:graphic>
          <a:graphicData uri="http://schemas.openxmlformats.org/drawingml/2006/table">
            <a:tbl>
              <a:tblPr/>
              <a:tblGrid>
                <a:gridCol w="1371600"/>
              </a:tblGrid>
              <a:tr h="370800">
                <a:tc>
                  <a:txBody>
                    <a:bodyPr anchor="t">
                      <a:noAutofit/>
                    </a:bodyPr>
                    <a:p>
                      <a:pPr defTabSz="457200">
                        <a:lnSpc>
                          <a:spcPct val="100000"/>
                        </a:lnSpc>
                      </a:pPr>
                      <a:r>
                        <a:rPr b="1" lang="en-US" sz="1800" strike="noStrike" u="none">
                          <a:solidFill>
                            <a:schemeClr val="lt1"/>
                          </a:solidFill>
                          <a:effectLst/>
                          <a:uFillTx/>
                          <a:latin typeface="Century Gothic"/>
                        </a:rPr>
                        <a:t>President</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endParaRPr b="0" lang="en-US" sz="1800" strike="noStrike" u="none">
                        <a:solidFill>
                          <a:schemeClr val="dk1"/>
                        </a:solidFill>
                        <a:effectLst/>
                        <a:uFillTx/>
                        <a:latin typeface="Century Gothic"/>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cxnSp>
        <p:nvCxnSpPr>
          <p:cNvPr id="924" name="Straight Connector 8"/>
          <p:cNvCxnSpPr>
            <a:stCxn id="925" idx="1"/>
          </p:cNvCxnSpPr>
          <p:nvPr/>
        </p:nvCxnSpPr>
        <p:spPr>
          <a:xfrm flipH="1" flipV="1">
            <a:off x="3429000" y="4549680"/>
            <a:ext cx="1448280" cy="2160"/>
          </a:xfrm>
          <a:prstGeom prst="straightConnector1">
            <a:avLst/>
          </a:prstGeom>
          <a:ln cap="rnd">
            <a:solidFill>
              <a:srgbClr val="323232"/>
            </a:solidFill>
            <a:round/>
          </a:ln>
        </p:spPr>
      </p:cxnSp>
      <p:cxnSp>
        <p:nvCxnSpPr>
          <p:cNvPr id="926" name="Straight Connector 12"/>
          <p:cNvCxnSpPr>
            <a:stCxn id="927" idx="3"/>
          </p:cNvCxnSpPr>
          <p:nvPr/>
        </p:nvCxnSpPr>
        <p:spPr>
          <a:xfrm>
            <a:off x="6781320" y="4583520"/>
            <a:ext cx="1296000" cy="1800"/>
          </a:xfrm>
          <a:prstGeom prst="straightConnector1">
            <a:avLst/>
          </a:prstGeom>
          <a:ln cap="rnd">
            <a:solidFill>
              <a:srgbClr val="323232"/>
            </a:solidFill>
            <a:round/>
          </a:ln>
        </p:spPr>
      </p:cxnSp>
      <p:graphicFrame>
        <p:nvGraphicFramePr>
          <p:cNvPr id="928" name="Table 15"/>
          <p:cNvGraphicFramePr/>
          <p:nvPr/>
        </p:nvGraphicFramePr>
        <p:xfrm>
          <a:off x="8453880" y="1639440"/>
          <a:ext cx="1631520" cy="1854000"/>
        </p:xfrm>
        <a:graphic>
          <a:graphicData uri="http://schemas.openxmlformats.org/drawingml/2006/table">
            <a:tbl>
              <a:tblPr/>
              <a:tblGrid>
                <a:gridCol w="1631880"/>
              </a:tblGrid>
              <a:tr h="370800">
                <a:tc>
                  <a:txBody>
                    <a:bodyPr anchor="t">
                      <a:noAutofit/>
                    </a:bodyPr>
                    <a:p>
                      <a:pPr defTabSz="457200">
                        <a:lnSpc>
                          <a:spcPct val="100000"/>
                        </a:lnSpc>
                      </a:pPr>
                      <a:r>
                        <a:rPr b="1" lang="en-US" sz="1800" strike="noStrike" u="none">
                          <a:solidFill>
                            <a:schemeClr val="lt1"/>
                          </a:solidFill>
                          <a:effectLst/>
                          <a:uFillTx/>
                          <a:latin typeface="Century Gothic"/>
                        </a:rPr>
                        <a:t>MovieExecs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cert#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name</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networth</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929" name="Isosceles Triangle 16"/>
          <p:cNvSpPr/>
          <p:nvPr/>
        </p:nvSpPr>
        <p:spPr>
          <a:xfrm>
            <a:off x="8686800" y="3429000"/>
            <a:ext cx="151920" cy="228240"/>
          </a:xfrm>
          <a:prstGeom prst="triangle">
            <a:avLst>
              <a:gd name="adj" fmla="val 50000"/>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grpSp>
        <p:nvGrpSpPr>
          <p:cNvPr id="930" name="Group 18"/>
          <p:cNvGrpSpPr/>
          <p:nvPr/>
        </p:nvGrpSpPr>
        <p:grpSpPr>
          <a:xfrm>
            <a:off x="3429000" y="3657240"/>
            <a:ext cx="5333760" cy="1294200"/>
            <a:chOff x="3429000" y="3657240"/>
            <a:chExt cx="5333760" cy="1294200"/>
          </a:xfrm>
        </p:grpSpPr>
        <p:sp>
          <p:nvSpPr>
            <p:cNvPr id="925" name="Diamond 7"/>
            <p:cNvSpPr/>
            <p:nvPr/>
          </p:nvSpPr>
          <p:spPr>
            <a:xfrm>
              <a:off x="4876920" y="4399200"/>
              <a:ext cx="380520" cy="304560"/>
            </a:xfrm>
            <a:prstGeom prst="diamond">
              <a:avLst/>
            </a:prstGeom>
            <a:no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931" name="TextBox 9"/>
            <p:cNvSpPr/>
            <p:nvPr/>
          </p:nvSpPr>
          <p:spPr>
            <a:xfrm>
              <a:off x="3429000" y="424692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1..*</a:t>
              </a:r>
              <a:endParaRPr b="0" lang="en-US" sz="1800" strike="noStrike" u="none">
                <a:solidFill>
                  <a:srgbClr val="000000"/>
                </a:solidFill>
                <a:effectLst/>
                <a:uFillTx/>
                <a:latin typeface="Arial"/>
              </a:endParaRPr>
            </a:p>
          </p:txBody>
        </p:sp>
        <p:sp>
          <p:nvSpPr>
            <p:cNvPr id="932" name="TextBox 10"/>
            <p:cNvSpPr/>
            <p:nvPr/>
          </p:nvSpPr>
          <p:spPr>
            <a:xfrm>
              <a:off x="4419720" y="456336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0..1</a:t>
              </a:r>
              <a:endParaRPr b="0" lang="en-US" sz="1800" strike="noStrike" u="none">
                <a:solidFill>
                  <a:srgbClr val="000000"/>
                </a:solidFill>
                <a:effectLst/>
                <a:uFillTx/>
                <a:latin typeface="Arial"/>
              </a:endParaRPr>
            </a:p>
          </p:txBody>
        </p:sp>
        <p:sp>
          <p:nvSpPr>
            <p:cNvPr id="927" name="Diamond 11"/>
            <p:cNvSpPr/>
            <p:nvPr/>
          </p:nvSpPr>
          <p:spPr>
            <a:xfrm>
              <a:off x="6400800" y="4431240"/>
              <a:ext cx="380520" cy="304560"/>
            </a:xfrm>
            <a:prstGeom prst="diamond">
              <a:avLst/>
            </a:prstGeom>
            <a:solidFill>
              <a:schemeClr val="tx1"/>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933" name="TextBox 13"/>
            <p:cNvSpPr/>
            <p:nvPr/>
          </p:nvSpPr>
          <p:spPr>
            <a:xfrm>
              <a:off x="7559280" y="427896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0..1</a:t>
              </a:r>
              <a:endParaRPr b="0" lang="en-US" sz="1800" strike="noStrike" u="none">
                <a:solidFill>
                  <a:srgbClr val="000000"/>
                </a:solidFill>
                <a:effectLst/>
                <a:uFillTx/>
                <a:latin typeface="Arial"/>
              </a:endParaRPr>
            </a:p>
          </p:txBody>
        </p:sp>
        <p:sp>
          <p:nvSpPr>
            <p:cNvPr id="934" name="TextBox 14"/>
            <p:cNvSpPr/>
            <p:nvPr/>
          </p:nvSpPr>
          <p:spPr>
            <a:xfrm>
              <a:off x="6612480" y="458352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1..1</a:t>
              </a:r>
              <a:endParaRPr b="0" lang="en-US" sz="1800" strike="noStrike" u="none">
                <a:solidFill>
                  <a:srgbClr val="000000"/>
                </a:solidFill>
                <a:effectLst/>
                <a:uFillTx/>
                <a:latin typeface="Arial"/>
              </a:endParaRPr>
            </a:p>
          </p:txBody>
        </p:sp>
        <p:cxnSp>
          <p:nvCxnSpPr>
            <p:cNvPr id="935" name="Straight Connector 17"/>
            <p:cNvCxnSpPr>
              <a:stCxn id="929" idx="3"/>
            </p:cNvCxnSpPr>
            <p:nvPr/>
          </p:nvCxnSpPr>
          <p:spPr>
            <a:xfrm flipH="1">
              <a:off x="8762040" y="3657240"/>
              <a:ext cx="1080" cy="382320"/>
            </a:xfrm>
            <a:prstGeom prst="straightConnector1">
              <a:avLst/>
            </a:prstGeom>
            <a:ln cap="rnd">
              <a:solidFill>
                <a:srgbClr val="323232"/>
              </a:solidFill>
              <a:round/>
            </a:ln>
          </p:spPr>
        </p:cxnSp>
      </p:gr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36" name="PlaceHolder 1"/>
          <p:cNvSpPr>
            <a:spLocks noGrp="1"/>
          </p:cNvSpPr>
          <p:nvPr>
            <p:ph/>
          </p:nvPr>
        </p:nvSpPr>
        <p:spPr>
          <a:xfrm>
            <a:off x="1143000" y="1600200"/>
            <a:ext cx="10287000" cy="4234320"/>
          </a:xfrm>
          <a:prstGeom prst="rect">
            <a:avLst/>
          </a:prstGeom>
          <a:noFill/>
          <a:ln w="0">
            <a:noFill/>
          </a:ln>
        </p:spPr>
        <p:txBody>
          <a:bodyPr lIns="91440" rIns="91440" tIns="45720" bIns="45720" anchor="t">
            <a:noAutofit/>
          </a:bodyPr>
          <a:p>
            <a:pPr indent="0" defTabSz="457200">
              <a:lnSpc>
                <a:spcPct val="100000"/>
              </a:lnSpc>
              <a:spcBef>
                <a:spcPts val="1001"/>
              </a:spcBef>
              <a:buNone/>
            </a:pPr>
            <a:r>
              <a:rPr b="0" lang="en-US" sz="2400" strike="noStrike" u="none">
                <a:solidFill>
                  <a:schemeClr val="dk1">
                    <a:lumMod val="75000"/>
                    <a:lumOff val="25000"/>
                  </a:schemeClr>
                </a:solidFill>
                <a:effectLst/>
                <a:uFillTx/>
                <a:latin typeface="Century Gothic"/>
              </a:rPr>
              <a:t>We use the composition, which goes from the weak class to the supporting class, for a weak entity set</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r>
              <a:rPr b="0" lang="en-US" sz="2400" strike="noStrike" u="none">
                <a:solidFill>
                  <a:schemeClr val="dk1">
                    <a:lumMod val="75000"/>
                    <a:lumOff val="25000"/>
                  </a:schemeClr>
                </a:solidFill>
                <a:effectLst/>
                <a:uFillTx/>
                <a:latin typeface="Century Gothic"/>
              </a:rPr>
              <a:t>Example:</a:t>
            </a:r>
            <a:endParaRPr b="0" lang="en-US" sz="2400" strike="noStrike" u="none">
              <a:solidFill>
                <a:schemeClr val="dk1">
                  <a:lumMod val="75000"/>
                  <a:lumOff val="25000"/>
                </a:schemeClr>
              </a:solidFill>
              <a:effectLst/>
              <a:uFillTx/>
              <a:latin typeface="Century Gothic"/>
            </a:endParaRPr>
          </a:p>
        </p:txBody>
      </p:sp>
      <p:sp>
        <p:nvSpPr>
          <p:cNvPr id="937" name="PlaceHolder 2"/>
          <p:cNvSpPr>
            <a:spLocks noGrp="1"/>
          </p:cNvSpPr>
          <p:nvPr>
            <p:ph type="title"/>
          </p:nvPr>
        </p:nvSpPr>
        <p:spPr>
          <a:xfrm>
            <a:off x="2514600" y="91080"/>
            <a:ext cx="8911440" cy="1280520"/>
          </a:xfrm>
          <a:prstGeom prst="rect">
            <a:avLst/>
          </a:prstGeom>
          <a:noFill/>
          <a:ln w="0">
            <a:noFill/>
          </a:ln>
        </p:spPr>
        <p:txBody>
          <a:bodyPr lIns="91440" rIns="91440" tIns="45720" bIns="45720" anchor="t">
            <a:normAutofit lnSpcReduction="9999"/>
          </a:bodyPr>
          <a:p>
            <a:pPr indent="0" algn="ctr" defTabSz="457200">
              <a:lnSpc>
                <a:spcPct val="100000"/>
              </a:lnSpc>
              <a:buNone/>
            </a:pPr>
            <a:r>
              <a:rPr b="1" lang="en-US" sz="4000" strike="noStrike" u="none">
                <a:solidFill>
                  <a:srgbClr val="1b5ad7"/>
                </a:solidFill>
                <a:effectLst/>
                <a:uFillTx/>
                <a:latin typeface="Century Gothic"/>
              </a:rPr>
              <a:t>The UML Analog of Weak Entity Sets</a:t>
            </a:r>
            <a:endParaRPr b="0" lang="en-US" sz="4000" strike="noStrike" u="none">
              <a:solidFill>
                <a:schemeClr val="dk1"/>
              </a:solidFill>
              <a:effectLst/>
              <a:uFillTx/>
              <a:latin typeface="Century Gothic"/>
            </a:endParaRPr>
          </a:p>
        </p:txBody>
      </p:sp>
      <p:graphicFrame>
        <p:nvGraphicFramePr>
          <p:cNvPr id="938" name="Table 3"/>
          <p:cNvGraphicFramePr/>
          <p:nvPr/>
        </p:nvGraphicFramePr>
        <p:xfrm>
          <a:off x="4419720" y="4078080"/>
          <a:ext cx="1393560" cy="1112400"/>
        </p:xfrm>
        <a:graphic>
          <a:graphicData uri="http://schemas.openxmlformats.org/drawingml/2006/table">
            <a:tbl>
              <a:tblPr/>
              <a:tblGrid>
                <a:gridCol w="1393560"/>
              </a:tblGrid>
              <a:tr h="370800">
                <a:tc>
                  <a:txBody>
                    <a:bodyPr anchor="t">
                      <a:noAutofit/>
                    </a:bodyPr>
                    <a:p>
                      <a:pPr defTabSz="457200">
                        <a:lnSpc>
                          <a:spcPct val="100000"/>
                        </a:lnSpc>
                      </a:pPr>
                      <a:r>
                        <a:rPr b="1" lang="en-US" sz="1800" strike="noStrike" u="none">
                          <a:solidFill>
                            <a:schemeClr val="lt1"/>
                          </a:solidFill>
                          <a:effectLst/>
                          <a:uFillTx/>
                          <a:latin typeface="Century Gothic"/>
                        </a:rPr>
                        <a:t>Crews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number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crewChief</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graphicFrame>
        <p:nvGraphicFramePr>
          <p:cNvPr id="939" name="Table 4"/>
          <p:cNvGraphicFramePr/>
          <p:nvPr/>
        </p:nvGraphicFramePr>
        <p:xfrm>
          <a:off x="7749720" y="4078080"/>
          <a:ext cx="1393560" cy="1112400"/>
        </p:xfrm>
        <a:graphic>
          <a:graphicData uri="http://schemas.openxmlformats.org/drawingml/2006/table">
            <a:tbl>
              <a:tblPr/>
              <a:tblGrid>
                <a:gridCol w="1393560"/>
              </a:tblGrid>
              <a:tr h="370800">
                <a:tc>
                  <a:txBody>
                    <a:bodyPr anchor="t">
                      <a:noAutofit/>
                    </a:bodyPr>
                    <a:p>
                      <a:pPr defTabSz="457200">
                        <a:lnSpc>
                          <a:spcPct val="100000"/>
                        </a:lnSpc>
                      </a:pPr>
                      <a:r>
                        <a:rPr b="1" lang="en-US" sz="1800" strike="noStrike" u="none">
                          <a:solidFill>
                            <a:schemeClr val="lt1"/>
                          </a:solidFill>
                          <a:effectLst/>
                          <a:uFillTx/>
                          <a:latin typeface="Century Gothic"/>
                        </a:rPr>
                        <a:t>Studios</a:t>
                      </a:r>
                      <a:endParaRPr b="0" lang="en-US" sz="1800" strike="noStrike" u="none">
                        <a:solidFill>
                          <a:srgbClr val="ffffff"/>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name PK</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1800" strike="noStrike" u="none">
                          <a:solidFill>
                            <a:schemeClr val="dk1"/>
                          </a:solidFill>
                          <a:effectLst/>
                          <a:uFillTx/>
                          <a:latin typeface="Century Gothic"/>
                        </a:rPr>
                        <a:t>address</a:t>
                      </a:r>
                      <a:endParaRPr b="0" lang="en-US"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940" name="Rectangle 6"/>
          <p:cNvSpPr/>
          <p:nvPr/>
        </p:nvSpPr>
        <p:spPr>
          <a:xfrm>
            <a:off x="5844960" y="4458960"/>
            <a:ext cx="304560" cy="304560"/>
          </a:xfrm>
          <a:prstGeom prst="rect">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cxnSp>
        <p:nvCxnSpPr>
          <p:cNvPr id="941" name="Straight Connector 9"/>
          <p:cNvCxnSpPr/>
          <p:nvPr/>
        </p:nvCxnSpPr>
        <p:spPr>
          <a:xfrm>
            <a:off x="5997240" y="4611240"/>
            <a:ext cx="1447920" cy="2160"/>
          </a:xfrm>
          <a:prstGeom prst="straightConnector1">
            <a:avLst/>
          </a:prstGeom>
          <a:ln cap="rnd">
            <a:solidFill>
              <a:srgbClr val="323232"/>
            </a:solidFill>
            <a:round/>
          </a:ln>
        </p:spPr>
      </p:cxnSp>
      <p:grpSp>
        <p:nvGrpSpPr>
          <p:cNvPr id="942" name="Group 13"/>
          <p:cNvGrpSpPr/>
          <p:nvPr/>
        </p:nvGrpSpPr>
        <p:grpSpPr>
          <a:xfrm>
            <a:off x="4086360" y="2881800"/>
            <a:ext cx="4984920" cy="1945080"/>
            <a:chOff x="4086360" y="2881800"/>
            <a:chExt cx="4984920" cy="1945080"/>
          </a:xfrm>
        </p:grpSpPr>
        <p:grpSp>
          <p:nvGrpSpPr>
            <p:cNvPr id="943" name="Group 12"/>
            <p:cNvGrpSpPr/>
            <p:nvPr/>
          </p:nvGrpSpPr>
          <p:grpSpPr>
            <a:xfrm>
              <a:off x="5739840" y="4306680"/>
              <a:ext cx="2009880" cy="520200"/>
              <a:chOff x="5739840" y="4306680"/>
              <a:chExt cx="2009880" cy="520200"/>
            </a:xfrm>
          </p:grpSpPr>
          <p:sp>
            <p:nvSpPr>
              <p:cNvPr id="944" name="Diamond 5"/>
              <p:cNvSpPr/>
              <p:nvPr/>
            </p:nvSpPr>
            <p:spPr>
              <a:xfrm>
                <a:off x="7445160" y="4458960"/>
                <a:ext cx="304560" cy="304560"/>
              </a:xfrm>
              <a:prstGeom prst="diamond">
                <a:avLst/>
              </a:prstGeom>
              <a:solidFill>
                <a:schemeClr val="tx1"/>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Arial"/>
                </a:endParaRPr>
              </a:p>
            </p:txBody>
          </p:sp>
          <p:sp>
            <p:nvSpPr>
              <p:cNvPr id="945" name="TextBox 7"/>
              <p:cNvSpPr/>
              <p:nvPr/>
            </p:nvSpPr>
            <p:spPr>
              <a:xfrm>
                <a:off x="5739840" y="4458960"/>
                <a:ext cx="48744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PK</a:t>
                </a:r>
                <a:endParaRPr b="0" lang="en-US" sz="1800" strike="noStrike" u="none">
                  <a:solidFill>
                    <a:srgbClr val="000000"/>
                  </a:solidFill>
                  <a:effectLst/>
                  <a:uFillTx/>
                  <a:latin typeface="Arial"/>
                </a:endParaRPr>
              </a:p>
            </p:txBody>
          </p:sp>
          <p:sp>
            <p:nvSpPr>
              <p:cNvPr id="946" name="TextBox 14"/>
              <p:cNvSpPr/>
              <p:nvPr/>
            </p:nvSpPr>
            <p:spPr>
              <a:xfrm>
                <a:off x="6073560" y="4306680"/>
                <a:ext cx="5256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0..*</a:t>
                </a:r>
                <a:endParaRPr b="0" lang="en-US" sz="1800" strike="noStrike" u="none">
                  <a:solidFill>
                    <a:srgbClr val="000000"/>
                  </a:solidFill>
                  <a:effectLst/>
                  <a:uFillTx/>
                  <a:latin typeface="Arial"/>
                </a:endParaRPr>
              </a:p>
            </p:txBody>
          </p:sp>
          <p:sp>
            <p:nvSpPr>
              <p:cNvPr id="947" name="TextBox 15"/>
              <p:cNvSpPr/>
              <p:nvPr/>
            </p:nvSpPr>
            <p:spPr>
              <a:xfrm>
                <a:off x="6987960" y="4306680"/>
                <a:ext cx="563400" cy="3679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1800" strike="noStrike" u="none">
                    <a:solidFill>
                      <a:schemeClr val="dk1"/>
                    </a:solidFill>
                    <a:effectLst/>
                    <a:uFillTx/>
                    <a:latin typeface="Arial"/>
                  </a:rPr>
                  <a:t>1..1</a:t>
                </a:r>
                <a:endParaRPr b="0" lang="en-US" sz="1800" strike="noStrike" u="none">
                  <a:solidFill>
                    <a:srgbClr val="000000"/>
                  </a:solidFill>
                  <a:effectLst/>
                  <a:uFillTx/>
                  <a:latin typeface="Arial"/>
                </a:endParaRPr>
              </a:p>
            </p:txBody>
          </p:sp>
        </p:grpSp>
        <p:sp>
          <p:nvSpPr>
            <p:cNvPr id="948" name="TextBox 16"/>
            <p:cNvSpPr/>
            <p:nvPr/>
          </p:nvSpPr>
          <p:spPr>
            <a:xfrm>
              <a:off x="4086360" y="2881800"/>
              <a:ext cx="4984920" cy="7678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0" lang="en-US" sz="2200" strike="noStrike" u="none">
                  <a:solidFill>
                    <a:schemeClr val="dk1"/>
                  </a:solidFill>
                  <a:effectLst/>
                  <a:uFillTx/>
                  <a:latin typeface="Arial"/>
                </a:rPr>
                <a:t>Studios(name,address)</a:t>
              </a:r>
              <a:endParaRPr b="0" lang="en-US" sz="2200" strike="noStrike" u="none">
                <a:solidFill>
                  <a:srgbClr val="000000"/>
                </a:solidFill>
                <a:effectLst/>
                <a:uFillTx/>
                <a:latin typeface="Arial"/>
              </a:endParaRPr>
            </a:p>
            <a:p>
              <a:pPr defTabSz="457200">
                <a:lnSpc>
                  <a:spcPct val="100000"/>
                </a:lnSpc>
              </a:pPr>
              <a:r>
                <a:rPr b="0" lang="en-US" sz="2200" strike="noStrike" u="none">
                  <a:solidFill>
                    <a:schemeClr val="dk1"/>
                  </a:solidFill>
                  <a:effectLst/>
                  <a:uFillTx/>
                  <a:latin typeface="Arial"/>
                </a:rPr>
                <a:t>Crews(number,crewChief,studioName)</a:t>
              </a:r>
              <a:endParaRPr b="0" lang="en-US" sz="22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9" name="PlaceHolder 1"/>
          <p:cNvSpPr>
            <a:spLocks noGrp="1"/>
          </p:cNvSpPr>
          <p:nvPr>
            <p:ph type="title"/>
          </p:nvPr>
        </p:nvSpPr>
        <p:spPr>
          <a:xfrm>
            <a:off x="243360" y="296640"/>
            <a:ext cx="11497680" cy="624960"/>
          </a:xfrm>
          <a:prstGeom prst="rect">
            <a:avLst/>
          </a:prstGeom>
          <a:noFill/>
          <a:ln w="0">
            <a:noFill/>
          </a:ln>
        </p:spPr>
        <p:txBody>
          <a:bodyPr lIns="91440" rIns="91440" tIns="45720" bIns="45720" anchor="t">
            <a:normAutofit fontScale="92500" lnSpcReduction="9999"/>
          </a:bodyPr>
          <a:p>
            <a:pPr indent="0" algn="ctr" defTabSz="457200">
              <a:lnSpc>
                <a:spcPct val="100000"/>
              </a:lnSpc>
              <a:buNone/>
            </a:pPr>
            <a:r>
              <a:rPr b="1" lang="en-US" sz="4000" strike="noStrike" u="none">
                <a:solidFill>
                  <a:srgbClr val="1b5ad7"/>
                </a:solidFill>
                <a:effectLst/>
                <a:uFillTx/>
                <a:latin typeface="Century Gothic"/>
              </a:rPr>
              <a:t>EXERCISE 1</a:t>
            </a:r>
            <a:endParaRPr b="0" lang="en-US" sz="4000" strike="noStrike" u="none">
              <a:solidFill>
                <a:schemeClr val="dk1"/>
              </a:solidFill>
              <a:effectLst/>
              <a:uFillTx/>
              <a:latin typeface="Century Gothic"/>
            </a:endParaRPr>
          </a:p>
        </p:txBody>
      </p:sp>
      <p:pic>
        <p:nvPicPr>
          <p:cNvPr id="950" name="Picture 3" descr=""/>
          <p:cNvPicPr/>
          <p:nvPr/>
        </p:nvPicPr>
        <p:blipFill>
          <a:blip r:embed="rId1"/>
          <a:stretch/>
        </p:blipFill>
        <p:spPr>
          <a:xfrm>
            <a:off x="767160" y="1386720"/>
            <a:ext cx="10973880" cy="2549880"/>
          </a:xfrm>
          <a:prstGeom prst="rect">
            <a:avLst/>
          </a:prstGeom>
          <a:noFill/>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243360" y="296640"/>
            <a:ext cx="11497680" cy="624960"/>
          </a:xfrm>
          <a:prstGeom prst="rect">
            <a:avLst/>
          </a:prstGeom>
          <a:noFill/>
          <a:ln w="0">
            <a:noFill/>
          </a:ln>
        </p:spPr>
        <p:txBody>
          <a:bodyPr lIns="91440" rIns="91440" tIns="45720" bIns="45720" anchor="t">
            <a:normAutofit fontScale="92500" lnSpcReduction="9999"/>
          </a:bodyPr>
          <a:p>
            <a:pPr indent="0" algn="ctr" defTabSz="457200">
              <a:lnSpc>
                <a:spcPct val="100000"/>
              </a:lnSpc>
              <a:buNone/>
            </a:pPr>
            <a:r>
              <a:rPr b="1" lang="en-US" sz="4000" strike="noStrike" u="none">
                <a:solidFill>
                  <a:srgbClr val="1b5ad7"/>
                </a:solidFill>
                <a:effectLst/>
                <a:uFillTx/>
                <a:latin typeface="Century Gothic"/>
              </a:rPr>
              <a:t>EXERCISE 2 - </a:t>
            </a:r>
            <a:r>
              <a:rPr b="1" lang="en-US" sz="4000" strike="noStrike" u="none">
                <a:solidFill>
                  <a:srgbClr val="1b5ad7"/>
                </a:solidFill>
                <a:effectLst/>
                <a:uFillTx/>
                <a:latin typeface="Arial"/>
              </a:rPr>
              <a:t>Convert ERD to RD</a:t>
            </a:r>
            <a:endParaRPr b="0" lang="en-US" sz="4000" strike="noStrike" u="none">
              <a:solidFill>
                <a:schemeClr val="dk1"/>
              </a:solidFill>
              <a:effectLst/>
              <a:uFillTx/>
              <a:latin typeface="Century Gothic"/>
            </a:endParaRPr>
          </a:p>
        </p:txBody>
      </p:sp>
      <p:pic>
        <p:nvPicPr>
          <p:cNvPr id="952" name="Picture 2" descr=""/>
          <p:cNvPicPr/>
          <p:nvPr/>
        </p:nvPicPr>
        <p:blipFill>
          <a:blip r:embed="rId1"/>
          <a:stretch/>
        </p:blipFill>
        <p:spPr>
          <a:xfrm>
            <a:off x="1419120" y="1004400"/>
            <a:ext cx="9353160" cy="4848480"/>
          </a:xfrm>
          <a:prstGeom prst="rect">
            <a:avLst/>
          </a:prstGeom>
          <a:noFill/>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title"/>
          </p:nvPr>
        </p:nvSpPr>
        <p:spPr>
          <a:xfrm>
            <a:off x="314280" y="624240"/>
            <a:ext cx="11189520" cy="754200"/>
          </a:xfrm>
          <a:prstGeom prst="rect">
            <a:avLst/>
          </a:prstGeom>
          <a:noFill/>
          <a:ln w="0">
            <a:noFill/>
          </a:ln>
        </p:spPr>
        <p:txBody>
          <a:bodyPr lIns="91440" rIns="91440" tIns="45720" bIns="45720" anchor="t">
            <a:normAutofit/>
          </a:bodyPr>
          <a:p>
            <a:pPr indent="0" defTabSz="457200">
              <a:lnSpc>
                <a:spcPct val="100000"/>
              </a:lnSpc>
              <a:buNone/>
            </a:pPr>
            <a:r>
              <a:rPr b="1" lang="en-US" sz="4000" strike="noStrike" u="none">
                <a:solidFill>
                  <a:srgbClr val="1b5ad7"/>
                </a:solidFill>
                <a:effectLst/>
                <a:uFillTx/>
                <a:latin typeface="Century Gothic"/>
              </a:rPr>
              <a:t>Steps to Convert ERD to Relational Schema</a:t>
            </a:r>
            <a:endParaRPr b="0" lang="en-US" sz="4000" strike="noStrike" u="none">
              <a:solidFill>
                <a:schemeClr val="dk1"/>
              </a:solidFill>
              <a:effectLst/>
              <a:uFillTx/>
              <a:latin typeface="Century Gothic"/>
            </a:endParaRPr>
          </a:p>
        </p:txBody>
      </p:sp>
      <p:sp>
        <p:nvSpPr>
          <p:cNvPr id="954" name="PlaceHolder 2"/>
          <p:cNvSpPr>
            <a:spLocks noGrp="1"/>
          </p:cNvSpPr>
          <p:nvPr>
            <p:ph/>
          </p:nvPr>
        </p:nvSpPr>
        <p:spPr>
          <a:xfrm>
            <a:off x="608400" y="1698480"/>
            <a:ext cx="11033280" cy="505872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en-US" sz="2400" strike="noStrike" u="none">
                <a:solidFill>
                  <a:schemeClr val="dk1">
                    <a:lumMod val="75000"/>
                    <a:lumOff val="25000"/>
                  </a:schemeClr>
                </a:solidFill>
                <a:effectLst/>
                <a:uFillTx/>
                <a:latin typeface="Century Gothic"/>
              </a:rPr>
              <a:t>1. Identify Entities</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 Convert each strong entity into a table.</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 Attributes of the entity become columns in the table.</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 Choose the primary key (PK) from the entity's key attributes.</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1" lang="en-US" sz="2400" strike="noStrike" u="none">
                <a:solidFill>
                  <a:schemeClr val="dk1">
                    <a:lumMod val="75000"/>
                    <a:lumOff val="25000"/>
                  </a:schemeClr>
                </a:solidFill>
                <a:effectLst/>
                <a:uFillTx/>
                <a:latin typeface="Century Gothic"/>
              </a:rPr>
              <a:t>2. Handle Weak Entities</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 Create a table for each weak entity.</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 Include attributes of the weak entity and add a foreign key (FK) </a:t>
            </a:r>
            <a:r>
              <a:rPr b="0" lang="en-US" sz="2400" strike="noStrike" u="none">
                <a:solidFill>
                  <a:schemeClr val="dk1">
                    <a:lumMod val="75000"/>
                    <a:lumOff val="25000"/>
                  </a:schemeClr>
                </a:solidFill>
                <a:effectLst/>
                <a:uFillTx/>
                <a:latin typeface="Century Gothic"/>
              </a:rPr>
              <a:t>	</a:t>
            </a:r>
            <a:r>
              <a:rPr b="0" lang="en-US" sz="2400" strike="noStrike" u="none">
                <a:solidFill>
                  <a:schemeClr val="dk1">
                    <a:lumMod val="75000"/>
                    <a:lumOff val="25000"/>
                  </a:schemeClr>
                </a:solidFill>
                <a:effectLst/>
                <a:uFillTx/>
                <a:latin typeface="Century Gothic"/>
              </a:rPr>
              <a:t>	</a:t>
            </a:r>
            <a:r>
              <a:rPr b="0" lang="en-US" sz="2400" strike="noStrike" u="none">
                <a:solidFill>
                  <a:schemeClr val="dk1">
                    <a:lumMod val="75000"/>
                    <a:lumOff val="25000"/>
                  </a:schemeClr>
                </a:solidFill>
                <a:effectLst/>
                <a:uFillTx/>
                <a:latin typeface="Century Gothic"/>
              </a:rPr>
              <a:t>referencing the strong entity it depends on.</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 The combination of the FK and the weak entity's discriminator (if any) </a:t>
            </a:r>
            <a:r>
              <a:rPr b="0" lang="en-US" sz="2400" strike="noStrike" u="none">
                <a:solidFill>
                  <a:schemeClr val="dk1">
                    <a:lumMod val="75000"/>
                    <a:lumOff val="25000"/>
                  </a:schemeClr>
                </a:solidFill>
                <a:effectLst/>
                <a:uFillTx/>
                <a:latin typeface="Century Gothic"/>
              </a:rPr>
              <a:t>	</a:t>
            </a:r>
            <a:r>
              <a:rPr b="0" lang="en-US" sz="2400" strike="noStrike" u="none">
                <a:solidFill>
                  <a:schemeClr val="dk1">
                    <a:lumMod val="75000"/>
                    <a:lumOff val="25000"/>
                  </a:schemeClr>
                </a:solidFill>
                <a:effectLst/>
                <a:uFillTx/>
                <a:latin typeface="Century Gothic"/>
              </a:rPr>
              <a:t>becomes the PK.</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5" name="PlaceHolder 1"/>
          <p:cNvSpPr>
            <a:spLocks noGrp="1"/>
          </p:cNvSpPr>
          <p:nvPr>
            <p:ph/>
          </p:nvPr>
        </p:nvSpPr>
        <p:spPr>
          <a:xfrm>
            <a:off x="608400" y="534600"/>
            <a:ext cx="11033280" cy="587160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1" lang="en-US" sz="2400" strike="noStrike" u="none">
                <a:solidFill>
                  <a:schemeClr val="dk1">
                    <a:lumMod val="75000"/>
                    <a:lumOff val="25000"/>
                  </a:schemeClr>
                </a:solidFill>
                <a:effectLst/>
                <a:uFillTx/>
                <a:latin typeface="Century Gothic"/>
              </a:rPr>
              <a:t>3. Map Relationships</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Arial"/>
              <a:buChar char="•"/>
              <a:tabLst>
                <a:tab algn="l" pos="0"/>
              </a:tabLst>
            </a:pPr>
            <a:r>
              <a:rPr b="0" lang="en-US" sz="2400" strike="noStrike" u="none">
                <a:solidFill>
                  <a:schemeClr val="dk1">
                    <a:lumMod val="75000"/>
                    <a:lumOff val="25000"/>
                  </a:schemeClr>
                </a:solidFill>
                <a:effectLst/>
                <a:uFillTx/>
                <a:latin typeface="Century Gothic"/>
              </a:rPr>
              <a:t>1:1 Relationship: Add FK to one of the participating entity tables (preferably on the side with total participation).</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Arial"/>
              <a:buChar char="•"/>
              <a:tabLst>
                <a:tab algn="l" pos="0"/>
              </a:tabLst>
            </a:pPr>
            <a:r>
              <a:rPr b="0" lang="en-US" sz="2400" strike="noStrike" u="none">
                <a:solidFill>
                  <a:schemeClr val="dk1">
                    <a:lumMod val="75000"/>
                    <a:lumOff val="25000"/>
                  </a:schemeClr>
                </a:solidFill>
                <a:effectLst/>
                <a:uFillTx/>
                <a:latin typeface="Century Gothic"/>
              </a:rPr>
              <a:t>1:N Relationship: Add FK to the "many" side referencing the "one" side.</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Arial"/>
              <a:buChar char="•"/>
              <a:tabLst>
                <a:tab algn="l" pos="0"/>
              </a:tabLst>
            </a:pPr>
            <a:r>
              <a:rPr b="0" lang="en-US" sz="2400" strike="noStrike" u="none">
                <a:solidFill>
                  <a:schemeClr val="dk1">
                    <a:lumMod val="75000"/>
                    <a:lumOff val="25000"/>
                  </a:schemeClr>
                </a:solidFill>
                <a:effectLst/>
                <a:uFillTx/>
                <a:latin typeface="Century Gothic"/>
              </a:rPr>
              <a:t>M:N Relationship: Create a new table. Include FKs referencing the primary keys of the participating entities and any attributes of the relationship. Combine the FKs to form the PK.</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r>
              <a:rPr b="1" lang="en-US" sz="2400" strike="noStrike" u="none">
                <a:solidFill>
                  <a:schemeClr val="dk1">
                    <a:lumMod val="75000"/>
                    <a:lumOff val="25000"/>
                  </a:schemeClr>
                </a:solidFill>
                <a:effectLst/>
                <a:uFillTx/>
                <a:latin typeface="Century Gothic"/>
              </a:rPr>
              <a:t>4. Handle Multivalued Attributes</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Arial"/>
              <a:buChar char="•"/>
              <a:tabLst>
                <a:tab algn="l" pos="0"/>
              </a:tabLst>
            </a:pPr>
            <a:r>
              <a:rPr b="0" lang="en-US" sz="2400" strike="noStrike" u="none">
                <a:solidFill>
                  <a:schemeClr val="dk1">
                    <a:lumMod val="75000"/>
                    <a:lumOff val="25000"/>
                  </a:schemeClr>
                </a:solidFill>
                <a:effectLst/>
                <a:uFillTx/>
                <a:latin typeface="Century Gothic"/>
              </a:rPr>
              <a:t>Create a new table.</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Arial"/>
              <a:buChar char="•"/>
              <a:tabLst>
                <a:tab algn="l" pos="0"/>
              </a:tabLst>
            </a:pPr>
            <a:r>
              <a:rPr b="0" lang="en-US" sz="2400" strike="noStrike" u="none">
                <a:solidFill>
                  <a:schemeClr val="dk1">
                    <a:lumMod val="75000"/>
                    <a:lumOff val="25000"/>
                  </a:schemeClr>
                </a:solidFill>
                <a:effectLst/>
                <a:uFillTx/>
                <a:latin typeface="Century Gothic"/>
              </a:rPr>
              <a:t>Include the multivalued attribute and the PK of the entity it belongs to as FKs.</a:t>
            </a:r>
            <a:endParaRPr b="0" lang="en-US" sz="24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Arial"/>
              <a:buChar char="•"/>
              <a:tabLst>
                <a:tab algn="l" pos="0"/>
              </a:tabLst>
            </a:pPr>
            <a:r>
              <a:rPr b="0" lang="en-US" sz="2400" strike="noStrike" u="none">
                <a:solidFill>
                  <a:schemeClr val="dk1">
                    <a:lumMod val="75000"/>
                    <a:lumOff val="25000"/>
                  </a:schemeClr>
                </a:solidFill>
                <a:effectLst/>
                <a:uFillTx/>
                <a:latin typeface="Century Gothic"/>
              </a:rPr>
              <a:t>Combine the PK of the entity and the multivalued attribute to form the PK of the new table.</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7" name="Rectangle 4"/>
          <p:cNvSpPr/>
          <p:nvPr/>
        </p:nvSpPr>
        <p:spPr>
          <a:xfrm>
            <a:off x="2246400" y="1127160"/>
            <a:ext cx="7800480" cy="4932000"/>
          </a:xfrm>
          <a:prstGeom prst="rect">
            <a:avLst/>
          </a:prstGeom>
          <a:noFill/>
          <a:ln w="0">
            <a:noFill/>
          </a:ln>
        </p:spPr>
        <p:style>
          <a:lnRef idx="0"/>
          <a:fillRef idx="0"/>
          <a:effectRef idx="0"/>
          <a:fontRef idx="minor"/>
        </p:style>
        <p:txBody>
          <a:bodyPr lIns="92160" rIns="92160" tIns="46080" bIns="46080" anchor="t">
            <a:noAutofit/>
          </a:bodyPr>
          <a:p>
            <a:pPr marL="514440" indent="-514440" defTabSz="914400">
              <a:lnSpc>
                <a:spcPct val="90000"/>
              </a:lnSpc>
              <a:spcBef>
                <a:spcPts val="1199"/>
              </a:spcBef>
              <a:spcAft>
                <a:spcPts val="201"/>
              </a:spcAft>
              <a:buClr>
                <a:srgbClr val="353535"/>
              </a:buClr>
              <a:buFont typeface="Century Gothic"/>
              <a:buAutoNum type="arabicPeriod"/>
            </a:pPr>
            <a:r>
              <a:rPr b="1" lang="en-US" sz="2400" strike="noStrike" u="none">
                <a:solidFill>
                  <a:schemeClr val="dk1">
                    <a:lumMod val="75000"/>
                    <a:lumOff val="25000"/>
                  </a:schemeClr>
                </a:solidFill>
                <a:effectLst/>
                <a:uFillTx/>
                <a:latin typeface="Arial"/>
              </a:rPr>
              <a:t>Requirements Analysis</a:t>
            </a:r>
            <a:endParaRPr b="0" lang="en-US" sz="2400" strike="noStrike" u="none">
              <a:solidFill>
                <a:srgbClr val="000000"/>
              </a:solidFill>
              <a:effectLst/>
              <a:uFillTx/>
              <a:latin typeface="Arial"/>
            </a:endParaRPr>
          </a:p>
          <a:p>
            <a:pPr marL="201240" defTabSz="914400">
              <a:lnSpc>
                <a:spcPct val="90000"/>
              </a:lnSpc>
              <a:spcBef>
                <a:spcPts val="201"/>
              </a:spcBef>
              <a:spcAft>
                <a:spcPts val="400"/>
              </a:spcAft>
              <a:tabLst>
                <a:tab algn="l" pos="0"/>
              </a:tabLst>
            </a:pPr>
            <a:r>
              <a:rPr b="0" lang="en-US" sz="2400" strike="noStrike" u="none">
                <a:solidFill>
                  <a:schemeClr val="dk1">
                    <a:lumMod val="75000"/>
                    <a:lumOff val="25000"/>
                  </a:schemeClr>
                </a:solidFill>
                <a:effectLst/>
                <a:uFillTx/>
                <a:latin typeface="Arial"/>
              </a:rPr>
              <a:t>- user needs; what must database do?</a:t>
            </a:r>
            <a:endParaRPr b="0" lang="en-US" sz="2400" strike="noStrike" u="none">
              <a:solidFill>
                <a:srgbClr val="000000"/>
              </a:solidFill>
              <a:effectLst/>
              <a:uFillTx/>
              <a:latin typeface="Arial"/>
            </a:endParaRPr>
          </a:p>
          <a:p>
            <a:pPr marL="514440" indent="-514440" defTabSz="914400">
              <a:lnSpc>
                <a:spcPct val="90000"/>
              </a:lnSpc>
              <a:spcBef>
                <a:spcPts val="1199"/>
              </a:spcBef>
              <a:spcAft>
                <a:spcPts val="201"/>
              </a:spcAft>
              <a:buClr>
                <a:srgbClr val="353535"/>
              </a:buClr>
              <a:buFont typeface="Century Gothic"/>
              <a:buAutoNum type="arabicPeriod"/>
              <a:tabLst>
                <a:tab algn="l" pos="0"/>
              </a:tabLst>
            </a:pPr>
            <a:r>
              <a:rPr b="1" lang="en-US" sz="2400" strike="noStrike" u="none">
                <a:solidFill>
                  <a:schemeClr val="dk1">
                    <a:lumMod val="75000"/>
                    <a:lumOff val="25000"/>
                  </a:schemeClr>
                </a:solidFill>
                <a:effectLst/>
                <a:uFillTx/>
                <a:latin typeface="Arial"/>
              </a:rPr>
              <a:t>Conceptual Design</a:t>
            </a:r>
            <a:endParaRPr b="0" lang="en-US" sz="2400" strike="noStrike" u="none">
              <a:solidFill>
                <a:srgbClr val="000000"/>
              </a:solidFill>
              <a:effectLst/>
              <a:uFillTx/>
              <a:latin typeface="Arial"/>
            </a:endParaRPr>
          </a:p>
          <a:p>
            <a:pPr marL="201240" defTabSz="914400">
              <a:lnSpc>
                <a:spcPct val="90000"/>
              </a:lnSpc>
              <a:spcBef>
                <a:spcPts val="201"/>
              </a:spcBef>
              <a:spcAft>
                <a:spcPts val="400"/>
              </a:spcAft>
              <a:tabLst>
                <a:tab algn="l" pos="0"/>
              </a:tabLst>
            </a:pPr>
            <a:r>
              <a:rPr b="0" lang="en-US" sz="2400" strike="noStrike" u="none">
                <a:solidFill>
                  <a:schemeClr val="dk1">
                    <a:lumMod val="75000"/>
                    <a:lumOff val="25000"/>
                  </a:schemeClr>
                </a:solidFill>
                <a:effectLst/>
                <a:uFillTx/>
                <a:latin typeface="Arial"/>
              </a:rPr>
              <a:t>- high level description (Entity Relationship diagram)</a:t>
            </a:r>
            <a:endParaRPr b="0" lang="en-US" sz="2400" strike="noStrike" u="none">
              <a:solidFill>
                <a:srgbClr val="000000"/>
              </a:solidFill>
              <a:effectLst/>
              <a:uFillTx/>
              <a:latin typeface="Arial"/>
            </a:endParaRPr>
          </a:p>
          <a:p>
            <a:pPr marL="514440" indent="-514440" defTabSz="914400">
              <a:lnSpc>
                <a:spcPct val="90000"/>
              </a:lnSpc>
              <a:spcBef>
                <a:spcPts val="1199"/>
              </a:spcBef>
              <a:spcAft>
                <a:spcPts val="201"/>
              </a:spcAft>
              <a:buClr>
                <a:srgbClr val="353535"/>
              </a:buClr>
              <a:buFont typeface="Century Gothic"/>
              <a:buAutoNum type="arabicPeriod"/>
              <a:tabLst>
                <a:tab algn="l" pos="0"/>
              </a:tabLst>
            </a:pPr>
            <a:r>
              <a:rPr b="1" lang="en-US" sz="2400" strike="noStrike" u="none">
                <a:solidFill>
                  <a:schemeClr val="dk1">
                    <a:lumMod val="75000"/>
                    <a:lumOff val="25000"/>
                  </a:schemeClr>
                </a:solidFill>
                <a:effectLst/>
                <a:uFillTx/>
                <a:latin typeface="Arial"/>
              </a:rPr>
              <a:t>Logical Design</a:t>
            </a:r>
            <a:endParaRPr b="0" lang="en-US" sz="2400" strike="noStrike" u="none">
              <a:solidFill>
                <a:srgbClr val="000000"/>
              </a:solidFill>
              <a:effectLst/>
              <a:uFillTx/>
              <a:latin typeface="Arial"/>
            </a:endParaRPr>
          </a:p>
          <a:p>
            <a:pPr marL="201240" defTabSz="914400">
              <a:lnSpc>
                <a:spcPct val="90000"/>
              </a:lnSpc>
              <a:spcBef>
                <a:spcPts val="201"/>
              </a:spcBef>
              <a:spcAft>
                <a:spcPts val="400"/>
              </a:spcAft>
              <a:tabLst>
                <a:tab algn="l" pos="0"/>
              </a:tabLst>
            </a:pPr>
            <a:r>
              <a:rPr b="0" lang="en-US" sz="2400" strike="noStrike" u="none">
                <a:solidFill>
                  <a:schemeClr val="dk1">
                    <a:lumMod val="75000"/>
                    <a:lumOff val="25000"/>
                  </a:schemeClr>
                </a:solidFill>
                <a:effectLst/>
                <a:uFillTx/>
                <a:latin typeface="Arial"/>
              </a:rPr>
              <a:t>- translate ERD into DBMS data model</a:t>
            </a:r>
            <a:endParaRPr b="0" lang="en-US" sz="2400" strike="noStrike" u="none">
              <a:solidFill>
                <a:srgbClr val="000000"/>
              </a:solidFill>
              <a:effectLst/>
              <a:uFillTx/>
              <a:latin typeface="Arial"/>
            </a:endParaRPr>
          </a:p>
          <a:p>
            <a:pPr marL="514440" indent="-514440" defTabSz="914400">
              <a:lnSpc>
                <a:spcPct val="90000"/>
              </a:lnSpc>
              <a:spcBef>
                <a:spcPts val="1199"/>
              </a:spcBef>
              <a:spcAft>
                <a:spcPts val="201"/>
              </a:spcAft>
              <a:buClr>
                <a:srgbClr val="353535"/>
              </a:buClr>
              <a:buFont typeface="Century Gothic"/>
              <a:buAutoNum type="arabicPeriod"/>
              <a:tabLst>
                <a:tab algn="l" pos="0"/>
              </a:tabLst>
            </a:pPr>
            <a:r>
              <a:rPr b="1" lang="en-US" sz="2400" strike="noStrike" u="none">
                <a:solidFill>
                  <a:schemeClr val="dk1">
                    <a:lumMod val="75000"/>
                    <a:lumOff val="25000"/>
                  </a:schemeClr>
                </a:solidFill>
                <a:effectLst/>
                <a:uFillTx/>
                <a:latin typeface="Arial"/>
              </a:rPr>
              <a:t>Schema Refinement </a:t>
            </a:r>
            <a:endParaRPr b="0" lang="en-US" sz="2400" strike="noStrike" u="none">
              <a:solidFill>
                <a:srgbClr val="000000"/>
              </a:solidFill>
              <a:effectLst/>
              <a:uFillTx/>
              <a:latin typeface="Arial"/>
            </a:endParaRPr>
          </a:p>
          <a:p>
            <a:pPr marL="201240" defTabSz="914400">
              <a:lnSpc>
                <a:spcPct val="90000"/>
              </a:lnSpc>
              <a:spcBef>
                <a:spcPts val="201"/>
              </a:spcBef>
              <a:spcAft>
                <a:spcPts val="400"/>
              </a:spcAft>
              <a:tabLst>
                <a:tab algn="l" pos="0"/>
              </a:tabLst>
            </a:pPr>
            <a:r>
              <a:rPr b="0" lang="en-US" sz="2400" strike="noStrike" u="none">
                <a:solidFill>
                  <a:schemeClr val="dk1">
                    <a:lumMod val="75000"/>
                    <a:lumOff val="25000"/>
                  </a:schemeClr>
                </a:solidFill>
                <a:effectLst/>
                <a:uFillTx/>
                <a:latin typeface="Arial"/>
              </a:rPr>
              <a:t>- consistency, normalization</a:t>
            </a:r>
            <a:endParaRPr b="0" lang="en-US" sz="2400" strike="noStrike" u="none">
              <a:solidFill>
                <a:srgbClr val="000000"/>
              </a:solidFill>
              <a:effectLst/>
              <a:uFillTx/>
              <a:latin typeface="Arial"/>
            </a:endParaRPr>
          </a:p>
          <a:p>
            <a:pPr marL="514440" indent="-514440" defTabSz="914400">
              <a:lnSpc>
                <a:spcPct val="90000"/>
              </a:lnSpc>
              <a:spcBef>
                <a:spcPts val="1199"/>
              </a:spcBef>
              <a:spcAft>
                <a:spcPts val="201"/>
              </a:spcAft>
              <a:buClr>
                <a:srgbClr val="353535"/>
              </a:buClr>
              <a:buFont typeface="Century Gothic"/>
              <a:buAutoNum type="arabicPeriod"/>
              <a:tabLst>
                <a:tab algn="l" pos="0"/>
              </a:tabLst>
            </a:pPr>
            <a:r>
              <a:rPr b="1" lang="en-US" sz="2400" strike="noStrike" u="none">
                <a:solidFill>
                  <a:schemeClr val="dk1">
                    <a:lumMod val="75000"/>
                    <a:lumOff val="25000"/>
                  </a:schemeClr>
                </a:solidFill>
                <a:effectLst/>
                <a:uFillTx/>
                <a:latin typeface="Arial"/>
              </a:rPr>
              <a:t>Physical Design </a:t>
            </a:r>
            <a:endParaRPr b="0" lang="en-US" sz="2400" strike="noStrike" u="none">
              <a:solidFill>
                <a:srgbClr val="000000"/>
              </a:solidFill>
              <a:effectLst/>
              <a:uFillTx/>
              <a:latin typeface="Arial"/>
            </a:endParaRPr>
          </a:p>
          <a:p>
            <a:pPr marL="201240" defTabSz="914400">
              <a:lnSpc>
                <a:spcPct val="90000"/>
              </a:lnSpc>
              <a:spcBef>
                <a:spcPts val="201"/>
              </a:spcBef>
              <a:spcAft>
                <a:spcPts val="400"/>
              </a:spcAft>
              <a:tabLst>
                <a:tab algn="l" pos="0"/>
              </a:tabLst>
            </a:pPr>
            <a:r>
              <a:rPr b="0" lang="en-US" sz="2400" strike="noStrike" u="none">
                <a:solidFill>
                  <a:schemeClr val="dk1">
                    <a:lumMod val="75000"/>
                    <a:lumOff val="25000"/>
                  </a:schemeClr>
                </a:solidFill>
                <a:effectLst/>
                <a:uFillTx/>
                <a:latin typeface="Arial"/>
              </a:rPr>
              <a:t>- indexes, disk layout</a:t>
            </a:r>
            <a:endParaRPr b="0" lang="en-US" sz="2400" strike="noStrike" u="none">
              <a:solidFill>
                <a:srgbClr val="000000"/>
              </a:solidFill>
              <a:effectLst/>
              <a:uFillTx/>
              <a:latin typeface="Arial"/>
            </a:endParaRPr>
          </a:p>
          <a:p>
            <a:pPr marL="514440" indent="-514440" defTabSz="914400">
              <a:lnSpc>
                <a:spcPct val="90000"/>
              </a:lnSpc>
              <a:spcBef>
                <a:spcPts val="1199"/>
              </a:spcBef>
              <a:spcAft>
                <a:spcPts val="201"/>
              </a:spcAft>
              <a:buClr>
                <a:srgbClr val="353535"/>
              </a:buClr>
              <a:buFont typeface="Century Gothic"/>
              <a:buAutoNum type="arabicPeriod"/>
              <a:tabLst>
                <a:tab algn="l" pos="0"/>
              </a:tabLst>
            </a:pPr>
            <a:r>
              <a:rPr b="1" lang="en-US" sz="2400" strike="noStrike" u="none">
                <a:solidFill>
                  <a:schemeClr val="dk1">
                    <a:lumMod val="75000"/>
                    <a:lumOff val="25000"/>
                  </a:schemeClr>
                </a:solidFill>
                <a:effectLst/>
                <a:uFillTx/>
                <a:latin typeface="Arial"/>
              </a:rPr>
              <a:t>Security Design </a:t>
            </a:r>
            <a:endParaRPr b="0" lang="en-US" sz="2400" strike="noStrike" u="none">
              <a:solidFill>
                <a:srgbClr val="000000"/>
              </a:solidFill>
              <a:effectLst/>
              <a:uFillTx/>
              <a:latin typeface="Arial"/>
            </a:endParaRPr>
          </a:p>
          <a:p>
            <a:pPr marL="201240" defTabSz="914400">
              <a:lnSpc>
                <a:spcPct val="90000"/>
              </a:lnSpc>
              <a:spcBef>
                <a:spcPts val="201"/>
              </a:spcBef>
              <a:spcAft>
                <a:spcPts val="400"/>
              </a:spcAft>
              <a:tabLst>
                <a:tab algn="l" pos="0"/>
              </a:tabLst>
            </a:pPr>
            <a:r>
              <a:rPr b="0" lang="en-US" sz="2400" strike="noStrike" u="none">
                <a:solidFill>
                  <a:schemeClr val="dk1">
                    <a:lumMod val="75000"/>
                    <a:lumOff val="25000"/>
                  </a:schemeClr>
                </a:solidFill>
                <a:effectLst/>
                <a:uFillTx/>
                <a:latin typeface="Arial"/>
              </a:rPr>
              <a:t>- who accesses what, and how</a:t>
            </a:r>
            <a:endParaRPr b="0" lang="en-US" sz="2400" strike="noStrike" u="none">
              <a:solidFill>
                <a:srgbClr val="000000"/>
              </a:solidFill>
              <a:effectLst/>
              <a:uFillTx/>
              <a:latin typeface="Arial"/>
            </a:endParaRPr>
          </a:p>
        </p:txBody>
      </p:sp>
      <p:sp>
        <p:nvSpPr>
          <p:cNvPr id="248" name="Title 1"/>
          <p:cNvSpPr/>
          <p:nvPr/>
        </p:nvSpPr>
        <p:spPr>
          <a:xfrm>
            <a:off x="142200" y="0"/>
            <a:ext cx="12049560" cy="834120"/>
          </a:xfrm>
          <a:prstGeom prst="rect">
            <a:avLst/>
          </a:prstGeom>
          <a:solidFill>
            <a:srgbClr val="7030a0"/>
          </a:solidFill>
          <a:ln w="0">
            <a:noFill/>
          </a:ln>
        </p:spPr>
        <p:style>
          <a:lnRef idx="0"/>
          <a:fillRef idx="0"/>
          <a:effectRef idx="0"/>
          <a:fontRef idx="minor"/>
        </p:style>
        <p:txBody>
          <a:bodyPr anchor="t">
            <a:noAutofit/>
          </a:bodyPr>
          <a:p>
            <a:pPr algn="ctr" defTabSz="457200">
              <a:lnSpc>
                <a:spcPct val="100000"/>
              </a:lnSpc>
            </a:pPr>
            <a:r>
              <a:rPr b="1" lang="en-US" sz="4400" strike="noStrike" u="none">
                <a:solidFill>
                  <a:schemeClr val="lt1"/>
                </a:solidFill>
                <a:effectLst/>
                <a:uFillTx/>
                <a:latin typeface="Century Gothic"/>
              </a:rPr>
              <a:t>Steps in Database Design</a:t>
            </a:r>
            <a:endParaRPr b="0" lang="en-US" sz="4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9" name="Rectangle 200"/>
          <p:cNvSpPr/>
          <p:nvPr/>
        </p:nvSpPr>
        <p:spPr>
          <a:xfrm>
            <a:off x="1019880" y="1149840"/>
            <a:ext cx="10796040" cy="5127840"/>
          </a:xfrm>
          <a:prstGeom prst="rect">
            <a:avLst/>
          </a:prstGeom>
          <a:noFill/>
          <a:ln w="0">
            <a:noFill/>
          </a:ln>
        </p:spPr>
        <p:style>
          <a:lnRef idx="0"/>
          <a:fillRef idx="0"/>
          <a:effectRef idx="0"/>
          <a:fontRef idx="minor"/>
        </p:style>
        <p:txBody>
          <a:bodyPr lIns="90000" rIns="90000" tIns="45000" bIns="45000" anchor="t">
            <a:noAutofit/>
          </a:bodyPr>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Gather all the data that needs to be modeled.</a:t>
            </a:r>
            <a:endParaRPr b="0" lang="en-US" sz="2800" strike="noStrike" u="none">
              <a:solidFill>
                <a:srgbClr val="000000"/>
              </a:solidFill>
              <a:effectLst/>
              <a:uFillTx/>
              <a:latin typeface="Arial"/>
            </a:endParaRPr>
          </a:p>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Identify data that can be modeled as real world entities.</a:t>
            </a:r>
            <a:endParaRPr b="0" lang="en-US" sz="2800" strike="noStrike" u="none">
              <a:solidFill>
                <a:srgbClr val="000000"/>
              </a:solidFill>
              <a:effectLst/>
              <a:uFillTx/>
              <a:latin typeface="Arial"/>
            </a:endParaRPr>
          </a:p>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Identify the attributes for each entity.</a:t>
            </a:r>
            <a:endParaRPr b="0" lang="en-US" sz="2800" strike="noStrike" u="none">
              <a:solidFill>
                <a:srgbClr val="000000"/>
              </a:solidFill>
              <a:effectLst/>
              <a:uFillTx/>
              <a:latin typeface="Arial"/>
            </a:endParaRPr>
          </a:p>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Sort entity sets as weak or strong entity sets.</a:t>
            </a:r>
            <a:endParaRPr b="0" lang="en-US" sz="2800" strike="noStrike" u="none">
              <a:solidFill>
                <a:srgbClr val="000000"/>
              </a:solidFill>
              <a:effectLst/>
              <a:uFillTx/>
              <a:latin typeface="Arial"/>
            </a:endParaRPr>
          </a:p>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Sort entity attributes as key attributes, multi-valued attributes, composite attributes, derived attributes. </a:t>
            </a:r>
            <a:endParaRPr b="0" lang="en-US" sz="2800" strike="noStrike" u="none">
              <a:solidFill>
                <a:srgbClr val="000000"/>
              </a:solidFill>
              <a:effectLst/>
              <a:uFillTx/>
              <a:latin typeface="Arial"/>
            </a:endParaRPr>
          </a:p>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Identify the relations between the different entities.</a:t>
            </a:r>
            <a:endParaRPr b="0" lang="en-US" sz="2800" strike="noStrike" u="none">
              <a:solidFill>
                <a:srgbClr val="000000"/>
              </a:solidFill>
              <a:effectLst/>
              <a:uFillTx/>
              <a:latin typeface="Arial"/>
            </a:endParaRPr>
          </a:p>
          <a:p>
            <a:pPr lvl="1" marL="743040" indent="-285840" defTabSz="457200">
              <a:lnSpc>
                <a:spcPct val="120000"/>
              </a:lnSpc>
              <a:buClr>
                <a:srgbClr val="353535"/>
              </a:buClr>
              <a:buSzPct val="55000"/>
              <a:buFont typeface="Wingdings" charset="2"/>
              <a:buChar char=""/>
            </a:pPr>
            <a:r>
              <a:rPr b="0" lang="en-US" sz="2800" strike="noStrike" u="none">
                <a:solidFill>
                  <a:schemeClr val="dk1"/>
                </a:solidFill>
                <a:effectLst/>
                <a:uFillTx/>
                <a:latin typeface="Tahoma"/>
              </a:rPr>
              <a:t>Using the different symbols draw the entities, their attributes and their relationships. Use appropriate symbols while drawing attributes.</a:t>
            </a:r>
            <a:endParaRPr b="0" lang="en-US" sz="2800" strike="noStrike" u="none">
              <a:solidFill>
                <a:srgbClr val="000000"/>
              </a:solidFill>
              <a:effectLst/>
              <a:uFillTx/>
              <a:latin typeface="Arial"/>
            </a:endParaRPr>
          </a:p>
        </p:txBody>
      </p:sp>
      <p:sp>
        <p:nvSpPr>
          <p:cNvPr id="250" name="Title 1"/>
          <p:cNvSpPr/>
          <p:nvPr/>
        </p:nvSpPr>
        <p:spPr>
          <a:xfrm>
            <a:off x="142200" y="0"/>
            <a:ext cx="12049560" cy="834120"/>
          </a:xfrm>
          <a:prstGeom prst="rect">
            <a:avLst/>
          </a:prstGeom>
          <a:solidFill>
            <a:srgbClr val="7030a0"/>
          </a:solidFill>
          <a:ln w="0">
            <a:noFill/>
          </a:ln>
        </p:spPr>
        <p:style>
          <a:lnRef idx="0"/>
          <a:fillRef idx="0"/>
          <a:effectRef idx="0"/>
          <a:fontRef idx="minor"/>
        </p:style>
        <p:txBody>
          <a:bodyPr anchor="t">
            <a:noAutofit/>
          </a:bodyPr>
          <a:p>
            <a:pPr algn="ctr" defTabSz="457200">
              <a:lnSpc>
                <a:spcPct val="100000"/>
              </a:lnSpc>
            </a:pPr>
            <a:r>
              <a:rPr b="1" lang="en-US" sz="4400" strike="noStrike" u="none">
                <a:solidFill>
                  <a:schemeClr val="lt1"/>
                </a:solidFill>
                <a:effectLst/>
                <a:uFillTx/>
                <a:latin typeface="Century Gothic"/>
              </a:rPr>
              <a:t>ERD – How to construct</a:t>
            </a:r>
            <a:endParaRPr b="0" lang="en-US" sz="4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2226240" y="0"/>
            <a:ext cx="8911080" cy="787680"/>
          </a:xfrm>
          <a:prstGeom prst="rect">
            <a:avLst/>
          </a:prstGeom>
          <a:noFill/>
          <a:ln w="0">
            <a:noFill/>
          </a:ln>
        </p:spPr>
        <p:txBody>
          <a:bodyPr lIns="91440" rIns="91440" tIns="45720" bIns="45720" anchor="t">
            <a:normAutofit fontScale="85000" lnSpcReduction="9999"/>
          </a:bodyPr>
          <a:p>
            <a:pPr indent="0" defTabSz="457200">
              <a:lnSpc>
                <a:spcPct val="100000"/>
              </a:lnSpc>
              <a:buNone/>
            </a:pPr>
            <a:r>
              <a:rPr b="1" lang="en-US" sz="4000" strike="noStrike" u="none">
                <a:solidFill>
                  <a:srgbClr val="1b5ad7"/>
                </a:solidFill>
                <a:effectLst/>
                <a:uFillTx/>
                <a:latin typeface="Century Gothic"/>
              </a:rPr>
              <a:t>Entity Relationship Diagram - Notations</a:t>
            </a:r>
            <a:endParaRPr b="0" lang="en-US" sz="4000" strike="noStrike" u="none">
              <a:solidFill>
                <a:schemeClr val="dk1"/>
              </a:solidFill>
              <a:effectLst/>
              <a:uFillTx/>
              <a:latin typeface="Century Gothic"/>
            </a:endParaRPr>
          </a:p>
        </p:txBody>
      </p:sp>
      <p:pic>
        <p:nvPicPr>
          <p:cNvPr id="252" name="Picture 13" descr="t"/>
          <p:cNvPicPr/>
          <p:nvPr/>
        </p:nvPicPr>
        <p:blipFill>
          <a:blip r:embed="rId1"/>
          <a:stretch/>
        </p:blipFill>
        <p:spPr>
          <a:xfrm>
            <a:off x="1664280" y="788040"/>
            <a:ext cx="9141840" cy="6069600"/>
          </a:xfrm>
          <a:prstGeom prst="rect">
            <a:avLst/>
          </a:prstGeom>
          <a:noFill/>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3" presetSubtype="16">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repl">
                                        <p:cTn id="7" dur="500" fill="hold"/>
                                        <p:tgtEl>
                                          <p:spTgt spid="252"/>
                                        </p:tgtEl>
                                        <p:attrNameLst>
                                          <p:attrName>ppt_w</p:attrName>
                                        </p:attrNameLst>
                                      </p:cBhvr>
                                      <p:tavLst>
                                        <p:tav tm="0">
                                          <p:val>
                                            <p:fltVal val="0"/>
                                          </p:val>
                                        </p:tav>
                                        <p:tav tm="100000">
                                          <p:val>
                                            <p:strVal val="#ppt_w"/>
                                          </p:val>
                                        </p:tav>
                                      </p:tavLst>
                                    </p:anim>
                                    <p:anim calcmode="lin" valueType="num">
                                      <p:cBhvr additive="repl">
                                        <p:cTn id="8" dur="500" fill="hold"/>
                                        <p:tgtEl>
                                          <p:spTgt spid="2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2270160" y="158040"/>
            <a:ext cx="7936200" cy="840600"/>
          </a:xfrm>
          <a:prstGeom prst="rect">
            <a:avLst/>
          </a:prstGeom>
          <a:noFill/>
          <a:ln w="0">
            <a:noFill/>
          </a:ln>
        </p:spPr>
        <p:txBody>
          <a:bodyPr lIns="91440" rIns="91440" tIns="45720" bIns="45720" anchor="t">
            <a:normAutofit fontScale="70000" lnSpcReduction="19999"/>
          </a:bodyPr>
          <a:p>
            <a:pPr indent="0" defTabSz="457200">
              <a:lnSpc>
                <a:spcPct val="100000"/>
              </a:lnSpc>
              <a:buNone/>
            </a:pPr>
            <a:r>
              <a:rPr b="1" lang="en-US" sz="3600" strike="noStrike" u="none">
                <a:solidFill>
                  <a:schemeClr val="dk1"/>
                </a:solidFill>
                <a:effectLst/>
                <a:uFillTx/>
                <a:latin typeface="Arial"/>
              </a:rPr>
              <a:t>Comparison of E-R Modeling notations</a:t>
            </a:r>
            <a:br>
              <a:rPr sz="3600"/>
            </a:br>
            <a:endParaRPr b="0" lang="en-US" sz="3600" strike="noStrike" u="none">
              <a:solidFill>
                <a:schemeClr val="dk1"/>
              </a:solidFill>
              <a:effectLst/>
              <a:uFillTx/>
              <a:latin typeface="Century Gothic"/>
            </a:endParaRPr>
          </a:p>
        </p:txBody>
      </p:sp>
      <p:pic>
        <p:nvPicPr>
          <p:cNvPr id="254" name="Picture 4" descr=""/>
          <p:cNvPicPr/>
          <p:nvPr/>
        </p:nvPicPr>
        <p:blipFill>
          <a:blip r:embed="rId1"/>
          <a:stretch/>
        </p:blipFill>
        <p:spPr>
          <a:xfrm>
            <a:off x="1609560" y="875160"/>
            <a:ext cx="8935920" cy="5982120"/>
          </a:xfrm>
          <a:prstGeom prst="rect">
            <a:avLst/>
          </a:prstGeom>
          <a:noFill/>
          <a:ln w="12700">
            <a:noFill/>
          </a:ln>
        </p:spPr>
      </p:pic>
      <p:sp>
        <p:nvSpPr>
          <p:cNvPr id="3" name="PlaceHolder 2"/>
          <p:cNvSpPr>
            <a:spLocks noGrp="1"/>
          </p:cNvSpPr>
          <p:nvPr>
            <p:ph type="ftr" idx="2"/>
          </p:nvPr>
        </p:nvSpPr>
        <p:spPr/>
        <p:txBody>
          <a:bodyPr/>
          <a:p>
            <a:r>
              <a:t>High-Level Database Model</a:t>
            </a: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7</TotalTime>
  <Application>LibreOffice/25.2.5.2$Windows_X86_64 LibreOffice_project/03d19516eb2e1dd5d4ccd751a0d6f35f35e08022</Application>
  <AppVersion>15.0000</AppVersion>
  <Words>16579</Words>
  <Paragraphs>1268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2024-04-12T03:43:00Z</dcterms:created>
  <dc:creator>MY_PC</dc:creator>
  <dc:description/>
  <dc:language>en-US</dc:language>
  <cp:lastModifiedBy/>
  <cp:lastPrinted>2024-04-16T11:57:00Z</cp:lastPrinted>
  <dcterms:modified xsi:type="dcterms:W3CDTF">2025-09-07T20:11:11Z</dcterms:modified>
  <cp:revision>204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68BAC2F36C344F22B13042D955458B02_13</vt:lpwstr>
  </property>
  <property fmtid="{D5CDD505-2E9C-101B-9397-08002B2CF9AE}" pid="3" name="KSOProductBuildVer">
    <vt:lpwstr>1033-12.2.0.18911</vt:lpwstr>
  </property>
  <property fmtid="{D5CDD505-2E9C-101B-9397-08002B2CF9AE}" pid="4" name="PresentationFormat">
    <vt:lpwstr>Widescreen</vt:lpwstr>
  </property>
  <property fmtid="{D5CDD505-2E9C-101B-9397-08002B2CF9AE}" pid="5" name="Slides">
    <vt:i4>61</vt:i4>
  </property>
</Properties>
</file>