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60" r:id="rId4"/>
    <p:sldId id="261" r:id="rId5"/>
    <p:sldId id="257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510" y="2277745"/>
            <a:ext cx="10515600" cy="915670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latin typeface="Algerian" panose="04020705040A02060702" pitchFamily="82" charset="0"/>
                <a:cs typeface="Algerian" panose="04020705040A02060702" pitchFamily="82" charset="0"/>
              </a:rPr>
              <a:t>sql server</a:t>
            </a:r>
            <a:endParaRPr lang="en-US" sz="6600" dirty="0">
              <a:latin typeface="Algerian" panose="04020705040A02060702" pitchFamily="82" charset="0"/>
              <a:cs typeface="Algerian" panose="04020705040A02060702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085" y="578485"/>
            <a:ext cx="11763375" cy="38239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8920" y="190500"/>
            <a:ext cx="10600690" cy="3155315"/>
          </a:xfrm>
          <a:prstGeom prst="rect">
            <a:avLst/>
          </a:prstGeom>
        </p:spPr>
      </p:pic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920" y="3756660"/>
            <a:ext cx="10629265" cy="25952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sp>
        <p:nvSpPr>
          <p:cNvPr id="2" name="Text Box 1"/>
          <p:cNvSpPr txBox="1"/>
          <p:nvPr/>
        </p:nvSpPr>
        <p:spPr>
          <a:xfrm>
            <a:off x="0" y="0"/>
            <a:ext cx="3215640" cy="79756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noAutofit/>
          </a:bodyPr>
          <a:p>
            <a:pPr marL="0" indent="0" algn="ctr">
              <a:spcBef>
                <a:spcPts val="500"/>
              </a:spcBef>
              <a:spcAft>
                <a:spcPts val="500"/>
              </a:spcAft>
            </a:pPr>
            <a:r>
              <a:rPr lang="en-US" sz="4000" b="1" i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GROUP BY</a:t>
            </a:r>
            <a:endParaRPr lang="en-US" sz="4000" b="1" i="0">
              <a:solidFill>
                <a:srgbClr val="000000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62000" y="1319530"/>
            <a:ext cx="8605520" cy="3996055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lnSpc>
                <a:spcPct val="150000"/>
              </a:lnSpc>
            </a:pPr>
            <a:r>
              <a:rPr sz="3200" b="1" i="0">
                <a:latin typeface="Times New Roman" panose="02020603050405020304" charset="0"/>
                <a:ea typeface="monospace"/>
                <a:cs typeface="Times New Roman" panose="02020603050405020304" charset="0"/>
              </a:rPr>
              <a:t>SELECT</a:t>
            </a:r>
            <a:r>
              <a:rPr sz="3200" b="0" i="0">
                <a:latin typeface="Times New Roman" panose="02020603050405020304" charset="0"/>
                <a:ea typeface="monospace"/>
                <a:cs typeface="Times New Roman" panose="02020603050405020304" charset="0"/>
              </a:rPr>
              <a:t> column_name(s)</a:t>
            </a:r>
            <a:endParaRPr sz="3200" b="0" i="0">
              <a:latin typeface="Times New Roman" panose="02020603050405020304" charset="0"/>
              <a:ea typeface="monospace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</a:pPr>
            <a:r>
              <a:rPr sz="3200" b="1" i="0">
                <a:latin typeface="Times New Roman" panose="02020603050405020304" charset="0"/>
                <a:ea typeface="monospace"/>
                <a:cs typeface="Times New Roman" panose="02020603050405020304" charset="0"/>
              </a:rPr>
              <a:t>FROM </a:t>
            </a:r>
            <a:r>
              <a:rPr sz="3200" b="0" i="0">
                <a:latin typeface="Times New Roman" panose="02020603050405020304" charset="0"/>
                <a:ea typeface="monospace"/>
                <a:cs typeface="Times New Roman" panose="02020603050405020304" charset="0"/>
              </a:rPr>
              <a:t>table_name</a:t>
            </a:r>
            <a:endParaRPr sz="3200" b="0" i="0">
              <a:latin typeface="Times New Roman" panose="02020603050405020304" charset="0"/>
              <a:ea typeface="monospace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</a:pPr>
            <a:r>
              <a:rPr sz="3200" b="1" i="0">
                <a:latin typeface="Times New Roman" panose="02020603050405020304" charset="0"/>
                <a:ea typeface="monospace"/>
                <a:cs typeface="Times New Roman" panose="02020603050405020304" charset="0"/>
              </a:rPr>
              <a:t>WHERE</a:t>
            </a:r>
            <a:r>
              <a:rPr sz="3200" b="0" i="0">
                <a:latin typeface="Times New Roman" panose="02020603050405020304" charset="0"/>
                <a:ea typeface="monospace"/>
                <a:cs typeface="Times New Roman" panose="02020603050405020304" charset="0"/>
              </a:rPr>
              <a:t> condition</a:t>
            </a:r>
            <a:endParaRPr sz="3200" b="0" i="0">
              <a:latin typeface="Times New Roman" panose="02020603050405020304" charset="0"/>
              <a:ea typeface="monospace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</a:pPr>
            <a:r>
              <a:rPr sz="3200" b="1" i="0">
                <a:latin typeface="Times New Roman" panose="02020603050405020304" charset="0"/>
                <a:ea typeface="monospace"/>
                <a:cs typeface="Times New Roman" panose="02020603050405020304" charset="0"/>
              </a:rPr>
              <a:t>GROUP BY</a:t>
            </a:r>
            <a:r>
              <a:rPr sz="3200" b="0" i="0">
                <a:latin typeface="Times New Roman" panose="02020603050405020304" charset="0"/>
                <a:ea typeface="monospace"/>
                <a:cs typeface="Times New Roman" panose="02020603050405020304" charset="0"/>
              </a:rPr>
              <a:t> column_name(s)</a:t>
            </a:r>
            <a:endParaRPr sz="3200" b="0" i="0">
              <a:latin typeface="Times New Roman" panose="02020603050405020304" charset="0"/>
              <a:ea typeface="monospace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</a:pPr>
            <a:r>
              <a:rPr sz="3200" b="1" i="0">
                <a:latin typeface="Times New Roman" panose="02020603050405020304" charset="0"/>
                <a:ea typeface="monospace"/>
                <a:cs typeface="Times New Roman" panose="02020603050405020304" charset="0"/>
              </a:rPr>
              <a:t>ORDER BY</a:t>
            </a:r>
            <a:r>
              <a:rPr sz="3200" b="0" i="0">
                <a:latin typeface="Times New Roman" panose="02020603050405020304" charset="0"/>
                <a:ea typeface="monospace"/>
                <a:cs typeface="Times New Roman" panose="02020603050405020304" charset="0"/>
              </a:rPr>
              <a:t> column_name(s);</a:t>
            </a:r>
            <a:endParaRPr sz="3200" b="0" i="0">
              <a:latin typeface="Times New Roman" panose="02020603050405020304" charset="0"/>
              <a:ea typeface="monospace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31520" y="287020"/>
            <a:ext cx="6111875" cy="161163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293620"/>
            <a:ext cx="5179695" cy="176720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sp>
        <p:nvSpPr>
          <p:cNvPr id="2" name="Text Box 1"/>
          <p:cNvSpPr txBox="1"/>
          <p:nvPr/>
        </p:nvSpPr>
        <p:spPr>
          <a:xfrm>
            <a:off x="0" y="0"/>
            <a:ext cx="2687955" cy="7867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noAutofit/>
          </a:bodyPr>
          <a:p>
            <a:pPr marL="0" indent="0" algn="ctr">
              <a:spcBef>
                <a:spcPts val="500"/>
              </a:spcBef>
              <a:spcAft>
                <a:spcPts val="500"/>
              </a:spcAft>
            </a:pPr>
            <a:r>
              <a:rPr lang="en-US" sz="4400" b="1" i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HAVING</a:t>
            </a:r>
            <a:endParaRPr lang="en-US" sz="4400" b="1" i="0">
              <a:solidFill>
                <a:srgbClr val="000000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62000" y="1319530"/>
            <a:ext cx="8605520" cy="4785995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lnSpc>
                <a:spcPct val="150000"/>
              </a:lnSpc>
            </a:pPr>
            <a:r>
              <a:rPr sz="3200" b="1" i="0">
                <a:latin typeface="Times New Roman" panose="02020603050405020304" charset="0"/>
                <a:ea typeface="monospace"/>
                <a:cs typeface="Times New Roman" panose="02020603050405020304" charset="0"/>
              </a:rPr>
              <a:t>SELECT</a:t>
            </a:r>
            <a:r>
              <a:rPr sz="3200" b="0" i="0">
                <a:latin typeface="Times New Roman" panose="02020603050405020304" charset="0"/>
                <a:ea typeface="monospace"/>
                <a:cs typeface="Times New Roman" panose="02020603050405020304" charset="0"/>
              </a:rPr>
              <a:t> column_name(s)</a:t>
            </a:r>
            <a:endParaRPr sz="3200" b="0" i="0">
              <a:latin typeface="Times New Roman" panose="02020603050405020304" charset="0"/>
              <a:ea typeface="monospace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</a:pPr>
            <a:r>
              <a:rPr sz="3200" b="1" i="0">
                <a:latin typeface="Times New Roman" panose="02020603050405020304" charset="0"/>
                <a:ea typeface="monospace"/>
                <a:cs typeface="Times New Roman" panose="02020603050405020304" charset="0"/>
              </a:rPr>
              <a:t>FROM </a:t>
            </a:r>
            <a:r>
              <a:rPr sz="3200" b="0" i="0">
                <a:latin typeface="Times New Roman" panose="02020603050405020304" charset="0"/>
                <a:ea typeface="monospace"/>
                <a:cs typeface="Times New Roman" panose="02020603050405020304" charset="0"/>
              </a:rPr>
              <a:t>table_name</a:t>
            </a:r>
            <a:endParaRPr sz="3200" b="0" i="0">
              <a:latin typeface="Times New Roman" panose="02020603050405020304" charset="0"/>
              <a:ea typeface="monospace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</a:pPr>
            <a:r>
              <a:rPr sz="3200" b="1" i="0">
                <a:latin typeface="Times New Roman" panose="02020603050405020304" charset="0"/>
                <a:ea typeface="monospace"/>
                <a:cs typeface="Times New Roman" panose="02020603050405020304" charset="0"/>
              </a:rPr>
              <a:t>WHERE</a:t>
            </a:r>
            <a:r>
              <a:rPr sz="3200" b="0" i="0">
                <a:latin typeface="Times New Roman" panose="02020603050405020304" charset="0"/>
                <a:ea typeface="monospace"/>
                <a:cs typeface="Times New Roman" panose="02020603050405020304" charset="0"/>
              </a:rPr>
              <a:t> condition</a:t>
            </a:r>
            <a:endParaRPr sz="3200" b="0" i="0">
              <a:latin typeface="Times New Roman" panose="02020603050405020304" charset="0"/>
              <a:ea typeface="monospace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</a:pPr>
            <a:r>
              <a:rPr sz="3200" b="1" i="0">
                <a:latin typeface="Times New Roman" panose="02020603050405020304" charset="0"/>
                <a:ea typeface="monospace"/>
                <a:cs typeface="Times New Roman" panose="02020603050405020304" charset="0"/>
              </a:rPr>
              <a:t>GROUP BY</a:t>
            </a:r>
            <a:r>
              <a:rPr sz="3200" b="0" i="0">
                <a:latin typeface="Times New Roman" panose="02020603050405020304" charset="0"/>
                <a:ea typeface="monospace"/>
                <a:cs typeface="Times New Roman" panose="02020603050405020304" charset="0"/>
              </a:rPr>
              <a:t> column_name(s)</a:t>
            </a:r>
            <a:endParaRPr sz="3200" b="0" i="0">
              <a:latin typeface="Times New Roman" panose="02020603050405020304" charset="0"/>
              <a:ea typeface="monospace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</a:pPr>
            <a:r>
              <a:rPr sz="3200" b="1" i="0">
                <a:latin typeface="Times New Roman" panose="02020603050405020304" charset="0"/>
                <a:ea typeface="monospace"/>
                <a:cs typeface="Times New Roman" panose="02020603050405020304" charset="0"/>
              </a:rPr>
              <a:t>HAVING condition</a:t>
            </a:r>
            <a:endParaRPr sz="3200" b="0" i="0">
              <a:latin typeface="Times New Roman" panose="02020603050405020304" charset="0"/>
              <a:ea typeface="monospace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</a:pPr>
            <a:r>
              <a:rPr sz="3200" b="1" i="0">
                <a:latin typeface="Times New Roman" panose="02020603050405020304" charset="0"/>
                <a:ea typeface="monospace"/>
                <a:cs typeface="Times New Roman" panose="02020603050405020304" charset="0"/>
              </a:rPr>
              <a:t>ORDER BY</a:t>
            </a:r>
            <a:r>
              <a:rPr sz="3200" b="0" i="0">
                <a:latin typeface="Times New Roman" panose="02020603050405020304" charset="0"/>
                <a:ea typeface="monospace"/>
                <a:cs typeface="Times New Roman" panose="02020603050405020304" charset="0"/>
              </a:rPr>
              <a:t> column_name(s);</a:t>
            </a:r>
            <a:endParaRPr sz="3200" b="0" i="0">
              <a:latin typeface="Times New Roman" panose="02020603050405020304" charset="0"/>
              <a:ea typeface="monospace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</a:pPr>
            <a:endParaRPr sz="3200" b="0" i="0">
              <a:latin typeface="Times New Roman" panose="02020603050405020304" charset="0"/>
              <a:ea typeface="monospace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005" y="798195"/>
            <a:ext cx="11775440" cy="48488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sp>
        <p:nvSpPr>
          <p:cNvPr id="2" name="Text Box 1"/>
          <p:cNvSpPr txBox="1"/>
          <p:nvPr/>
        </p:nvSpPr>
        <p:spPr>
          <a:xfrm>
            <a:off x="452755" y="243205"/>
            <a:ext cx="11285220" cy="206502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lnSpc>
                <a:spcPct val="150000"/>
              </a:lnSpc>
            </a:pPr>
            <a:r>
              <a:rPr sz="2800" b="0" i="0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The following SQL statement lists the number of customers in each country. Only include countries with more than 5 customers:</a:t>
            </a:r>
            <a:endParaRPr sz="2800" b="0" i="0">
              <a:solidFill>
                <a:srgbClr val="000000"/>
              </a:solidFill>
              <a:latin typeface="Verdana" panose="020B0604030504040204"/>
              <a:ea typeface="Verdana" panose="020B060403050404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375" y="2616200"/>
            <a:ext cx="9706610" cy="315531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8145" y="207645"/>
            <a:ext cx="11464925" cy="56057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sp>
        <p:nvSpPr>
          <p:cNvPr id="3" name="Text Box 2"/>
          <p:cNvSpPr txBox="1"/>
          <p:nvPr/>
        </p:nvSpPr>
        <p:spPr>
          <a:xfrm>
            <a:off x="259080" y="528955"/>
            <a:ext cx="11627485" cy="10763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sz="3200" b="0" i="0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The following SQL statement lists the employees that have registered more than 10 orders:</a:t>
            </a:r>
            <a:endParaRPr sz="3200" b="0" i="0">
              <a:solidFill>
                <a:srgbClr val="000000"/>
              </a:solidFill>
              <a:latin typeface="Verdana" panose="020B0604030504040204"/>
              <a:ea typeface="Verdana" panose="020B060403050404020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80" y="1948180"/>
            <a:ext cx="11711305" cy="23774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sp>
        <p:nvSpPr>
          <p:cNvPr id="3" name="Text Box 2"/>
          <p:cNvSpPr txBox="1"/>
          <p:nvPr/>
        </p:nvSpPr>
        <p:spPr>
          <a:xfrm>
            <a:off x="259080" y="220345"/>
            <a:ext cx="11627485" cy="10763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sz="3200" b="0" i="0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L</a:t>
            </a:r>
            <a:r>
              <a:rPr sz="3200" b="0" i="0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ists if the employees "Davolio" or "Fuller" have registered more than 25 orders:</a:t>
            </a:r>
            <a:endParaRPr sz="3200" b="0" i="0">
              <a:solidFill>
                <a:srgbClr val="000000"/>
              </a:solidFill>
              <a:latin typeface="Verdana" panose="020B0604030504040204"/>
              <a:ea typeface="Verdana" panose="020B060403050404020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080" y="1854200"/>
            <a:ext cx="11499850" cy="29235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sp>
        <p:nvSpPr>
          <p:cNvPr id="7" name="Text Box 6"/>
          <p:cNvSpPr txBox="1"/>
          <p:nvPr/>
        </p:nvSpPr>
        <p:spPr>
          <a:xfrm>
            <a:off x="718185" y="1228725"/>
            <a:ext cx="10998835" cy="5213985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sz="3600" b="1"/>
              <a:t>% (Percent)</a:t>
            </a:r>
            <a:r>
              <a:rPr sz="3600"/>
              <a:t>: Represents zero or more characters.</a:t>
            </a:r>
            <a:endParaRPr sz="3600"/>
          </a:p>
          <a:p>
            <a:pPr>
              <a:lnSpc>
                <a:spcPct val="150000"/>
              </a:lnSpc>
            </a:pPr>
            <a:r>
              <a:rPr sz="3600" b="1"/>
              <a:t>_ (Underscore)</a:t>
            </a:r>
            <a:r>
              <a:rPr sz="3600"/>
              <a:t>: Represents a single character.</a:t>
            </a:r>
            <a:endParaRPr sz="3600"/>
          </a:p>
          <a:p>
            <a:pPr>
              <a:lnSpc>
                <a:spcPct val="150000"/>
              </a:lnSpc>
            </a:pPr>
            <a:r>
              <a:rPr sz="3600" b="1"/>
              <a:t>[] (Square Brackets)</a:t>
            </a:r>
            <a:r>
              <a:rPr sz="3600"/>
              <a:t>: Represents any single character within the brackets (like a set of characters)</a:t>
            </a:r>
            <a:endParaRPr sz="3600"/>
          </a:p>
          <a:p>
            <a:pPr>
              <a:lnSpc>
                <a:spcPct val="150000"/>
              </a:lnSpc>
            </a:pPr>
            <a:r>
              <a:rPr sz="3600" b="1"/>
              <a:t>[^] (Caret inside square brackets)</a:t>
            </a:r>
            <a:r>
              <a:rPr sz="3600"/>
              <a:t>: Represents any single character not within the brackets.</a:t>
            </a:r>
            <a:endParaRPr sz="3600"/>
          </a:p>
          <a:p>
            <a:pPr>
              <a:lnSpc>
                <a:spcPct val="150000"/>
              </a:lnSpc>
            </a:pPr>
            <a:endParaRPr sz="360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2285"/>
          </a:xfrm>
        </p:spPr>
        <p:txBody>
          <a:bodyPr>
            <a:normAutofit fontScale="90000"/>
          </a:bodyPr>
          <a:p>
            <a:pPr algn="ctr"/>
            <a:r>
              <a:rPr lang="en-US" sz="4800" dirty="0">
                <a:latin typeface="Algerian" panose="04020705040A02060702" pitchFamily="82" charset="0"/>
                <a:cs typeface="Algerian" panose="04020705040A02060702" pitchFamily="82" charset="0"/>
              </a:rPr>
              <a:t>Wildcard Characters</a:t>
            </a:r>
            <a:endParaRPr lang="en-US" sz="4800" dirty="0">
              <a:latin typeface="Algerian" panose="04020705040A02060702" pitchFamily="82" charset="0"/>
              <a:cs typeface="Algerian" panose="04020705040A02060702" pitchFamily="82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sp>
        <p:nvSpPr>
          <p:cNvPr id="3" name="Text Box 2"/>
          <p:cNvSpPr txBox="1"/>
          <p:nvPr/>
        </p:nvSpPr>
        <p:spPr>
          <a:xfrm>
            <a:off x="351155" y="1056640"/>
            <a:ext cx="11627485" cy="448754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/>
            <a:r>
              <a:rPr sz="3200" b="1" i="0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SELECT</a:t>
            </a:r>
            <a:r>
              <a:rPr sz="3200" b="0" i="0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 column_name(s)</a:t>
            </a:r>
            <a:endParaRPr sz="3200" b="0" i="0">
              <a:solidFill>
                <a:srgbClr val="000000"/>
              </a:solidFill>
              <a:latin typeface="Verdana" panose="020B0604030504040204"/>
              <a:ea typeface="Verdana" panose="020B0604030504040204"/>
            </a:endParaRPr>
          </a:p>
          <a:p>
            <a:pPr marL="0" indent="0"/>
            <a:r>
              <a:rPr sz="3200" b="1" i="0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FROM</a:t>
            </a:r>
            <a:r>
              <a:rPr sz="3200" b="0" i="0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 table_name</a:t>
            </a:r>
            <a:endParaRPr sz="3200" b="0" i="0">
              <a:solidFill>
                <a:srgbClr val="000000"/>
              </a:solidFill>
              <a:latin typeface="Verdana" panose="020B0604030504040204"/>
              <a:ea typeface="Verdana" panose="020B0604030504040204"/>
            </a:endParaRPr>
          </a:p>
          <a:p>
            <a:pPr marL="0" indent="0"/>
            <a:r>
              <a:rPr sz="3200" b="1" i="0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WHERE EXISTS</a:t>
            </a:r>
            <a:endParaRPr sz="3200" b="1" i="0">
              <a:solidFill>
                <a:srgbClr val="000000"/>
              </a:solidFill>
              <a:latin typeface="Verdana" panose="020B0604030504040204"/>
              <a:ea typeface="Verdana" panose="020B0604030504040204"/>
            </a:endParaRPr>
          </a:p>
          <a:p>
            <a:pPr marL="914400" lvl="2" indent="457200"/>
            <a:r>
              <a:rPr sz="3200" b="0" i="0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(</a:t>
            </a:r>
            <a:endParaRPr sz="3200" b="0" i="0">
              <a:solidFill>
                <a:srgbClr val="000000"/>
              </a:solidFill>
              <a:latin typeface="Verdana" panose="020B0604030504040204"/>
              <a:ea typeface="Verdana" panose="020B0604030504040204"/>
            </a:endParaRPr>
          </a:p>
          <a:p>
            <a:pPr marL="1371600" lvl="3" indent="457200"/>
            <a:r>
              <a:rPr sz="3200" b="1" i="0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SELECT</a:t>
            </a:r>
            <a:r>
              <a:rPr sz="3200" b="0" i="0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 column_name </a:t>
            </a:r>
            <a:endParaRPr sz="3200" b="0" i="0">
              <a:solidFill>
                <a:srgbClr val="000000"/>
              </a:solidFill>
              <a:latin typeface="Verdana" panose="020B0604030504040204"/>
              <a:ea typeface="Verdana" panose="020B0604030504040204"/>
            </a:endParaRPr>
          </a:p>
          <a:p>
            <a:pPr marL="1371600" lvl="3" indent="457200"/>
            <a:r>
              <a:rPr sz="3200" b="1" i="0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FROM</a:t>
            </a:r>
            <a:r>
              <a:rPr sz="3200" b="0" i="0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 table_name </a:t>
            </a:r>
            <a:endParaRPr sz="3200" b="0" i="0">
              <a:solidFill>
                <a:srgbClr val="000000"/>
              </a:solidFill>
              <a:latin typeface="Verdana" panose="020B0604030504040204"/>
              <a:ea typeface="Verdana" panose="020B0604030504040204"/>
            </a:endParaRPr>
          </a:p>
          <a:p>
            <a:pPr marL="1371600" lvl="3" indent="457200"/>
            <a:r>
              <a:rPr sz="3200" b="1" i="0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WHERE </a:t>
            </a:r>
            <a:r>
              <a:rPr sz="3200" b="0" i="0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condition</a:t>
            </a:r>
            <a:endParaRPr sz="3200" b="0" i="0">
              <a:solidFill>
                <a:srgbClr val="000000"/>
              </a:solidFill>
              <a:latin typeface="Verdana" panose="020B0604030504040204"/>
              <a:ea typeface="Verdana" panose="020B0604030504040204"/>
            </a:endParaRPr>
          </a:p>
          <a:p>
            <a:pPr marL="914400" lvl="2" indent="457200"/>
            <a:r>
              <a:rPr sz="3200" b="0" i="0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);</a:t>
            </a:r>
            <a:endParaRPr sz="3200" b="0" i="0">
              <a:solidFill>
                <a:srgbClr val="000000"/>
              </a:solidFill>
              <a:latin typeface="Verdana" panose="020B0604030504040204"/>
              <a:ea typeface="Verdana" panose="020B06040305040402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0" y="0"/>
            <a:ext cx="2687955" cy="7867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noAutofit/>
          </a:bodyPr>
          <a:p>
            <a:pPr marL="0" indent="0" algn="ctr">
              <a:spcBef>
                <a:spcPts val="500"/>
              </a:spcBef>
              <a:spcAft>
                <a:spcPts val="500"/>
              </a:spcAft>
            </a:pPr>
            <a:r>
              <a:rPr lang="en-US" sz="4400" b="1" i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EXISTS</a:t>
            </a:r>
            <a:endParaRPr lang="en-US" sz="4400" b="1" i="0">
              <a:solidFill>
                <a:srgbClr val="000000"/>
              </a:solidFill>
              <a:latin typeface="Segoe UI" panose="020B0502040204020203"/>
              <a:ea typeface="Segoe UI" panose="020B0502040204020203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15" y="0"/>
            <a:ext cx="10916285" cy="335216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15" y="3352165"/>
            <a:ext cx="9479915" cy="339153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41960" y="277495"/>
            <a:ext cx="11410950" cy="9531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sz="2800" b="0" i="0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The following SQL statement returns TRUE and lists the suppliers with a product price less than 20:</a:t>
            </a:r>
            <a:endParaRPr sz="2800" b="0" i="0">
              <a:solidFill>
                <a:srgbClr val="000000"/>
              </a:solidFill>
              <a:latin typeface="Verdana" panose="020B0604030504040204"/>
              <a:ea typeface="Verdana" panose="020B06040305040402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33400" y="1748790"/>
            <a:ext cx="11399520" cy="4642485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sz="2800" b="0" i="0">
                <a:solidFill>
                  <a:srgbClr val="0000CD"/>
                </a:solidFill>
                <a:latin typeface="Consolas" panose="020B0609020204030204"/>
                <a:ea typeface="Consolas" panose="020B0609020204030204"/>
              </a:rPr>
              <a:t>SELECT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SupplierName</a:t>
            </a:r>
            <a:endParaRPr sz="28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2800" b="0" i="0">
                <a:solidFill>
                  <a:srgbClr val="0000CD"/>
                </a:solidFill>
                <a:latin typeface="Consolas" panose="020B0609020204030204"/>
                <a:ea typeface="Consolas" panose="020B0609020204030204"/>
              </a:rPr>
              <a:t>FROM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Suppliers</a:t>
            </a:r>
            <a:r>
              <a:rPr lang="en-US"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 a</a:t>
            </a:r>
            <a:endParaRPr sz="28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2800" b="0" i="0">
                <a:solidFill>
                  <a:srgbClr val="0000CD"/>
                </a:solidFill>
                <a:latin typeface="Consolas" panose="020B0609020204030204"/>
                <a:ea typeface="Consolas" panose="020B0609020204030204"/>
              </a:rPr>
              <a:t>WHERE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800" b="0" i="0">
                <a:solidFill>
                  <a:srgbClr val="0000CD"/>
                </a:solidFill>
                <a:latin typeface="Consolas" panose="020B0609020204030204"/>
                <a:ea typeface="Consolas" panose="020B0609020204030204"/>
              </a:rPr>
              <a:t>EXISTS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endParaRPr sz="28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457200" lvl="1" indent="457200"/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(</a:t>
            </a:r>
            <a:r>
              <a:rPr lang="en-US"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	</a:t>
            </a:r>
            <a:r>
              <a:rPr sz="2800" b="0" i="0">
                <a:solidFill>
                  <a:srgbClr val="0000CD"/>
                </a:solidFill>
                <a:latin typeface="Consolas" panose="020B0609020204030204"/>
                <a:ea typeface="Consolas" panose="020B0609020204030204"/>
              </a:rPr>
              <a:t>SELECT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ProductName </a:t>
            </a:r>
            <a:endParaRPr sz="28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1371600" lvl="3" indent="457200"/>
            <a:r>
              <a:rPr sz="2800" b="0" i="0">
                <a:solidFill>
                  <a:srgbClr val="0000CD"/>
                </a:solidFill>
                <a:latin typeface="Consolas" panose="020B0609020204030204"/>
                <a:ea typeface="Consolas" panose="020B0609020204030204"/>
              </a:rPr>
              <a:t>FROM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Products </a:t>
            </a:r>
            <a:r>
              <a:rPr lang="en-US"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b</a:t>
            </a:r>
            <a:endParaRPr sz="28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1371600" lvl="3" indent="457200"/>
            <a:r>
              <a:rPr sz="2800" b="0" i="0">
                <a:solidFill>
                  <a:srgbClr val="0000CD"/>
                </a:solidFill>
                <a:latin typeface="Consolas" panose="020B0609020204030204"/>
                <a:ea typeface="Consolas" panose="020B0609020204030204"/>
              </a:rPr>
              <a:t>WHERE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b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.SupplierID = </a:t>
            </a:r>
            <a:r>
              <a:rPr lang="en-US"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A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.supplierID</a:t>
            </a:r>
            <a:r>
              <a:rPr lang="en-US"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 </a:t>
            </a:r>
            <a:r>
              <a:rPr sz="2800" b="0" i="0">
                <a:solidFill>
                  <a:srgbClr val="0000CD"/>
                </a:solidFill>
                <a:latin typeface="Consolas" panose="020B0609020204030204"/>
                <a:ea typeface="Consolas" panose="020B0609020204030204"/>
              </a:rPr>
              <a:t>AND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Price &lt; </a:t>
            </a:r>
            <a:r>
              <a:rPr sz="2800" b="0" i="0">
                <a:solidFill>
                  <a:srgbClr val="FF0000"/>
                </a:solidFill>
                <a:latin typeface="Consolas" panose="020B0609020204030204"/>
                <a:ea typeface="Consolas" panose="020B0609020204030204"/>
              </a:rPr>
              <a:t>20</a:t>
            </a:r>
            <a:endParaRPr sz="2800" b="0" i="0">
              <a:solidFill>
                <a:srgbClr val="FF0000"/>
              </a:solidFill>
              <a:latin typeface="Consolas" panose="020B0609020204030204"/>
              <a:ea typeface="Consolas" panose="020B0609020204030204"/>
            </a:endParaRPr>
          </a:p>
          <a:p>
            <a:pPr marL="1371600" lvl="3" indent="457200"/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);</a:t>
            </a:r>
            <a:endParaRPr sz="28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464820" y="1348105"/>
            <a:ext cx="11399520" cy="3691890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sz="3600" b="1" i="0">
                <a:latin typeface="Consolas" panose="020B0609020204030204"/>
                <a:ea typeface="Consolas" panose="020B0609020204030204"/>
              </a:rPr>
              <a:t>SELECT</a:t>
            </a:r>
            <a:r>
              <a:rPr sz="3600" b="0" i="0">
                <a:latin typeface="Consolas" panose="020B0609020204030204"/>
                <a:ea typeface="Consolas" panose="020B0609020204030204"/>
              </a:rPr>
              <a:t> column_name(s)</a:t>
            </a:r>
            <a:endParaRPr sz="3600" b="0" i="0"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3600" b="1" i="0">
                <a:latin typeface="Consolas" panose="020B0609020204030204"/>
                <a:ea typeface="Consolas" panose="020B0609020204030204"/>
              </a:rPr>
              <a:t>FROM</a:t>
            </a:r>
            <a:r>
              <a:rPr sz="3600" b="0" i="0">
                <a:latin typeface="Consolas" panose="020B0609020204030204"/>
                <a:ea typeface="Consolas" panose="020B0609020204030204"/>
              </a:rPr>
              <a:t> table_name</a:t>
            </a:r>
            <a:endParaRPr sz="3600" b="0" i="0"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3600" b="1" i="0">
                <a:latin typeface="Consolas" panose="020B0609020204030204"/>
                <a:ea typeface="Consolas" panose="020B0609020204030204"/>
              </a:rPr>
              <a:t>WHERE</a:t>
            </a:r>
            <a:r>
              <a:rPr sz="3600" b="0" i="0">
                <a:latin typeface="Consolas" panose="020B0609020204030204"/>
                <a:ea typeface="Consolas" panose="020B0609020204030204"/>
              </a:rPr>
              <a:t> column_name </a:t>
            </a:r>
            <a:r>
              <a:rPr sz="3600" b="1" i="0">
                <a:solidFill>
                  <a:schemeClr val="accent1"/>
                </a:solidFill>
                <a:latin typeface="Consolas" panose="020B0609020204030204"/>
                <a:ea typeface="Consolas" panose="020B0609020204030204"/>
              </a:rPr>
              <a:t>operator</a:t>
            </a:r>
            <a:r>
              <a:rPr sz="3600" b="0" i="0">
                <a:latin typeface="Consolas" panose="020B0609020204030204"/>
                <a:ea typeface="Consolas" panose="020B0609020204030204"/>
              </a:rPr>
              <a:t> </a:t>
            </a:r>
            <a:r>
              <a:rPr sz="3600" b="1" i="0">
                <a:solidFill>
                  <a:srgbClr val="FF0000"/>
                </a:solidFill>
                <a:latin typeface="Consolas" panose="020B0609020204030204"/>
                <a:ea typeface="Consolas" panose="020B0609020204030204"/>
              </a:rPr>
              <a:t>ANY</a:t>
            </a:r>
            <a:endParaRPr sz="3600" b="0" i="0"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3600" b="0" i="0">
                <a:latin typeface="Consolas" panose="020B0609020204030204"/>
                <a:ea typeface="Consolas" panose="020B0609020204030204"/>
              </a:rPr>
              <a:t>  (SELECT column_name</a:t>
            </a:r>
            <a:endParaRPr sz="3600" b="0" i="0"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3600" b="0" i="0">
                <a:latin typeface="Consolas" panose="020B0609020204030204"/>
                <a:ea typeface="Consolas" panose="020B0609020204030204"/>
              </a:rPr>
              <a:t>  FROM table_name</a:t>
            </a:r>
            <a:endParaRPr sz="3600" b="0" i="0"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3600" b="0" i="0">
                <a:latin typeface="Consolas" panose="020B0609020204030204"/>
                <a:ea typeface="Consolas" panose="020B0609020204030204"/>
              </a:rPr>
              <a:t>  WHERE condition);</a:t>
            </a:r>
            <a:endParaRPr sz="3600" b="0" i="0"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0" y="0"/>
            <a:ext cx="3020060" cy="7867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noAutofit/>
          </a:bodyPr>
          <a:p>
            <a:pPr marL="0" indent="0" algn="ctr">
              <a:spcBef>
                <a:spcPts val="500"/>
              </a:spcBef>
              <a:spcAft>
                <a:spcPts val="500"/>
              </a:spcAft>
            </a:pPr>
            <a:r>
              <a:rPr lang="en-US" sz="4400" b="1" i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ANY/ ALL</a:t>
            </a:r>
            <a:endParaRPr lang="en-US" sz="4400" b="1" i="0">
              <a:solidFill>
                <a:srgbClr val="000000"/>
              </a:solidFill>
              <a:latin typeface="Segoe UI" panose="020B0502040204020203"/>
              <a:ea typeface="Segoe UI" panose="020B0502040204020203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04800" y="5166360"/>
            <a:ext cx="11205845" cy="10763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sz="2800" b="1" i="0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Note:</a:t>
            </a:r>
            <a:endParaRPr sz="2800" b="1" i="0">
              <a:solidFill>
                <a:srgbClr val="000000"/>
              </a:solidFill>
              <a:latin typeface="Verdana" panose="020B0604030504040204"/>
              <a:ea typeface="Verdana" panose="020B0604030504040204"/>
            </a:endParaRPr>
          </a:p>
          <a:p>
            <a:pPr marL="0" indent="0"/>
            <a:r>
              <a:rPr sz="2800" b="0" i="0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 The </a:t>
            </a:r>
            <a:r>
              <a:rPr sz="3600" b="1">
                <a:solidFill>
                  <a:schemeClr val="accent1"/>
                </a:solidFill>
                <a:latin typeface="Consolas" panose="020B0609020204030204"/>
                <a:ea typeface="Consolas" panose="020B0609020204030204"/>
              </a:rPr>
              <a:t>operator</a:t>
            </a:r>
            <a:r>
              <a:rPr sz="2800" b="0" i="0">
                <a:solidFill>
                  <a:srgbClr val="000000"/>
                </a:solidFill>
                <a:latin typeface="Verdana" panose="020B0604030504040204"/>
                <a:ea typeface="Verdana" panose="020B0604030504040204"/>
              </a:rPr>
              <a:t> must be (=, &lt;&gt;, !=, &gt;, &gt;=, &lt;, or &lt;=).</a:t>
            </a:r>
            <a:endParaRPr sz="2800" b="0" i="0">
              <a:solidFill>
                <a:srgbClr val="000000"/>
              </a:solidFill>
              <a:latin typeface="Verdana" panose="020B0604030504040204"/>
              <a:ea typeface="Verdana" panose="020B060403050404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464820" y="1348105"/>
            <a:ext cx="11399520" cy="4642485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sz="3600" b="1" i="0">
                <a:latin typeface="Consolas" panose="020B0609020204030204"/>
                <a:ea typeface="Consolas" panose="020B0609020204030204"/>
              </a:rPr>
              <a:t>SELECT</a:t>
            </a:r>
            <a:r>
              <a:rPr sz="3600" b="0" i="0">
                <a:latin typeface="Consolas" panose="020B0609020204030204"/>
                <a:ea typeface="Consolas" panose="020B0609020204030204"/>
              </a:rPr>
              <a:t> column_name(s)</a:t>
            </a:r>
            <a:endParaRPr sz="3600" b="0" i="0"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3600" b="1" i="0">
                <a:latin typeface="Consolas" panose="020B0609020204030204"/>
                <a:ea typeface="Consolas" panose="020B0609020204030204"/>
              </a:rPr>
              <a:t>FROM</a:t>
            </a:r>
            <a:r>
              <a:rPr sz="3600" b="0" i="0">
                <a:latin typeface="Consolas" panose="020B0609020204030204"/>
                <a:ea typeface="Consolas" panose="020B0609020204030204"/>
              </a:rPr>
              <a:t> table_name</a:t>
            </a:r>
            <a:endParaRPr sz="3600" b="0" i="0"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3600" b="1" i="0">
                <a:latin typeface="Consolas" panose="020B0609020204030204"/>
                <a:ea typeface="Consolas" panose="020B0609020204030204"/>
              </a:rPr>
              <a:t>WHERE</a:t>
            </a:r>
            <a:r>
              <a:rPr sz="3600" b="0" i="0">
                <a:latin typeface="Consolas" panose="020B0609020204030204"/>
                <a:ea typeface="Consolas" panose="020B0609020204030204"/>
              </a:rPr>
              <a:t> column_name operator </a:t>
            </a:r>
            <a:r>
              <a:rPr sz="3600" b="1" i="0">
                <a:solidFill>
                  <a:srgbClr val="FF0000"/>
                </a:solidFill>
                <a:latin typeface="Consolas" panose="020B0609020204030204"/>
                <a:ea typeface="Consolas" panose="020B0609020204030204"/>
              </a:rPr>
              <a:t>A</a:t>
            </a:r>
            <a:r>
              <a:rPr lang="en-US" sz="3600" b="1" i="0">
                <a:solidFill>
                  <a:srgbClr val="FF0000"/>
                </a:solidFill>
                <a:latin typeface="Consolas" panose="020B0609020204030204"/>
                <a:ea typeface="Consolas" panose="020B0609020204030204"/>
              </a:rPr>
              <a:t>LL</a:t>
            </a:r>
            <a:endParaRPr sz="3600" b="0" i="0"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3600" b="0" i="0">
                <a:latin typeface="Consolas" panose="020B0609020204030204"/>
                <a:ea typeface="Consolas" panose="020B0609020204030204"/>
              </a:rPr>
              <a:t>  (SELECT column_name</a:t>
            </a:r>
            <a:endParaRPr sz="3600" b="0" i="0"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3600" b="0" i="0">
                <a:latin typeface="Consolas" panose="020B0609020204030204"/>
                <a:ea typeface="Consolas" panose="020B0609020204030204"/>
              </a:rPr>
              <a:t>  FROM table_name</a:t>
            </a:r>
            <a:endParaRPr sz="3600" b="0" i="0"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3600" b="0" i="0">
                <a:latin typeface="Consolas" panose="020B0609020204030204"/>
                <a:ea typeface="Consolas" panose="020B0609020204030204"/>
              </a:rPr>
              <a:t>  WHERE condition);</a:t>
            </a:r>
            <a:endParaRPr sz="3600" b="0" i="0"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85495" y="340995"/>
            <a:ext cx="7632065" cy="5219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500"/>
              </a:spcBef>
              <a:spcAft>
                <a:spcPts val="500"/>
              </a:spcAft>
            </a:pPr>
            <a:r>
              <a:rPr sz="2800" b="1" i="0">
                <a:solidFill>
                  <a:srgbClr val="FF0000"/>
                </a:solidFill>
                <a:latin typeface="Segoe UI" panose="020B0502040204020203"/>
                <a:ea typeface="Segoe UI" panose="020B0502040204020203"/>
              </a:rPr>
              <a:t>ALL Syntax With WHERE or HAVING</a:t>
            </a:r>
            <a:endParaRPr sz="2800" b="1" i="0">
              <a:solidFill>
                <a:srgbClr val="FF0000"/>
              </a:solidFill>
              <a:latin typeface="Segoe UI" panose="020B0502040204020203"/>
              <a:ea typeface="Segoe UI" panose="020B0502040204020203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5400" y="852170"/>
            <a:ext cx="6418580" cy="479552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464820" y="1348105"/>
            <a:ext cx="11399520" cy="3691890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sz="4000" b="1" i="0">
                <a:latin typeface="Consolas" panose="020B0609020204030204"/>
                <a:ea typeface="Consolas" panose="020B0609020204030204"/>
              </a:rPr>
              <a:t>CASE</a:t>
            </a:r>
            <a:endParaRPr sz="4000" b="1" i="0"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4000" i="0">
                <a:latin typeface="Consolas" panose="020B0609020204030204"/>
                <a:ea typeface="Consolas" panose="020B0609020204030204"/>
              </a:rPr>
              <a:t>    WHEN condition1 THEN result1</a:t>
            </a:r>
            <a:endParaRPr sz="4000" i="0"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4000" i="0">
                <a:latin typeface="Consolas" panose="020B0609020204030204"/>
                <a:ea typeface="Consolas" panose="020B0609020204030204"/>
              </a:rPr>
              <a:t>    WHEN condition2 THEN result2</a:t>
            </a:r>
            <a:endParaRPr sz="4000" i="0"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4000" i="0">
                <a:latin typeface="Consolas" panose="020B0609020204030204"/>
                <a:ea typeface="Consolas" panose="020B0609020204030204"/>
              </a:rPr>
              <a:t>    WHEN conditionN THEN resultN</a:t>
            </a:r>
            <a:endParaRPr sz="4000" i="0"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4000" i="0">
                <a:latin typeface="Consolas" panose="020B0609020204030204"/>
                <a:ea typeface="Consolas" panose="020B0609020204030204"/>
              </a:rPr>
              <a:t>    ELSE result</a:t>
            </a:r>
            <a:endParaRPr sz="4000" i="0"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4000" b="1" i="0">
                <a:latin typeface="Consolas" panose="020B0609020204030204"/>
                <a:ea typeface="Consolas" panose="020B0609020204030204"/>
              </a:rPr>
              <a:t>END;</a:t>
            </a:r>
            <a:endParaRPr sz="4000" b="1" i="0"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0" y="0"/>
            <a:ext cx="3020060" cy="7867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noAutofit/>
          </a:bodyPr>
          <a:p>
            <a:pPr marL="0" indent="0" algn="ctr">
              <a:spcBef>
                <a:spcPts val="500"/>
              </a:spcBef>
              <a:spcAft>
                <a:spcPts val="500"/>
              </a:spcAft>
            </a:pPr>
            <a:r>
              <a:rPr lang="en-US" sz="4400" b="1" i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CASE</a:t>
            </a:r>
            <a:endParaRPr lang="en-US" sz="4400" b="1" i="0">
              <a:solidFill>
                <a:srgbClr val="000000"/>
              </a:solidFill>
              <a:latin typeface="Segoe UI" panose="020B0502040204020203"/>
              <a:ea typeface="Segoe UI" panose="020B0502040204020203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54075" y="764540"/>
            <a:ext cx="10770235" cy="5088890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sz="2800" b="0" i="0">
                <a:solidFill>
                  <a:srgbClr val="0000CD"/>
                </a:solidFill>
                <a:latin typeface="Consolas" panose="020B0609020204030204"/>
                <a:ea typeface="Consolas" panose="020B0609020204030204"/>
              </a:rPr>
              <a:t>SELECT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OrderID, Quantity,</a:t>
            </a:r>
            <a:endParaRPr sz="28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2800" b="0" i="0">
                <a:solidFill>
                  <a:srgbClr val="0000CD"/>
                </a:solidFill>
                <a:latin typeface="Consolas" panose="020B0609020204030204"/>
                <a:ea typeface="Consolas" panose="020B0609020204030204"/>
              </a:rPr>
              <a:t>CASE</a:t>
            </a:r>
            <a:endParaRPr sz="2800" b="0" i="0">
              <a:solidFill>
                <a:srgbClr val="0000CD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   </a:t>
            </a:r>
            <a:r>
              <a:rPr sz="2800" b="0" i="0">
                <a:solidFill>
                  <a:srgbClr val="0000CD"/>
                </a:solidFill>
                <a:latin typeface="Consolas" panose="020B0609020204030204"/>
                <a:ea typeface="Consolas" panose="020B0609020204030204"/>
              </a:rPr>
              <a:t>WHEN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Quantity &gt; </a:t>
            </a:r>
            <a:r>
              <a:rPr sz="2800" b="0" i="0">
                <a:solidFill>
                  <a:srgbClr val="FF0000"/>
                </a:solidFill>
                <a:latin typeface="Consolas" panose="020B0609020204030204"/>
                <a:ea typeface="Consolas" panose="020B0609020204030204"/>
              </a:rPr>
              <a:t>30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800" b="0" i="0">
                <a:solidFill>
                  <a:srgbClr val="0000CD"/>
                </a:solidFill>
                <a:latin typeface="Consolas" panose="020B0609020204030204"/>
                <a:ea typeface="Consolas" panose="020B0609020204030204"/>
              </a:rPr>
              <a:t>THEN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800" b="0" i="0">
                <a:solidFill>
                  <a:srgbClr val="A52A2A"/>
                </a:solidFill>
                <a:latin typeface="Consolas" panose="020B0609020204030204"/>
                <a:ea typeface="Consolas" panose="020B0609020204030204"/>
              </a:rPr>
              <a:t>'The quantity is greater than 30'</a:t>
            </a:r>
            <a:endParaRPr sz="2800" b="0" i="0">
              <a:solidFill>
                <a:srgbClr val="A52A2A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   </a:t>
            </a:r>
            <a:r>
              <a:rPr sz="2800" b="0" i="0">
                <a:solidFill>
                  <a:srgbClr val="0000CD"/>
                </a:solidFill>
                <a:latin typeface="Consolas" panose="020B0609020204030204"/>
                <a:ea typeface="Consolas" panose="020B0609020204030204"/>
              </a:rPr>
              <a:t>WHEN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Quantity = </a:t>
            </a:r>
            <a:r>
              <a:rPr sz="2800" b="0" i="0">
                <a:solidFill>
                  <a:srgbClr val="FF0000"/>
                </a:solidFill>
                <a:latin typeface="Consolas" panose="020B0609020204030204"/>
                <a:ea typeface="Consolas" panose="020B0609020204030204"/>
              </a:rPr>
              <a:t>30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800" b="0" i="0">
                <a:solidFill>
                  <a:srgbClr val="0000CD"/>
                </a:solidFill>
                <a:latin typeface="Consolas" panose="020B0609020204030204"/>
                <a:ea typeface="Consolas" panose="020B0609020204030204"/>
              </a:rPr>
              <a:t>THEN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800" b="0" i="0">
                <a:solidFill>
                  <a:srgbClr val="A52A2A"/>
                </a:solidFill>
                <a:latin typeface="Consolas" panose="020B0609020204030204"/>
                <a:ea typeface="Consolas" panose="020B0609020204030204"/>
              </a:rPr>
              <a:t>'The quantity is 30'</a:t>
            </a:r>
            <a:endParaRPr sz="2800" b="0" i="0">
              <a:solidFill>
                <a:srgbClr val="A52A2A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   </a:t>
            </a:r>
            <a:r>
              <a:rPr sz="2800" b="0" i="0">
                <a:solidFill>
                  <a:srgbClr val="0000CD"/>
                </a:solidFill>
                <a:latin typeface="Consolas" panose="020B0609020204030204"/>
                <a:ea typeface="Consolas" panose="020B0609020204030204"/>
              </a:rPr>
              <a:t>ELSE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800" b="0" i="0">
                <a:solidFill>
                  <a:srgbClr val="A52A2A"/>
                </a:solidFill>
                <a:latin typeface="Consolas" panose="020B0609020204030204"/>
                <a:ea typeface="Consolas" panose="020B0609020204030204"/>
              </a:rPr>
              <a:t>'The quantity is under 30'</a:t>
            </a:r>
            <a:endParaRPr sz="2800" b="0" i="0">
              <a:solidFill>
                <a:srgbClr val="A52A2A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2800" b="0" i="0">
                <a:solidFill>
                  <a:srgbClr val="0000CD"/>
                </a:solidFill>
                <a:latin typeface="Consolas" panose="020B0609020204030204"/>
                <a:ea typeface="Consolas" panose="020B0609020204030204"/>
              </a:rPr>
              <a:t>END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sz="2800" b="0" i="0">
                <a:solidFill>
                  <a:srgbClr val="0000CD"/>
                </a:solidFill>
                <a:latin typeface="Consolas" panose="020B0609020204030204"/>
                <a:ea typeface="Consolas" panose="020B0609020204030204"/>
              </a:rPr>
              <a:t>AS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QuantityText</a:t>
            </a:r>
            <a:endParaRPr sz="28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2800" b="0" i="0">
                <a:solidFill>
                  <a:srgbClr val="0000CD"/>
                </a:solidFill>
                <a:latin typeface="Consolas" panose="020B0609020204030204"/>
                <a:ea typeface="Consolas" panose="020B0609020204030204"/>
              </a:rPr>
              <a:t>FROM</a:t>
            </a:r>
            <a:r>
              <a:rPr sz="28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 OrderDetails;</a:t>
            </a:r>
            <a:endParaRPr sz="28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54075" y="764540"/>
            <a:ext cx="10770235" cy="5088890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sz="3600" b="0" i="0">
                <a:solidFill>
                  <a:srgbClr val="0000CD"/>
                </a:solidFill>
                <a:latin typeface="Consolas" panose="020B0609020204030204"/>
                <a:ea typeface="Consolas" panose="020B0609020204030204"/>
              </a:rPr>
              <a:t>SELECT </a:t>
            </a:r>
            <a:r>
              <a:rPr sz="3600" b="0" i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CustomerName, City, Country</a:t>
            </a:r>
            <a:endParaRPr sz="3600" b="0" i="0">
              <a:solidFill>
                <a:srgbClr val="0000CD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3600" b="0" i="0">
                <a:solidFill>
                  <a:srgbClr val="0000CD"/>
                </a:solidFill>
                <a:latin typeface="Consolas" panose="020B0609020204030204"/>
                <a:ea typeface="Consolas" panose="020B0609020204030204"/>
              </a:rPr>
              <a:t>FROM </a:t>
            </a:r>
            <a:r>
              <a:rPr sz="3600" b="0" i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Customers</a:t>
            </a:r>
            <a:endParaRPr sz="3600" b="0" i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3600" b="0" i="0">
                <a:solidFill>
                  <a:srgbClr val="0000CD"/>
                </a:solidFill>
                <a:latin typeface="Consolas" panose="020B0609020204030204"/>
                <a:ea typeface="Consolas" panose="020B0609020204030204"/>
              </a:rPr>
              <a:t>ORDER BY</a:t>
            </a:r>
            <a:endParaRPr sz="3600" b="0" i="0">
              <a:solidFill>
                <a:srgbClr val="0000CD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3600" b="0" i="0">
                <a:solidFill>
                  <a:srgbClr val="0000CD"/>
                </a:solidFill>
                <a:latin typeface="Consolas" panose="020B0609020204030204"/>
                <a:ea typeface="Consolas" panose="020B0609020204030204"/>
              </a:rPr>
              <a:t>(CASE</a:t>
            </a:r>
            <a:endParaRPr sz="3600" b="0" i="0">
              <a:solidFill>
                <a:srgbClr val="0000CD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3600" b="0" i="0">
                <a:solidFill>
                  <a:srgbClr val="0000CD"/>
                </a:solidFill>
                <a:latin typeface="Consolas" panose="020B0609020204030204"/>
                <a:ea typeface="Consolas" panose="020B0609020204030204"/>
              </a:rPr>
              <a:t>    WHEN </a:t>
            </a:r>
            <a:r>
              <a:rPr sz="3600" b="0" i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City</a:t>
            </a:r>
            <a:r>
              <a:rPr sz="3600" b="0" i="0">
                <a:solidFill>
                  <a:srgbClr val="0000CD"/>
                </a:solidFill>
                <a:latin typeface="Consolas" panose="020B0609020204030204"/>
                <a:ea typeface="Consolas" panose="020B0609020204030204"/>
              </a:rPr>
              <a:t> IS NULL THEN </a:t>
            </a:r>
            <a:r>
              <a:rPr sz="3600" b="0" i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Country</a:t>
            </a:r>
            <a:endParaRPr sz="3600" b="0" i="0">
              <a:solidFill>
                <a:srgbClr val="0000CD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3600" b="0" i="0">
                <a:solidFill>
                  <a:srgbClr val="0000CD"/>
                </a:solidFill>
                <a:latin typeface="Consolas" panose="020B0609020204030204"/>
                <a:ea typeface="Consolas" panose="020B0609020204030204"/>
              </a:rPr>
              <a:t>    ELSE</a:t>
            </a:r>
            <a:r>
              <a:rPr sz="3600" b="0" i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 City</a:t>
            </a:r>
            <a:endParaRPr sz="3600" b="0" i="0">
              <a:solidFill>
                <a:srgbClr val="0000CD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r>
              <a:rPr sz="3600" b="0" i="0">
                <a:solidFill>
                  <a:srgbClr val="0000CD"/>
                </a:solidFill>
                <a:latin typeface="Consolas" panose="020B0609020204030204"/>
                <a:ea typeface="Consolas" panose="020B0609020204030204"/>
              </a:rPr>
              <a:t>END);</a:t>
            </a:r>
            <a:endParaRPr sz="3600" b="0" i="0">
              <a:solidFill>
                <a:srgbClr val="0000CD"/>
              </a:solidFill>
              <a:latin typeface="Consolas" panose="020B0609020204030204"/>
              <a:ea typeface="Consolas" panose="020B0609020204030204"/>
            </a:endParaRPr>
          </a:p>
          <a:p>
            <a:pPr marL="0" indent="0"/>
            <a:endParaRPr sz="3600" b="0" i="0">
              <a:solidFill>
                <a:srgbClr val="0000CD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sp>
        <p:nvSpPr>
          <p:cNvPr id="6" name="Text Box 5"/>
          <p:cNvSpPr txBox="1"/>
          <p:nvPr/>
        </p:nvSpPr>
        <p:spPr>
          <a:xfrm>
            <a:off x="358140" y="541655"/>
            <a:ext cx="11513820" cy="58146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sz="3200" b="1"/>
              <a:t>SELECT * FROM STUDENT WHERE Name LIKE 'A%'; </a:t>
            </a:r>
            <a:endParaRPr lang="en-US" sz="3200" b="1"/>
          </a:p>
          <a:p>
            <a:pPr>
              <a:lnSpc>
                <a:spcPct val="150000"/>
              </a:lnSpc>
            </a:pPr>
            <a:r>
              <a:rPr lang="en-US" sz="2400"/>
              <a:t>-- Finds any name starting with 'A'</a:t>
            </a:r>
            <a:endParaRPr lang="en-US" sz="2400"/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sz="3200" b="1"/>
              <a:t>SELECT * FROM STUDENT WHERE Name LIKE '_an'; </a:t>
            </a:r>
            <a:endParaRPr lang="en-US" sz="3200" b="1"/>
          </a:p>
          <a:p>
            <a:pPr>
              <a:lnSpc>
                <a:spcPct val="150000"/>
              </a:lnSpc>
            </a:pPr>
            <a:r>
              <a:rPr lang="en-US" sz="2400"/>
              <a:t>-- Finds names like 'Dan', 'Jan', etc.</a:t>
            </a:r>
            <a:endParaRPr lang="en-US" sz="2400"/>
          </a:p>
          <a:p>
            <a:pPr>
              <a:lnSpc>
                <a:spcPct val="150000"/>
              </a:lnSpc>
            </a:pPr>
            <a:r>
              <a:rPr lang="en-US" sz="3200" b="1"/>
              <a:t>SELECT * FROM STUDENT WHERE Name LIKE '[CD]an'; </a:t>
            </a:r>
            <a:endParaRPr lang="en-US" sz="3200" b="1"/>
          </a:p>
          <a:p>
            <a:pPr>
              <a:lnSpc>
                <a:spcPct val="150000"/>
              </a:lnSpc>
            </a:pPr>
            <a:r>
              <a:rPr lang="en-US" sz="2400"/>
              <a:t>-- Finds names like 'Dan' or 'Can'</a:t>
            </a:r>
            <a:endParaRPr lang="en-US" sz="2400"/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sz="3200" b="1"/>
              <a:t>SELECT * FROM STUDENT WHERE Name LIKE '[^A]an'; </a:t>
            </a:r>
            <a:endParaRPr lang="en-US" sz="3200" b="1"/>
          </a:p>
          <a:p>
            <a:pPr>
              <a:lnSpc>
                <a:spcPct val="150000"/>
              </a:lnSpc>
            </a:pPr>
            <a:r>
              <a:rPr lang="en-US" sz="2400"/>
              <a:t>-- Finds names that do not start with 'A', like 'Dan', 'Can', etc.</a:t>
            </a:r>
            <a:endParaRPr lang="en-US" sz="2400"/>
          </a:p>
          <a:p>
            <a:pPr>
              <a:lnSpc>
                <a:spcPct val="15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1680"/>
          </a:xfrm>
        </p:spPr>
        <p:txBody>
          <a:bodyPr>
            <a:normAutofit fontScale="90000"/>
          </a:bodyPr>
          <a:lstStyle/>
          <a:p>
            <a:pPr algn="l"/>
            <a:r>
              <a:rPr lang="en-US" sz="4800" dirty="0">
                <a:latin typeface="Algerian" panose="04020705040A02060702" pitchFamily="82" charset="0"/>
                <a:cs typeface="Algerian" panose="04020705040A02060702" pitchFamily="82" charset="0"/>
              </a:rPr>
              <a:t>EX:</a:t>
            </a:r>
            <a:endParaRPr lang="en-US" sz="4800" dirty="0">
              <a:latin typeface="Algerian" panose="04020705040A02060702" pitchFamily="82" charset="0"/>
              <a:cs typeface="Algerian" panose="04020705040A02060702" pitchFamily="8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59715" y="741680"/>
            <a:ext cx="9461500" cy="2126615"/>
          </a:xfrm>
          <a:prstGeom prst="rect">
            <a:avLst/>
          </a:prstGeom>
        </p:spPr>
      </p:pic>
      <p:pic>
        <p:nvPicPr>
          <p:cNvPr id="11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15" y="3761105"/>
            <a:ext cx="11932285" cy="20853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pic>
        <p:nvPicPr>
          <p:cNvPr id="10" name="Content Placeholder 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05765" y="257175"/>
            <a:ext cx="9117965" cy="19812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85" y="2470150"/>
            <a:ext cx="7307580" cy="18611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535" y="586740"/>
            <a:ext cx="10963910" cy="48266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sp>
        <p:nvSpPr>
          <p:cNvPr id="2" name="Text Box 1"/>
          <p:cNvSpPr txBox="1"/>
          <p:nvPr/>
        </p:nvSpPr>
        <p:spPr>
          <a:xfrm>
            <a:off x="0" y="0"/>
            <a:ext cx="1669415" cy="95821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noAutofit/>
          </a:bodyPr>
          <a:p>
            <a:pPr marL="0" indent="0" algn="ctr">
              <a:spcBef>
                <a:spcPts val="500"/>
              </a:spcBef>
              <a:spcAft>
                <a:spcPts val="500"/>
              </a:spcAft>
            </a:pPr>
            <a:r>
              <a:rPr sz="6000" b="0" i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IN</a:t>
            </a:r>
            <a:endParaRPr sz="6000" b="0" i="0">
              <a:solidFill>
                <a:srgbClr val="000000"/>
              </a:solidFill>
              <a:latin typeface="Segoe UI" panose="020B0502040204020203"/>
              <a:ea typeface="Segoe UI" panose="020B0502040204020203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4341495"/>
            <a:ext cx="8406765" cy="20148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62000" y="1319530"/>
            <a:ext cx="8605520" cy="1741170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lnSpc>
                <a:spcPct val="150000"/>
              </a:lnSpc>
            </a:pPr>
            <a:r>
              <a:rPr sz="3200" b="0" i="0">
                <a:solidFill>
                  <a:srgbClr val="0000CD"/>
                </a:solidFill>
                <a:latin typeface="Times New Roman" panose="02020603050405020304" charset="0"/>
                <a:ea typeface="monospace"/>
                <a:cs typeface="Times New Roman" panose="02020603050405020304" charset="0"/>
              </a:rPr>
              <a:t>SELECT</a:t>
            </a:r>
            <a:r>
              <a:rPr sz="3200" b="0" i="0">
                <a:solidFill>
                  <a:srgbClr val="000000"/>
                </a:solidFill>
                <a:latin typeface="Times New Roman" panose="02020603050405020304" charset="0"/>
                <a:ea typeface="monospace"/>
                <a:cs typeface="Times New Roman" panose="02020603050405020304" charset="0"/>
              </a:rPr>
              <a:t> </a:t>
            </a:r>
            <a:r>
              <a:rPr sz="3200" b="0">
                <a:solidFill>
                  <a:srgbClr val="000000"/>
                </a:solidFill>
                <a:latin typeface="Times New Roman" panose="02020603050405020304" charset="0"/>
                <a:ea typeface="monospace"/>
                <a:cs typeface="Times New Roman" panose="02020603050405020304" charset="0"/>
              </a:rPr>
              <a:t>column_name(s)</a:t>
            </a:r>
            <a:endParaRPr sz="3200" b="0">
              <a:solidFill>
                <a:srgbClr val="000000"/>
              </a:solidFill>
              <a:latin typeface="Times New Roman" panose="02020603050405020304" charset="0"/>
              <a:ea typeface="monospace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</a:pPr>
            <a:r>
              <a:rPr sz="3200" b="0" i="0">
                <a:solidFill>
                  <a:srgbClr val="0000CD"/>
                </a:solidFill>
                <a:latin typeface="Times New Roman" panose="02020603050405020304" charset="0"/>
                <a:ea typeface="monospace"/>
                <a:cs typeface="Times New Roman" panose="02020603050405020304" charset="0"/>
              </a:rPr>
              <a:t>FROM</a:t>
            </a:r>
            <a:r>
              <a:rPr sz="3200" b="0" i="0">
                <a:solidFill>
                  <a:srgbClr val="000000"/>
                </a:solidFill>
                <a:latin typeface="Times New Roman" panose="02020603050405020304" charset="0"/>
                <a:ea typeface="monospace"/>
                <a:cs typeface="Times New Roman" panose="02020603050405020304" charset="0"/>
              </a:rPr>
              <a:t> </a:t>
            </a:r>
            <a:r>
              <a:rPr sz="3200" b="0">
                <a:solidFill>
                  <a:srgbClr val="000000"/>
                </a:solidFill>
                <a:latin typeface="Times New Roman" panose="02020603050405020304" charset="0"/>
                <a:ea typeface="monospace"/>
                <a:cs typeface="Times New Roman" panose="02020603050405020304" charset="0"/>
              </a:rPr>
              <a:t>table_name</a:t>
            </a:r>
            <a:endParaRPr sz="3200" b="0">
              <a:solidFill>
                <a:srgbClr val="000000"/>
              </a:solidFill>
              <a:latin typeface="Times New Roman" panose="02020603050405020304" charset="0"/>
              <a:ea typeface="monospace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</a:pPr>
            <a:r>
              <a:rPr sz="3200" b="0" i="0">
                <a:solidFill>
                  <a:srgbClr val="0000CD"/>
                </a:solidFill>
                <a:latin typeface="Times New Roman" panose="02020603050405020304" charset="0"/>
                <a:ea typeface="monospace"/>
                <a:cs typeface="Times New Roman" panose="02020603050405020304" charset="0"/>
              </a:rPr>
              <a:t>WHERE</a:t>
            </a:r>
            <a:r>
              <a:rPr sz="3200" b="0" i="0">
                <a:solidFill>
                  <a:srgbClr val="000000"/>
                </a:solidFill>
                <a:latin typeface="Times New Roman" panose="02020603050405020304" charset="0"/>
                <a:ea typeface="monospace"/>
                <a:cs typeface="Times New Roman" panose="02020603050405020304" charset="0"/>
              </a:rPr>
              <a:t> </a:t>
            </a:r>
            <a:r>
              <a:rPr sz="3200" b="0">
                <a:solidFill>
                  <a:srgbClr val="000000"/>
                </a:solidFill>
                <a:latin typeface="Times New Roman" panose="02020603050405020304" charset="0"/>
                <a:ea typeface="monospace"/>
                <a:cs typeface="Times New Roman" panose="02020603050405020304" charset="0"/>
              </a:rPr>
              <a:t>column_name</a:t>
            </a:r>
            <a:r>
              <a:rPr sz="3200" b="0" i="0">
                <a:solidFill>
                  <a:srgbClr val="000000"/>
                </a:solidFill>
                <a:latin typeface="Times New Roman" panose="02020603050405020304" charset="0"/>
                <a:ea typeface="monospace"/>
                <a:cs typeface="Times New Roman" panose="02020603050405020304" charset="0"/>
              </a:rPr>
              <a:t> </a:t>
            </a:r>
            <a:r>
              <a:rPr sz="3200" b="0" i="0">
                <a:solidFill>
                  <a:srgbClr val="0000CD"/>
                </a:solidFill>
                <a:latin typeface="Times New Roman" panose="02020603050405020304" charset="0"/>
                <a:ea typeface="monospace"/>
                <a:cs typeface="Times New Roman" panose="02020603050405020304" charset="0"/>
              </a:rPr>
              <a:t>IN</a:t>
            </a:r>
            <a:r>
              <a:rPr sz="3200" b="0" i="0">
                <a:solidFill>
                  <a:srgbClr val="000000"/>
                </a:solidFill>
                <a:latin typeface="Times New Roman" panose="02020603050405020304" charset="0"/>
                <a:ea typeface="monospace"/>
                <a:cs typeface="Times New Roman" panose="02020603050405020304" charset="0"/>
              </a:rPr>
              <a:t> (</a:t>
            </a:r>
            <a:r>
              <a:rPr sz="3200" b="0">
                <a:solidFill>
                  <a:srgbClr val="000000"/>
                </a:solidFill>
                <a:latin typeface="Times New Roman" panose="02020603050405020304" charset="0"/>
                <a:ea typeface="monospace"/>
                <a:cs typeface="Times New Roman" panose="02020603050405020304" charset="0"/>
              </a:rPr>
              <a:t>value1</a:t>
            </a:r>
            <a:r>
              <a:rPr sz="3200" b="0" i="0">
                <a:solidFill>
                  <a:srgbClr val="000000"/>
                </a:solidFill>
                <a:latin typeface="Times New Roman" panose="02020603050405020304" charset="0"/>
                <a:ea typeface="monospace"/>
                <a:cs typeface="Times New Roman" panose="02020603050405020304" charset="0"/>
              </a:rPr>
              <a:t>,</a:t>
            </a:r>
            <a:r>
              <a:rPr sz="3200" b="0">
                <a:solidFill>
                  <a:srgbClr val="000000"/>
                </a:solidFill>
                <a:latin typeface="Times New Roman" panose="02020603050405020304" charset="0"/>
                <a:ea typeface="monospace"/>
                <a:cs typeface="Times New Roman" panose="02020603050405020304" charset="0"/>
              </a:rPr>
              <a:t> value2</a:t>
            </a:r>
            <a:r>
              <a:rPr sz="3200" b="0" i="0">
                <a:solidFill>
                  <a:srgbClr val="000000"/>
                </a:solidFill>
                <a:latin typeface="Times New Roman" panose="02020603050405020304" charset="0"/>
                <a:ea typeface="monospace"/>
                <a:cs typeface="Times New Roman" panose="02020603050405020304" charset="0"/>
              </a:rPr>
              <a:t>, ...);</a:t>
            </a:r>
            <a:endParaRPr sz="3200" b="0" i="0">
              <a:solidFill>
                <a:srgbClr val="000000"/>
              </a:solidFill>
              <a:latin typeface="Times New Roman" panose="02020603050405020304" charset="0"/>
              <a:ea typeface="monospace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</a:fld>
            <a:endParaRPr lang="vi-V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4341495"/>
            <a:ext cx="8406765" cy="20148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62000" y="1319530"/>
            <a:ext cx="8605520" cy="1741170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lnSpc>
                <a:spcPct val="150000"/>
              </a:lnSpc>
            </a:pPr>
            <a:r>
              <a:rPr sz="3200" b="0" i="0">
                <a:solidFill>
                  <a:srgbClr val="0000CD"/>
                </a:solidFill>
                <a:latin typeface="Times New Roman" panose="02020603050405020304" charset="0"/>
                <a:ea typeface="monospace"/>
                <a:cs typeface="Times New Roman" panose="02020603050405020304" charset="0"/>
              </a:rPr>
              <a:t>SELECT</a:t>
            </a:r>
            <a:r>
              <a:rPr sz="3200" b="0" i="0">
                <a:solidFill>
                  <a:srgbClr val="000000"/>
                </a:solidFill>
                <a:latin typeface="Times New Roman" panose="02020603050405020304" charset="0"/>
                <a:ea typeface="monospace"/>
                <a:cs typeface="Times New Roman" panose="02020603050405020304" charset="0"/>
              </a:rPr>
              <a:t> </a:t>
            </a:r>
            <a:r>
              <a:rPr sz="3200" b="0">
                <a:solidFill>
                  <a:srgbClr val="000000"/>
                </a:solidFill>
                <a:latin typeface="Times New Roman" panose="02020603050405020304" charset="0"/>
                <a:ea typeface="monospace"/>
                <a:cs typeface="Times New Roman" panose="02020603050405020304" charset="0"/>
              </a:rPr>
              <a:t>column_name(s)</a:t>
            </a:r>
            <a:endParaRPr sz="3200" b="0">
              <a:solidFill>
                <a:srgbClr val="000000"/>
              </a:solidFill>
              <a:latin typeface="Times New Roman" panose="02020603050405020304" charset="0"/>
              <a:ea typeface="monospace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</a:pPr>
            <a:r>
              <a:rPr sz="3200" b="0" i="0">
                <a:solidFill>
                  <a:srgbClr val="0000CD"/>
                </a:solidFill>
                <a:latin typeface="Times New Roman" panose="02020603050405020304" charset="0"/>
                <a:ea typeface="monospace"/>
                <a:cs typeface="Times New Roman" panose="02020603050405020304" charset="0"/>
              </a:rPr>
              <a:t>FROM</a:t>
            </a:r>
            <a:r>
              <a:rPr sz="3200" b="0" i="0">
                <a:solidFill>
                  <a:srgbClr val="000000"/>
                </a:solidFill>
                <a:latin typeface="Times New Roman" panose="02020603050405020304" charset="0"/>
                <a:ea typeface="monospace"/>
                <a:cs typeface="Times New Roman" panose="02020603050405020304" charset="0"/>
              </a:rPr>
              <a:t> </a:t>
            </a:r>
            <a:r>
              <a:rPr sz="3200" b="0">
                <a:solidFill>
                  <a:srgbClr val="000000"/>
                </a:solidFill>
                <a:latin typeface="Times New Roman" panose="02020603050405020304" charset="0"/>
                <a:ea typeface="monospace"/>
                <a:cs typeface="Times New Roman" panose="02020603050405020304" charset="0"/>
              </a:rPr>
              <a:t>table_name</a:t>
            </a:r>
            <a:endParaRPr sz="3200" b="0">
              <a:solidFill>
                <a:srgbClr val="000000"/>
              </a:solidFill>
              <a:latin typeface="Times New Roman" panose="02020603050405020304" charset="0"/>
              <a:ea typeface="monospace"/>
              <a:cs typeface="Times New Roman" panose="02020603050405020304" charset="0"/>
            </a:endParaRPr>
          </a:p>
          <a:p>
            <a:pPr marL="0" indent="0">
              <a:lnSpc>
                <a:spcPct val="150000"/>
              </a:lnSpc>
            </a:pPr>
            <a:r>
              <a:rPr sz="3200" b="0" i="0">
                <a:solidFill>
                  <a:srgbClr val="0000CD"/>
                </a:solidFill>
                <a:latin typeface="Times New Roman" panose="02020603050405020304" charset="0"/>
                <a:ea typeface="monospace"/>
                <a:cs typeface="Times New Roman" panose="02020603050405020304" charset="0"/>
              </a:rPr>
              <a:t>WHERE</a:t>
            </a:r>
            <a:r>
              <a:rPr sz="3200" b="0" i="0">
                <a:solidFill>
                  <a:srgbClr val="000000"/>
                </a:solidFill>
                <a:latin typeface="Times New Roman" panose="02020603050405020304" charset="0"/>
                <a:ea typeface="monospace"/>
                <a:cs typeface="Times New Roman" panose="02020603050405020304" charset="0"/>
              </a:rPr>
              <a:t> </a:t>
            </a:r>
            <a:r>
              <a:rPr sz="3200" b="0">
                <a:solidFill>
                  <a:srgbClr val="000000"/>
                </a:solidFill>
                <a:latin typeface="Times New Roman" panose="02020603050405020304" charset="0"/>
                <a:ea typeface="monospace"/>
                <a:cs typeface="Times New Roman" panose="02020603050405020304" charset="0"/>
              </a:rPr>
              <a:t>column_name</a:t>
            </a:r>
            <a:r>
              <a:rPr sz="3200" b="0" i="0">
                <a:solidFill>
                  <a:srgbClr val="000000"/>
                </a:solidFill>
                <a:latin typeface="Times New Roman" panose="02020603050405020304" charset="0"/>
                <a:ea typeface="monospace"/>
                <a:cs typeface="Times New Roman" panose="02020603050405020304" charset="0"/>
              </a:rPr>
              <a:t> </a:t>
            </a:r>
            <a:r>
              <a:rPr sz="3200" b="0" i="0">
                <a:solidFill>
                  <a:srgbClr val="0000CD"/>
                </a:solidFill>
                <a:latin typeface="Times New Roman" panose="02020603050405020304" charset="0"/>
                <a:ea typeface="monospace"/>
                <a:cs typeface="Times New Roman" panose="02020603050405020304" charset="0"/>
              </a:rPr>
              <a:t>IN</a:t>
            </a:r>
            <a:r>
              <a:rPr sz="3200" b="0" i="0">
                <a:solidFill>
                  <a:srgbClr val="000000"/>
                </a:solidFill>
                <a:latin typeface="Times New Roman" panose="02020603050405020304" charset="0"/>
                <a:ea typeface="monospace"/>
                <a:cs typeface="Times New Roman" panose="02020603050405020304" charset="0"/>
              </a:rPr>
              <a:t> (</a:t>
            </a:r>
            <a:r>
              <a:rPr sz="3200" b="0">
                <a:solidFill>
                  <a:srgbClr val="000000"/>
                </a:solidFill>
                <a:latin typeface="Times New Roman" panose="02020603050405020304" charset="0"/>
                <a:ea typeface="monospace"/>
                <a:cs typeface="Times New Roman" panose="02020603050405020304" charset="0"/>
              </a:rPr>
              <a:t>value1</a:t>
            </a:r>
            <a:r>
              <a:rPr sz="3200" b="0" i="0">
                <a:solidFill>
                  <a:srgbClr val="000000"/>
                </a:solidFill>
                <a:latin typeface="Times New Roman" panose="02020603050405020304" charset="0"/>
                <a:ea typeface="monospace"/>
                <a:cs typeface="Times New Roman" panose="02020603050405020304" charset="0"/>
              </a:rPr>
              <a:t>,</a:t>
            </a:r>
            <a:r>
              <a:rPr sz="3200" b="0">
                <a:solidFill>
                  <a:srgbClr val="000000"/>
                </a:solidFill>
                <a:latin typeface="Times New Roman" panose="02020603050405020304" charset="0"/>
                <a:ea typeface="monospace"/>
                <a:cs typeface="Times New Roman" panose="02020603050405020304" charset="0"/>
              </a:rPr>
              <a:t> value2</a:t>
            </a:r>
            <a:r>
              <a:rPr sz="3200" b="0" i="0">
                <a:solidFill>
                  <a:srgbClr val="000000"/>
                </a:solidFill>
                <a:latin typeface="Times New Roman" panose="02020603050405020304" charset="0"/>
                <a:ea typeface="monospace"/>
                <a:cs typeface="Times New Roman" panose="02020603050405020304" charset="0"/>
              </a:rPr>
              <a:t>, ...);</a:t>
            </a:r>
            <a:endParaRPr sz="3200" b="0" i="0">
              <a:solidFill>
                <a:srgbClr val="000000"/>
              </a:solidFill>
              <a:latin typeface="Times New Roman" panose="02020603050405020304" charset="0"/>
              <a:ea typeface="monospace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335" y="1595755"/>
            <a:ext cx="11403330" cy="36671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0" y="0"/>
            <a:ext cx="7267575" cy="95821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noAutofit/>
          </a:bodyPr>
          <a:p>
            <a:pPr marL="0" indent="0" algn="ctr">
              <a:spcBef>
                <a:spcPts val="500"/>
              </a:spcBef>
              <a:spcAft>
                <a:spcPts val="500"/>
              </a:spcAft>
            </a:pPr>
            <a:r>
              <a:rPr lang="en-US" sz="6000" b="0" i="0">
                <a:solidFill>
                  <a:srgbClr val="000000"/>
                </a:solidFill>
                <a:latin typeface="Segoe UI" panose="020B0502040204020203"/>
                <a:ea typeface="Segoe UI" panose="020B0502040204020203"/>
              </a:rPr>
              <a:t>BETWEEN ... AND</a:t>
            </a:r>
            <a:endParaRPr lang="en-US" sz="6000" b="0" i="0">
              <a:solidFill>
                <a:srgbClr val="000000"/>
              </a:solidFill>
              <a:latin typeface="Segoe UI" panose="020B0502040204020203"/>
              <a:ea typeface="Segoe UI" panose="020B0502040204020203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2516</Words>
  <Application>WPS Presentation</Application>
  <PresentationFormat>Widescreen</PresentationFormat>
  <Paragraphs>160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Algerian</vt:lpstr>
      <vt:lpstr>Segoe UI</vt:lpstr>
      <vt:lpstr>monospace</vt:lpstr>
      <vt:lpstr>SVN-Riesling</vt:lpstr>
      <vt:lpstr>Times New Roman</vt:lpstr>
      <vt:lpstr>Bahnschrift</vt:lpstr>
      <vt:lpstr>Verdana</vt:lpstr>
      <vt:lpstr>Consolas</vt:lpstr>
      <vt:lpstr>Office Theme</vt:lpstr>
      <vt:lpstr>Objectives</vt:lpstr>
      <vt:lpstr>selt study</vt:lpstr>
      <vt:lpstr>Wildcard Characters</vt:lpstr>
      <vt:lpstr>Objectives</vt:lpstr>
      <vt:lpstr>EX01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</dc:title>
  <dc:creator>MY_PC</dc:creator>
  <cp:lastModifiedBy>Nguyễn Thị Thu Thảo (FE </cp:lastModifiedBy>
  <cp:revision>1</cp:revision>
  <dcterms:created xsi:type="dcterms:W3CDTF">2024-10-06T16:55:48Z</dcterms:created>
  <dcterms:modified xsi:type="dcterms:W3CDTF">2024-10-06T16:55:48Z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147BB00187D44C7AA4B2821BF8EA197A_11</vt:lpwstr>
  </property>
  <property fmtid="{D5CDD505-2E9C-101B-9397-08002B2CF9AE}" pid="3" name="KSOProductBuildVer">
    <vt:lpwstr>1033-12.2.0.18283</vt:lpwstr>
  </property>
</Properties>
</file>