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7"/>
  </p:notesMasterIdLst>
  <p:handoutMasterIdLst>
    <p:handoutMasterId r:id="rId84"/>
  </p:handoutMasterIdLst>
  <p:sldIdLst>
    <p:sldId id="256" r:id="rId3"/>
    <p:sldId id="346" r:id="rId4"/>
    <p:sldId id="265" r:id="rId5"/>
    <p:sldId id="458" r:id="rId6"/>
    <p:sldId id="776" r:id="rId8"/>
    <p:sldId id="460" r:id="rId9"/>
    <p:sldId id="538" r:id="rId10"/>
    <p:sldId id="551" r:id="rId11"/>
    <p:sldId id="550" r:id="rId12"/>
    <p:sldId id="469" r:id="rId13"/>
    <p:sldId id="624" r:id="rId14"/>
    <p:sldId id="470" r:id="rId15"/>
    <p:sldId id="626" r:id="rId16"/>
    <p:sldId id="625" r:id="rId17"/>
    <p:sldId id="471" r:id="rId18"/>
    <p:sldId id="472" r:id="rId19"/>
    <p:sldId id="473" r:id="rId20"/>
    <p:sldId id="552" r:id="rId21"/>
    <p:sldId id="474" r:id="rId22"/>
    <p:sldId id="475" r:id="rId23"/>
    <p:sldId id="476" r:id="rId24"/>
    <p:sldId id="477" r:id="rId25"/>
    <p:sldId id="478" r:id="rId26"/>
    <p:sldId id="479" r:id="rId27"/>
    <p:sldId id="480" r:id="rId28"/>
    <p:sldId id="481" r:id="rId29"/>
    <p:sldId id="482" r:id="rId30"/>
    <p:sldId id="483" r:id="rId31"/>
    <p:sldId id="484" r:id="rId32"/>
    <p:sldId id="485" r:id="rId33"/>
    <p:sldId id="487" r:id="rId34"/>
    <p:sldId id="489" r:id="rId35"/>
    <p:sldId id="490" r:id="rId36"/>
    <p:sldId id="492" r:id="rId37"/>
    <p:sldId id="493" r:id="rId38"/>
    <p:sldId id="494" r:id="rId39"/>
    <p:sldId id="495" r:id="rId40"/>
    <p:sldId id="497" r:id="rId41"/>
    <p:sldId id="499" r:id="rId42"/>
    <p:sldId id="500" r:id="rId43"/>
    <p:sldId id="554" r:id="rId44"/>
    <p:sldId id="505" r:id="rId45"/>
    <p:sldId id="506" r:id="rId46"/>
    <p:sldId id="507" r:id="rId47"/>
    <p:sldId id="508" r:id="rId48"/>
    <p:sldId id="509" r:id="rId49"/>
    <p:sldId id="510" r:id="rId50"/>
    <p:sldId id="511" r:id="rId51"/>
    <p:sldId id="555" r:id="rId52"/>
    <p:sldId id="512" r:id="rId53"/>
    <p:sldId id="513" r:id="rId54"/>
    <p:sldId id="515" r:id="rId55"/>
    <p:sldId id="516" r:id="rId56"/>
    <p:sldId id="517" r:id="rId57"/>
    <p:sldId id="520" r:id="rId58"/>
    <p:sldId id="521" r:id="rId59"/>
    <p:sldId id="522" r:id="rId60"/>
    <p:sldId id="523" r:id="rId61"/>
    <p:sldId id="524" r:id="rId62"/>
    <p:sldId id="525" r:id="rId63"/>
    <p:sldId id="526" r:id="rId64"/>
    <p:sldId id="527" r:id="rId65"/>
    <p:sldId id="528" r:id="rId66"/>
    <p:sldId id="529" r:id="rId67"/>
    <p:sldId id="530" r:id="rId68"/>
    <p:sldId id="531" r:id="rId69"/>
    <p:sldId id="532" r:id="rId70"/>
    <p:sldId id="533" r:id="rId71"/>
    <p:sldId id="534" r:id="rId72"/>
    <p:sldId id="535" r:id="rId73"/>
    <p:sldId id="536" r:id="rId74"/>
    <p:sldId id="546" r:id="rId75"/>
    <p:sldId id="547" r:id="rId76"/>
    <p:sldId id="548" r:id="rId77"/>
    <p:sldId id="549" r:id="rId78"/>
    <p:sldId id="541" r:id="rId79"/>
    <p:sldId id="542" r:id="rId80"/>
    <p:sldId id="543" r:id="rId81"/>
    <p:sldId id="544" r:id="rId82"/>
    <p:sldId id="545" r:id="rId83"/>
  </p:sldIdLst>
  <p:sldSz cx="12192000" cy="6858000"/>
  <p:notesSz cx="9601200" cy="7315200"/>
  <p:custDataLst>
    <p:tags r:id="rId8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00"/>
    <a:srgbClr val="1B5AD7"/>
    <a:srgbClr val="66CCFF"/>
    <a:srgbClr val="05075B"/>
    <a:srgbClr val="7D0D2D"/>
    <a:srgbClr val="FFFFCC"/>
    <a:srgbClr val="CCE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E43525E-37C0-4876-8FA3-B76E93834B79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AECE6"/>
          </a:solidFill>
        </a:fill>
      </a:tcStyle>
    </a:wholeTbl>
    <a:band1H>
      <a:tcStyle>
        <a:tcBdr/>
        <a:fill>
          <a:solidFill>
            <a:srgbClr val="F5D8C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5D8CA"/>
          </a:solidFill>
        </a:fill>
      </a:tcStyle>
    </a:band1V>
    <a:band2V>
      <a:tcStyle>
        <a:tcBdr/>
      </a:tcStyle>
    </a:band2V>
    <a:la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1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8" Type="http://schemas.openxmlformats.org/officeDocument/2006/relationships/tags" Target="tags/tag24.xml"/><Relationship Id="rId87" Type="http://schemas.openxmlformats.org/officeDocument/2006/relationships/tableStyles" Target="tableStyles.xml"/><Relationship Id="rId86" Type="http://schemas.openxmlformats.org/officeDocument/2006/relationships/viewProps" Target="viewProps.xml"/><Relationship Id="rId85" Type="http://schemas.openxmlformats.org/officeDocument/2006/relationships/presProps" Target="presProps.xml"/><Relationship Id="rId84" Type="http://schemas.openxmlformats.org/officeDocument/2006/relationships/handoutMaster" Target="handoutMasters/handoutMaster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6BE7F9-6126-48D8-8F9C-9946306F49A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87454B1-D73D-4F6B-A273-21589D8B2D2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ABC4A43-38C0-4C70-BD2A-DFA35043C51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39"/>
            <a:ext cx="7680960" cy="2880361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4B857C4-E4C0-41DF-BBF3-C8C1EB6F6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" name="Google Shape;205;p4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" name="Google Shape;323;p16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1" name="Google Shape;331;p17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1" name="Google Shape;341;p18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9" name="Google Shape;349;p19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9" name="Google Shape;349;p19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7" name="Google Shape;357;p20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5" name="Google Shape;365;p21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3" name="Google Shape;373;p22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2" name="Google Shape;382;p23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2" name="Google Shape;392;p24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p6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1" name="Google Shape;401;p25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6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1" name="Google Shape;411;p2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lang="en-US" b="1"/>
          </a:p>
        </p:txBody>
      </p:sp>
      <p:sp>
        <p:nvSpPr>
          <p:cNvPr id="412" name="Google Shape;412;p26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1" name="Google Shape;421;p2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422" name="Google Shape;422;p27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p2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435" name="Google Shape;435;p28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9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2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Char char="-"/>
            </a:pPr>
            <a:r>
              <a:rPr lang="en-US"/>
              <a:t> </a:t>
            </a:r>
            <a:endParaRPr lang="en-US"/>
          </a:p>
        </p:txBody>
      </p:sp>
      <p:sp>
        <p:nvSpPr>
          <p:cNvPr id="445" name="Google Shape;445;p29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0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4" name="Google Shape;454;p3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455" name="Google Shape;455;p30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1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p3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5" name="Google Shape;465;p31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3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p3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484" name="Google Shape;484;p33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5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1" name="Google Shape;501;p3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Char char="-"/>
            </a:pPr>
            <a:r>
              <a:rPr lang="en-US"/>
              <a:t> </a:t>
            </a:r>
            <a:endParaRPr lang="en-US"/>
          </a:p>
        </p:txBody>
      </p:sp>
      <p:sp>
        <p:nvSpPr>
          <p:cNvPr id="502" name="Google Shape;502;p35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6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p3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Char char="-"/>
            </a:pPr>
            <a:r>
              <a:rPr lang="en-US"/>
              <a:t> </a:t>
            </a:r>
            <a:endParaRPr lang="en-US"/>
          </a:p>
        </p:txBody>
      </p:sp>
      <p:sp>
        <p:nvSpPr>
          <p:cNvPr id="512" name="Google Shape;512;p36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p6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8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Google Shape;529;p3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0" name="Google Shape;530;p38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9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9" name="Google Shape;539;p3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540" name="Google Shape;540;p39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9" name="Google Shape;549;p4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550" name="Google Shape;550;p40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8" name="Google Shape;558;p41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6" name="Google Shape;576;p43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5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p4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Char char="-"/>
            </a:pPr>
            <a:r>
              <a:rPr lang="en-US"/>
              <a:t> </a:t>
            </a:r>
            <a:endParaRPr lang="en-US"/>
          </a:p>
        </p:txBody>
      </p:sp>
      <p:sp>
        <p:nvSpPr>
          <p:cNvPr id="595" name="Google Shape;595;p45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6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3" name="Google Shape;603;p4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604" name="Google Shape;604;p46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6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3" name="Google Shape;603;p4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604" name="Google Shape;604;p46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1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p5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Char char="-"/>
            </a:pPr>
            <a:r>
              <a:rPr lang="en-US" b="1"/>
              <a:t> </a:t>
            </a:r>
            <a:endParaRPr lang="en-US" b="1"/>
          </a:p>
        </p:txBody>
      </p:sp>
      <p:sp>
        <p:nvSpPr>
          <p:cNvPr id="649" name="Google Shape;649;p51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52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7" name="Google Shape;657;p5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lang="en-US" b="1"/>
          </a:p>
        </p:txBody>
      </p:sp>
      <p:sp>
        <p:nvSpPr>
          <p:cNvPr id="658" name="Google Shape;658;p5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p6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6" name="Google Shape;666;p53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4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5" name="Google Shape;675;p5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676" name="Google Shape;676;p54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5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4" name="Google Shape;684;p5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5" name="Google Shape;685;p55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6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4" name="Google Shape;694;p5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5" name="Google Shape;695;p56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7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3" name="Google Shape;703;p5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704" name="Google Shape;704;p57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4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5" name="Google Shape;675;p5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676" name="Google Shape;676;p54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8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2" name="Google Shape;712;p5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lang="en-US" b="1"/>
          </a:p>
        </p:txBody>
      </p:sp>
      <p:sp>
        <p:nvSpPr>
          <p:cNvPr id="713" name="Google Shape;713;p58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1" name="Google Shape;721;p59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61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8" name="Google Shape;738;p6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lang="en-US" b="1"/>
          </a:p>
        </p:txBody>
      </p:sp>
      <p:sp>
        <p:nvSpPr>
          <p:cNvPr id="739" name="Google Shape;739;p61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62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7" name="Google Shape;747;p6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748" name="Google Shape;748;p6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9" name="Google Shape;229;p6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6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6" name="Google Shape;756;p63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66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3" name="Google Shape;783;p6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lang="en-US" b="1"/>
          </a:p>
        </p:txBody>
      </p:sp>
      <p:sp>
        <p:nvSpPr>
          <p:cNvPr id="784" name="Google Shape;784;p66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2" name="Google Shape;792;p67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8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0" name="Google Shape;800;p6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801" name="Google Shape;801;p68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69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0" name="Google Shape;810;p6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lang="en-US" b="1"/>
          </a:p>
        </p:txBody>
      </p:sp>
      <p:sp>
        <p:nvSpPr>
          <p:cNvPr id="811" name="Google Shape;811;p69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70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9" name="Google Shape;819;p7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lang="en-US" b="1"/>
          </a:p>
        </p:txBody>
      </p:sp>
      <p:sp>
        <p:nvSpPr>
          <p:cNvPr id="820" name="Google Shape;820;p70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8" name="Google Shape;828;p71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7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8" name="Google Shape;838;p72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7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7" name="Google Shape;847;p73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74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7" name="Google Shape;857;p7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Char char="-"/>
            </a:pPr>
            <a:r>
              <a:rPr lang="en-US"/>
              <a:t> </a:t>
            </a:r>
            <a:endParaRPr lang="en-US"/>
          </a:p>
        </p:txBody>
      </p:sp>
      <p:sp>
        <p:nvSpPr>
          <p:cNvPr id="858" name="Google Shape;858;p74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r>
              <a:rPr lang="en-US" b="1"/>
              <a:t> </a:t>
            </a:r>
            <a:endParaRPr lang="en-US" b="1"/>
          </a:p>
        </p:txBody>
      </p:sp>
      <p:sp>
        <p:nvSpPr>
          <p:cNvPr id="315" name="Google Shape;315;p15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7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6" name="Google Shape;866;p75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6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5" name="Google Shape;875;p7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876" name="Google Shape;876;p76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7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4" name="Google Shape;884;p7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Char char="-"/>
            </a:pPr>
            <a:r>
              <a:rPr lang="en-US"/>
              <a:t> </a:t>
            </a:r>
            <a:endParaRPr lang="en-US"/>
          </a:p>
        </p:txBody>
      </p:sp>
      <p:sp>
        <p:nvSpPr>
          <p:cNvPr id="885" name="Google Shape;885;p77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78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6" name="Google Shape;896;p7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Char char="-"/>
            </a:pPr>
            <a:r>
              <a:rPr lang="en-US"/>
              <a:t> </a:t>
            </a:r>
            <a:endParaRPr lang="en-US"/>
          </a:p>
        </p:txBody>
      </p:sp>
      <p:sp>
        <p:nvSpPr>
          <p:cNvPr id="897" name="Google Shape;897;p78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79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5" name="Google Shape;905;p7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Char char="-"/>
            </a:pPr>
            <a:r>
              <a:rPr lang="en-US"/>
              <a:t> </a:t>
            </a:r>
            <a:endParaRPr lang="en-US"/>
          </a:p>
        </p:txBody>
      </p:sp>
      <p:sp>
        <p:nvSpPr>
          <p:cNvPr id="906" name="Google Shape;906;p79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8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5" name="Google Shape;915;p80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81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4" name="Google Shape;924;p8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Char char="-"/>
            </a:pPr>
            <a:r>
              <a:rPr lang="en-US" b="0"/>
              <a:t> </a:t>
            </a:r>
            <a:endParaRPr b="0"/>
          </a:p>
        </p:txBody>
      </p:sp>
      <p:sp>
        <p:nvSpPr>
          <p:cNvPr id="925" name="Google Shape;925;p81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82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3" name="Google Shape;933;p8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Char char="-"/>
            </a:pPr>
            <a:r>
              <a:rPr lang="en-US" b="0"/>
              <a:t> </a:t>
            </a:r>
            <a:endParaRPr lang="en-US" b="0"/>
          </a:p>
        </p:txBody>
      </p:sp>
      <p:sp>
        <p:nvSpPr>
          <p:cNvPr id="934" name="Google Shape;934;p8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82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3" name="Google Shape;933;p8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Char char="-"/>
            </a:pPr>
            <a:r>
              <a:rPr lang="en-US" b="0"/>
              <a:t> </a:t>
            </a:r>
            <a:endParaRPr lang="en-US" b="0"/>
          </a:p>
        </p:txBody>
      </p:sp>
      <p:sp>
        <p:nvSpPr>
          <p:cNvPr id="934" name="Google Shape;934;p8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 lang="en-US"/>
          </a:p>
        </p:txBody>
      </p:sp>
      <p:sp>
        <p:nvSpPr>
          <p:cNvPr id="238" name="Google Shape;238;p7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r>
              <a:rPr lang="en-US" b="1"/>
              <a:t> </a:t>
            </a:r>
            <a:endParaRPr lang="en-US" b="1"/>
          </a:p>
        </p:txBody>
      </p:sp>
      <p:sp>
        <p:nvSpPr>
          <p:cNvPr id="315" name="Google Shape;315;p15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Char char="-"/>
            </a:pPr>
            <a:r>
              <a:rPr lang="en-US"/>
              <a:t> </a:t>
            </a:r>
            <a:endParaRPr lang="en-US"/>
          </a:p>
        </p:txBody>
      </p:sp>
      <p:sp>
        <p:nvSpPr>
          <p:cNvPr id="247" name="Google Shape;247;p8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9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Char char="-"/>
            </a:pPr>
            <a:r>
              <a:rPr lang="en-US"/>
              <a:t> </a:t>
            </a:r>
            <a:endParaRPr lang="en-US"/>
          </a:p>
        </p:txBody>
      </p:sp>
      <p:sp>
        <p:nvSpPr>
          <p:cNvPr id="258" name="Google Shape;258;p9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0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Char char="-"/>
            </a:pPr>
            <a:r>
              <a:rPr lang="en-US"/>
              <a:t> </a:t>
            </a:r>
            <a:endParaRPr lang="en-US"/>
          </a:p>
        </p:txBody>
      </p:sp>
      <p:sp>
        <p:nvSpPr>
          <p:cNvPr id="269" name="Google Shape;269;p10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1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278" name="Google Shape;278;p11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endParaRPr b="0"/>
          </a:p>
        </p:txBody>
      </p:sp>
      <p:sp>
        <p:nvSpPr>
          <p:cNvPr id="287" name="Google Shape;287;p1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r>
              <a:rPr lang="en-US" b="1"/>
              <a:t> </a:t>
            </a:r>
            <a:endParaRPr b="1"/>
          </a:p>
        </p:txBody>
      </p:sp>
      <p:sp>
        <p:nvSpPr>
          <p:cNvPr id="296" name="Google Shape;296;p13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Char char="-"/>
            </a:pPr>
            <a:r>
              <a:rPr lang="en-US"/>
              <a:t> </a:t>
            </a:r>
            <a:endParaRPr lang="en-US"/>
          </a:p>
        </p:txBody>
      </p:sp>
      <p:sp>
        <p:nvSpPr>
          <p:cNvPr id="306" name="Google Shape;306;p14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" name="Google Shape;323;p16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3" name="Google Shape;323;p16:notes"/>
          <p:cNvSpPr/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B534-4128-4070-A580-1E852A49B253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705" y="624205"/>
            <a:ext cx="8911590" cy="7200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15028-84C3-45D1-BAA7-D92D94E2C807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95" y="2058670"/>
            <a:ext cx="8915400" cy="85217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99D5C-7C3E-4283-869F-C987846C3F6E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5C98-ADF6-4867-8F7F-B7B6F9A3CFD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86ACC-29F2-47F2-BAD4-4CF97F1117F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4B0AA-E869-4350-A079-64604679265A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5870" y="381635"/>
            <a:ext cx="10258425" cy="692150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5952A-F0C1-450E-B7BE-868331A0A55A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bg1"/>
          </a:solidFill>
          <a:latin typeface="Algerian" panose="04020705040A02060702" pitchFamily="82" charset="0"/>
          <a:ea typeface="+mj-ea"/>
          <a:cs typeface="Algerian" panose="04020705040A02060702" pitchFamily="8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docs.microsoft.com/en-us/sql/t-sql/statements/create-table-transact-sql?view=sql-server-ver15" TargetMode="External"/><Relationship Id="rId1" Type="http://schemas.openxmlformats.org/officeDocument/2006/relationships/hyperlink" Target="https://docs.microsoft.com/en-us/sql/t-sql/statements/create-database-transact-sql?view=sql-server-ver15&amp;tabs=sqlpool" TargetMode="Externa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8" Type="http://schemas.openxmlformats.org/officeDocument/2006/relationships/notesSlide" Target="../notesSlides/notesSlide16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4.GI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7030" y="138430"/>
            <a:ext cx="7849235" cy="1704340"/>
          </a:xfrm>
        </p:spPr>
        <p:txBody>
          <a:bodyPr>
            <a:noAutofit/>
          </a:bodyPr>
          <a:lstStyle/>
          <a:p>
            <a:pPr algn="ctr"/>
            <a:r>
              <a:rPr lang="en-US" sz="2800" dirty="0" smtClean="0">
                <a:solidFill>
                  <a:srgbClr val="00B050"/>
                </a:solidFill>
                <a:latin typeface="Algerian" panose="04020705040A02060702" pitchFamily="82" charset="0"/>
              </a:rPr>
              <a:t>SLOT 9-13</a:t>
            </a:r>
            <a:br>
              <a:rPr lang="en-US" sz="2800" dirty="0" smtClean="0">
                <a:solidFill>
                  <a:srgbClr val="00B050"/>
                </a:solidFill>
                <a:latin typeface="Algerian" panose="04020705040A02060702" pitchFamily="82" charset="0"/>
              </a:rPr>
            </a:br>
            <a:r>
              <a:rPr lang="en-US" b="1" dirty="0" smtClean="0">
                <a:solidFill>
                  <a:srgbClr val="0000FF"/>
                </a:solidFill>
                <a:latin typeface="Algerian" panose="04020705040A02060702" pitchFamily="82" charset="0"/>
              </a:rPr>
              <a:t>chapter 6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70985" y="74295"/>
            <a:ext cx="8028940" cy="6677025"/>
          </a:xfrm>
          <a:prstGeom prst="rect">
            <a:avLst/>
          </a:prstGeom>
          <a:noFill/>
          <a:ln w="66675" cmpd="thickThin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/>
          <p:cNvSpPr/>
          <p:nvPr/>
        </p:nvSpPr>
        <p:spPr>
          <a:xfrm>
            <a:off x="4177030" y="2344420"/>
            <a:ext cx="7923530" cy="230695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p>
            <a:pPr algn="ctr"/>
            <a:r>
              <a:rPr lang="en-US" sz="7200" b="1" spc="50" dirty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  <a:sym typeface="+mn-ea"/>
              </a:rPr>
              <a:t>THE DATABASE LANGUAGE SQL</a:t>
            </a:r>
            <a:endParaRPr lang="en-US" sz="7200" b="1" spc="50" dirty="0">
              <a:ln w="0"/>
              <a:solidFill>
                <a:schemeClr val="tx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lgerian" panose="04020705040A02060702" pitchFamily="82" charset="0"/>
              <a:sym typeface="+mn-ea"/>
            </a:endParaRPr>
          </a:p>
        </p:txBody>
      </p:sp>
      <p:pic>
        <p:nvPicPr>
          <p:cNvPr id="8" name="Picture 7" descr="images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215900" y="4312920"/>
            <a:ext cx="3757295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"/>
          <p:cNvSpPr txBox="1"/>
          <p:nvPr>
            <p:ph type="body" idx="1"/>
          </p:nvPr>
        </p:nvSpPr>
        <p:spPr>
          <a:xfrm>
            <a:off x="301625" y="979170"/>
            <a:ext cx="11770995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409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800">
                <a:solidFill>
                  <a:srgbClr val="002060"/>
                </a:solidFill>
              </a:rPr>
              <a:t>SQL (sequel) is a database language designed for managing data in relational database management systems, and originally based upon relational algebra.</a:t>
            </a:r>
            <a:endParaRPr lang="en-US" sz="2800">
              <a:solidFill>
                <a:srgbClr val="002060"/>
              </a:solidFill>
            </a:endParaRPr>
          </a:p>
          <a:p>
            <a:pPr marL="91440" lvl="0" indent="-14097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800" b="1">
                <a:solidFill>
                  <a:srgbClr val="002060"/>
                </a:solidFill>
              </a:rPr>
              <a:t>There are many different dialects of SQL</a:t>
            </a:r>
            <a:endParaRPr lang="en-US" sz="2800" b="1">
              <a:solidFill>
                <a:srgbClr val="002060"/>
              </a:solidFill>
            </a:endParaRPr>
          </a:p>
          <a:p>
            <a:pPr marL="384175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76"/>
              <a:buFont typeface="Noto Sans Symbols"/>
              <a:buChar char="▪"/>
            </a:pPr>
            <a:r>
              <a:rPr lang="en-US" sz="2800">
                <a:solidFill>
                  <a:srgbClr val="002060"/>
                </a:solidFill>
              </a:rPr>
              <a:t>Ansi SQL (or SQL-86), SQL-92, SQL-99</a:t>
            </a:r>
            <a:endParaRPr lang="en-US" sz="2800">
              <a:solidFill>
                <a:srgbClr val="002060"/>
              </a:solidFill>
            </a:endParaRPr>
          </a:p>
          <a:p>
            <a:pPr marL="384175" lvl="1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76"/>
              <a:buFont typeface="Noto Sans Symbols"/>
              <a:buChar char="▪"/>
            </a:pPr>
            <a:r>
              <a:rPr lang="en-US" sz="2800">
                <a:solidFill>
                  <a:srgbClr val="002060"/>
                </a:solidFill>
              </a:rPr>
              <a:t>SQL:2003, SQL:2006, SQL:2008, SQL:2009</a:t>
            </a:r>
            <a:endParaRPr lang="en-US" sz="2800">
              <a:solidFill>
                <a:srgbClr val="002060"/>
              </a:solidFill>
            </a:endParaRPr>
          </a:p>
          <a:p>
            <a:pPr marL="91440" lvl="0" indent="-14097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800" b="1">
                <a:solidFill>
                  <a:srgbClr val="002060"/>
                </a:solidFill>
              </a:rPr>
              <a:t>Transact-SQL</a:t>
            </a:r>
            <a:r>
              <a:rPr lang="en-US" sz="2800">
                <a:solidFill>
                  <a:srgbClr val="002060"/>
                </a:solidFill>
              </a:rPr>
              <a:t> (</a:t>
            </a:r>
            <a:r>
              <a:rPr lang="en-US" sz="2800" b="1">
                <a:solidFill>
                  <a:srgbClr val="002060"/>
                </a:solidFill>
              </a:rPr>
              <a:t>T-SQL</a:t>
            </a:r>
            <a:r>
              <a:rPr lang="en-US" sz="2800">
                <a:solidFill>
                  <a:srgbClr val="002060"/>
                </a:solidFill>
              </a:rPr>
              <a:t>) is Microsoft's and Sybase's proprietary extension to SQL.</a:t>
            </a:r>
            <a:endParaRPr lang="en-US" sz="2800">
              <a:solidFill>
                <a:srgbClr val="002060"/>
              </a:solidFill>
            </a:endParaRPr>
          </a:p>
          <a:p>
            <a:pPr marL="91440" lvl="0" indent="-14097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800" b="1">
                <a:solidFill>
                  <a:srgbClr val="002060"/>
                </a:solidFill>
              </a:rPr>
              <a:t>PL/SQL</a:t>
            </a:r>
            <a:r>
              <a:rPr lang="en-US" sz="2800">
                <a:solidFill>
                  <a:srgbClr val="002060"/>
                </a:solidFill>
              </a:rPr>
              <a:t> (</a:t>
            </a:r>
            <a:r>
              <a:rPr lang="en-US" sz="2800" b="1">
                <a:solidFill>
                  <a:srgbClr val="002060"/>
                </a:solidFill>
              </a:rPr>
              <a:t>Procedural Language/Structured Query Language</a:t>
            </a:r>
            <a:r>
              <a:rPr lang="en-US" sz="2800">
                <a:solidFill>
                  <a:srgbClr val="002060"/>
                </a:solidFill>
              </a:rPr>
              <a:t>) is Oracle Corporation's procedural extension for SQL and the Oracle relational database. Today, SQL is accepted as the standard RDBMS language</a:t>
            </a:r>
            <a:endParaRPr lang="en-US" sz="2800">
              <a:solidFill>
                <a:srgbClr val="002060"/>
              </a:solidFill>
            </a:endParaRPr>
          </a:p>
        </p:txBody>
      </p:sp>
      <p:sp>
        <p:nvSpPr>
          <p:cNvPr id="318" name="Google Shape;318;p15"/>
          <p:cNvSpPr txBox="1"/>
          <p:nvPr>
            <p:ph type="title"/>
          </p:nvPr>
        </p:nvSpPr>
        <p:spPr>
          <a:xfrm>
            <a:off x="301625" y="286385"/>
            <a:ext cx="11611610" cy="6927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SQL Overview</a:t>
            </a:r>
            <a:endParaRPr lang="en-US"/>
          </a:p>
        </p:txBody>
      </p:sp>
      <p:sp>
        <p:nvSpPr>
          <p:cNvPr id="320" name="Google Shape;320;p15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5"/>
          <p:cNvSpPr txBox="1"/>
          <p:nvPr>
            <p:ph type="body" idx="1"/>
          </p:nvPr>
        </p:nvSpPr>
        <p:spPr>
          <a:xfrm>
            <a:off x="301625" y="979170"/>
            <a:ext cx="11770995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409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800">
                <a:solidFill>
                  <a:srgbClr val="002060"/>
                </a:solidFill>
              </a:rPr>
              <a:t>SQL (sequel) is a database language designed for managing data in relational database management systems, and originally based upon relational algebra.</a:t>
            </a:r>
            <a:endParaRPr lang="en-US" sz="2800">
              <a:solidFill>
                <a:srgbClr val="002060"/>
              </a:solidFill>
            </a:endParaRPr>
          </a:p>
          <a:p>
            <a:pPr marL="91440" lvl="0" indent="-14097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800" b="1">
                <a:solidFill>
                  <a:srgbClr val="002060"/>
                </a:solidFill>
              </a:rPr>
              <a:t>There are many different dialects of SQL</a:t>
            </a:r>
            <a:endParaRPr lang="en-US" sz="2800" b="1">
              <a:solidFill>
                <a:srgbClr val="002060"/>
              </a:solidFill>
            </a:endParaRPr>
          </a:p>
          <a:p>
            <a:pPr marL="384175" lvl="1" indent="-18288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76"/>
              <a:buFont typeface="Noto Sans Symbols"/>
              <a:buChar char="▪"/>
            </a:pPr>
            <a:r>
              <a:rPr lang="en-US" sz="2800">
                <a:solidFill>
                  <a:srgbClr val="002060"/>
                </a:solidFill>
              </a:rPr>
              <a:t>Ansi SQL (or SQL-86), SQL-92, SQL-99</a:t>
            </a:r>
            <a:endParaRPr lang="en-US" sz="2800">
              <a:solidFill>
                <a:srgbClr val="002060"/>
              </a:solidFill>
            </a:endParaRPr>
          </a:p>
          <a:p>
            <a:pPr marL="384175" lvl="1" indent="-182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76"/>
              <a:buFont typeface="Noto Sans Symbols"/>
              <a:buChar char="▪"/>
            </a:pPr>
            <a:r>
              <a:rPr lang="en-US" sz="2800">
                <a:solidFill>
                  <a:srgbClr val="002060"/>
                </a:solidFill>
              </a:rPr>
              <a:t>SQL:2003, SQL:2006, SQL:2008, SQL:2009</a:t>
            </a:r>
            <a:endParaRPr lang="en-US" sz="2800">
              <a:solidFill>
                <a:srgbClr val="002060"/>
              </a:solidFill>
            </a:endParaRPr>
          </a:p>
          <a:p>
            <a:pPr marL="91440" lvl="0" indent="-14097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800" b="1">
                <a:solidFill>
                  <a:srgbClr val="002060"/>
                </a:solidFill>
              </a:rPr>
              <a:t>Transact-SQL</a:t>
            </a:r>
            <a:r>
              <a:rPr lang="en-US" sz="2800">
                <a:solidFill>
                  <a:srgbClr val="002060"/>
                </a:solidFill>
              </a:rPr>
              <a:t> (</a:t>
            </a:r>
            <a:r>
              <a:rPr lang="en-US" sz="2800" b="1">
                <a:solidFill>
                  <a:srgbClr val="002060"/>
                </a:solidFill>
              </a:rPr>
              <a:t>T-SQL</a:t>
            </a:r>
            <a:r>
              <a:rPr lang="en-US" sz="2800">
                <a:solidFill>
                  <a:srgbClr val="002060"/>
                </a:solidFill>
              </a:rPr>
              <a:t>) is Microsoft's and Sybase's proprietary extension to SQL.</a:t>
            </a:r>
            <a:endParaRPr lang="en-US" sz="2800">
              <a:solidFill>
                <a:srgbClr val="002060"/>
              </a:solidFill>
            </a:endParaRPr>
          </a:p>
          <a:p>
            <a:pPr marL="91440" lvl="0" indent="-14097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800" b="1">
                <a:solidFill>
                  <a:srgbClr val="002060"/>
                </a:solidFill>
              </a:rPr>
              <a:t>PL/SQL</a:t>
            </a:r>
            <a:r>
              <a:rPr lang="en-US" sz="2800">
                <a:solidFill>
                  <a:srgbClr val="002060"/>
                </a:solidFill>
              </a:rPr>
              <a:t> (</a:t>
            </a:r>
            <a:r>
              <a:rPr lang="en-US" sz="2800" b="1">
                <a:solidFill>
                  <a:srgbClr val="002060"/>
                </a:solidFill>
              </a:rPr>
              <a:t>Procedural Language/Structured Query Language</a:t>
            </a:r>
            <a:r>
              <a:rPr lang="en-US" sz="2800">
                <a:solidFill>
                  <a:srgbClr val="002060"/>
                </a:solidFill>
              </a:rPr>
              <a:t>) is Oracle Corporation's procedural extension for SQL and the Oracle relational database. Today, SQL is accepted as the standard RDBMS language</a:t>
            </a:r>
            <a:endParaRPr lang="en-US" sz="2800">
              <a:solidFill>
                <a:srgbClr val="002060"/>
              </a:solidFill>
            </a:endParaRPr>
          </a:p>
        </p:txBody>
      </p:sp>
      <p:sp>
        <p:nvSpPr>
          <p:cNvPr id="318" name="Google Shape;318;p15"/>
          <p:cNvSpPr txBox="1"/>
          <p:nvPr>
            <p:ph type="title"/>
          </p:nvPr>
        </p:nvSpPr>
        <p:spPr>
          <a:xfrm>
            <a:off x="301625" y="286385"/>
            <a:ext cx="11611610" cy="69278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SQL Overview</a:t>
            </a:r>
            <a:endParaRPr lang="en-US"/>
          </a:p>
        </p:txBody>
      </p:sp>
      <p:sp>
        <p:nvSpPr>
          <p:cNvPr id="320" name="Google Shape;320;p15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/>
          <p:nvPr>
            <p:ph type="title"/>
          </p:nvPr>
        </p:nvSpPr>
        <p:spPr>
          <a:xfrm>
            <a:off x="165735" y="292100"/>
            <a:ext cx="11338560" cy="7200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 sz="4800">
                <a:solidFill>
                  <a:schemeClr val="bg1"/>
                </a:solidFill>
              </a:rPr>
              <a:t> </a:t>
            </a:r>
            <a:r>
              <a:rPr lang="en-US" sz="4800">
                <a:solidFill>
                  <a:schemeClr val="bg1"/>
                </a:solidFill>
                <a:sym typeface="+mn-ea"/>
              </a:rPr>
              <a:t>Ansi SQL (or SQL-86)</a:t>
            </a:r>
            <a:endParaRPr lang="en-US" sz="4800">
              <a:solidFill>
                <a:schemeClr val="bg1"/>
              </a:solidFill>
              <a:sym typeface="+mn-ea"/>
            </a:endParaRPr>
          </a:p>
        </p:txBody>
      </p:sp>
      <p:sp>
        <p:nvSpPr>
          <p:cNvPr id="327" name="Google Shape;327;p16"/>
          <p:cNvSpPr txBox="1"/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THE DATABASE LANGUAGE SQL</a:t>
            </a:r>
            <a:endParaRPr lang="en-US" sz="1400"/>
          </a:p>
        </p:txBody>
      </p:sp>
      <p:sp>
        <p:nvSpPr>
          <p:cNvPr id="328" name="Google Shape;328;p16"/>
          <p:cNvSpPr txBox="1"/>
          <p:nvPr>
            <p:ph type="sldNum" idx="4294967295"/>
          </p:nvPr>
        </p:nvSpPr>
        <p:spPr>
          <a:xfrm>
            <a:off x="11207750" y="6459855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3200"/>
            </a:fld>
            <a:endParaRPr lang="en-US" sz="3200"/>
          </a:p>
        </p:txBody>
      </p:sp>
      <p:sp>
        <p:nvSpPr>
          <p:cNvPr id="3" name="Text Box 2"/>
          <p:cNvSpPr txBox="1"/>
          <p:nvPr/>
        </p:nvSpPr>
        <p:spPr>
          <a:xfrm>
            <a:off x="659765" y="1181735"/>
            <a:ext cx="11045190" cy="1471295"/>
          </a:xfrm>
          <a:prstGeom prst="rect">
            <a:avLst/>
          </a:prstGeom>
        </p:spPr>
        <p:txBody>
          <a:bodyPr>
            <a:noAutofit/>
          </a:bodyPr>
          <a:p>
            <a:r>
              <a:rPr sz="2800" b="1">
                <a:solidFill>
                  <a:schemeClr val="accent3">
                    <a:lumMod val="50000"/>
                  </a:schemeClr>
                </a:solidFill>
              </a:rPr>
              <a:t>SQL-86</a:t>
            </a:r>
            <a:r>
              <a:rPr sz="2800">
                <a:solidFill>
                  <a:schemeClr val="accent3">
                    <a:lumMod val="50000"/>
                  </a:schemeClr>
                </a:solidFill>
              </a:rPr>
              <a:t> (also known as SQL-1 or </a:t>
            </a:r>
            <a:r>
              <a:rPr sz="2800" b="1">
                <a:solidFill>
                  <a:schemeClr val="accent3">
                    <a:lumMod val="50000"/>
                  </a:schemeClr>
                </a:solidFill>
              </a:rPr>
              <a:t>ANSI SQL</a:t>
            </a:r>
            <a:r>
              <a:rPr sz="2800">
                <a:solidFill>
                  <a:schemeClr val="accent3">
                    <a:lumMod val="50000"/>
                  </a:schemeClr>
                </a:solidFill>
              </a:rPr>
              <a:t>) is the first version of SQL, standardized in 1986 by ANSI (American National Standards Institute).</a:t>
            </a:r>
            <a:endParaRPr sz="280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34835" y="3150870"/>
            <a:ext cx="4842510" cy="14293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0" y="3150870"/>
            <a:ext cx="6574155" cy="23539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/>
          <p:nvPr>
            <p:ph type="title"/>
          </p:nvPr>
        </p:nvSpPr>
        <p:spPr>
          <a:xfrm>
            <a:off x="74295" y="0"/>
            <a:ext cx="12013565" cy="7200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 sz="4400">
                <a:solidFill>
                  <a:schemeClr val="bg1"/>
                </a:solidFill>
              </a:rPr>
              <a:t>SQL-92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327" name="Google Shape;327;p16"/>
          <p:cNvSpPr txBox="1"/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328" name="Google Shape;328;p16"/>
          <p:cNvSpPr txBox="1"/>
          <p:nvPr>
            <p:ph type="sldNum" idx="4294967295"/>
          </p:nvPr>
        </p:nvSpPr>
        <p:spPr>
          <a:xfrm>
            <a:off x="11207750" y="6459855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242060"/>
            <a:ext cx="8513445" cy="2941320"/>
          </a:xfrm>
          <a:prstGeom prst="rect">
            <a:avLst/>
          </a:prstGeom>
        </p:spPr>
      </p:pic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1060" y="4437380"/>
            <a:ext cx="6714490" cy="20218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/>
          <p:nvPr>
            <p:ph type="title"/>
          </p:nvPr>
        </p:nvSpPr>
        <p:spPr>
          <a:xfrm>
            <a:off x="587375" y="286385"/>
            <a:ext cx="11187430" cy="64643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 Data Definition Language - CREATE</a:t>
            </a:r>
            <a:endParaRPr lang="en-US"/>
          </a:p>
        </p:txBody>
      </p:sp>
      <p:sp>
        <p:nvSpPr>
          <p:cNvPr id="326" name="Google Shape;326;p16"/>
          <p:cNvSpPr txBox="1"/>
          <p:nvPr>
            <p:ph type="body" idx="1"/>
          </p:nvPr>
        </p:nvSpPr>
        <p:spPr>
          <a:xfrm>
            <a:off x="586740" y="1196975"/>
            <a:ext cx="9779635" cy="2232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113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2380"/>
              <a:buFont typeface="Noto Sans Symbols"/>
              <a:buChar char="▪"/>
            </a:pPr>
            <a:r>
              <a:rPr lang="en-US" sz="2380"/>
              <a:t> Database schema</a:t>
            </a:r>
            <a:endParaRPr lang="en-US" sz="2380"/>
          </a:p>
          <a:p>
            <a:pPr marL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Simple syntax: </a:t>
            </a:r>
            <a:r>
              <a:rPr lang="en-US" sz="2550" b="1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CREATE DATABASE </a:t>
            </a:r>
            <a:r>
              <a:rPr lang="en-US" sz="2380"/>
              <a:t>dbname</a:t>
            </a:r>
            <a:endParaRPr sz="2380"/>
          </a:p>
          <a:p>
            <a:pPr marL="0" lvl="0" indent="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  Full syntax: </a:t>
            </a:r>
            <a:r>
              <a:rPr lang="en-US" sz="2550" b="1" u="sng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1"/>
              </a:rPr>
              <a:t>https://docs.microsoft.com/en-us/sql/database</a:t>
            </a:r>
            <a:endParaRPr sz="2550" b="1">
              <a:solidFill>
                <a:srgbClr val="0000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" lvl="0" indent="-151130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2380"/>
              <a:buFont typeface="Noto Sans Symbols"/>
              <a:buChar char="▪"/>
            </a:pPr>
            <a:r>
              <a:rPr lang="en-US" sz="2380"/>
              <a:t> Relation schema ~ table	</a:t>
            </a:r>
            <a:endParaRPr lang="en-US" sz="2380"/>
          </a:p>
          <a:p>
            <a:pPr marL="201295" lvl="1" indent="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2380"/>
              <a:t>Full syntax: </a:t>
            </a:r>
            <a:r>
              <a:rPr lang="en-US" sz="2635" b="1" u="sng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  <a:hlinkClick r:id="rId2"/>
              </a:rPr>
              <a:t>https://docs.microsoft.com/en-us/sql/table</a:t>
            </a:r>
            <a:endParaRPr sz="2635" b="1">
              <a:solidFill>
                <a:srgbClr val="0000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7" name="Google Shape;327;p16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328" name="Google Shape;328;p16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919480" y="3429635"/>
            <a:ext cx="10696575" cy="3296920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</a:ln>
        </p:spPr>
        <p:txBody>
          <a:bodyPr wrap="square" rtlCol="0" anchor="t">
            <a:noAutofit/>
          </a:bodyPr>
          <a:p>
            <a:pPr marL="201295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635"/>
              <a:buNone/>
            </a:pPr>
            <a:r>
              <a:rPr lang="en-US" sz="3200" b="1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CREATE TABLE </a:t>
            </a:r>
            <a:r>
              <a:rPr lang="en-US" sz="3200">
                <a:sym typeface="+mn-ea"/>
              </a:rPr>
              <a:t>tableName</a:t>
            </a:r>
            <a:endParaRPr sz="3200">
              <a:solidFill>
                <a:schemeClr val="tx1"/>
              </a:solidFill>
            </a:endParaRPr>
          </a:p>
          <a:p>
            <a:pPr marL="201295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3200">
                <a:sym typeface="+mn-ea"/>
              </a:rPr>
              <a:t>    (</a:t>
            </a:r>
            <a:endParaRPr lang="en-US" sz="3200">
              <a:solidFill>
                <a:schemeClr val="tx1"/>
              </a:solidFill>
            </a:endParaRPr>
          </a:p>
          <a:p>
            <a:pPr marL="201295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3200">
                <a:sym typeface="+mn-ea"/>
              </a:rPr>
              <a:t>      fieldname1 datatype [</a:t>
            </a:r>
            <a:r>
              <a:rPr lang="en-US" sz="3200" i="1">
                <a:sym typeface="+mn-ea"/>
              </a:rPr>
              <a:t>integrity_constrain</a:t>
            </a:r>
            <a:r>
              <a:rPr lang="en-US" sz="3200">
                <a:sym typeface="+mn-ea"/>
              </a:rPr>
              <a:t>ts],</a:t>
            </a:r>
            <a:endParaRPr lang="en-US" sz="3200">
              <a:solidFill>
                <a:schemeClr val="tx1"/>
              </a:solidFill>
            </a:endParaRPr>
          </a:p>
          <a:p>
            <a:pPr marL="201295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3200">
                <a:sym typeface="+mn-ea"/>
              </a:rPr>
              <a:t>      fieldname2 datatype [</a:t>
            </a:r>
            <a:r>
              <a:rPr lang="en-US" sz="3200" i="1">
                <a:sym typeface="+mn-ea"/>
              </a:rPr>
              <a:t>integrity_constrain</a:t>
            </a:r>
            <a:r>
              <a:rPr lang="en-US" sz="3200">
                <a:sym typeface="+mn-ea"/>
              </a:rPr>
              <a:t>ts],</a:t>
            </a:r>
            <a:endParaRPr lang="en-US" sz="3200">
              <a:solidFill>
                <a:schemeClr val="tx1"/>
              </a:solidFill>
            </a:endParaRPr>
          </a:p>
          <a:p>
            <a:pPr marL="201295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3200">
                <a:sym typeface="+mn-ea"/>
              </a:rPr>
              <a:t>      ….</a:t>
            </a:r>
            <a:endParaRPr lang="en-US" sz="3200">
              <a:solidFill>
                <a:schemeClr val="tx1"/>
              </a:solidFill>
            </a:endParaRPr>
          </a:p>
          <a:p>
            <a:pPr marL="201295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380"/>
              <a:buNone/>
            </a:pPr>
            <a:r>
              <a:rPr lang="en-US" sz="3200">
                <a:sym typeface="+mn-ea"/>
              </a:rPr>
              <a:t>    )</a:t>
            </a:r>
            <a:endParaRPr lang="en-US" sz="3200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"/>
          <p:cNvSpPr txBox="1"/>
          <p:nvPr>
            <p:ph type="title"/>
          </p:nvPr>
        </p:nvSpPr>
        <p:spPr>
          <a:xfrm>
            <a:off x="140970" y="0"/>
            <a:ext cx="11897995" cy="6515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Data Definition Language - Demo</a:t>
            </a:r>
            <a:endParaRPr lang="en-US"/>
          </a:p>
        </p:txBody>
      </p:sp>
      <p:sp>
        <p:nvSpPr>
          <p:cNvPr id="334" name="Google Shape;334;p17"/>
          <p:cNvSpPr txBox="1"/>
          <p:nvPr>
            <p:ph type="body" idx="1"/>
          </p:nvPr>
        </p:nvSpPr>
        <p:spPr>
          <a:xfrm>
            <a:off x="2109924" y="1127464"/>
            <a:ext cx="8124443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</a:p>
        </p:txBody>
      </p:sp>
      <p:sp>
        <p:nvSpPr>
          <p:cNvPr id="336" name="Google Shape;336;p17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37" name="Google Shape;337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629410" y="3298190"/>
            <a:ext cx="9506585" cy="352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24760" y="937895"/>
            <a:ext cx="592582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"/>
          <p:cNvSpPr txBox="1"/>
          <p:nvPr>
            <p:ph type="title"/>
          </p:nvPr>
        </p:nvSpPr>
        <p:spPr>
          <a:xfrm>
            <a:off x="537210" y="298450"/>
            <a:ext cx="10956290" cy="7467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 panose="020B0604020202020204"/>
              <a:buNone/>
            </a:pPr>
            <a:r>
              <a:rPr lang="en-US" sz="3240"/>
              <a:t>Data Definition Language – ALTER, DROP</a:t>
            </a:r>
            <a:endParaRPr sz="3240"/>
          </a:p>
        </p:txBody>
      </p:sp>
      <p:sp>
        <p:nvSpPr>
          <p:cNvPr id="344" name="Google Shape;344;p18"/>
          <p:cNvSpPr txBox="1"/>
          <p:nvPr>
            <p:ph type="body" idx="1"/>
          </p:nvPr>
        </p:nvSpPr>
        <p:spPr>
          <a:xfrm>
            <a:off x="691515" y="1127760"/>
            <a:ext cx="9391015" cy="524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800"/>
              <a:t> Used to modify the structure of table, database</a:t>
            </a:r>
            <a:endParaRPr lang="en-US" sz="2800"/>
          </a:p>
          <a:p>
            <a:pPr marL="384175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800"/>
              <a:t>Add more columns</a:t>
            </a:r>
            <a:endParaRPr lang="en-US" sz="2800"/>
          </a:p>
          <a:p>
            <a:pPr marL="201295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sz="2800" b="1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ALTER TABLE </a:t>
            </a:r>
            <a:r>
              <a:rPr lang="en-US" sz="2800"/>
              <a:t>tableName</a:t>
            </a:r>
            <a:endParaRPr sz="2800"/>
          </a:p>
          <a:p>
            <a:pPr marL="201295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sz="2800" b="1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ADD</a:t>
            </a:r>
            <a:r>
              <a:rPr lang="en-US" sz="2800"/>
              <a:t> columnName datatype [constraint]</a:t>
            </a:r>
            <a:endParaRPr lang="en-US" sz="2800"/>
          </a:p>
          <a:p>
            <a:pPr marL="384175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800"/>
              <a:t>Remove columns</a:t>
            </a:r>
            <a:endParaRPr lang="en-US" sz="2800"/>
          </a:p>
          <a:p>
            <a:pPr marL="201295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sz="2800" b="1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ALTER TABLE </a:t>
            </a:r>
            <a:r>
              <a:rPr lang="en-US" sz="2800"/>
              <a:t>tableName</a:t>
            </a:r>
            <a:endParaRPr sz="2800"/>
          </a:p>
          <a:p>
            <a:pPr marL="201295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sz="2800" b="1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DROP column</a:t>
            </a:r>
            <a:r>
              <a:rPr lang="en-US" sz="2800"/>
              <a:t> columnName </a:t>
            </a:r>
            <a:endParaRPr lang="en-US" sz="2800"/>
          </a:p>
          <a:p>
            <a:pPr marL="384175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800"/>
              <a:t>Modify data type</a:t>
            </a:r>
            <a:endParaRPr lang="en-US" sz="2800"/>
          </a:p>
          <a:p>
            <a:pPr marL="201295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sz="2800" b="1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ALTER TABLE </a:t>
            </a:r>
            <a:r>
              <a:rPr lang="en-US" sz="2800"/>
              <a:t>tableName</a:t>
            </a:r>
            <a:endParaRPr sz="2800"/>
          </a:p>
          <a:p>
            <a:pPr marL="201295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r>
              <a:rPr lang="en-US" sz="2800" b="1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ALTER column</a:t>
            </a:r>
            <a:r>
              <a:rPr lang="en-US" sz="2800"/>
              <a:t> columnName datatype [constraint]</a:t>
            </a:r>
            <a:endParaRPr lang="en-US" sz="2800"/>
          </a:p>
          <a:p>
            <a:pPr marL="201295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sz="2800"/>
          </a:p>
          <a:p>
            <a:pPr marL="201295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800"/>
          </a:p>
        </p:txBody>
      </p:sp>
      <p:sp>
        <p:nvSpPr>
          <p:cNvPr id="345" name="Google Shape;345;p18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346" name="Google Shape;346;p18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 txBox="1"/>
          <p:nvPr>
            <p:ph type="title"/>
          </p:nvPr>
        </p:nvSpPr>
        <p:spPr>
          <a:xfrm>
            <a:off x="2335438" y="299833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 panose="020B0604020202020204"/>
              <a:buNone/>
            </a:pPr>
            <a:r>
              <a:rPr lang="en-US" sz="3240"/>
              <a:t>Data Definition Language– ALTER, DROP</a:t>
            </a:r>
            <a:endParaRPr sz="3240"/>
          </a:p>
        </p:txBody>
      </p:sp>
      <p:sp>
        <p:nvSpPr>
          <p:cNvPr id="352" name="Google Shape;352;p19"/>
          <p:cNvSpPr txBox="1"/>
          <p:nvPr>
            <p:ph type="body" idx="1"/>
          </p:nvPr>
        </p:nvSpPr>
        <p:spPr>
          <a:xfrm>
            <a:off x="336550" y="1140460"/>
            <a:ext cx="11426825" cy="523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77800" algn="l" rtl="0">
              <a:lnSpc>
                <a:spcPct val="80000"/>
              </a:lnSpc>
              <a:spcBef>
                <a:spcPts val="1400"/>
              </a:spcBef>
              <a:buSzPts val="2800"/>
              <a:buChar char=" "/>
            </a:pPr>
            <a:r>
              <a:rPr 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ALTER TABLE</a:t>
            </a:r>
            <a:r>
              <a:rPr 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</a:t>
            </a:r>
            <a:r>
              <a:rPr lang="en-US" sz="3200" b="1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tablename </a:t>
            </a:r>
            <a:endParaRPr lang="en-US" sz="3200" b="1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91440" lvl="0" indent="-177800" algn="l" rtl="0">
              <a:lnSpc>
                <a:spcPct val="80000"/>
              </a:lnSpc>
              <a:spcBef>
                <a:spcPts val="1400"/>
              </a:spcBef>
              <a:buSzPts val="2800"/>
              <a:buChar char=" "/>
            </a:pPr>
            <a:r>
              <a:rPr 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ADD</a:t>
            </a:r>
            <a:r>
              <a:rPr 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</a:t>
            </a:r>
            <a:r>
              <a:rPr 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CONSTRAINT</a:t>
            </a:r>
            <a:r>
              <a:rPr 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</a:t>
            </a:r>
            <a:r>
              <a:rPr lang="en-US" sz="3200" b="1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constraintName</a:t>
            </a:r>
            <a:r>
              <a:rPr lang="en-US" sz="3200" b="1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</a:t>
            </a:r>
            <a:r>
              <a:rPr 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PRIMARY</a:t>
            </a:r>
            <a:r>
              <a:rPr 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</a:t>
            </a:r>
            <a:r>
              <a:rPr 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KEY </a:t>
            </a:r>
            <a:endParaRPr lang="en-US" sz="3200" b="1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91440" lvl="0" indent="-152400" algn="l" rtl="0">
              <a:lnSpc>
                <a:spcPct val="80000"/>
              </a:lnSpc>
              <a:spcBef>
                <a:spcPts val="1400"/>
              </a:spcBef>
              <a:buSzPts val="2400"/>
              <a:buChar char=" "/>
            </a:pPr>
            <a:r>
              <a:rPr lang="en-US" sz="3200" b="1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(&lt;</a:t>
            </a:r>
            <a:r>
              <a:rPr 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attribute list</a:t>
            </a:r>
            <a:r>
              <a:rPr lang="en-US" sz="3200" b="1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&gt;);</a:t>
            </a:r>
            <a:endParaRPr lang="en-US" sz="3200" b="1">
              <a:solidFill>
                <a:srgbClr val="808080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91440" lvl="0" indent="-152400" algn="l" rtl="0">
              <a:lnSpc>
                <a:spcPct val="80000"/>
              </a:lnSpc>
              <a:spcBef>
                <a:spcPts val="1400"/>
              </a:spcBef>
              <a:buSzPts val="2400"/>
              <a:buChar char=" "/>
            </a:pPr>
            <a:endParaRPr lang="en-US" sz="3200" b="1">
              <a:solidFill>
                <a:srgbClr val="808080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91440" lvl="0" indent="-152400" algn="l" rtl="0">
              <a:lnSpc>
                <a:spcPct val="80000"/>
              </a:lnSpc>
              <a:spcBef>
                <a:spcPts val="1400"/>
              </a:spcBef>
              <a:buSzPts val="2400"/>
              <a:buChar char=" "/>
            </a:pPr>
            <a:endParaRPr lang="en-US" sz="3200" b="1">
              <a:solidFill>
                <a:srgbClr val="808080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91440" lvl="0" indent="-152400" algn="l" rtl="0">
              <a:lnSpc>
                <a:spcPct val="80000"/>
              </a:lnSpc>
              <a:spcBef>
                <a:spcPts val="150"/>
              </a:spcBef>
              <a:buSzPts val="2400"/>
              <a:buChar char=" "/>
            </a:pPr>
            <a:r>
              <a:rPr 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ALTER TABLE </a:t>
            </a:r>
            <a:r>
              <a:rPr lang="en-US" sz="3200" b="1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tablename </a:t>
            </a:r>
            <a:endParaRPr lang="en-US" sz="3200" b="1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91440" lvl="0" indent="-152400" algn="l" rtl="0">
              <a:lnSpc>
                <a:spcPct val="80000"/>
              </a:lnSpc>
              <a:spcBef>
                <a:spcPts val="1400"/>
              </a:spcBef>
              <a:buSzPts val="2400"/>
              <a:buChar char=" "/>
            </a:pPr>
            <a:r>
              <a:rPr 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ADD CONSTRAINT </a:t>
            </a:r>
            <a:r>
              <a:rPr lang="en-US" sz="3200" b="1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constraintName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ea typeface="Consolas" panose="020B0609020204030204"/>
                <a:cs typeface="Times New Roman" panose="02020603050405020304" pitchFamily="18" charset="0"/>
                <a:sym typeface="Consolas" panose="020B0609020204030204"/>
              </a:rPr>
              <a:t> </a:t>
            </a:r>
            <a:r>
              <a:rPr 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FOREIGN KEY </a:t>
            </a:r>
            <a:r>
              <a:rPr 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(&lt;attribute list&gt;)</a:t>
            </a:r>
            <a:endParaRPr lang="en-US" sz="3200" b="1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91440" lvl="0" indent="-152400" algn="l" rtl="0">
              <a:lnSpc>
                <a:spcPct val="80000"/>
              </a:lnSpc>
              <a:spcBef>
                <a:spcPts val="1400"/>
              </a:spcBef>
              <a:buSzPts val="2400"/>
              <a:buChar char=" "/>
            </a:pPr>
            <a:r>
              <a:rPr 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REFERENCES</a:t>
            </a:r>
            <a:r>
              <a:rPr lang="en-US" sz="3200">
                <a:solidFill>
                  <a:srgbClr val="000000"/>
                </a:solidFill>
                <a:latin typeface="Times New Roman" panose="02020603050405020304" pitchFamily="18" charset="0"/>
                <a:ea typeface="Consolas" panose="020B0609020204030204"/>
                <a:cs typeface="Times New Roman" panose="02020603050405020304" pitchFamily="18" charset="0"/>
                <a:sym typeface="Consolas" panose="020B0609020204030204"/>
              </a:rPr>
              <a:t> </a:t>
            </a:r>
            <a:r>
              <a:rPr 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parentTableName</a:t>
            </a:r>
            <a:r>
              <a:rPr lang="en-US" sz="3200">
                <a:solidFill>
                  <a:srgbClr val="0000FF"/>
                </a:solidFill>
                <a:latin typeface="Times New Roman" panose="02020603050405020304" pitchFamily="18" charset="0"/>
                <a:ea typeface="Consolas" panose="020B0609020204030204"/>
                <a:cs typeface="Times New Roman" panose="02020603050405020304" pitchFamily="18" charset="0"/>
                <a:sym typeface="Consolas" panose="020B0609020204030204"/>
              </a:rPr>
              <a:t> </a:t>
            </a:r>
            <a:r>
              <a:rPr lang="en-US" sz="3200" b="1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(&lt;</a:t>
            </a:r>
            <a:r>
              <a:rPr lang="en-US" sz="3200" b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attribute list</a:t>
            </a:r>
            <a:r>
              <a:rPr lang="en-US" sz="3200" b="1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&gt;);</a:t>
            </a:r>
            <a:endParaRPr lang="en-US" sz="3200" b="1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sp>
        <p:nvSpPr>
          <p:cNvPr id="354" name="Google Shape;354;p19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33" name="Google Shape;333;p17"/>
          <p:cNvSpPr txBox="1"/>
          <p:nvPr/>
        </p:nvSpPr>
        <p:spPr>
          <a:xfrm>
            <a:off x="988060" y="286385"/>
            <a:ext cx="10306685" cy="6515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vert="horz" wrap="square" lIns="91425" tIns="45700" rIns="91425" bIns="45700" rtlCol="0" anchor="t" anchorCtr="0">
            <a:normAutofit fontScale="7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Algerian" panose="04020705040A02060702" pitchFamily="82" charset="0"/>
                <a:ea typeface="+mj-ea"/>
                <a:cs typeface="Algerian" panose="04020705040A02060702" pitchFamily="8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Add/remove </a:t>
            </a:r>
            <a:r>
              <a:rPr lang="en-US" sz="5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constraints</a:t>
            </a:r>
            <a:endParaRPr lang="en-US" sz="51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 txBox="1"/>
          <p:nvPr>
            <p:ph type="title"/>
          </p:nvPr>
        </p:nvSpPr>
        <p:spPr>
          <a:xfrm>
            <a:off x="2335438" y="299833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 panose="020B0604020202020204"/>
              <a:buNone/>
            </a:pPr>
            <a:r>
              <a:rPr lang="en-US" sz="3240"/>
              <a:t>Data Definition Language– ALTER, DROP</a:t>
            </a:r>
            <a:endParaRPr sz="3240"/>
          </a:p>
        </p:txBody>
      </p:sp>
      <p:sp>
        <p:nvSpPr>
          <p:cNvPr id="352" name="Google Shape;352;p19"/>
          <p:cNvSpPr txBox="1"/>
          <p:nvPr>
            <p:ph type="body" idx="1"/>
          </p:nvPr>
        </p:nvSpPr>
        <p:spPr>
          <a:xfrm>
            <a:off x="336550" y="1140460"/>
            <a:ext cx="11426825" cy="445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52400" algn="l" rtl="0">
              <a:lnSpc>
                <a:spcPct val="100000"/>
              </a:lnSpc>
              <a:spcBef>
                <a:spcPts val="150"/>
              </a:spcBef>
              <a:buSzPts val="2400"/>
              <a:buChar char=" "/>
            </a:pPr>
            <a:r>
              <a:rPr 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ALTER TABLE </a:t>
            </a:r>
            <a:r>
              <a:rPr lang="en-US" sz="3200" b="1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tablename </a:t>
            </a:r>
            <a:endParaRPr lang="en-US" sz="3200" b="1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91440" lvl="0" indent="-152400" algn="l" rtl="0">
              <a:lnSpc>
                <a:spcPct val="100000"/>
              </a:lnSpc>
              <a:spcBef>
                <a:spcPts val="150"/>
              </a:spcBef>
              <a:buSzPts val="2400"/>
              <a:buChar char=" "/>
            </a:pPr>
            <a:r>
              <a:rPr 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ADD CONSTRAINT</a:t>
            </a:r>
            <a:r>
              <a:rPr lang="en-US" sz="3200" b="1">
                <a:solidFill>
                  <a:srgbClr val="80808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</a:t>
            </a:r>
            <a:r>
              <a:rPr lang="en-US" sz="3200" b="1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constraintName </a:t>
            </a:r>
            <a:r>
              <a:rPr 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CHECK</a:t>
            </a:r>
            <a:r>
              <a:rPr lang="en-US" sz="3200" b="1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(expressionChecking)</a:t>
            </a:r>
            <a:endParaRPr lang="en-US" sz="3200" b="1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0" lvl="1" indent="-152400" algn="ctr" rtl="0">
              <a:lnSpc>
                <a:spcPct val="100000"/>
              </a:lnSpc>
              <a:spcBef>
                <a:spcPts val="150"/>
              </a:spcBef>
              <a:buSzPts val="2400"/>
              <a:buChar char=" "/>
            </a:pPr>
            <a:r>
              <a:rPr lang="en-US" sz="3200" b="1">
                <a:solidFill>
                  <a:srgbClr val="FF000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(self studying)</a:t>
            </a:r>
            <a:endParaRPr lang="en-US" sz="3200" b="1">
              <a:solidFill>
                <a:srgbClr val="FF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  <a:p>
            <a:pPr marL="91440" lvl="0" indent="-152400" algn="l" rtl="0">
              <a:lnSpc>
                <a:spcPct val="100000"/>
              </a:lnSpc>
              <a:spcBef>
                <a:spcPts val="150"/>
              </a:spcBef>
              <a:buSzPts val="2400"/>
              <a:buChar char=" "/>
            </a:pPr>
            <a:r>
              <a:rPr 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ALTER TABLE </a:t>
            </a:r>
            <a:r>
              <a:rPr lang="en-US" sz="3200" b="1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tablename </a:t>
            </a:r>
            <a:endParaRPr lang="en-US" sz="3200" b="1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91440" lvl="0" indent="-152400" algn="l" rtl="0">
              <a:lnSpc>
                <a:spcPct val="100000"/>
              </a:lnSpc>
              <a:spcBef>
                <a:spcPts val="150"/>
              </a:spcBef>
              <a:buSzPts val="2400"/>
              <a:buChar char=" "/>
            </a:pPr>
            <a:r>
              <a:rPr 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DROP CONSTRAINT </a:t>
            </a:r>
            <a:r>
              <a:rPr lang="en-US" sz="3200" b="1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constraintName</a:t>
            </a:r>
            <a:endParaRPr lang="en-US" sz="3200" b="1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91440" lvl="0" indent="-152400" algn="l" rtl="0">
              <a:lnSpc>
                <a:spcPct val="100000"/>
              </a:lnSpc>
              <a:spcBef>
                <a:spcPts val="150"/>
              </a:spcBef>
              <a:buSzPts val="2400"/>
              <a:buChar char=" "/>
            </a:pPr>
            <a:endParaRPr lang="en-US" sz="3200" b="1">
              <a:solidFill>
                <a:srgbClr val="FF0000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354" name="Google Shape;354;p19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33" name="Google Shape;333;p17"/>
          <p:cNvSpPr txBox="1"/>
          <p:nvPr/>
        </p:nvSpPr>
        <p:spPr>
          <a:xfrm>
            <a:off x="988060" y="286385"/>
            <a:ext cx="10306685" cy="6515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vert="horz" wrap="square" lIns="91425" tIns="45700" rIns="91425" bIns="45700" rtlCol="0" anchor="t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Algerian" panose="04020705040A02060702" pitchFamily="82" charset="0"/>
                <a:ea typeface="+mj-ea"/>
                <a:cs typeface="Algerian" panose="04020705040A02060702" pitchFamily="8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Add/remove </a:t>
            </a:r>
            <a:r>
              <a:rPr lang="en-US" sz="4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constraints</a:t>
            </a:r>
            <a:endParaRPr lang="en-US" sz="4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"/>
          <p:cNvSpPr txBox="1"/>
          <p:nvPr>
            <p:ph type="title"/>
          </p:nvPr>
        </p:nvSpPr>
        <p:spPr>
          <a:xfrm>
            <a:off x="2127681" y="529801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 panose="020B0604020202020204"/>
              <a:buNone/>
            </a:pPr>
            <a:r>
              <a:rPr lang="en-US" sz="3240"/>
              <a:t>Data Definition Language– ALTER, DROP</a:t>
            </a:r>
            <a:endParaRPr sz="3240"/>
          </a:p>
        </p:txBody>
      </p:sp>
      <p:sp>
        <p:nvSpPr>
          <p:cNvPr id="360" name="Google Shape;360;p20"/>
          <p:cNvSpPr txBox="1"/>
          <p:nvPr>
            <p:ph type="body" idx="1"/>
          </p:nvPr>
        </p:nvSpPr>
        <p:spPr>
          <a:xfrm>
            <a:off x="1227455" y="1163955"/>
            <a:ext cx="8276590" cy="5296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203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Char char="▪"/>
            </a:pPr>
            <a:endParaRPr lang="en-US" sz="32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Noto Sans Symbols"/>
              <a:buNone/>
            </a:pPr>
            <a:r>
              <a:rPr lang="en-US" sz="3200" b="1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DROP TABLE </a:t>
            </a:r>
            <a:r>
              <a:rPr lang="en-US" sz="3200"/>
              <a:t>TableName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3200"/>
              <a:buFont typeface="Noto Sans Symbols"/>
              <a:buNone/>
            </a:pPr>
            <a:r>
              <a:rPr lang="en-US" sz="3200" b="1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DROP DATABASE </a:t>
            </a:r>
            <a:r>
              <a:rPr lang="en-US" sz="3200"/>
              <a:t>dbName</a:t>
            </a:r>
            <a:endParaRPr lang="en-US" sz="3200"/>
          </a:p>
        </p:txBody>
      </p:sp>
      <p:sp>
        <p:nvSpPr>
          <p:cNvPr id="361" name="Google Shape;361;p20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362" name="Google Shape;362;p20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33" name="Google Shape;333;p17"/>
          <p:cNvSpPr txBox="1"/>
          <p:nvPr/>
        </p:nvSpPr>
        <p:spPr>
          <a:xfrm>
            <a:off x="988060" y="286385"/>
            <a:ext cx="10306685" cy="65151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vert="horz" wrap="square" lIns="91425" tIns="45700" rIns="91425" bIns="45700" rtlCol="0" anchor="t" anchorCtr="0">
            <a:normAutofit fontScale="7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Algerian" panose="04020705040A02060702" pitchFamily="82" charset="0"/>
                <a:ea typeface="+mj-ea"/>
                <a:cs typeface="Algerian" panose="04020705040A02060702" pitchFamily="8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Remove </a:t>
            </a:r>
            <a:r>
              <a:rPr lang="en-US" sz="5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Table/ Database</a:t>
            </a:r>
            <a:endParaRPr lang="en-US" sz="51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360" y="161925"/>
            <a:ext cx="11987530" cy="868680"/>
          </a:xfrm>
          <a:prstGeom prst="rect">
            <a:avLst/>
          </a:prstGeom>
          <a:solidFill>
            <a:srgbClr val="002060"/>
          </a:solidFill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6000" b="1" spc="5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lgerian" panose="04020705040A02060702" pitchFamily="82" charset="0"/>
              </a:rPr>
              <a:t>OBJECTIVES</a:t>
            </a:r>
            <a:endParaRPr lang="en-US" sz="6000" b="1" spc="50" dirty="0">
              <a:ln w="0"/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Algerian" panose="04020705040A02060702" pitchFamily="82" charset="0"/>
            </a:endParaRPr>
          </a:p>
        </p:txBody>
      </p:sp>
      <p:sp>
        <p:nvSpPr>
          <p:cNvPr id="7" name="Content Placeholder 2"/>
          <p:cNvSpPr txBox="1"/>
          <p:nvPr/>
        </p:nvSpPr>
        <p:spPr>
          <a:xfrm>
            <a:off x="1456690" y="1303020"/>
            <a:ext cx="9497060" cy="67119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 smtClean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Understand concepts of:</a:t>
            </a:r>
            <a:endParaRPr lang="en-US" sz="2800" b="1" dirty="0" smtClean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3" name="Rectangle 1"/>
          <p:cNvSpPr/>
          <p:nvPr/>
        </p:nvSpPr>
        <p:spPr>
          <a:xfrm>
            <a:off x="908685" y="2569210"/>
            <a:ext cx="11165205" cy="4389755"/>
          </a:xfrm>
          <a:prstGeom prst="rect">
            <a:avLst/>
          </a:prstGeom>
        </p:spPr>
        <p:txBody>
          <a:bodyPr wrap="square">
            <a:spAutoFit/>
          </a:bodyPr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Student can write a SQL script.</a:t>
            </a:r>
            <a:endParaRPr lang="en-US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Student can compose SQL queries using set (and bag) operators, correlated subqueries, aggregation queries.</a:t>
            </a:r>
            <a:endParaRPr lang="en-US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Student can manipulate proficiently on complex queries </a:t>
            </a:r>
            <a:endParaRPr lang="en-US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457200" algn="l" defTabSz="457200">
              <a:lnSpc>
                <a:spcPct val="100000"/>
              </a:lnSpc>
              <a:buClrTx/>
              <a:buSzTx/>
              <a:buFont typeface="Wingdings" panose="05000000000000000000" charset="0"/>
              <a:buChar char="v"/>
            </a:pPr>
            <a:endParaRPr lang="en-US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Physical Diagram - FUHCompany</a:t>
            </a:r>
            <a:endParaRPr lang="en-US"/>
          </a:p>
        </p:txBody>
      </p:sp>
      <p:sp>
        <p:nvSpPr>
          <p:cNvPr id="368" name="Google Shape;368;p21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369" name="Google Shape;369;p21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286385"/>
            <a:ext cx="11545570" cy="752475"/>
          </a:xfrm>
          <a:prstGeom prst="rect">
            <a:avLst/>
          </a:prstGeom>
          <a:solidFill>
            <a:srgbClr val="7030A0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2.2. DML -</a:t>
            </a:r>
            <a:r>
              <a:rPr lang="en-US" sz="3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b="1" dirty="0">
                <a:solidFill>
                  <a:schemeClr val="bg1"/>
                </a:solidFill>
                <a:effectLst/>
                <a:latin typeface="Tahoma" panose="020B0604030504040204" charset="0"/>
                <a:sym typeface="+mn-ea"/>
              </a:rPr>
              <a:t>Data Manipulation Language</a:t>
            </a:r>
            <a:endParaRPr lang="en-US" sz="3600" b="1" dirty="0">
              <a:solidFill>
                <a:schemeClr val="bg1"/>
              </a:solidFill>
              <a:effectLst/>
              <a:latin typeface="Tahoma" panose="020B0604030504040204" charset="0"/>
              <a:sym typeface="+mn-ea"/>
            </a:endParaRPr>
          </a:p>
        </p:txBody>
      </p:sp>
      <p:sp>
        <p:nvSpPr>
          <p:cNvPr id="3" name="矩形: 圆角 2"/>
          <p:cNvSpPr/>
          <p:nvPr>
            <p:custDataLst>
              <p:tags r:id="rId1"/>
            </p:custDataLst>
          </p:nvPr>
        </p:nvSpPr>
        <p:spPr>
          <a:xfrm>
            <a:off x="6304915" y="1103630"/>
            <a:ext cx="5193030" cy="2112010"/>
          </a:xfrm>
          <a:prstGeom prst="roundRect">
            <a:avLst>
              <a:gd name="adj" fmla="val 14162"/>
            </a:avLst>
          </a:prstGeom>
          <a:solidFill>
            <a:srgbClr val="FFFFFF"/>
          </a:solidFill>
          <a:ln w="3175" cap="flat" cmpd="sng" algn="ctr">
            <a:solidFill>
              <a:schemeClr val="accent2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50800" dir="5400000" algn="ctr" rotWithShape="0">
              <a:schemeClr val="accent2">
                <a:alpha val="20000"/>
              </a:schemeClr>
            </a:outerShdw>
          </a:effectLst>
        </p:spPr>
        <p:txBody>
          <a:bodyPr lIns="0" rIns="0" rtlCol="0" anchor="ctr">
            <a:noAutofit/>
          </a:bodyPr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椭圆 1"/>
          <p:cNvSpPr/>
          <p:nvPr>
            <p:custDataLst>
              <p:tags r:id="rId2"/>
            </p:custDataLst>
          </p:nvPr>
        </p:nvSpPr>
        <p:spPr>
          <a:xfrm>
            <a:off x="6578600" y="1384300"/>
            <a:ext cx="540001" cy="540000"/>
          </a:xfrm>
          <a:prstGeom prst="ellipse">
            <a:avLst/>
          </a:pr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lumMod val="75000"/>
                  <a:alpha val="100000"/>
                </a:schemeClr>
              </a:gs>
            </a:gsLst>
            <a:lin ang="7686814" scaled="0"/>
          </a:gradFill>
          <a:ln w="25400">
            <a:noFill/>
          </a:ln>
          <a:effectLst>
            <a:outerShdw blurRad="254000" dist="76200" dir="5399998" algn="ctr" rotWithShape="0">
              <a:schemeClr val="accent2">
                <a:alpha val="25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anchor="ctr" anchorCtr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chemeClr val="lt1">
                    <a:lumMod val="100000"/>
                  </a:schemeClr>
                </a:solidFill>
                <a:latin typeface="+mn-lt"/>
              </a:rPr>
              <a:t>02</a:t>
            </a:r>
            <a:endParaRPr lang="en-US" sz="2000" b="1">
              <a:solidFill>
                <a:schemeClr val="lt1">
                  <a:lumMod val="100000"/>
                </a:schemeClr>
              </a:solidFill>
              <a:latin typeface="+mn-lt"/>
            </a:endParaRPr>
          </a:p>
        </p:txBody>
      </p:sp>
      <p:sp>
        <p:nvSpPr>
          <p:cNvPr id="5" name="矩形 3"/>
          <p:cNvSpPr/>
          <p:nvPr>
            <p:custDataLst>
              <p:tags r:id="rId3"/>
            </p:custDataLst>
          </p:nvPr>
        </p:nvSpPr>
        <p:spPr>
          <a:xfrm>
            <a:off x="7441565" y="1888490"/>
            <a:ext cx="3700781" cy="11410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>
                  <a:noFill/>
                  <a:prstDash val="sysDot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+mn-lt"/>
              </a:rPr>
              <a:t>Click here to add text</a:t>
            </a:r>
            <a:endParaRPr lang="en-US" sz="1400" dirty="0">
              <a:ln>
                <a:noFill/>
                <a:prstDash val="sysDot"/>
              </a:ln>
              <a:solidFill>
                <a:schemeClr val="dk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6" name="矩形 4"/>
          <p:cNvSpPr/>
          <p:nvPr>
            <p:custDataLst>
              <p:tags r:id="rId4"/>
            </p:custDataLst>
          </p:nvPr>
        </p:nvSpPr>
        <p:spPr>
          <a:xfrm>
            <a:off x="7441565" y="1282700"/>
            <a:ext cx="3700781" cy="459105"/>
          </a:xfrm>
          <a:prstGeom prst="rect">
            <a:avLst/>
          </a:prstGeom>
          <a:noFill/>
        </p:spPr>
        <p:txBody>
          <a:bodyPr wrap="square" lIns="0" tIns="0" rIns="0" bIns="0" rtlCol="0" anchor="b" anchorCtr="0"/>
          <a:p>
            <a:pPr marL="9144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800" b="1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UPDATE</a:t>
            </a:r>
            <a:endParaRPr lang="en-US" sz="2800" b="1" dirty="0">
              <a:solidFill>
                <a:srgbClr val="0000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" name="矩形: 圆角 13"/>
          <p:cNvSpPr/>
          <p:nvPr>
            <p:custDataLst>
              <p:tags r:id="rId5"/>
            </p:custDataLst>
          </p:nvPr>
        </p:nvSpPr>
        <p:spPr>
          <a:xfrm>
            <a:off x="6304915" y="3643630"/>
            <a:ext cx="5193030" cy="2112010"/>
          </a:xfrm>
          <a:prstGeom prst="roundRect">
            <a:avLst>
              <a:gd name="adj" fmla="val 12731"/>
            </a:avLst>
          </a:prstGeom>
          <a:solidFill>
            <a:srgbClr val="FFFFFF"/>
          </a:solidFill>
          <a:ln w="3175" cap="flat" cmpd="sng" algn="ctr">
            <a:solidFill>
              <a:schemeClr val="accent4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50800" dir="5400000" algn="ctr" rotWithShape="0">
              <a:schemeClr val="accent4">
                <a:alpha val="20000"/>
              </a:schemeClr>
            </a:outerShdw>
          </a:effectLst>
        </p:spPr>
        <p:txBody>
          <a:bodyPr lIns="0" rIns="0" rtlCol="0" anchor="ctr">
            <a:noAutofit/>
          </a:bodyPr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椭圆 5"/>
          <p:cNvSpPr/>
          <p:nvPr>
            <p:custDataLst>
              <p:tags r:id="rId6"/>
            </p:custDataLst>
          </p:nvPr>
        </p:nvSpPr>
        <p:spPr>
          <a:xfrm>
            <a:off x="6578600" y="3924300"/>
            <a:ext cx="540001" cy="540000"/>
          </a:xfrm>
          <a:prstGeom prst="ellipse">
            <a:avLst/>
          </a:prstGeom>
          <a:gradFill>
            <a:gsLst>
              <a:gs pos="0">
                <a:schemeClr val="accent4">
                  <a:alpha val="100000"/>
                </a:schemeClr>
              </a:gs>
              <a:gs pos="100000">
                <a:schemeClr val="accent4">
                  <a:lumMod val="75000"/>
                  <a:alpha val="100000"/>
                </a:schemeClr>
              </a:gs>
            </a:gsLst>
            <a:lin ang="7686814" scaled="0"/>
          </a:gradFill>
          <a:ln w="25400">
            <a:noFill/>
          </a:ln>
          <a:effectLst>
            <a:outerShdw blurRad="254000" dist="76200" dir="5399998" algn="ctr" rotWithShape="0">
              <a:schemeClr val="accent4">
                <a:alpha val="25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chemeClr val="lt1">
                    <a:lumMod val="100000"/>
                  </a:schemeClr>
                </a:solidFill>
                <a:latin typeface="+mn-lt"/>
              </a:rPr>
              <a:t>04</a:t>
            </a:r>
            <a:endParaRPr lang="en-US" sz="2000" b="1">
              <a:solidFill>
                <a:schemeClr val="lt1">
                  <a:lumMod val="100000"/>
                </a:schemeClr>
              </a:solidFill>
              <a:latin typeface="+mn-lt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7441565" y="4428490"/>
            <a:ext cx="3700781" cy="11410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ln>
                  <a:noFill/>
                  <a:prstDash val="sysDot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+mn-lt"/>
              </a:rPr>
              <a:t>Click here to add text</a:t>
            </a:r>
            <a:endParaRPr lang="en-US" sz="1400">
              <a:ln>
                <a:noFill/>
                <a:prstDash val="sysDot"/>
              </a:ln>
              <a:solidFill>
                <a:schemeClr val="dk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7441565" y="3822700"/>
            <a:ext cx="3700781" cy="459105"/>
          </a:xfrm>
          <a:prstGeom prst="rect">
            <a:avLst/>
          </a:prstGeom>
          <a:noFill/>
        </p:spPr>
        <p:txBody>
          <a:bodyPr wrap="square" lIns="0" tIns="0" rIns="0" bIns="0" rtlCol="0" anchor="b" anchorCtr="0"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</a:t>
            </a:r>
            <a:endParaRPr lang="en-US" sz="3200" b="1" dirty="0">
              <a:solidFill>
                <a:srgbClr val="0000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" name="矩形: 圆角 25"/>
          <p:cNvSpPr/>
          <p:nvPr>
            <p:custDataLst>
              <p:tags r:id="rId9"/>
            </p:custDataLst>
          </p:nvPr>
        </p:nvSpPr>
        <p:spPr>
          <a:xfrm>
            <a:off x="695325" y="1103630"/>
            <a:ext cx="5193030" cy="2112010"/>
          </a:xfrm>
          <a:prstGeom prst="roundRect">
            <a:avLst>
              <a:gd name="adj" fmla="val 13447"/>
            </a:avLst>
          </a:prstGeom>
          <a:solidFill>
            <a:srgbClr val="FFFFFF"/>
          </a:solidFill>
          <a:ln w="3175" cap="flat" cmpd="sng" algn="ctr">
            <a:solidFill>
              <a:schemeClr val="accent1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50800" dir="5400000" algn="ctr" rotWithShape="0">
              <a:schemeClr val="accent1">
                <a:alpha val="20000"/>
              </a:schemeClr>
            </a:outerShdw>
          </a:effectLst>
        </p:spPr>
        <p:txBody>
          <a:bodyPr lIns="0" rIns="0" rtlCol="0" anchor="ctr">
            <a:noAutofit/>
          </a:bodyPr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椭圆 10"/>
          <p:cNvSpPr/>
          <p:nvPr>
            <p:custDataLst>
              <p:tags r:id="rId10"/>
            </p:custDataLst>
          </p:nvPr>
        </p:nvSpPr>
        <p:spPr>
          <a:xfrm>
            <a:off x="968375" y="1384300"/>
            <a:ext cx="540000" cy="540000"/>
          </a:xfrm>
          <a:prstGeom prst="ellipse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1">
                  <a:lumMod val="75000"/>
                  <a:alpha val="100000"/>
                </a:schemeClr>
              </a:gs>
            </a:gsLst>
            <a:lin ang="7686814" scaled="0"/>
          </a:gradFill>
          <a:ln w="25400">
            <a:noFill/>
          </a:ln>
          <a:effectLst>
            <a:outerShdw blurRad="254000" dist="76200" dir="5399998" algn="ctr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anchor="ctr" anchorCtr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chemeClr val="lt1">
                    <a:lumMod val="100000"/>
                  </a:schemeClr>
                </a:solidFill>
                <a:latin typeface="+mn-lt"/>
              </a:rPr>
              <a:t>01</a:t>
            </a:r>
            <a:endParaRPr lang="en-US" sz="2000" b="1">
              <a:solidFill>
                <a:schemeClr val="lt1">
                  <a:lumMod val="100000"/>
                </a:schemeClr>
              </a:solidFill>
              <a:latin typeface="+mn-lt"/>
            </a:endParaRPr>
          </a:p>
        </p:txBody>
      </p:sp>
      <p:sp>
        <p:nvSpPr>
          <p:cNvPr id="13" name="矩形 12"/>
          <p:cNvSpPr/>
          <p:nvPr>
            <p:custDataLst>
              <p:tags r:id="rId11"/>
            </p:custDataLst>
          </p:nvPr>
        </p:nvSpPr>
        <p:spPr>
          <a:xfrm>
            <a:off x="1831340" y="1888490"/>
            <a:ext cx="3700780" cy="11410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>
                  <a:noFill/>
                  <a:prstDash val="sysDot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+mn-lt"/>
              </a:rPr>
              <a:t>Click here to add text</a:t>
            </a:r>
            <a:endParaRPr lang="en-US" sz="1400" dirty="0">
              <a:ln>
                <a:noFill/>
                <a:prstDash val="sysDot"/>
              </a:ln>
              <a:solidFill>
                <a:schemeClr val="dk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18" name="矩形 17"/>
          <p:cNvSpPr/>
          <p:nvPr>
            <p:custDataLst>
              <p:tags r:id="rId12"/>
            </p:custDataLst>
          </p:nvPr>
        </p:nvSpPr>
        <p:spPr>
          <a:xfrm>
            <a:off x="1831340" y="1282700"/>
            <a:ext cx="3691890" cy="4591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INSERT</a:t>
            </a:r>
            <a:endParaRPr lang="en-US" sz="3200" b="1" dirty="0">
              <a:solidFill>
                <a:srgbClr val="0000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" name="矩形: 圆角 30"/>
          <p:cNvSpPr/>
          <p:nvPr>
            <p:custDataLst>
              <p:tags r:id="rId13"/>
            </p:custDataLst>
          </p:nvPr>
        </p:nvSpPr>
        <p:spPr>
          <a:xfrm>
            <a:off x="695325" y="3643630"/>
            <a:ext cx="5193030" cy="2112010"/>
          </a:xfrm>
          <a:prstGeom prst="roundRect">
            <a:avLst>
              <a:gd name="adj" fmla="val 13089"/>
            </a:avLst>
          </a:prstGeom>
          <a:solidFill>
            <a:srgbClr val="FFFFFF"/>
          </a:solidFill>
          <a:ln w="3175" cap="flat" cmpd="sng" algn="ctr">
            <a:solidFill>
              <a:schemeClr val="accent3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50800" dir="5400000" algn="ctr" rotWithShape="0">
              <a:schemeClr val="accent3">
                <a:alpha val="20000"/>
              </a:schemeClr>
            </a:outerShdw>
          </a:effectLst>
        </p:spPr>
        <p:txBody>
          <a:bodyPr lIns="0" rIns="0" rtlCol="0" anchor="ctr">
            <a:noAutofit/>
          </a:bodyPr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椭圆 18"/>
          <p:cNvSpPr/>
          <p:nvPr>
            <p:custDataLst>
              <p:tags r:id="rId14"/>
            </p:custDataLst>
          </p:nvPr>
        </p:nvSpPr>
        <p:spPr>
          <a:xfrm>
            <a:off x="968375" y="3924300"/>
            <a:ext cx="540000" cy="540000"/>
          </a:xfrm>
          <a:prstGeom prst="ellipse">
            <a:avLst/>
          </a:prstGeom>
          <a:gradFill>
            <a:gsLst>
              <a:gs pos="0">
                <a:schemeClr val="accent3">
                  <a:alpha val="100000"/>
                </a:schemeClr>
              </a:gs>
              <a:gs pos="100000">
                <a:schemeClr val="accent3">
                  <a:lumMod val="75000"/>
                  <a:alpha val="100000"/>
                </a:schemeClr>
              </a:gs>
            </a:gsLst>
            <a:lin ang="7686814" scaled="0"/>
          </a:gradFill>
          <a:ln w="25400">
            <a:noFill/>
          </a:ln>
          <a:effectLst>
            <a:outerShdw blurRad="254000" dist="76200" dir="5399998" algn="ctr" rotWithShape="0">
              <a:schemeClr val="accent3">
                <a:alpha val="25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ctr" anchorCtr="0" forceAA="0" compatLnSpc="1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chemeClr val="lt1">
                    <a:lumMod val="100000"/>
                  </a:schemeClr>
                </a:solidFill>
                <a:latin typeface="+mn-lt"/>
              </a:rPr>
              <a:t>03</a:t>
            </a:r>
            <a:endParaRPr lang="en-US" sz="2000" b="1">
              <a:solidFill>
                <a:schemeClr val="lt1">
                  <a:lumMod val="100000"/>
                </a:schemeClr>
              </a:solidFill>
              <a:latin typeface="+mn-lt"/>
            </a:endParaRPr>
          </a:p>
        </p:txBody>
      </p:sp>
      <p:sp>
        <p:nvSpPr>
          <p:cNvPr id="20" name="矩形 19"/>
          <p:cNvSpPr/>
          <p:nvPr>
            <p:custDataLst>
              <p:tags r:id="rId15"/>
            </p:custDataLst>
          </p:nvPr>
        </p:nvSpPr>
        <p:spPr>
          <a:xfrm>
            <a:off x="1831340" y="4428490"/>
            <a:ext cx="3700780" cy="11410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n>
                  <a:noFill/>
                  <a:prstDash val="sysDot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+mn-lt"/>
              </a:rPr>
              <a:t>Click here to add text</a:t>
            </a:r>
            <a:endParaRPr lang="en-US" sz="1400" dirty="0">
              <a:ln>
                <a:noFill/>
                <a:prstDash val="sysDot"/>
              </a:ln>
              <a:solidFill>
                <a:schemeClr val="dk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21" name="矩形 20"/>
          <p:cNvSpPr/>
          <p:nvPr>
            <p:custDataLst>
              <p:tags r:id="rId16"/>
            </p:custDataLst>
          </p:nvPr>
        </p:nvSpPr>
        <p:spPr>
          <a:xfrm>
            <a:off x="1831340" y="3822700"/>
            <a:ext cx="3691890" cy="459105"/>
          </a:xfrm>
          <a:prstGeom prst="rect">
            <a:avLst/>
          </a:prstGeom>
          <a:noFill/>
        </p:spPr>
        <p:txBody>
          <a:bodyPr wrap="square" lIns="0" tIns="0" rIns="0" bIns="0" rtlCol="0" anchor="b" anchorCtr="0"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DELETE</a:t>
            </a:r>
            <a:endParaRPr lang="en-US" sz="3200" b="1">
              <a:solidFill>
                <a:srgbClr val="0000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2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Data Manipulation Language (DML)</a:t>
            </a:r>
            <a:endParaRPr lang="en-US"/>
          </a:p>
        </p:txBody>
      </p:sp>
      <p:sp>
        <p:nvSpPr>
          <p:cNvPr id="376" name="Google Shape;376;p22"/>
          <p:cNvSpPr txBox="1"/>
          <p:nvPr>
            <p:ph type="body" idx="1"/>
          </p:nvPr>
        </p:nvSpPr>
        <p:spPr>
          <a:xfrm>
            <a:off x="1114425" y="1196340"/>
            <a:ext cx="9082405" cy="3658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52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INSERT INTO </a:t>
            </a:r>
            <a:r>
              <a:rPr lang="en-US" sz="2400" b="1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tableName</a:t>
            </a:r>
            <a:endParaRPr sz="2400" b="1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9144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VALUES</a:t>
            </a:r>
            <a:r>
              <a:rPr lang="en-US" sz="2400" b="1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 </a:t>
            </a:r>
            <a:r>
              <a:rPr lang="en-US" sz="2400" b="0" i="0">
                <a:solidFill>
                  <a:srgbClr val="000000"/>
                </a:solidFill>
                <a:latin typeface="Times New Roman" panose="02020603050405020304" pitchFamily="18" charset="0"/>
                <a:ea typeface="Source Code Pro" panose="020B0509030403020204"/>
                <a:cs typeface="Times New Roman" panose="02020603050405020304" pitchFamily="18" charset="0"/>
                <a:sym typeface="Source Code Pro" panose="020B0509030403020204"/>
              </a:rPr>
              <a:t>(&lt;</a:t>
            </a:r>
            <a:r>
              <a:rPr lang="en-US" sz="2400" b="0" i="0">
                <a:solidFill>
                  <a:srgbClr val="954121"/>
                </a:solidFill>
                <a:latin typeface="Times New Roman" panose="02020603050405020304" pitchFamily="18" charset="0"/>
                <a:ea typeface="Source Code Pro" panose="020B0509030403020204"/>
                <a:cs typeface="Times New Roman" panose="02020603050405020304" pitchFamily="18" charset="0"/>
                <a:sym typeface="Source Code Pro" panose="020B0509030403020204"/>
              </a:rPr>
              <a:t>value</a:t>
            </a:r>
            <a:r>
              <a:rPr lang="en-US" sz="2400" b="0" i="0">
                <a:solidFill>
                  <a:srgbClr val="000000"/>
                </a:solidFill>
                <a:latin typeface="Times New Roman" panose="02020603050405020304" pitchFamily="18" charset="0"/>
                <a:ea typeface="Source Code Pro" panose="020B0509030403020204"/>
                <a:cs typeface="Times New Roman" panose="02020603050405020304" pitchFamily="18" charset="0"/>
                <a:sym typeface="Source Code Pro" panose="020B0509030403020204"/>
              </a:rPr>
              <a:t> </a:t>
            </a:r>
            <a:r>
              <a:rPr lang="en-US" sz="2400" b="0" i="0">
                <a:solidFill>
                  <a:srgbClr val="40A070"/>
                </a:solidFill>
                <a:latin typeface="Times New Roman" panose="02020603050405020304" pitchFamily="18" charset="0"/>
                <a:ea typeface="Source Code Pro" panose="020B0509030403020204"/>
                <a:cs typeface="Times New Roman" panose="02020603050405020304" pitchFamily="18" charset="0"/>
                <a:sym typeface="Source Code Pro" panose="020B0509030403020204"/>
              </a:rPr>
              <a:t>1</a:t>
            </a:r>
            <a:r>
              <a:rPr lang="en-US" sz="2400" b="0" i="0">
                <a:solidFill>
                  <a:srgbClr val="000000"/>
                </a:solidFill>
                <a:latin typeface="Times New Roman" panose="02020603050405020304" pitchFamily="18" charset="0"/>
                <a:ea typeface="Source Code Pro" panose="020B0509030403020204"/>
                <a:cs typeface="Times New Roman" panose="02020603050405020304" pitchFamily="18" charset="0"/>
                <a:sym typeface="Source Code Pro" panose="020B0509030403020204"/>
              </a:rPr>
              <a:t>&gt;, ... &lt;</a:t>
            </a:r>
            <a:r>
              <a:rPr lang="en-US" sz="2400" b="0" i="0">
                <a:solidFill>
                  <a:srgbClr val="954121"/>
                </a:solidFill>
                <a:latin typeface="Times New Roman" panose="02020603050405020304" pitchFamily="18" charset="0"/>
                <a:ea typeface="Source Code Pro" panose="020B0509030403020204"/>
                <a:cs typeface="Times New Roman" panose="02020603050405020304" pitchFamily="18" charset="0"/>
                <a:sym typeface="Source Code Pro" panose="020B0509030403020204"/>
              </a:rPr>
              <a:t>value</a:t>
            </a:r>
            <a:r>
              <a:rPr lang="en-US" sz="2400" b="0" i="0">
                <a:solidFill>
                  <a:srgbClr val="000000"/>
                </a:solidFill>
                <a:latin typeface="Times New Roman" panose="02020603050405020304" pitchFamily="18" charset="0"/>
                <a:ea typeface="Source Code Pro" panose="020B0509030403020204"/>
                <a:cs typeface="Times New Roman" panose="02020603050405020304" pitchFamily="18" charset="0"/>
                <a:sym typeface="Source Code Pro" panose="020B0509030403020204"/>
              </a:rPr>
              <a:t> n&gt;)</a:t>
            </a:r>
            <a:endParaRPr lang="en-US" sz="2400" b="0" i="0">
              <a:solidFill>
                <a:srgbClr val="000000"/>
              </a:solidFill>
              <a:latin typeface="Times New Roman" panose="02020603050405020304" pitchFamily="18" charset="0"/>
              <a:ea typeface="Source Code Pro" panose="020B0509030403020204"/>
              <a:cs typeface="Times New Roman" panose="02020603050405020304" pitchFamily="18" charset="0"/>
              <a:sym typeface="Source Code Pro" panose="020B0509030403020204"/>
            </a:endParaRPr>
          </a:p>
          <a:p>
            <a:pPr marL="9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9144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INSERT INTO </a:t>
            </a:r>
            <a:r>
              <a:rPr lang="en-US" sz="2400" b="1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tableName(&lt;listOfFields&gt;)</a:t>
            </a:r>
            <a:endParaRPr lang="en-US" sz="2400" b="1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9144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VALUES</a:t>
            </a:r>
            <a:r>
              <a:rPr lang="en-US" sz="2400" b="1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 </a:t>
            </a:r>
            <a:r>
              <a:rPr lang="en-US" sz="2400" b="0" i="0">
                <a:solidFill>
                  <a:srgbClr val="000000"/>
                </a:solidFill>
                <a:latin typeface="Times New Roman" panose="02020603050405020304" pitchFamily="18" charset="0"/>
                <a:ea typeface="Source Code Pro" panose="020B0509030403020204"/>
                <a:cs typeface="Times New Roman" panose="02020603050405020304" pitchFamily="18" charset="0"/>
                <a:sym typeface="Source Code Pro" panose="020B0509030403020204"/>
              </a:rPr>
              <a:t>(&lt;</a:t>
            </a:r>
            <a:r>
              <a:rPr lang="en-US" sz="2400" b="0" i="0">
                <a:solidFill>
                  <a:srgbClr val="954121"/>
                </a:solidFill>
                <a:latin typeface="Times New Roman" panose="02020603050405020304" pitchFamily="18" charset="0"/>
                <a:ea typeface="Source Code Pro" panose="020B0509030403020204"/>
                <a:cs typeface="Times New Roman" panose="02020603050405020304" pitchFamily="18" charset="0"/>
                <a:sym typeface="Source Code Pro" panose="020B0509030403020204"/>
              </a:rPr>
              <a:t>value</a:t>
            </a:r>
            <a:r>
              <a:rPr lang="en-US" sz="2400" b="0" i="0">
                <a:solidFill>
                  <a:srgbClr val="000000"/>
                </a:solidFill>
                <a:latin typeface="Times New Roman" panose="02020603050405020304" pitchFamily="18" charset="0"/>
                <a:ea typeface="Source Code Pro" panose="020B0509030403020204"/>
                <a:cs typeface="Times New Roman" panose="02020603050405020304" pitchFamily="18" charset="0"/>
                <a:sym typeface="Source Code Pro" panose="020B0509030403020204"/>
              </a:rPr>
              <a:t> </a:t>
            </a:r>
            <a:r>
              <a:rPr lang="en-US" sz="2400" b="0" i="0">
                <a:solidFill>
                  <a:srgbClr val="40A070"/>
                </a:solidFill>
                <a:latin typeface="Times New Roman" panose="02020603050405020304" pitchFamily="18" charset="0"/>
                <a:ea typeface="Source Code Pro" panose="020B0509030403020204"/>
                <a:cs typeface="Times New Roman" panose="02020603050405020304" pitchFamily="18" charset="0"/>
                <a:sym typeface="Source Code Pro" panose="020B0509030403020204"/>
              </a:rPr>
              <a:t>1</a:t>
            </a:r>
            <a:r>
              <a:rPr lang="en-US" sz="2400" b="0" i="0">
                <a:solidFill>
                  <a:srgbClr val="000000"/>
                </a:solidFill>
                <a:latin typeface="Times New Roman" panose="02020603050405020304" pitchFamily="18" charset="0"/>
                <a:ea typeface="Source Code Pro" panose="020B0509030403020204"/>
                <a:cs typeface="Times New Roman" panose="02020603050405020304" pitchFamily="18" charset="0"/>
                <a:sym typeface="Source Code Pro" panose="020B0509030403020204"/>
              </a:rPr>
              <a:t>&gt;, ... &lt;</a:t>
            </a:r>
            <a:r>
              <a:rPr lang="en-US" sz="2400" b="0" i="0">
                <a:solidFill>
                  <a:srgbClr val="954121"/>
                </a:solidFill>
                <a:latin typeface="Times New Roman" panose="02020603050405020304" pitchFamily="18" charset="0"/>
                <a:ea typeface="Source Code Pro" panose="020B0509030403020204"/>
                <a:cs typeface="Times New Roman" panose="02020603050405020304" pitchFamily="18" charset="0"/>
                <a:sym typeface="Source Code Pro" panose="020B0509030403020204"/>
              </a:rPr>
              <a:t>value</a:t>
            </a:r>
            <a:r>
              <a:rPr lang="en-US" sz="2400" b="0" i="0">
                <a:solidFill>
                  <a:srgbClr val="000000"/>
                </a:solidFill>
                <a:latin typeface="Times New Roman" panose="02020603050405020304" pitchFamily="18" charset="0"/>
                <a:ea typeface="Source Code Pro" panose="020B0509030403020204"/>
                <a:cs typeface="Times New Roman" panose="02020603050405020304" pitchFamily="18" charset="0"/>
                <a:sym typeface="Source Code Pro" panose="020B0509030403020204"/>
              </a:rPr>
              <a:t> m&gt;)</a:t>
            </a:r>
            <a:endParaRPr lang="en-US" sz="2400" b="0" i="0">
              <a:solidFill>
                <a:srgbClr val="000000"/>
              </a:solidFill>
              <a:latin typeface="Times New Roman" panose="02020603050405020304" pitchFamily="18" charset="0"/>
              <a:ea typeface="Source Code Pro" panose="020B0509030403020204"/>
              <a:cs typeface="Times New Roman" panose="02020603050405020304" pitchFamily="18" charset="0"/>
              <a:sym typeface="Source Code Pro" panose="020B0509030403020204"/>
            </a:endParaRPr>
          </a:p>
          <a:p>
            <a:pPr marL="9144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9144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INSERT INTO </a:t>
            </a:r>
            <a:r>
              <a:rPr lang="en-US" sz="2400" b="0" i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tableName</a:t>
            </a:r>
            <a:endParaRPr sz="2400" b="0" i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9144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 "/>
            </a:pP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SELECT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listOfFields </a:t>
            </a: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FROM</a:t>
            </a:r>
            <a:r>
              <a:rPr lang="en-US" sz="240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another_tableName</a:t>
            </a:r>
            <a:endParaRPr sz="2400" b="0" i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9144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2400" b="0" i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sp>
        <p:nvSpPr>
          <p:cNvPr id="378" name="Google Shape;378;p22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79" name="Google Shape;379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88745" y="4481830"/>
            <a:ext cx="7158355" cy="22472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300355" y="286385"/>
            <a:ext cx="11545570" cy="75247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400" b="1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1. INSERT</a:t>
            </a:r>
            <a:endParaRPr lang="en-US" sz="4400" b="1" dirty="0">
              <a:solidFill>
                <a:schemeClr val="bg1"/>
              </a:solidFill>
              <a:effectLst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Data Manipulation Language (DML)</a:t>
            </a:r>
            <a:endParaRPr lang="en-US"/>
          </a:p>
        </p:txBody>
      </p:sp>
      <p:sp>
        <p:nvSpPr>
          <p:cNvPr id="385" name="Google Shape;385;p23"/>
          <p:cNvSpPr txBox="1"/>
          <p:nvPr>
            <p:ph type="body" idx="1"/>
          </p:nvPr>
        </p:nvSpPr>
        <p:spPr>
          <a:xfrm>
            <a:off x="471805" y="1127760"/>
            <a:ext cx="11233150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400" b="1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UPDATE</a:t>
            </a:r>
            <a:r>
              <a:rPr lang="en-US" sz="2400"/>
              <a:t> tableName</a:t>
            </a:r>
            <a:endParaRPr lang="en-US" sz="2400"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400" b="1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SET</a:t>
            </a:r>
            <a:r>
              <a:rPr lang="en-US" sz="2400"/>
              <a:t> columnName = newValue</a:t>
            </a:r>
            <a:endParaRPr lang="en-US" sz="2400"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</a:t>
            </a:r>
            <a:r>
              <a:rPr lang="en-US" sz="2400" b="1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WHERE</a:t>
            </a:r>
            <a:r>
              <a:rPr lang="en-US" sz="2400"/>
              <a:t> condition</a:t>
            </a:r>
            <a:r>
              <a:rPr 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]</a:t>
            </a:r>
            <a:endParaRPr lang="en-US" sz="24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400"/>
              <a:t>Note: newValue could be a value/ an expression/ a SQL statement</a:t>
            </a:r>
            <a:endParaRPr lang="en-US" sz="240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lang="en-US" sz="2400"/>
          </a:p>
        </p:txBody>
      </p:sp>
      <p:sp>
        <p:nvSpPr>
          <p:cNvPr id="386" name="Google Shape;386;p23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387" name="Google Shape;387;p23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88" name="Google Shape;388;p23"/>
          <p:cNvSpPr txBox="1"/>
          <p:nvPr/>
        </p:nvSpPr>
        <p:spPr>
          <a:xfrm>
            <a:off x="1557267" y="3499912"/>
            <a:ext cx="7734746" cy="2696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785" marR="0" lvl="0" indent="-32004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◼"/>
            </a:pPr>
            <a:r>
              <a:rPr lang="en-US" sz="2800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Example</a:t>
            </a:r>
            <a:r>
              <a:rPr lang="en-US" sz="2800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Update new salary and depNum for the employee named ‘Mai Duy An’</a:t>
            </a:r>
            <a:endParaRPr sz="2800" b="0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89" name="Google Shape;389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530126" y="4825013"/>
            <a:ext cx="685800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300355" y="286385"/>
            <a:ext cx="11545570" cy="75247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400" b="1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2. UPDATE</a:t>
            </a:r>
            <a:endParaRPr lang="en-US" sz="4400" b="1" dirty="0">
              <a:solidFill>
                <a:schemeClr val="bg1"/>
              </a:solidFill>
              <a:effectLst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Data Manipulation Language (DML)</a:t>
            </a:r>
            <a:endParaRPr lang="en-US"/>
          </a:p>
        </p:txBody>
      </p:sp>
      <p:sp>
        <p:nvSpPr>
          <p:cNvPr id="395" name="Google Shape;395;p24"/>
          <p:cNvSpPr txBox="1"/>
          <p:nvPr>
            <p:ph type="body" idx="1"/>
          </p:nvPr>
        </p:nvSpPr>
        <p:spPr>
          <a:xfrm>
            <a:off x="650240" y="1203325"/>
            <a:ext cx="9631045" cy="3500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None/>
            </a:pPr>
            <a:r>
              <a:rPr lang="en-US" sz="2400" b="1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DELETE FROM </a:t>
            </a:r>
            <a:r>
              <a:rPr lang="en-US" sz="2400"/>
              <a:t>tableName</a:t>
            </a:r>
            <a:endParaRPr sz="240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20"/>
              <a:buNone/>
            </a:pPr>
            <a:r>
              <a:rPr lang="en-US" sz="2400"/>
              <a:t>[</a:t>
            </a:r>
            <a:r>
              <a:rPr lang="en-US" sz="2400" b="1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WHERE</a:t>
            </a:r>
            <a:r>
              <a:rPr lang="en-US" sz="2400"/>
              <a:t> condition] </a:t>
            </a:r>
            <a:endParaRPr lang="en-US" sz="240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220"/>
              <a:buNone/>
            </a:pPr>
            <a:r>
              <a:rPr lang="en-US" sz="2400" b="1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TRUNCATE TABLE </a:t>
            </a:r>
            <a:r>
              <a:rPr lang="en-US" sz="2400"/>
              <a:t>tableName</a:t>
            </a:r>
            <a:endParaRPr sz="2400"/>
          </a:p>
          <a:p>
            <a:pPr marL="91440" lvl="0" indent="-14097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400"/>
              <a:t> </a:t>
            </a:r>
            <a:r>
              <a:rPr lang="en-US" sz="2400" i="1"/>
              <a:t>What is difference between DELETE and TRUNCATE?</a:t>
            </a:r>
            <a:endParaRPr lang="en-US" sz="2400" i="1"/>
          </a:p>
          <a:p>
            <a:pPr marL="91440" lvl="0" indent="-14097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400" i="1"/>
              <a:t> What should we do before implement </a:t>
            </a:r>
            <a:r>
              <a:rPr lang="en-US" sz="2400" b="1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DELETE</a:t>
            </a:r>
            <a:r>
              <a:rPr lang="en-US" sz="2400" b="1" i="1">
                <a:solidFill>
                  <a:srgbClr val="0070C0"/>
                </a:solidFill>
              </a:rPr>
              <a:t> </a:t>
            </a:r>
            <a:r>
              <a:rPr lang="en-US" sz="2400" i="1">
                <a:solidFill>
                  <a:schemeClr val="dk1"/>
                </a:solidFill>
              </a:rPr>
              <a:t>or </a:t>
            </a:r>
            <a:r>
              <a:rPr lang="en-US" sz="2400" b="1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TRUNCATE</a:t>
            </a:r>
            <a:r>
              <a:rPr lang="en-US" sz="2400" i="1"/>
              <a:t>? (referential integrity constraint)</a:t>
            </a:r>
            <a:endParaRPr lang="en-US" sz="2400" i="1"/>
          </a:p>
          <a:p>
            <a:pPr marL="91440" lvl="0" indent="-14097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400" i="1"/>
              <a:t>Example:</a:t>
            </a:r>
            <a:endParaRPr lang="en-US" sz="2400" i="1"/>
          </a:p>
          <a:p>
            <a:pPr marL="384175" lvl="1" indent="-18288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remove a department named</a:t>
            </a:r>
            <a:r>
              <a:rPr lang="en-US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‘Phòng Kế Toán’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84175" lvl="1" indent="-18288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remove a department which depNum is 7</a:t>
            </a:r>
            <a:endParaRPr lang="en-US"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" lvl="0" indent="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220"/>
              <a:buNone/>
            </a:pPr>
            <a:endParaRPr lang="en-US"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6" name="Google Shape;396;p24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397" name="Google Shape;397;p24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398" name="Google Shape;398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943342" y="4600901"/>
            <a:ext cx="3962400" cy="18587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300355" y="286385"/>
            <a:ext cx="11545570" cy="75247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400" b="1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3. DELETE</a:t>
            </a:r>
            <a:endParaRPr lang="en-US" sz="4400" b="1" dirty="0">
              <a:solidFill>
                <a:schemeClr val="bg1"/>
              </a:solidFill>
              <a:effectLst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5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Data Manipulation Language (DML)</a:t>
            </a:r>
            <a:endParaRPr lang="en-US"/>
          </a:p>
        </p:txBody>
      </p:sp>
      <p:sp>
        <p:nvSpPr>
          <p:cNvPr id="404" name="Google Shape;404;p25"/>
          <p:cNvSpPr txBox="1"/>
          <p:nvPr>
            <p:ph type="body" idx="1"/>
          </p:nvPr>
        </p:nvSpPr>
        <p:spPr>
          <a:xfrm>
            <a:off x="895985" y="1400810"/>
            <a:ext cx="9150350" cy="66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SQL Queries and Relational Algebra</a:t>
            </a:r>
            <a:endParaRPr lang="en-US" sz="280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lang="en-US" sz="2800"/>
          </a:p>
        </p:txBody>
      </p:sp>
      <p:sp>
        <p:nvSpPr>
          <p:cNvPr id="405" name="Google Shape;405;p25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406" name="Google Shape;406;p25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407" name="Google Shape;407;p25"/>
          <p:cNvSpPr txBox="1"/>
          <p:nvPr/>
        </p:nvSpPr>
        <p:spPr>
          <a:xfrm>
            <a:off x="1369060" y="2550795"/>
            <a:ext cx="4464050" cy="317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</a:t>
            </a:r>
            <a:r>
              <a:rPr lang="en-US" sz="4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48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</a:t>
            </a:r>
            <a:endParaRPr lang="en-US" sz="4800" i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FROM</a:t>
            </a:r>
            <a:r>
              <a:rPr lang="en-US" sz="4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48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</a:t>
            </a:r>
            <a:endParaRPr lang="en-US" sz="4800" i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WHERE</a:t>
            </a:r>
            <a:r>
              <a:rPr lang="en-US" sz="4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48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</a:t>
            </a:r>
            <a:endParaRPr lang="en-US" sz="4800" i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08" name="Google Shape;408;p25"/>
          <p:cNvSpPr txBox="1"/>
          <p:nvPr/>
        </p:nvSpPr>
        <p:spPr>
          <a:xfrm>
            <a:off x="6339205" y="2753360"/>
            <a:ext cx="4464050" cy="208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π</a:t>
            </a:r>
            <a:r>
              <a:rPr lang="en-US" sz="4000" i="1" baseline="-25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</a:t>
            </a:r>
            <a:r>
              <a:rPr lang="en-US"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</a:t>
            </a:r>
            <a:r>
              <a:rPr lang="en-US" sz="44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σ</a:t>
            </a:r>
            <a:r>
              <a:rPr lang="en-US" sz="4000" i="1" baseline="-25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</a:t>
            </a:r>
            <a:r>
              <a:rPr lang="en-US"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</a:t>
            </a:r>
            <a:r>
              <a:rPr lang="en-US" sz="40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</a:t>
            </a:r>
            <a:r>
              <a:rPr lang="en-US" sz="4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))</a:t>
            </a:r>
            <a:endParaRPr lang="en-US" sz="4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00355" y="286385"/>
            <a:ext cx="11545570" cy="75247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400" b="1">
                <a:solidFill>
                  <a:schemeClr val="bg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4. SELECT</a:t>
            </a:r>
            <a:endParaRPr lang="en-US" sz="4400" b="1" dirty="0">
              <a:solidFill>
                <a:schemeClr val="bg1"/>
              </a:solidFill>
              <a:effectLst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"/>
          <p:cNvSpPr txBox="1"/>
          <p:nvPr>
            <p:ph type="body" idx="1"/>
          </p:nvPr>
        </p:nvSpPr>
        <p:spPr>
          <a:xfrm>
            <a:off x="1382395" y="3475990"/>
            <a:ext cx="9968865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11125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50"/>
              <a:buChar char=" "/>
            </a:pPr>
            <a:r>
              <a:rPr lang="en-US" sz="1750">
                <a:solidFill>
                  <a:srgbClr val="0000FF"/>
                </a:solidFill>
              </a:rPr>
              <a:t>SELECT</a:t>
            </a:r>
            <a:r>
              <a:rPr lang="en-US" sz="1750"/>
              <a:t> identifies </a:t>
            </a:r>
            <a:r>
              <a:rPr lang="en-US" sz="1750" i="1"/>
              <a:t>what </a:t>
            </a:r>
            <a:r>
              <a:rPr lang="en-US" sz="1750"/>
              <a:t>columns</a:t>
            </a:r>
            <a:endParaRPr lang="en-US" sz="1750"/>
          </a:p>
          <a:p>
            <a:pPr marL="384175" lvl="1" indent="-182880" algn="l" rtl="0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750"/>
              <a:buFont typeface="Noto Sans Symbols"/>
              <a:buChar char="▪"/>
            </a:pPr>
            <a:r>
              <a:rPr lang="en-US" sz="1750">
                <a:solidFill>
                  <a:srgbClr val="CC00CC"/>
                </a:solidFill>
              </a:rPr>
              <a:t>ALL</a:t>
            </a:r>
            <a:r>
              <a:rPr lang="en-US" sz="1750"/>
              <a:t>: Specifies that duplicate rows can appear in the result set. ALL is the default</a:t>
            </a:r>
            <a:endParaRPr lang="en-US" sz="1750"/>
          </a:p>
          <a:p>
            <a:pPr marL="384175" lvl="1" indent="-18288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750"/>
              <a:buFont typeface="Noto Sans Symbols"/>
              <a:buChar char="▪"/>
            </a:pPr>
            <a:r>
              <a:rPr lang="en-US" sz="1750">
                <a:solidFill>
                  <a:srgbClr val="CC00CC"/>
                </a:solidFill>
              </a:rPr>
              <a:t>DISTINCT: </a:t>
            </a:r>
            <a:r>
              <a:rPr lang="en-US" sz="1750"/>
              <a:t>Specifies that only unique rows can appear in the result set. Null values are considered equal for the purposes of the DISTINCT keyword</a:t>
            </a:r>
            <a:endParaRPr lang="en-US" sz="1750"/>
          </a:p>
          <a:p>
            <a:pPr marL="384175" lvl="1" indent="-18288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750"/>
              <a:buFont typeface="Noto Sans Symbols"/>
              <a:buChar char="▪"/>
            </a:pPr>
            <a:r>
              <a:rPr lang="en-US" sz="1750">
                <a:solidFill>
                  <a:srgbClr val="CC00CC"/>
                </a:solidFill>
              </a:rPr>
              <a:t>TOP</a:t>
            </a:r>
            <a:r>
              <a:rPr lang="en-US" sz="1750"/>
              <a:t> </a:t>
            </a:r>
            <a:r>
              <a:rPr lang="en-US" sz="1750" i="1"/>
              <a:t>n</a:t>
            </a:r>
            <a:r>
              <a:rPr lang="en-US" sz="1750"/>
              <a:t> [ </a:t>
            </a:r>
            <a:r>
              <a:rPr lang="en-US" sz="1750">
                <a:solidFill>
                  <a:srgbClr val="CC00CC"/>
                </a:solidFill>
              </a:rPr>
              <a:t>PERCENT</a:t>
            </a:r>
            <a:r>
              <a:rPr lang="en-US" sz="1750"/>
              <a:t> ]:Specifies that only the first </a:t>
            </a:r>
            <a:r>
              <a:rPr lang="en-US" sz="1750" i="1"/>
              <a:t>n</a:t>
            </a:r>
            <a:r>
              <a:rPr lang="en-US" sz="1750"/>
              <a:t> rows are to be output from the query result set. </a:t>
            </a:r>
            <a:r>
              <a:rPr lang="en-US" sz="1750" i="1"/>
              <a:t>n</a:t>
            </a:r>
            <a:r>
              <a:rPr lang="en-US" sz="1750"/>
              <a:t> is an integer between 0 and 4294967295. If PERCENT is also specified, only the first </a:t>
            </a:r>
            <a:r>
              <a:rPr lang="en-US" sz="1750" i="1"/>
              <a:t>n</a:t>
            </a:r>
            <a:r>
              <a:rPr lang="en-US" sz="1750"/>
              <a:t> percent of the rows are output from the result set. When specified with PERCENT, </a:t>
            </a:r>
            <a:r>
              <a:rPr lang="en-US" sz="1750" i="1"/>
              <a:t>n</a:t>
            </a:r>
            <a:r>
              <a:rPr lang="en-US" sz="1750"/>
              <a:t> must be an integer between 0 and 100</a:t>
            </a:r>
            <a:endParaRPr lang="en-US" sz="1750"/>
          </a:p>
          <a:p>
            <a:pPr marL="91440" lvl="0" indent="-111125" algn="l" rtl="0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1750"/>
              <a:buChar char=" "/>
            </a:pPr>
            <a:r>
              <a:rPr lang="en-US" sz="1750">
                <a:solidFill>
                  <a:srgbClr val="0000FF"/>
                </a:solidFill>
              </a:rPr>
              <a:t>FROM</a:t>
            </a:r>
            <a:r>
              <a:rPr lang="en-US" sz="1750"/>
              <a:t> identifies </a:t>
            </a:r>
            <a:r>
              <a:rPr lang="en-US" sz="1750" i="1"/>
              <a:t>which </a:t>
            </a:r>
            <a:r>
              <a:rPr lang="en-US" sz="1750"/>
              <a:t>table</a:t>
            </a:r>
            <a:endParaRPr lang="en-US" sz="1750"/>
          </a:p>
          <a:p>
            <a:pPr marL="91440" lvl="0" indent="-111125" algn="l" rtl="0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50"/>
              <a:buChar char=" "/>
            </a:pPr>
            <a:r>
              <a:rPr lang="en-US" sz="1750"/>
              <a:t>The WHERE clause follows the FROM clause. </a:t>
            </a:r>
            <a:r>
              <a:rPr lang="en-US" sz="1750" i="1"/>
              <a:t>Condition: </a:t>
            </a:r>
            <a:r>
              <a:rPr lang="en-US" sz="1750"/>
              <a:t>is composed of column names, expressions, constants, and a comparison operator</a:t>
            </a:r>
            <a:endParaRPr lang="en-US" sz="1750"/>
          </a:p>
        </p:txBody>
      </p:sp>
      <p:sp>
        <p:nvSpPr>
          <p:cNvPr id="415" name="Google Shape;415;p26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 panose="020B0604020202020204"/>
              <a:buNone/>
            </a:pPr>
            <a:r>
              <a:rPr lang="en-US" sz="3240"/>
              <a:t>T-SQL : Basic Syntax for a simple SELECT queries</a:t>
            </a:r>
            <a:endParaRPr lang="en-US" sz="3240"/>
          </a:p>
        </p:txBody>
      </p:sp>
      <p:sp>
        <p:nvSpPr>
          <p:cNvPr id="416" name="Google Shape;416;p26"/>
          <p:cNvSpPr/>
          <p:nvPr/>
        </p:nvSpPr>
        <p:spPr>
          <a:xfrm>
            <a:off x="1221105" y="1273492"/>
            <a:ext cx="8001000" cy="2057400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lang="en-US" sz="2400" b="0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</a:t>
            </a:r>
            <a:r>
              <a:rPr lang="en-US" sz="2400" b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[ </a:t>
            </a:r>
            <a:r>
              <a:rPr lang="en-US" sz="2400" b="0">
                <a:solidFill>
                  <a:srgbClr val="CC00C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ALL</a:t>
            </a:r>
            <a:r>
              <a:rPr lang="en-US" sz="2400" b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| </a:t>
            </a:r>
            <a:r>
              <a:rPr lang="en-US" sz="2400" b="0">
                <a:solidFill>
                  <a:srgbClr val="CC00C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DISTINCT</a:t>
            </a:r>
            <a:r>
              <a:rPr lang="en-US" sz="2400" b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]</a:t>
            </a:r>
            <a:br>
              <a:rPr lang="en-US" sz="2400" b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US" sz="2400" b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       [ </a:t>
            </a:r>
            <a:r>
              <a:rPr lang="en-US" sz="2400" b="0">
                <a:solidFill>
                  <a:srgbClr val="CC00C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TOP</a:t>
            </a:r>
            <a:r>
              <a:rPr lang="en-US" sz="2400" b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2400" b="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</a:t>
            </a:r>
            <a:r>
              <a:rPr lang="en-US" sz="2400" b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[ </a:t>
            </a:r>
            <a:r>
              <a:rPr lang="en-US" sz="2400" b="0">
                <a:solidFill>
                  <a:srgbClr val="CC00C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PERCENT</a:t>
            </a:r>
            <a:r>
              <a:rPr lang="en-US" sz="2400" b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] ]  </a:t>
            </a:r>
            <a:endParaRPr lang="en-US" sz="2400" b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lang="en-US" sz="2400" b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* | {column_name | expression [alias],…} </a:t>
            </a:r>
            <a:endParaRPr lang="en-US" sz="2400" b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lang="en-US" sz="2400" b="0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[FROM</a:t>
            </a:r>
            <a:r>
              <a:rPr lang="en-US" sz="2400" b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table]</a:t>
            </a:r>
            <a:endParaRPr lang="en-US" sz="2400" b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lang="en-US" sz="2400" b="0">
                <a:solidFill>
                  <a:srgbClr val="0000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[WHERE</a:t>
            </a:r>
            <a:r>
              <a:rPr lang="en-US" sz="2400" b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conditions]</a:t>
            </a:r>
            <a:endParaRPr lang="en-US" sz="2400" b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7" name="Google Shape;417;p26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418" name="Google Shape;418;p26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400" b="1">
                <a:solidFill>
                  <a:srgbClr val="FFFF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4. SELECT</a:t>
            </a:r>
            <a:endParaRPr lang="en-US" sz="4400" b="1" dirty="0">
              <a:solidFill>
                <a:srgbClr val="FFFF00"/>
              </a:solidFill>
              <a:effectLst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/>
          <p:nvPr>
            <p:ph type="body" idx="1"/>
          </p:nvPr>
        </p:nvSpPr>
        <p:spPr>
          <a:xfrm>
            <a:off x="0" y="1071245"/>
            <a:ext cx="11920855" cy="62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800" b="1">
                <a:solidFill>
                  <a:schemeClr val="tx1"/>
                </a:solidFill>
              </a:rPr>
              <a:t>Ex1: </a:t>
            </a:r>
            <a:r>
              <a:rPr lang="en-US" sz="2800" b="1">
                <a:solidFill>
                  <a:srgbClr val="FF0000"/>
                </a:solidFill>
              </a:rPr>
              <a:t>Listing all employees whose salary exceed at 50000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425" name="Google Shape;425;p27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Common Query in SQL</a:t>
            </a:r>
            <a:endParaRPr lang="en-US"/>
          </a:p>
        </p:txBody>
      </p:sp>
      <p:sp>
        <p:nvSpPr>
          <p:cNvPr id="426" name="Google Shape;426;p27"/>
          <p:cNvSpPr txBox="1"/>
          <p:nvPr/>
        </p:nvSpPr>
        <p:spPr>
          <a:xfrm>
            <a:off x="4724400" y="4343400"/>
            <a:ext cx="184731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27" name="Google Shape;427;p2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52980" y="1697355"/>
            <a:ext cx="4525010" cy="188468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7"/>
          <p:cNvSpPr txBox="1"/>
          <p:nvPr/>
        </p:nvSpPr>
        <p:spPr>
          <a:xfrm>
            <a:off x="122555" y="3581400"/>
            <a:ext cx="1197229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/>
          <a:lstStyle/>
          <a:p>
            <a:pPr marL="118745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2800" b="1" i="0" u="none" strike="noStrike" cap="none">
                <a:solidFill>
                  <a:schemeClr val="tx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Ex2:</a:t>
            </a:r>
            <a:r>
              <a:rPr lang="en-US" sz="28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Listing name and salary of all employees whose income exceed 50000</a:t>
            </a:r>
            <a:endParaRPr lang="en-US" sz="2400" b="1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29" name="Google Shape;429;p2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31085" y="4423410"/>
            <a:ext cx="4323715" cy="160591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7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431" name="Google Shape;431;p27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400" b="1">
                <a:solidFill>
                  <a:srgbClr val="FFFF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4. SELECT</a:t>
            </a:r>
            <a:endParaRPr lang="en-US" sz="4400" b="1" dirty="0">
              <a:solidFill>
                <a:srgbClr val="FFFF00"/>
              </a:solidFill>
              <a:effectLst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"/>
          <p:cNvSpPr txBox="1"/>
          <p:nvPr>
            <p:ph type="body" idx="1"/>
          </p:nvPr>
        </p:nvSpPr>
        <p:spPr>
          <a:xfrm>
            <a:off x="598805" y="1127760"/>
            <a:ext cx="11108690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600">
                <a:solidFill>
                  <a:srgbClr val="002060"/>
                </a:solidFill>
              </a:rPr>
              <a:t>Using </a:t>
            </a:r>
            <a:r>
              <a:rPr lang="en-US" sz="3600" b="1">
                <a:solidFill>
                  <a:schemeClr val="accent6">
                    <a:lumMod val="50000"/>
                  </a:schemeClr>
                </a:solidFill>
              </a:rPr>
              <a:t>alias</a:t>
            </a:r>
            <a:r>
              <a:rPr lang="en-US" sz="3600">
                <a:solidFill>
                  <a:srgbClr val="002060"/>
                </a:solidFill>
              </a:rPr>
              <a:t> name in select clause</a:t>
            </a:r>
            <a:endParaRPr lang="en-US" sz="3600">
              <a:solidFill>
                <a:srgbClr val="00206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solidFill>
                  <a:schemeClr val="tx1"/>
                </a:solidFill>
              </a:rPr>
              <a:t>Example 3: </a:t>
            </a:r>
            <a:endParaRPr lang="en-US" sz="2800" b="1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400" b="1">
                <a:solidFill>
                  <a:srgbClr val="FF0000"/>
                </a:solidFill>
              </a:rPr>
              <a:t>Listing full name and salary of all employees whose income exceed 50000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438" name="Google Shape;438;p28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Projection in SQL</a:t>
            </a:r>
            <a:endParaRPr lang="en-US"/>
          </a:p>
        </p:txBody>
      </p:sp>
      <p:pic>
        <p:nvPicPr>
          <p:cNvPr id="439" name="Google Shape;439;p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41730" y="3543935"/>
            <a:ext cx="8790940" cy="211264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28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441" name="Google Shape;441;p28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400" b="1">
                <a:solidFill>
                  <a:srgbClr val="FFFF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4. SELECT</a:t>
            </a:r>
            <a:endParaRPr lang="en-US" sz="4400" b="1" dirty="0">
              <a:solidFill>
                <a:srgbClr val="FFFF00"/>
              </a:solidFill>
              <a:effectLst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/>
          <p:cNvSpPr txBox="1"/>
          <p:nvPr>
            <p:ph type="body" idx="1"/>
          </p:nvPr>
        </p:nvSpPr>
        <p:spPr>
          <a:xfrm>
            <a:off x="415925" y="1127760"/>
            <a:ext cx="11430635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 u="sng"/>
              <a:t>Example 4</a:t>
            </a:r>
            <a:endParaRPr lang="en-US" sz="2400" b="1" u="sng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solidFill>
                  <a:srgbClr val="FF0000"/>
                </a:solidFill>
              </a:rPr>
              <a:t>List all under 40 year-old female or under 50 year-old male employees</a:t>
            </a:r>
            <a:endParaRPr lang="en-US" sz="2800" b="1">
              <a:solidFill>
                <a:srgbClr val="FF0000"/>
              </a:solidFill>
            </a:endParaRPr>
          </a:p>
          <a:p>
            <a:pPr marL="567055" lvl="2" indent="-30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448" name="Google Shape;448;p29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Selection in SQL</a:t>
            </a:r>
            <a:endParaRPr lang="en-US"/>
          </a:p>
        </p:txBody>
      </p:sp>
      <p:pic>
        <p:nvPicPr>
          <p:cNvPr id="449" name="Google Shape;449;p2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67130" y="2965450"/>
            <a:ext cx="9979025" cy="209296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29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451" name="Google Shape;451;p29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400" b="1">
                <a:solidFill>
                  <a:srgbClr val="FFFF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4. SELECT</a:t>
            </a:r>
            <a:endParaRPr lang="en-US" sz="4400" b="1" dirty="0">
              <a:solidFill>
                <a:srgbClr val="FFFF00"/>
              </a:solidFill>
              <a:effectLst/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0"/>
          <p:cNvSpPr txBox="1"/>
          <p:nvPr>
            <p:ph type="body" idx="1"/>
          </p:nvPr>
        </p:nvSpPr>
        <p:spPr>
          <a:xfrm>
            <a:off x="621665" y="1127760"/>
            <a:ext cx="11224260" cy="5332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20000"/>
          </a:bodyPr>
          <a:lstStyle/>
          <a:p>
            <a:pPr marL="91440" lvl="0" indent="-151130" algn="l" rtl="0">
              <a:lnSpc>
                <a:spcPct val="150000"/>
              </a:lnSpc>
              <a:spcBef>
                <a:spcPts val="0"/>
              </a:spcBef>
              <a:buSzPts val="2380"/>
              <a:buChar char=" "/>
            </a:pPr>
            <a:r>
              <a:rPr lang="en-US" sz="2380">
                <a:solidFill>
                  <a:schemeClr val="tx1"/>
                </a:solidFill>
              </a:rPr>
              <a:t>Presenting the tuples produced by a query in </a:t>
            </a:r>
            <a:r>
              <a:rPr lang="en-US" sz="2380" b="1">
                <a:solidFill>
                  <a:schemeClr val="tx1"/>
                </a:solidFill>
              </a:rPr>
              <a:t>sorted order</a:t>
            </a:r>
            <a:endParaRPr lang="en-US" sz="2380" b="1">
              <a:solidFill>
                <a:schemeClr val="tx1"/>
              </a:solidFill>
            </a:endParaRPr>
          </a:p>
          <a:p>
            <a:pPr marL="91440" lvl="0" indent="-151130" algn="l" rtl="0">
              <a:lnSpc>
                <a:spcPct val="150000"/>
              </a:lnSpc>
              <a:spcBef>
                <a:spcPts val="0"/>
              </a:spcBef>
              <a:buSzPts val="2380"/>
              <a:buChar char=" "/>
            </a:pPr>
            <a:r>
              <a:rPr lang="en-US" sz="2380">
                <a:solidFill>
                  <a:schemeClr val="tx1"/>
                </a:solidFill>
              </a:rPr>
              <a:t>The order may be based on the value of any attribute</a:t>
            </a:r>
            <a:endParaRPr lang="en-US" sz="2380">
              <a:solidFill>
                <a:schemeClr val="tx1"/>
              </a:solidFill>
            </a:endParaRPr>
          </a:p>
          <a:p>
            <a:pPr marL="91440" lvl="0" indent="-151130" algn="l" rtl="0">
              <a:lnSpc>
                <a:spcPct val="150000"/>
              </a:lnSpc>
              <a:spcBef>
                <a:spcPts val="0"/>
              </a:spcBef>
              <a:buSzPts val="2380"/>
              <a:buChar char=" "/>
            </a:pPr>
            <a:r>
              <a:rPr lang="en-US" sz="2380">
                <a:solidFill>
                  <a:schemeClr val="tx1"/>
                </a:solidFill>
              </a:rPr>
              <a:t>Syntax</a:t>
            </a:r>
            <a:endParaRPr lang="en-US" sz="2380">
              <a:solidFill>
                <a:schemeClr val="tx1"/>
              </a:solidFill>
            </a:endParaRPr>
          </a:p>
          <a:p>
            <a:pPr marL="91440" lvl="0" indent="0" algn="l" rtl="0">
              <a:lnSpc>
                <a:spcPct val="150000"/>
              </a:lnSpc>
              <a:spcBef>
                <a:spcPts val="0"/>
              </a:spcBef>
              <a:buSzPts val="2380"/>
              <a:buNone/>
            </a:pPr>
            <a:endParaRPr sz="2380">
              <a:solidFill>
                <a:schemeClr val="tx1"/>
              </a:solidFill>
            </a:endParaRPr>
          </a:p>
          <a:p>
            <a:pPr marL="91440" lvl="0" indent="0" algn="l" rtl="0">
              <a:lnSpc>
                <a:spcPct val="150000"/>
              </a:lnSpc>
              <a:spcBef>
                <a:spcPts val="0"/>
              </a:spcBef>
              <a:buSzPts val="2380"/>
              <a:buNone/>
            </a:pPr>
            <a:endParaRPr sz="2380">
              <a:solidFill>
                <a:schemeClr val="tx1"/>
              </a:solidFill>
            </a:endParaRPr>
          </a:p>
          <a:p>
            <a:pPr marL="91440" lvl="0" indent="0" algn="l" rtl="0">
              <a:lnSpc>
                <a:spcPct val="150000"/>
              </a:lnSpc>
              <a:spcBef>
                <a:spcPts val="0"/>
              </a:spcBef>
              <a:buSzPts val="2380"/>
              <a:buNone/>
            </a:pPr>
            <a:endParaRPr sz="2380">
              <a:solidFill>
                <a:schemeClr val="tx1"/>
              </a:solidFill>
            </a:endParaRPr>
          </a:p>
          <a:p>
            <a:pPr marL="91440" lvl="0" indent="0" algn="l" rtl="0">
              <a:lnSpc>
                <a:spcPct val="150000"/>
              </a:lnSpc>
              <a:spcBef>
                <a:spcPts val="0"/>
              </a:spcBef>
              <a:buSzPts val="2380"/>
              <a:buNone/>
            </a:pPr>
            <a:endParaRPr sz="2380">
              <a:solidFill>
                <a:schemeClr val="tx1"/>
              </a:solidFill>
            </a:endParaRPr>
          </a:p>
          <a:p>
            <a:pPr marL="91440" lvl="0" indent="-151130" algn="l" rtl="0">
              <a:lnSpc>
                <a:spcPct val="150000"/>
              </a:lnSpc>
              <a:spcBef>
                <a:spcPts val="0"/>
              </a:spcBef>
              <a:buSzPts val="2380"/>
              <a:buChar char=" "/>
            </a:pPr>
            <a:r>
              <a:rPr lang="en-US" sz="2380">
                <a:solidFill>
                  <a:schemeClr val="tx1"/>
                </a:solidFill>
              </a:rPr>
              <a:t>Order by clause follows Where and any other clauses. The ordering is performed on the result of the From, Where, and other clauses, just before Select clause</a:t>
            </a:r>
            <a:endParaRPr lang="en-US" sz="2380">
              <a:solidFill>
                <a:schemeClr val="tx1"/>
              </a:solidFill>
            </a:endParaRPr>
          </a:p>
          <a:p>
            <a:pPr marL="91440" lvl="0" indent="-151130" algn="l" rtl="0">
              <a:lnSpc>
                <a:spcPct val="150000"/>
              </a:lnSpc>
              <a:spcBef>
                <a:spcPts val="0"/>
              </a:spcBef>
              <a:buSzPts val="2380"/>
              <a:buChar char=" "/>
            </a:pPr>
            <a:r>
              <a:rPr lang="en-US" sz="2380">
                <a:solidFill>
                  <a:schemeClr val="tx1"/>
                </a:solidFill>
              </a:rPr>
              <a:t>Using keyword </a:t>
            </a:r>
            <a:r>
              <a:rPr lang="en-US" sz="2380" b="1">
                <a:solidFill>
                  <a:schemeClr val="tx1"/>
                </a:solidFill>
              </a:rPr>
              <a:t>ASC</a:t>
            </a:r>
            <a:r>
              <a:rPr lang="en-US" sz="2380">
                <a:solidFill>
                  <a:schemeClr val="tx1"/>
                </a:solidFill>
              </a:rPr>
              <a:t> for ascending order and </a:t>
            </a:r>
            <a:r>
              <a:rPr lang="en-US" sz="2380" b="1">
                <a:solidFill>
                  <a:schemeClr val="tx1"/>
                </a:solidFill>
              </a:rPr>
              <a:t>DESC</a:t>
            </a:r>
            <a:r>
              <a:rPr lang="en-US" sz="2380">
                <a:solidFill>
                  <a:schemeClr val="tx1"/>
                </a:solidFill>
              </a:rPr>
              <a:t> for descending order</a:t>
            </a:r>
            <a:endParaRPr lang="en-US" sz="2380">
              <a:solidFill>
                <a:schemeClr val="tx1"/>
              </a:solidFill>
            </a:endParaRPr>
          </a:p>
        </p:txBody>
      </p:sp>
      <p:sp>
        <p:nvSpPr>
          <p:cNvPr id="458" name="Google Shape;458;p30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Ordering the Output</a:t>
            </a:r>
            <a:endParaRPr lang="en-US"/>
          </a:p>
        </p:txBody>
      </p:sp>
      <p:sp>
        <p:nvSpPr>
          <p:cNvPr id="459" name="Google Shape;459;p30"/>
          <p:cNvSpPr txBox="1"/>
          <p:nvPr/>
        </p:nvSpPr>
        <p:spPr>
          <a:xfrm>
            <a:off x="2863215" y="2431415"/>
            <a:ext cx="7362825" cy="1813560"/>
          </a:xfrm>
          <a:prstGeom prst="rect">
            <a:avLst/>
          </a:prstGeom>
          <a:solidFill>
            <a:srgbClr val="66CCFF"/>
          </a:solidFill>
          <a:ln>
            <a:solidFill>
              <a:srgbClr val="7D0D2D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SELECT</a:t>
            </a: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&lt;list of attributes&gt;</a:t>
            </a:r>
            <a:endParaRPr lang="en-US" sz="2800" i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FROM</a:t>
            </a: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&lt;list of tables&gt;</a:t>
            </a:r>
            <a:endParaRPr lang="en-US" sz="2800" i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WHERE</a:t>
            </a: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28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&lt;conditions&gt;</a:t>
            </a:r>
            <a:endParaRPr lang="en-US" sz="2800" i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ORDER BY </a:t>
            </a:r>
            <a:r>
              <a:rPr lang="en-US" sz="2800" i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&lt;list of attributes&gt; </a:t>
            </a:r>
            <a:r>
              <a:rPr lang="en-US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[</a:t>
            </a:r>
            <a:r>
              <a:rPr lang="en-US" sz="2800" b="1">
                <a:sym typeface="+mn-ea"/>
              </a:rPr>
              <a:t>ASC/DESC]</a:t>
            </a:r>
            <a:endParaRPr lang="en-US" sz="2800" i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60" name="Google Shape;460;p30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461" name="Google Shape;461;p30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400" b="1">
                <a:solidFill>
                  <a:schemeClr val="bg1"/>
                </a:solidFill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Calibri" panose="020F0502020204030204"/>
              </a:rPr>
              <a:t>4. SELECT -</a:t>
            </a:r>
            <a:r>
              <a:rPr lang="en-US" sz="4400" b="1">
                <a:solidFill>
                  <a:srgbClr val="FFFF00"/>
                </a:solidFill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Calibri" panose="020F0502020204030204"/>
              </a:rPr>
              <a:t> </a:t>
            </a:r>
            <a:r>
              <a:rPr lang="en-US" sz="4400" b="1">
                <a:solidFill>
                  <a:srgbClr val="FFFF00"/>
                </a:solidFill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Calibri" panose="020F0502020204030204"/>
              </a:rPr>
              <a:t>ORDER BY</a:t>
            </a:r>
            <a:endParaRPr lang="en-US" sz="4400" b="1" dirty="0">
              <a:solidFill>
                <a:srgbClr val="FFFF00"/>
              </a:solidFill>
              <a:effectLst/>
              <a:latin typeface="Algerian" panose="04020705040A02060702" pitchFamily="82" charset="0"/>
              <a:ea typeface="Calibri" panose="020F0502020204030204"/>
              <a:cs typeface="Algerian" panose="04020705040A02060702" pitchFamily="82" charset="0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753" y="0"/>
            <a:ext cx="12011247" cy="925032"/>
          </a:xfrm>
          <a:solidFill>
            <a:schemeClr val="accent3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lgerian" panose="04020705040A02060702" pitchFamily="82" charset="0"/>
                <a:sym typeface="+mn-ea"/>
              </a:rPr>
              <a:t>CONTENT</a:t>
            </a:r>
            <a:endParaRPr lang="en-US" sz="54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3" name="Rectangle 1"/>
          <p:cNvSpPr/>
          <p:nvPr/>
        </p:nvSpPr>
        <p:spPr>
          <a:xfrm>
            <a:off x="464820" y="1311910"/>
            <a:ext cx="10883265" cy="4690110"/>
          </a:xfrm>
          <a:prstGeom prst="rect">
            <a:avLst/>
          </a:prstGeom>
        </p:spPr>
        <p:txBody>
          <a:bodyPr wrap="square">
            <a:noAutofit/>
          </a:bodyPr>
          <a:p>
            <a:pPr marL="193675" lvl="0" indent="0" algn="l" defTabSz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+mj-lt"/>
              <a:buNone/>
            </a:pPr>
            <a:r>
              <a:rPr lang="en-US" sz="4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1) Integrity constraints (RB toàn vẹn)</a:t>
            </a:r>
            <a:endParaRPr lang="en-US" sz="44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193675" lvl="0" indent="0" algn="l" defTabSz="4572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0000"/>
              <a:buFont typeface="+mj-lt"/>
              <a:buNone/>
            </a:pPr>
            <a:r>
              <a:rPr lang="en-US" sz="4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2) Structure Query Language</a:t>
            </a:r>
            <a:endParaRPr lang="en-US" sz="44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1445" lvl="2" indent="-750570" algn="l" defTabSz="457200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Wingdings" panose="05000000000000000000" charset="0"/>
              <a:buChar char="v"/>
            </a:pPr>
            <a:r>
              <a:rPr lang="en-US" sz="4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DDL (Data Definition Lanaguage)</a:t>
            </a:r>
            <a:endParaRPr lang="en-US" sz="4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1445" lvl="2" indent="-750570" algn="l" defTabSz="45720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Char char="v"/>
            </a:pPr>
            <a:r>
              <a:rPr lang="en-US" sz="4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DML (Data Manipulation Language)</a:t>
            </a:r>
            <a:endParaRPr sz="4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1445" lvl="2" indent="-750570" algn="l" defTabSz="45720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Char char="v"/>
            </a:pPr>
            <a:r>
              <a:rPr lang="en-US" sz="4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DCL (Data Control Language) </a:t>
            </a:r>
            <a:r>
              <a:rPr lang="en-US" sz="4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(self studying)</a:t>
            </a:r>
            <a:endParaRPr lang="en-US" sz="4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1445" lvl="2" indent="-750570" algn="l" defTabSz="457200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Char char="v"/>
            </a:pPr>
            <a:r>
              <a:rPr lang="en-US" sz="4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Sub query</a:t>
            </a:r>
            <a:endParaRPr lang="en-US" sz="4400" b="1" dirty="0" smtClean="0"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1"/>
          <p:cNvSpPr txBox="1"/>
          <p:nvPr>
            <p:ph type="body" idx="1"/>
          </p:nvPr>
        </p:nvSpPr>
        <p:spPr>
          <a:xfrm>
            <a:off x="403860" y="1127760"/>
            <a:ext cx="11441430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/>
              <a:t>Example 6:</a:t>
            </a:r>
            <a:endParaRPr lang="en-US" sz="2800" b="1"/>
          </a:p>
          <a:p>
            <a:pPr marL="201295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Listing all employee by department number ascreasingly, then by salary descreasingly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68" name="Google Shape;468;p31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Ordering the Output</a:t>
            </a:r>
            <a:endParaRPr lang="en-US"/>
          </a:p>
        </p:txBody>
      </p:sp>
      <p:pic>
        <p:nvPicPr>
          <p:cNvPr id="469" name="Google Shape;469;p3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338580" y="3141980"/>
            <a:ext cx="7597140" cy="230314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31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471" name="Google Shape;471;p31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400" b="1">
                <a:solidFill>
                  <a:schemeClr val="bg1"/>
                </a:solidFill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Calibri" panose="020F0502020204030204"/>
              </a:rPr>
              <a:t>4. SELECT -</a:t>
            </a:r>
            <a:r>
              <a:rPr lang="en-US" sz="4400" b="1">
                <a:solidFill>
                  <a:srgbClr val="FFFF00"/>
                </a:solidFill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Calibri" panose="020F0502020204030204"/>
              </a:rPr>
              <a:t> </a:t>
            </a:r>
            <a:r>
              <a:rPr lang="en-US" sz="4400" b="1">
                <a:solidFill>
                  <a:srgbClr val="FFFF00"/>
                </a:solidFill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Calibri" panose="020F0502020204030204"/>
              </a:rPr>
              <a:t>ORDER BY</a:t>
            </a:r>
            <a:endParaRPr lang="en-US" sz="4400" b="1" dirty="0">
              <a:solidFill>
                <a:srgbClr val="FFFF00"/>
              </a:solidFill>
              <a:effectLst/>
              <a:latin typeface="Algerian" panose="04020705040A02060702" pitchFamily="82" charset="0"/>
              <a:ea typeface="Calibri" panose="020F0502020204030204"/>
              <a:cs typeface="Algerian" panose="04020705040A02060702" pitchFamily="82" charset="0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3"/>
          <p:cNvSpPr txBox="1"/>
          <p:nvPr>
            <p:ph type="body" idx="1"/>
          </p:nvPr>
        </p:nvSpPr>
        <p:spPr>
          <a:xfrm>
            <a:off x="300990" y="1127760"/>
            <a:ext cx="11474450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lvl="0" algn="l" rtl="0">
              <a:lnSpc>
                <a:spcPct val="90000"/>
              </a:lnSpc>
              <a:spcBef>
                <a:spcPts val="2000"/>
              </a:spcBef>
              <a:buSzPts val="2800"/>
              <a:buFont typeface="Wingdings" panose="05000000000000000000" charset="0"/>
              <a:buChar char="q"/>
            </a:pPr>
            <a:r>
              <a:rPr lang="en-US" sz="3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allows we </a:t>
            </a:r>
            <a:r>
              <a:rPr 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 two or more relations</a:t>
            </a:r>
            <a:r>
              <a:rPr lang="en-US" sz="3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through </a:t>
            </a:r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joins, products, unions, intersections</a:t>
            </a:r>
            <a:r>
              <a:rPr lang="en-US" sz="3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differences</a:t>
            </a:r>
            <a:r>
              <a:rPr lang="en-US" sz="3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90000"/>
              </a:lnSpc>
              <a:spcBef>
                <a:spcPts val="2000"/>
              </a:spcBef>
              <a:buSzPts val="2800"/>
              <a:buFont typeface="Wingdings" panose="05000000000000000000" charset="0"/>
              <a:buChar char="q"/>
            </a:pPr>
            <a:r>
              <a:rPr lang="en-US" sz="3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When data from </a:t>
            </a:r>
            <a:r>
              <a:rPr lang="en-US" sz="3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more than one table</a:t>
            </a:r>
            <a:r>
              <a:rPr lang="en-US" sz="3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 the database is required, a </a:t>
            </a:r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join condition</a:t>
            </a:r>
            <a:r>
              <a:rPr lang="en-US" sz="3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is used.</a:t>
            </a:r>
            <a:endParaRPr lang="en-US" sz="36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90000"/>
              </a:lnSpc>
              <a:spcBef>
                <a:spcPts val="2000"/>
              </a:spcBef>
              <a:buSzPts val="2800"/>
              <a:buFont typeface="Wingdings" panose="05000000000000000000" charset="0"/>
              <a:buChar char="q"/>
            </a:pPr>
            <a:r>
              <a:rPr lang="en-US" sz="3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Simple way to couple relations: list each relation in the </a:t>
            </a:r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From</a:t>
            </a:r>
            <a:r>
              <a:rPr lang="en-US" sz="3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clause</a:t>
            </a:r>
            <a:endParaRPr lang="en-US" sz="36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90000"/>
              </a:lnSpc>
              <a:spcBef>
                <a:spcPts val="2000"/>
              </a:spcBef>
              <a:buSzPts val="2800"/>
              <a:buFont typeface="Wingdings" panose="05000000000000000000" charset="0"/>
              <a:buChar char="q"/>
            </a:pPr>
            <a:r>
              <a:rPr lang="en-US" sz="3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Other clauses in query can refer to the attributes of any of the relations in the From clause</a:t>
            </a:r>
            <a:r>
              <a:rPr lang="en-US" sz="3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6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7" name="Google Shape;487;p33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 panose="020B0604020202020204"/>
              <a:buNone/>
            </a:pPr>
            <a:r>
              <a:rPr lang="en-US" sz="3240"/>
              <a:t>Queries Involving More Than One Relation</a:t>
            </a:r>
            <a:endParaRPr lang="en-US" sz="3240"/>
          </a:p>
        </p:txBody>
      </p:sp>
      <p:sp>
        <p:nvSpPr>
          <p:cNvPr id="488" name="Google Shape;488;p33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489" name="Google Shape;489;p33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400" b="1">
                <a:solidFill>
                  <a:schemeClr val="bg1"/>
                </a:solidFill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Calibri" panose="020F0502020204030204"/>
              </a:rPr>
              <a:t>4. SELECT -</a:t>
            </a:r>
            <a:r>
              <a:rPr lang="en-US" sz="4400" b="1">
                <a:solidFill>
                  <a:srgbClr val="FFFF00"/>
                </a:solidFill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Calibri" panose="020F0502020204030204"/>
              </a:rPr>
              <a:t> joins</a:t>
            </a:r>
            <a:endParaRPr lang="en-US" sz="4400" b="1" dirty="0">
              <a:solidFill>
                <a:srgbClr val="FFFF00"/>
              </a:solidFill>
              <a:effectLst/>
              <a:latin typeface="Algerian" panose="04020705040A02060702" pitchFamily="82" charset="0"/>
              <a:ea typeface="Calibri" panose="020F0502020204030204"/>
              <a:cs typeface="Algerian" panose="04020705040A02060702" pitchFamily="82" charset="0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5"/>
          <p:cNvSpPr txBox="1"/>
          <p:nvPr>
            <p:ph type="body" idx="1"/>
          </p:nvPr>
        </p:nvSpPr>
        <p:spPr>
          <a:xfrm>
            <a:off x="300990" y="1127760"/>
            <a:ext cx="11545570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/>
              <a:t>Example 7</a:t>
            </a:r>
            <a:r>
              <a:rPr lang="en-US"/>
              <a:t>: </a:t>
            </a:r>
            <a:r>
              <a:rPr lang="en-US" sz="2800">
                <a:solidFill>
                  <a:srgbClr val="FF0000"/>
                </a:solidFill>
              </a:rPr>
              <a:t>List all employees who work on ‘Phòng Phần mềm trong nước’ department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505" name="Google Shape;505;p35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Products and Joins in SQL</a:t>
            </a:r>
            <a:endParaRPr lang="en-US"/>
          </a:p>
        </p:txBody>
      </p:sp>
      <p:pic>
        <p:nvPicPr>
          <p:cNvPr id="506" name="Google Shape;506;p3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61035" y="2209800"/>
            <a:ext cx="11519535" cy="183769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5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508" name="Google Shape;508;p35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400" b="1">
                <a:solidFill>
                  <a:schemeClr val="bg1"/>
                </a:solidFill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Calibri" panose="020F0502020204030204"/>
              </a:rPr>
              <a:t>4. SELECT -</a:t>
            </a:r>
            <a:r>
              <a:rPr lang="en-US" sz="4400" b="1">
                <a:solidFill>
                  <a:srgbClr val="FFFF00"/>
                </a:solidFill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Calibri" panose="020F0502020204030204"/>
              </a:rPr>
              <a:t> joins</a:t>
            </a:r>
            <a:endParaRPr lang="en-US" sz="4400" b="1" dirty="0">
              <a:solidFill>
                <a:srgbClr val="FFFF00"/>
              </a:solidFill>
              <a:effectLst/>
              <a:latin typeface="Algerian" panose="04020705040A02060702" pitchFamily="82" charset="0"/>
              <a:ea typeface="Calibri" panose="020F0502020204030204"/>
              <a:cs typeface="Algerian" panose="04020705040A02060702" pitchFamily="82" charset="0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6"/>
          <p:cNvSpPr txBox="1"/>
          <p:nvPr>
            <p:ph type="body" idx="1"/>
          </p:nvPr>
        </p:nvSpPr>
        <p:spPr>
          <a:xfrm>
            <a:off x="300355" y="1127760"/>
            <a:ext cx="11544935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2000"/>
              </a:spcBef>
              <a:buSzPts val="2800"/>
              <a:buFont typeface="Wingdings" panose="05000000000000000000" charset="0"/>
              <a:buNone/>
            </a:pPr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Questions:</a:t>
            </a:r>
            <a:endParaRPr lang="en-US" sz="3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120000"/>
              </a:lnSpc>
              <a:spcBef>
                <a:spcPts val="2000"/>
              </a:spcBef>
              <a:buSzPts val="2800"/>
              <a:buFont typeface="Wingdings" panose="05000000000000000000" charset="0"/>
              <a:buChar char="§"/>
            </a:pPr>
            <a:r>
              <a:rPr lang="en-US" sz="3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...a query involves </a:t>
            </a:r>
            <a:r>
              <a:rPr lang="en-US" sz="3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relations</a:t>
            </a:r>
            <a:r>
              <a:rPr lang="en-US" sz="3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there are two or more attributes with the same name?</a:t>
            </a:r>
            <a:endParaRPr lang="en-US" sz="36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120000"/>
              </a:lnSpc>
              <a:spcBef>
                <a:spcPts val="2000"/>
              </a:spcBef>
              <a:buSzPts val="2800"/>
              <a:buFont typeface="Wingdings" panose="05000000000000000000" charset="0"/>
              <a:buChar char="§"/>
            </a:pPr>
            <a:r>
              <a:rPr lang="en-US" sz="3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May we list a relation R as many times as we need?</a:t>
            </a:r>
            <a:endParaRPr lang="en-US" sz="36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lvl="0" algn="l" rtl="0">
              <a:lnSpc>
                <a:spcPct val="120000"/>
              </a:lnSpc>
              <a:spcBef>
                <a:spcPts val="2000"/>
              </a:spcBef>
              <a:buSzPts val="2800"/>
              <a:buFont typeface="Wingdings" panose="05000000000000000000" charset="0"/>
              <a:buChar char="§"/>
            </a:pPr>
            <a:r>
              <a:rPr lang="en-US" sz="3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May we use tuple variables to refer to each occurrence of R?</a:t>
            </a:r>
            <a:endParaRPr lang="en-US" sz="36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-177800" algn="l" rtl="0">
              <a:lnSpc>
                <a:spcPct val="120000"/>
              </a:lnSpc>
              <a:spcBef>
                <a:spcPts val="2000"/>
              </a:spcBef>
              <a:buSzPts val="2800"/>
              <a:buChar char=" "/>
            </a:pPr>
            <a:endParaRPr lang="en-US"/>
          </a:p>
        </p:txBody>
      </p:sp>
      <p:sp>
        <p:nvSpPr>
          <p:cNvPr id="515" name="Google Shape;515;p36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What we do if …</a:t>
            </a:r>
            <a:endParaRPr lang="en-US"/>
          </a:p>
        </p:txBody>
      </p:sp>
      <p:sp>
        <p:nvSpPr>
          <p:cNvPr id="516" name="Google Shape;516;p36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517" name="Google Shape;517;p36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400" b="1">
                <a:solidFill>
                  <a:schemeClr val="bg1"/>
                </a:solidFill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Calibri" panose="020F0502020204030204"/>
              </a:rPr>
              <a:t>4. SELECT -</a:t>
            </a:r>
            <a:r>
              <a:rPr lang="en-US" sz="4400" b="1">
                <a:solidFill>
                  <a:srgbClr val="FFFF00"/>
                </a:solidFill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Calibri" panose="020F0502020204030204"/>
              </a:rPr>
              <a:t> joins</a:t>
            </a:r>
            <a:endParaRPr lang="en-US" sz="4400" b="1" dirty="0">
              <a:solidFill>
                <a:srgbClr val="FFFF00"/>
              </a:solidFill>
              <a:effectLst/>
              <a:latin typeface="Algerian" panose="04020705040A02060702" pitchFamily="82" charset="0"/>
              <a:ea typeface="Calibri" panose="020F0502020204030204"/>
              <a:cs typeface="Algerian" panose="04020705040A02060702" pitchFamily="82" charset="0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8"/>
          <p:cNvSpPr txBox="1"/>
          <p:nvPr>
            <p:ph type="body" idx="1"/>
          </p:nvPr>
        </p:nvSpPr>
        <p:spPr>
          <a:xfrm>
            <a:off x="484505" y="1127760"/>
            <a:ext cx="11360785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b="1">
                <a:solidFill>
                  <a:schemeClr val="tx1"/>
                </a:solidFill>
              </a:rPr>
              <a:t>Example 8: </a:t>
            </a:r>
            <a:endParaRPr lang="en-US" sz="3200" b="1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600">
                <a:solidFill>
                  <a:srgbClr val="FF0000"/>
                </a:solidFill>
              </a:rPr>
              <a:t>Find all cities in which our company is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533" name="Google Shape;533;p38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Disambiguating Attributes</a:t>
            </a:r>
            <a:endParaRPr lang="en-US"/>
          </a:p>
        </p:txBody>
      </p:sp>
      <p:pic>
        <p:nvPicPr>
          <p:cNvPr id="534" name="Google Shape;534;p3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8815" y="2899410"/>
            <a:ext cx="8846185" cy="259969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38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536" name="Google Shape;536;p38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400" b="1">
                <a:solidFill>
                  <a:schemeClr val="bg1"/>
                </a:solidFill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Calibri" panose="020F0502020204030204"/>
              </a:rPr>
              <a:t>4. SELECT -</a:t>
            </a:r>
            <a:r>
              <a:rPr lang="en-US" sz="4400" b="1">
                <a:solidFill>
                  <a:srgbClr val="FFFF00"/>
                </a:solidFill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Calibri" panose="020F0502020204030204"/>
              </a:rPr>
              <a:t> joins</a:t>
            </a:r>
            <a:endParaRPr lang="en-US" sz="4400" b="1" dirty="0">
              <a:solidFill>
                <a:srgbClr val="FFFF00"/>
              </a:solidFill>
              <a:effectLst/>
              <a:latin typeface="Algerian" panose="04020705040A02060702" pitchFamily="82" charset="0"/>
              <a:ea typeface="Calibri" panose="020F0502020204030204"/>
              <a:cs typeface="Algerian" panose="04020705040A02060702" pitchFamily="82" charset="0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9"/>
          <p:cNvSpPr txBox="1"/>
          <p:nvPr>
            <p:ph type="body" idx="1"/>
          </p:nvPr>
        </p:nvSpPr>
        <p:spPr>
          <a:xfrm>
            <a:off x="473710" y="1127760"/>
            <a:ext cx="11371580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… a query involves two or more tuples from the same relation?</a:t>
            </a:r>
            <a:endParaRPr lang="en-US" sz="28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 b="1"/>
              <a:t>Example 9:</a:t>
            </a:r>
            <a:endParaRPr lang="en-US" sz="2800" b="1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Find all those project numbers which have more than two members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543" name="Google Shape;543;p39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What we do if …</a:t>
            </a:r>
            <a:endParaRPr lang="en-US"/>
          </a:p>
        </p:txBody>
      </p:sp>
      <p:pic>
        <p:nvPicPr>
          <p:cNvPr id="544" name="Google Shape;544;p3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84505" y="3429000"/>
            <a:ext cx="10811510" cy="2237105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39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546" name="Google Shape;546;p39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400" b="1">
                <a:solidFill>
                  <a:schemeClr val="bg1"/>
                </a:solidFill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Calibri" panose="020F0502020204030204"/>
              </a:rPr>
              <a:t>4. SELECT -</a:t>
            </a:r>
            <a:r>
              <a:rPr lang="en-US" sz="4400" b="1">
                <a:solidFill>
                  <a:srgbClr val="FFFF00"/>
                </a:solidFill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Calibri" panose="020F0502020204030204"/>
              </a:rPr>
              <a:t> joins</a:t>
            </a:r>
            <a:endParaRPr lang="en-US" sz="4400" b="1" dirty="0">
              <a:solidFill>
                <a:srgbClr val="FFFF00"/>
              </a:solidFill>
              <a:effectLst/>
              <a:latin typeface="Algerian" panose="04020705040A02060702" pitchFamily="82" charset="0"/>
              <a:ea typeface="Calibri" panose="020F0502020204030204"/>
              <a:cs typeface="Algerian" panose="04020705040A02060702" pitchFamily="82" charset="0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0"/>
          <p:cNvSpPr txBox="1"/>
          <p:nvPr>
            <p:ph type="body" idx="1"/>
          </p:nvPr>
        </p:nvSpPr>
        <p:spPr>
          <a:xfrm>
            <a:off x="300990" y="1419225"/>
            <a:ext cx="11462385" cy="4777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2000"/>
              </a:spcBef>
              <a:buSzPts val="2800"/>
              <a:buNone/>
            </a:pPr>
            <a:r>
              <a:rPr lang="en-US" sz="2800"/>
              <a:t>We combine relations using the set operations of relational algebra: union, intersection, and difference</a:t>
            </a:r>
            <a:endParaRPr lang="en-US" sz="2800"/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buSzPts val="2800"/>
              <a:buNone/>
            </a:pPr>
            <a:r>
              <a:rPr lang="en-US" sz="2800"/>
              <a:t>SQL provides corresponding operators with </a:t>
            </a:r>
            <a:r>
              <a:rPr lang="en-US" sz="2800" b="1">
                <a:solidFill>
                  <a:srgbClr val="FF0000"/>
                </a:solidFill>
              </a:rPr>
              <a:t>UNION</a:t>
            </a:r>
            <a:r>
              <a:rPr lang="en-US" sz="2800" b="1"/>
              <a:t>, </a:t>
            </a:r>
            <a:r>
              <a:rPr lang="en-US" sz="2800" b="1">
                <a:solidFill>
                  <a:srgbClr val="FF0000"/>
                </a:solidFill>
              </a:rPr>
              <a:t>INTERSECT</a:t>
            </a:r>
            <a:r>
              <a:rPr lang="en-US" sz="2800" b="1"/>
              <a:t>,</a:t>
            </a:r>
            <a:r>
              <a:rPr lang="en-US" sz="2800"/>
              <a:t> and </a:t>
            </a:r>
            <a:r>
              <a:rPr lang="en-US" sz="2800" b="1">
                <a:solidFill>
                  <a:srgbClr val="FF0000"/>
                </a:solidFill>
              </a:rPr>
              <a:t>EXCEPT</a:t>
            </a:r>
            <a:r>
              <a:rPr lang="en-US" sz="2800"/>
              <a:t> for ∪, ∩, and -, respectively</a:t>
            </a:r>
            <a:endParaRPr lang="en-US" sz="2800"/>
          </a:p>
        </p:txBody>
      </p:sp>
      <p:sp>
        <p:nvSpPr>
          <p:cNvPr id="553" name="Google Shape;553;p40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 panose="020B0604020202020204"/>
              <a:buNone/>
            </a:pPr>
            <a:r>
              <a:rPr lang="en-US" sz="3240"/>
              <a:t>Union, Intersection, Difference of Queries</a:t>
            </a:r>
            <a:endParaRPr lang="en-US" sz="3240"/>
          </a:p>
        </p:txBody>
      </p:sp>
      <p:sp>
        <p:nvSpPr>
          <p:cNvPr id="554" name="Google Shape;554;p40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555" name="Google Shape;555;p40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400" b="1">
                <a:solidFill>
                  <a:schemeClr val="bg1"/>
                </a:solidFill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Calibri" panose="020F0502020204030204"/>
              </a:rPr>
              <a:t>4. SELECT -</a:t>
            </a:r>
            <a:r>
              <a:rPr lang="en-US" sz="4400" b="1">
                <a:solidFill>
                  <a:srgbClr val="FFFF00"/>
                </a:solidFill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Calibri" panose="020F0502020204030204"/>
              </a:rPr>
              <a:t> </a:t>
            </a:r>
            <a:r>
              <a:rPr lang="en-US" sz="3600" b="1">
                <a:solidFill>
                  <a:srgbClr val="FF0000"/>
                </a:solidFill>
                <a:sym typeface="+mn-ea"/>
              </a:rPr>
              <a:t>UNION</a:t>
            </a:r>
            <a:r>
              <a:rPr lang="en-US" sz="3600" b="1">
                <a:sym typeface="+mn-ea"/>
              </a:rPr>
              <a:t>, </a:t>
            </a:r>
            <a:r>
              <a:rPr lang="en-US" sz="3600" b="1">
                <a:solidFill>
                  <a:srgbClr val="FF0000"/>
                </a:solidFill>
                <a:sym typeface="+mn-ea"/>
              </a:rPr>
              <a:t>INTERSECT</a:t>
            </a:r>
            <a:r>
              <a:rPr lang="en-US" sz="3600" b="1">
                <a:sym typeface="+mn-ea"/>
              </a:rPr>
              <a:t>,</a:t>
            </a:r>
            <a:r>
              <a:rPr lang="en-US" sz="3600">
                <a:sym typeface="+mn-ea"/>
              </a:rPr>
              <a:t> and </a:t>
            </a:r>
            <a:r>
              <a:rPr lang="en-US" sz="3600" b="1">
                <a:solidFill>
                  <a:srgbClr val="FF0000"/>
                </a:solidFill>
                <a:sym typeface="+mn-ea"/>
              </a:rPr>
              <a:t>EXCEPT</a:t>
            </a:r>
            <a:endParaRPr lang="en-US" sz="3600" b="1" dirty="0">
              <a:solidFill>
                <a:srgbClr val="FF0000"/>
              </a:solidFill>
              <a:effectLst/>
              <a:latin typeface="Algerian" panose="04020705040A02060702" pitchFamily="82" charset="0"/>
              <a:ea typeface="Calibri" panose="020F0502020204030204"/>
              <a:cs typeface="Algerian" panose="04020705040A02060702" pitchFamily="82" charset="0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1"/>
          <p:cNvSpPr txBox="1"/>
          <p:nvPr>
            <p:ph type="body" idx="1"/>
          </p:nvPr>
        </p:nvSpPr>
        <p:spPr>
          <a:xfrm>
            <a:off x="300355" y="990600"/>
            <a:ext cx="11635740" cy="106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/>
              <a:t>Example 10.1</a:t>
            </a:r>
            <a:r>
              <a:rPr lang="en-US" sz="2800"/>
              <a:t> </a:t>
            </a:r>
            <a:r>
              <a:rPr lang="en-US" sz="2400">
                <a:solidFill>
                  <a:srgbClr val="FF0000"/>
                </a:solidFill>
              </a:rPr>
              <a:t>Find all those employees whose name is begun by ‘H’ or salary exceed 80000</a:t>
            </a:r>
            <a:endParaRPr lang="en-US" sz="2400">
              <a:solidFill>
                <a:srgbClr val="FF0000"/>
              </a:solidFill>
            </a:endParaRPr>
          </a:p>
        </p:txBody>
      </p:sp>
      <p:sp>
        <p:nvSpPr>
          <p:cNvPr id="561" name="Google Shape;561;p41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 panose="020B0604020202020204"/>
              <a:buNone/>
            </a:pPr>
            <a:r>
              <a:rPr lang="en-US" sz="3240"/>
              <a:t>Union, Intersection, Difference of Queries</a:t>
            </a:r>
            <a:endParaRPr lang="en-US" sz="3240"/>
          </a:p>
        </p:txBody>
      </p:sp>
      <p:pic>
        <p:nvPicPr>
          <p:cNvPr id="562" name="Google Shape;562;p4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043555" y="1554480"/>
            <a:ext cx="7002780" cy="1788795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41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400" b="1">
                <a:solidFill>
                  <a:schemeClr val="bg1"/>
                </a:solidFill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Calibri" panose="020F0502020204030204"/>
              </a:rPr>
              <a:t>4. SELECT -</a:t>
            </a:r>
            <a:r>
              <a:rPr lang="en-US" sz="4400" b="1">
                <a:solidFill>
                  <a:srgbClr val="FFFF00"/>
                </a:solidFill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Calibri" panose="020F0502020204030204"/>
              </a:rPr>
              <a:t> </a:t>
            </a:r>
            <a:r>
              <a:rPr lang="en-US" sz="3600" b="1">
                <a:solidFill>
                  <a:srgbClr val="FF0000"/>
                </a:solidFill>
                <a:sym typeface="+mn-ea"/>
              </a:rPr>
              <a:t>UNION</a:t>
            </a:r>
            <a:r>
              <a:rPr lang="en-US" sz="3600" b="1">
                <a:sym typeface="+mn-ea"/>
              </a:rPr>
              <a:t>, </a:t>
            </a:r>
            <a:r>
              <a:rPr lang="en-US" sz="3600" b="1">
                <a:solidFill>
                  <a:srgbClr val="FF0000"/>
                </a:solidFill>
                <a:sym typeface="+mn-ea"/>
              </a:rPr>
              <a:t>INTERSECT</a:t>
            </a:r>
            <a:r>
              <a:rPr lang="en-US" sz="3600" b="1">
                <a:sym typeface="+mn-ea"/>
              </a:rPr>
              <a:t>,</a:t>
            </a:r>
            <a:r>
              <a:rPr lang="en-US" sz="3600">
                <a:sym typeface="+mn-ea"/>
              </a:rPr>
              <a:t> and </a:t>
            </a:r>
            <a:r>
              <a:rPr lang="en-US" sz="3600" b="1">
                <a:solidFill>
                  <a:srgbClr val="FF0000"/>
                </a:solidFill>
                <a:sym typeface="+mn-ea"/>
              </a:rPr>
              <a:t>EXCEPT</a:t>
            </a:r>
            <a:endParaRPr lang="en-US" sz="3600" b="1" dirty="0">
              <a:solidFill>
                <a:srgbClr val="FF0000"/>
              </a:solidFill>
              <a:effectLst/>
              <a:latin typeface="Algerian" panose="04020705040A02060702" pitchFamily="82" charset="0"/>
              <a:ea typeface="Calibri" panose="020F0502020204030204"/>
              <a:cs typeface="Algerian" panose="04020705040A02060702" pitchFamily="82" charset="0"/>
              <a:sym typeface="+mn-ea"/>
            </a:endParaRPr>
          </a:p>
        </p:txBody>
      </p:sp>
      <p:sp>
        <p:nvSpPr>
          <p:cNvPr id="3" name="Google Shape;560;p41"/>
          <p:cNvSpPr txBox="1"/>
          <p:nvPr/>
        </p:nvSpPr>
        <p:spPr>
          <a:xfrm>
            <a:off x="300355" y="3552825"/>
            <a:ext cx="11052810" cy="11201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00" rIns="0" bIns="4570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sym typeface="+mn-ea"/>
              </a:rPr>
              <a:t>Example 10.2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Find all those </a:t>
            </a:r>
            <a:r>
              <a:rPr lang="en-US" sz="2400" i="1">
                <a:solidFill>
                  <a:srgbClr val="FF0000"/>
                </a:solidFill>
                <a:sym typeface="+mn-ea"/>
              </a:rPr>
              <a:t>normal</a:t>
            </a:r>
            <a:r>
              <a:rPr lang="en-US" sz="2400">
                <a:solidFill>
                  <a:srgbClr val="FF0000"/>
                </a:solidFill>
                <a:sym typeface="+mn-ea"/>
              </a:rPr>
              <a:t> employees, that is who do not supervise any other employees</a:t>
            </a:r>
            <a:endParaRPr lang="en-US" sz="2400">
              <a:solidFill>
                <a:srgbClr val="FF0000"/>
              </a:solidFill>
            </a:endParaRPr>
          </a:p>
        </p:txBody>
      </p:sp>
      <p:pic>
        <p:nvPicPr>
          <p:cNvPr id="571" name="Google Shape;571;p4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043555" y="4554855"/>
            <a:ext cx="6943725" cy="2039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3"/>
          <p:cNvSpPr txBox="1"/>
          <p:nvPr>
            <p:ph type="body" idx="1"/>
          </p:nvPr>
        </p:nvSpPr>
        <p:spPr>
          <a:xfrm>
            <a:off x="530860" y="337820"/>
            <a:ext cx="11175365" cy="132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-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b="1"/>
              <a:t>Example 10.3</a:t>
            </a:r>
            <a:r>
              <a:rPr lang="en-US" sz="2800"/>
              <a:t> </a:t>
            </a:r>
            <a:endParaRPr lang="en-US" sz="2800"/>
          </a:p>
          <a:p>
            <a:pPr marL="91440" lvl="0" indent="-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b="1">
                <a:solidFill>
                  <a:srgbClr val="FF0000"/>
                </a:solidFill>
              </a:rPr>
              <a:t>Find all employees who work on projectB and project C</a:t>
            </a:r>
            <a:endParaRPr lang="en-US" sz="2800" b="1">
              <a:solidFill>
                <a:srgbClr val="FF0000"/>
              </a:solidFill>
            </a:endParaRPr>
          </a:p>
        </p:txBody>
      </p:sp>
      <p:pic>
        <p:nvPicPr>
          <p:cNvPr id="580" name="Google Shape;580;p4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57580" y="1663700"/>
            <a:ext cx="10323830" cy="421386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43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5"/>
          <p:cNvSpPr txBox="1"/>
          <p:nvPr>
            <p:ph type="body" idx="1"/>
          </p:nvPr>
        </p:nvSpPr>
        <p:spPr>
          <a:xfrm>
            <a:off x="461645" y="1127760"/>
            <a:ext cx="11278870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2000"/>
              </a:spcBef>
              <a:buSzPts val="2800"/>
              <a:buChar char=" 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- A query can be used to help in the evaluation of another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2000"/>
              </a:spcBef>
              <a:buSzPts val="2800"/>
              <a:buChar char=" 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- A query that is part of another is called a </a:t>
            </a:r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sub-query</a:t>
            </a:r>
            <a:endParaRPr lang="en-US" sz="36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72895" lvl="3" indent="-457200" algn="l" rtl="0">
              <a:lnSpc>
                <a:spcPct val="90000"/>
              </a:lnSpc>
              <a:spcBef>
                <a:spcPts val="2000"/>
              </a:spcBef>
              <a:buSzPts val="2800"/>
              <a:buFont typeface="Wingdings" panose="05000000000000000000" charset="0"/>
              <a:buChar char="v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Sub-queries return a single constant, this constant can be compared with another value in a </a:t>
            </a:r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clause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72895" lvl="3" indent="-457200" algn="l" rtl="0">
              <a:lnSpc>
                <a:spcPct val="90000"/>
              </a:lnSpc>
              <a:spcBef>
                <a:spcPts val="2000"/>
              </a:spcBef>
              <a:buSzPts val="2800"/>
              <a:buFont typeface="Wingdings" panose="05000000000000000000" charset="0"/>
              <a:buChar char="v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Sub-queries return relations, that can be used in </a:t>
            </a:r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clause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72895" lvl="3" indent="-457200" algn="l" rtl="0">
              <a:lnSpc>
                <a:spcPct val="90000"/>
              </a:lnSpc>
              <a:spcBef>
                <a:spcPts val="2000"/>
              </a:spcBef>
              <a:buSzPts val="2800"/>
              <a:buFont typeface="Wingdings" panose="05000000000000000000" charset="0"/>
              <a:buChar char="v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Sub-queries can appear in </a:t>
            </a:r>
            <a:r>
              <a:rPr lang="en-US" sz="3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clauses, followed by a tuple variable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8" name="Google Shape;598;p45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Sub-queries</a:t>
            </a:r>
            <a:endParaRPr lang="en-US"/>
          </a:p>
        </p:txBody>
      </p:sp>
      <p:sp>
        <p:nvSpPr>
          <p:cNvPr id="599" name="Google Shape;599;p45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600" name="Google Shape;600;p45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400" b="1">
                <a:solidFill>
                  <a:schemeClr val="bg1"/>
                </a:solidFill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Calibri" panose="020F0502020204030204"/>
              </a:rPr>
              <a:t>4. SELECT -</a:t>
            </a:r>
            <a:r>
              <a:rPr lang="en-US" sz="4400" b="1">
                <a:solidFill>
                  <a:srgbClr val="FFFF00"/>
                </a:solidFill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Calibri" panose="020F0502020204030204"/>
              </a:rPr>
              <a:t> </a:t>
            </a:r>
            <a:r>
              <a:rPr lang="en-US" sz="48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sub-query</a:t>
            </a:r>
            <a:endParaRPr lang="en-US" sz="4800" b="1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"/>
          <p:cNvSpPr txBox="1"/>
          <p:nvPr>
            <p:ph type="title"/>
          </p:nvPr>
        </p:nvSpPr>
        <p:spPr>
          <a:xfrm>
            <a:off x="85725" y="120650"/>
            <a:ext cx="11968480" cy="641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 sz="4800" dirty="0">
                <a:solidFill>
                  <a:schemeClr val="bg1"/>
                </a:solidFill>
                <a:latin typeface="Algerian" panose="04020705040A02060702" pitchFamily="82" charset="0"/>
              </a:rPr>
              <a:t>REVIEW</a:t>
            </a:r>
            <a:endParaRPr lang="en-US" sz="48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209" name="Google Shape;209;p4"/>
          <p:cNvSpPr txBox="1"/>
          <p:nvPr>
            <p:ph type="sldNum" idx="4294967295"/>
          </p:nvPr>
        </p:nvSpPr>
        <p:spPr>
          <a:xfrm>
            <a:off x="11207750" y="6459855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17" name="Google Shape;217;p4"/>
          <p:cNvSpPr txBox="1"/>
          <p:nvPr/>
        </p:nvSpPr>
        <p:spPr>
          <a:xfrm>
            <a:off x="688975" y="4650105"/>
            <a:ext cx="11076305" cy="172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Studied:</a:t>
            </a:r>
            <a:endParaRPr lang="en-US" sz="2400" b="1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-"/>
            </a:pPr>
            <a:r>
              <a:rPr lang="en-US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ER diagram</a:t>
            </a:r>
            <a:endParaRPr lang="en-US"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-"/>
            </a:pPr>
            <a:r>
              <a:rPr lang="en-US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Relational model</a:t>
            </a:r>
            <a:endParaRPr lang="en-US"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-"/>
            </a:pPr>
            <a:r>
              <a:rPr lang="en-US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Convert ERD 🡪 Relational model</a:t>
            </a:r>
            <a:endParaRPr lang="en-US"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Now:</a:t>
            </a:r>
            <a:r>
              <a:rPr lang="en-US" sz="24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we learn how to set up a relational database on DBMS</a:t>
            </a:r>
            <a:endParaRPr lang="en-US" sz="24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8975" y="1054100"/>
            <a:ext cx="9678670" cy="350774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6"/>
          <p:cNvSpPr txBox="1"/>
          <p:nvPr>
            <p:ph type="body" idx="1"/>
          </p:nvPr>
        </p:nvSpPr>
        <p:spPr>
          <a:xfrm>
            <a:off x="507365" y="1127760"/>
            <a:ext cx="11222355" cy="272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atomic value that can appear as one component of a tuple is referred to as a </a:t>
            </a:r>
            <a:r>
              <a:rPr 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scalar.</a:t>
            </a:r>
            <a:endParaRPr lang="en-US" sz="3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compare two queries for the same request</a:t>
            </a:r>
            <a:endParaRPr lang="en-US" sz="32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7" name="Google Shape;607;p46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 panose="020B0604020202020204"/>
              <a:buNone/>
            </a:pPr>
            <a:r>
              <a:rPr lang="en-US" sz="3240"/>
              <a:t>Sub-queries that Produce Scalar Values</a:t>
            </a:r>
            <a:endParaRPr lang="en-US" sz="3240"/>
          </a:p>
        </p:txBody>
      </p:sp>
      <p:sp>
        <p:nvSpPr>
          <p:cNvPr id="608" name="Google Shape;608;p46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609" name="Google Shape;609;p46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400" b="1">
                <a:solidFill>
                  <a:schemeClr val="bg1"/>
                </a:solidFill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Calibri" panose="020F0502020204030204"/>
              </a:rPr>
              <a:t>4. SELECT -</a:t>
            </a:r>
            <a:r>
              <a:rPr lang="en-US" sz="4400" b="1">
                <a:solidFill>
                  <a:srgbClr val="FFFF00"/>
                </a:solidFill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Calibri" panose="020F0502020204030204"/>
              </a:rPr>
              <a:t> </a:t>
            </a:r>
            <a:r>
              <a:rPr lang="en-US" sz="48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sub-query</a:t>
            </a:r>
            <a:endParaRPr lang="en-US" sz="4800" b="1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6"/>
          <p:cNvSpPr txBox="1"/>
          <p:nvPr>
            <p:ph type="body" idx="1"/>
          </p:nvPr>
        </p:nvSpPr>
        <p:spPr>
          <a:xfrm>
            <a:off x="507365" y="286385"/>
            <a:ext cx="11222355" cy="102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3200" b="1">
                <a:sym typeface="+mn-ea"/>
              </a:rPr>
              <a:t>Example 7&amp;11:</a:t>
            </a:r>
            <a:r>
              <a:rPr lang="en-US" sz="3200" b="1">
                <a:solidFill>
                  <a:srgbClr val="FF0000"/>
                </a:solidFill>
                <a:sym typeface="+mn-ea"/>
              </a:rPr>
              <a:t> Find the employees of </a:t>
            </a:r>
            <a:r>
              <a:rPr lang="en-US" sz="3200" b="1" i="1">
                <a:solidFill>
                  <a:srgbClr val="FF0000"/>
                </a:solidFill>
                <a:sym typeface="+mn-ea"/>
              </a:rPr>
              <a:t>Phòng Phần mềm trong nước </a:t>
            </a:r>
            <a:r>
              <a:rPr lang="en-US" sz="3200" b="1">
                <a:solidFill>
                  <a:srgbClr val="FF0000"/>
                </a:solidFill>
                <a:sym typeface="+mn-ea"/>
              </a:rPr>
              <a:t>department</a:t>
            </a:r>
            <a:endParaRPr lang="en-US" sz="3200" b="1">
              <a:solidFill>
                <a:srgbClr val="FF0000"/>
              </a:solidFill>
              <a:sym typeface="+mn-ea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lang="en-US" sz="32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8" name="Google Shape;608;p46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609" name="Google Shape;609;p46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616" name="Google Shape;616;p4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7365" y="1314450"/>
            <a:ext cx="11300460" cy="1802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4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07365" y="3303905"/>
            <a:ext cx="11099800" cy="2861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1"/>
          <p:cNvSpPr txBox="1"/>
          <p:nvPr>
            <p:ph type="body" idx="1"/>
          </p:nvPr>
        </p:nvSpPr>
        <p:spPr>
          <a:xfrm>
            <a:off x="462915" y="1127760"/>
            <a:ext cx="11383645" cy="542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3200">
                <a:solidFill>
                  <a:schemeClr val="tx1"/>
                </a:solidFill>
              </a:rPr>
              <a:t>Some SQL operators can be applied to a relation R and produce a bool result</a:t>
            </a:r>
            <a:endParaRPr lang="en-US" sz="3200">
              <a:solidFill>
                <a:schemeClr val="tx1"/>
              </a:solidFill>
            </a:endParaRPr>
          </a:p>
          <a:p>
            <a:pPr marL="201295" lvl="1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chemeClr val="tx1"/>
                </a:solidFill>
              </a:rPr>
              <a:t>(</a:t>
            </a:r>
            <a:r>
              <a:rPr lang="en-US" sz="2800" b="1">
                <a:solidFill>
                  <a:schemeClr val="tx1"/>
                </a:solidFill>
              </a:rPr>
              <a:t>EXISTS</a:t>
            </a:r>
            <a:r>
              <a:rPr lang="en-US" sz="2800">
                <a:solidFill>
                  <a:schemeClr val="tx1"/>
                </a:solidFill>
              </a:rPr>
              <a:t> R = True) ⇔ R is not empty</a:t>
            </a:r>
            <a:endParaRPr lang="en-US" sz="2800">
              <a:solidFill>
                <a:schemeClr val="tx1"/>
              </a:solidFill>
            </a:endParaRPr>
          </a:p>
          <a:p>
            <a:pPr marL="201295" lvl="1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chemeClr val="tx1"/>
                </a:solidFill>
              </a:rPr>
              <a:t>(s </a:t>
            </a:r>
            <a:r>
              <a:rPr lang="en-US" sz="2800" b="1">
                <a:solidFill>
                  <a:schemeClr val="tx1"/>
                </a:solidFill>
              </a:rPr>
              <a:t>IN</a:t>
            </a:r>
            <a:r>
              <a:rPr lang="en-US" sz="2800">
                <a:solidFill>
                  <a:schemeClr val="tx1"/>
                </a:solidFill>
              </a:rPr>
              <a:t> R = True) ⇔ S is equal to one of the values of R</a:t>
            </a:r>
            <a:endParaRPr lang="en-US" sz="2800">
              <a:solidFill>
                <a:schemeClr val="tx1"/>
              </a:solidFill>
            </a:endParaRPr>
          </a:p>
          <a:p>
            <a:pPr marL="201295" lvl="1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chemeClr val="tx1"/>
                </a:solidFill>
              </a:rPr>
              <a:t>(s &gt; </a:t>
            </a:r>
            <a:r>
              <a:rPr lang="en-US" sz="2800" b="1">
                <a:solidFill>
                  <a:schemeClr val="tx1"/>
                </a:solidFill>
              </a:rPr>
              <a:t>ALL</a:t>
            </a:r>
            <a:r>
              <a:rPr lang="en-US" sz="2800">
                <a:solidFill>
                  <a:schemeClr val="tx1"/>
                </a:solidFill>
              </a:rPr>
              <a:t> R = True) ⇔ s is greater than every values in unary R</a:t>
            </a:r>
            <a:endParaRPr lang="en-US" sz="2800">
              <a:solidFill>
                <a:schemeClr val="tx1"/>
              </a:solidFill>
            </a:endParaRPr>
          </a:p>
          <a:p>
            <a:pPr marL="201295" lvl="1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chemeClr val="tx1"/>
                </a:solidFill>
              </a:rPr>
              <a:t>(s &gt; </a:t>
            </a:r>
            <a:r>
              <a:rPr lang="en-US" sz="2800" b="1">
                <a:solidFill>
                  <a:schemeClr val="tx1"/>
                </a:solidFill>
              </a:rPr>
              <a:t>ANY</a:t>
            </a:r>
            <a:r>
              <a:rPr lang="en-US" sz="2800">
                <a:solidFill>
                  <a:schemeClr val="tx1"/>
                </a:solidFill>
              </a:rPr>
              <a:t> R = True) ⇔ s is greater than at least one value in unary R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652" name="Google Shape;652;p51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Conditions Involving Relations</a:t>
            </a:r>
            <a:endParaRPr lang="en-US"/>
          </a:p>
        </p:txBody>
      </p:sp>
      <p:sp>
        <p:nvSpPr>
          <p:cNvPr id="653" name="Google Shape;653;p51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654" name="Google Shape;654;p51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400" b="1">
                <a:solidFill>
                  <a:schemeClr val="bg1"/>
                </a:solidFill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Calibri" panose="020F0502020204030204"/>
              </a:rPr>
              <a:t>4. SELECT -</a:t>
            </a:r>
            <a:r>
              <a:rPr lang="en-US" sz="4400" b="1">
                <a:solidFill>
                  <a:srgbClr val="FFFF00"/>
                </a:solidFill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Calibri" panose="020F0502020204030204"/>
              </a:rPr>
              <a:t> </a:t>
            </a:r>
            <a:r>
              <a:rPr lang="en-US" sz="4800" b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EXIST-IN-ALL-ANY</a:t>
            </a:r>
            <a:endParaRPr lang="en-US" sz="4800" b="1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2"/>
          <p:cNvSpPr txBox="1"/>
          <p:nvPr>
            <p:ph type="body" idx="1"/>
          </p:nvPr>
        </p:nvSpPr>
        <p:spPr>
          <a:xfrm>
            <a:off x="405130" y="1127760"/>
            <a:ext cx="11324590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/>
              <a:t>A tuple in SQL is represented by a list of scalar values </a:t>
            </a:r>
            <a:r>
              <a:rPr lang="en-US" sz="3200" b="1"/>
              <a:t>between ()</a:t>
            </a:r>
            <a:endParaRPr lang="en-US" sz="32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3200"/>
              <a:t>If a tuple t has the same number of components as a relation R, then we may compare t and R with </a:t>
            </a:r>
            <a:r>
              <a:rPr lang="en-US" sz="3200" b="1"/>
              <a:t>IN, ANY, ALL</a:t>
            </a:r>
            <a:endParaRPr lang="en-US" sz="3200" b="1"/>
          </a:p>
        </p:txBody>
      </p:sp>
      <p:sp>
        <p:nvSpPr>
          <p:cNvPr id="661" name="Google Shape;661;p52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Conditions Involving Tuples</a:t>
            </a:r>
            <a:endParaRPr lang="en-US"/>
          </a:p>
        </p:txBody>
      </p:sp>
      <p:sp>
        <p:nvSpPr>
          <p:cNvPr id="662" name="Google Shape;662;p52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663" name="Google Shape;663;p52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400" b="1">
                <a:solidFill>
                  <a:schemeClr val="bg1"/>
                </a:solidFill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Calibri" panose="020F0502020204030204"/>
              </a:rPr>
              <a:t>4. SELECT -</a:t>
            </a:r>
            <a:r>
              <a:rPr lang="en-US" sz="4400" b="1">
                <a:solidFill>
                  <a:srgbClr val="FFFF00"/>
                </a:solidFill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Calibri" panose="020F0502020204030204"/>
              </a:rPr>
              <a:t> between...and</a:t>
            </a:r>
            <a:endParaRPr lang="en-US" sz="4800" b="1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3"/>
          <p:cNvSpPr txBox="1"/>
          <p:nvPr>
            <p:ph type="body" idx="1"/>
          </p:nvPr>
        </p:nvSpPr>
        <p:spPr>
          <a:xfrm>
            <a:off x="817245" y="509270"/>
            <a:ext cx="9504680" cy="473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/>
              <a:t>Example 12: </a:t>
            </a:r>
            <a:endParaRPr lang="en-US" sz="28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>
                <a:solidFill>
                  <a:srgbClr val="FF0000"/>
                </a:solidFill>
              </a:rPr>
              <a:t>Find the dependents of all employees of department number 1</a:t>
            </a:r>
            <a:endParaRPr lang="en-US" sz="2400" b="1">
              <a:solidFill>
                <a:srgbClr val="FF0000"/>
              </a:solidFill>
            </a:endParaRPr>
          </a:p>
        </p:txBody>
      </p:sp>
      <p:pic>
        <p:nvPicPr>
          <p:cNvPr id="670" name="Google Shape;670;p5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95120" y="2395220"/>
            <a:ext cx="7849235" cy="3430905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53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672" name="Google Shape;672;p53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4"/>
          <p:cNvSpPr txBox="1"/>
          <p:nvPr>
            <p:ph type="body" idx="1"/>
          </p:nvPr>
        </p:nvSpPr>
        <p:spPr>
          <a:xfrm>
            <a:off x="393065" y="1127760"/>
            <a:ext cx="11452860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2000"/>
              </a:spcBef>
              <a:buSzPts val="2800"/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now, sub-queries can be evaluated once and for all, the result used in a higher-level query.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buSzPts val="2800"/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But, some sub-queries are required to be evaluated many times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buSzPts val="2800"/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That kind of sub-queries is called correlated sub-query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buSzPts val="2800"/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Scoping rules 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names</a:t>
            </a:r>
            <a:endParaRPr 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9" name="Google Shape;679;p54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Correlated Sub-queries</a:t>
            </a:r>
            <a:endParaRPr lang="en-US"/>
          </a:p>
        </p:txBody>
      </p:sp>
      <p:sp>
        <p:nvSpPr>
          <p:cNvPr id="680" name="Google Shape;680;p54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681" name="Google Shape;681;p54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400" b="1">
                <a:solidFill>
                  <a:schemeClr val="bg1"/>
                </a:solidFill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Calibri" panose="020F0502020204030204"/>
              </a:rPr>
              <a:t>4. SELECT (cont.)</a:t>
            </a:r>
            <a:endParaRPr lang="en-US" sz="4800" b="1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5"/>
          <p:cNvSpPr txBox="1"/>
          <p:nvPr>
            <p:ph type="body" idx="1"/>
          </p:nvPr>
        </p:nvSpPr>
        <p:spPr>
          <a:xfrm>
            <a:off x="530225" y="406400"/>
            <a:ext cx="11280140" cy="5790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/>
              <a:t>Example 13: </a:t>
            </a:r>
            <a:endParaRPr lang="en-US" sz="28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>
                <a:solidFill>
                  <a:srgbClr val="FF0000"/>
                </a:solidFill>
              </a:rPr>
              <a:t>Find all those projects have the same location with projectA</a:t>
            </a:r>
            <a:endParaRPr lang="en-US" sz="2400" b="1">
              <a:solidFill>
                <a:srgbClr val="FF0000"/>
              </a:solidFill>
            </a:endParaRPr>
          </a:p>
        </p:txBody>
      </p:sp>
      <p:pic>
        <p:nvPicPr>
          <p:cNvPr id="689" name="Google Shape;689;p5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5995" y="2257425"/>
            <a:ext cx="10495915" cy="3015615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55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691" name="Google Shape;691;p55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6"/>
          <p:cNvSpPr txBox="1"/>
          <p:nvPr>
            <p:ph type="body" idx="1"/>
          </p:nvPr>
        </p:nvSpPr>
        <p:spPr>
          <a:xfrm>
            <a:off x="736600" y="509905"/>
            <a:ext cx="10774680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/>
              <a:t>Another example: </a:t>
            </a:r>
            <a:endParaRPr lang="en-US" sz="28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b="1">
                <a:solidFill>
                  <a:srgbClr val="FF0000"/>
                </a:solidFill>
              </a:rPr>
              <a:t>Find the titles that have been used for two or movies</a:t>
            </a:r>
            <a:endParaRPr lang="en-US" sz="2400" b="1">
              <a:solidFill>
                <a:srgbClr val="FF0000"/>
              </a:solidFill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sz="3600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SELECT</a:t>
            </a:r>
            <a:r>
              <a:rPr lang="en-US" sz="36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title</a:t>
            </a:r>
            <a:endParaRPr sz="3600">
              <a:solidFill>
                <a:srgbClr val="0000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3600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FROM</a:t>
            </a:r>
            <a:r>
              <a:rPr lang="en-US" sz="36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Movies Old</a:t>
            </a:r>
            <a:endParaRPr sz="3600">
              <a:solidFill>
                <a:srgbClr val="0000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3600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WHERE</a:t>
            </a:r>
            <a:r>
              <a:rPr lang="en-US" sz="36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3600">
                <a:solidFill>
                  <a:srgbClr val="FF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year</a:t>
            </a:r>
            <a:r>
              <a:rPr lang="en-US" sz="36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3600">
                <a:solidFill>
                  <a:srgbClr val="80808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&lt;</a:t>
            </a:r>
            <a:r>
              <a:rPr lang="en-US" sz="36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3600" b="1">
                <a:solidFill>
                  <a:schemeClr val="tx1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ANY</a:t>
            </a:r>
            <a:endParaRPr sz="3600">
              <a:solidFill>
                <a:srgbClr val="0000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2853055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4000">
                <a:solidFill>
                  <a:srgbClr val="80808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(</a:t>
            </a:r>
            <a:r>
              <a:rPr lang="en-US" sz="4000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SELECT</a:t>
            </a:r>
            <a:r>
              <a:rPr lang="en-US" sz="40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</a:t>
            </a:r>
            <a:r>
              <a:rPr lang="en-US" sz="4000">
                <a:solidFill>
                  <a:srgbClr val="FF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year</a:t>
            </a:r>
            <a:endParaRPr sz="4000">
              <a:solidFill>
                <a:srgbClr val="0000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2853055" lvl="8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sz="4000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FROM</a:t>
            </a:r>
            <a:r>
              <a:rPr lang="en-US" sz="40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Movies</a:t>
            </a:r>
            <a:endParaRPr sz="4000">
              <a:solidFill>
                <a:srgbClr val="00000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2853055" lvl="8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sz="4000">
                <a:solidFill>
                  <a:srgbClr val="0000FF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WHERE</a:t>
            </a:r>
            <a:r>
              <a:rPr lang="en-US" sz="40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 title </a:t>
            </a:r>
            <a:r>
              <a:rPr lang="en-US" sz="4000">
                <a:solidFill>
                  <a:srgbClr val="80808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= </a:t>
            </a:r>
            <a:r>
              <a:rPr lang="en-US" sz="40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Old</a:t>
            </a:r>
            <a:r>
              <a:rPr lang="en-US" sz="4000">
                <a:solidFill>
                  <a:srgbClr val="80808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.</a:t>
            </a:r>
            <a:r>
              <a:rPr lang="en-US" sz="4000">
                <a:solidFill>
                  <a:srgbClr val="00000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title</a:t>
            </a:r>
            <a:r>
              <a:rPr lang="en-US" sz="4000">
                <a:solidFill>
                  <a:srgbClr val="808080"/>
                </a:solidFill>
                <a:latin typeface="Consolas" panose="020B0609020204030204"/>
                <a:ea typeface="Consolas" panose="020B0609020204030204"/>
                <a:cs typeface="Consolas" panose="020B0609020204030204"/>
                <a:sym typeface="Consolas" panose="020B0609020204030204"/>
              </a:rPr>
              <a:t>)</a:t>
            </a:r>
            <a:endParaRPr lang="en-US" sz="4000">
              <a:solidFill>
                <a:srgbClr val="80808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  <a:p>
            <a:pPr marL="2049780" lvl="1" indent="-2730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lang="en-US" sz="4000">
              <a:solidFill>
                <a:srgbClr val="808080"/>
              </a:solidFill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699" name="Google Shape;699;p56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700" name="Google Shape;700;p56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7"/>
          <p:cNvSpPr txBox="1"/>
          <p:nvPr>
            <p:ph type="body" idx="1"/>
          </p:nvPr>
        </p:nvSpPr>
        <p:spPr>
          <a:xfrm>
            <a:off x="541655" y="1024890"/>
            <a:ext cx="11165205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 fontScale="90000" lnSpcReduction="20000"/>
          </a:bodyPr>
          <a:lstStyle/>
          <a:p>
            <a:pPr marL="91440" lvl="0" indent="-16446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  <a:buChar char=" "/>
            </a:pPr>
            <a:r>
              <a:rPr lang="en-US" sz="2590"/>
              <a:t>In a </a:t>
            </a:r>
            <a:r>
              <a:rPr lang="en-US" sz="2590" b="1"/>
              <a:t>FROM list </a:t>
            </a:r>
            <a:r>
              <a:rPr lang="en-US" sz="2590"/>
              <a:t>we can use a parenthesized sub-query</a:t>
            </a:r>
            <a:endParaRPr lang="en-US" sz="2590"/>
          </a:p>
          <a:p>
            <a:pPr marL="91440" lvl="0" indent="-16446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590"/>
              <a:buChar char=" "/>
            </a:pPr>
            <a:r>
              <a:rPr lang="en-US" sz="2590"/>
              <a:t>We must give it a tuple-variable alias</a:t>
            </a:r>
            <a:endParaRPr lang="en-US" sz="2590"/>
          </a:p>
          <a:p>
            <a:pPr marL="91440" lvl="0" indent="-164465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590"/>
              <a:buChar char=" "/>
            </a:pPr>
            <a:r>
              <a:rPr lang="en-US" sz="2590" b="1"/>
              <a:t>Example:</a:t>
            </a:r>
            <a:r>
              <a:rPr lang="en-US" sz="2590"/>
              <a:t> </a:t>
            </a:r>
            <a:r>
              <a:rPr lang="en-US" sz="2590">
                <a:solidFill>
                  <a:srgbClr val="FF0000"/>
                </a:solidFill>
              </a:rPr>
              <a:t>Find the employees of </a:t>
            </a:r>
            <a:r>
              <a:rPr lang="en-US" sz="2590" i="1">
                <a:solidFill>
                  <a:srgbClr val="FF0000"/>
                </a:solidFill>
              </a:rPr>
              <a:t>Phòng Phần mềm trong nước</a:t>
            </a:r>
            <a:endParaRPr sz="2590" i="1">
              <a:solidFill>
                <a:srgbClr val="FF0000"/>
              </a:solidFill>
            </a:endParaRPr>
          </a:p>
          <a:p>
            <a:pPr marL="91440" lvl="0" indent="-91440" algn="l" rtl="0">
              <a:lnSpc>
                <a:spcPct val="100000"/>
              </a:lnSpc>
              <a:spcBef>
                <a:spcPts val="1400"/>
              </a:spcBef>
              <a:buSzPts val="2127"/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-91440" algn="l" rtl="0">
              <a:lnSpc>
                <a:spcPct val="100000"/>
              </a:lnSpc>
              <a:spcBef>
                <a:spcPts val="1400"/>
              </a:spcBef>
              <a:buSzPts val="2127"/>
              <a:buNone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SELECT 	*</a:t>
            </a: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-91440" algn="l" rtl="0">
              <a:lnSpc>
                <a:spcPct val="100000"/>
              </a:lnSpc>
              <a:spcBef>
                <a:spcPts val="1400"/>
              </a:spcBef>
              <a:buSzPts val="2127"/>
              <a:buNone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FROM 	tblEmployee e, </a:t>
            </a:r>
            <a:b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		(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SELECT depNum 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-91440" algn="l" rtl="0">
              <a:lnSpc>
                <a:spcPct val="100000"/>
              </a:lnSpc>
              <a:spcBef>
                <a:spcPts val="1400"/>
              </a:spcBef>
              <a:buSzPts val="2127"/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			FROM tblDepartment 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-91440" algn="l" rtl="0">
              <a:lnSpc>
                <a:spcPct val="100000"/>
              </a:lnSpc>
              <a:spcBef>
                <a:spcPts val="1400"/>
              </a:spcBef>
              <a:buSzPts val="2127"/>
              <a:buNone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			WHERE depName=N'Phòng phần mềm trong nước') d</a:t>
            </a:r>
            <a:endParaRPr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-91440" algn="l" rtl="0">
              <a:lnSpc>
                <a:spcPct val="100000"/>
              </a:lnSpc>
              <a:spcBef>
                <a:spcPts val="1400"/>
              </a:spcBef>
              <a:buSzPts val="2127"/>
              <a:buNone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	WHERE 	e.depNum = d.depNum</a:t>
            </a:r>
            <a:endParaRPr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7" name="Google Shape;707;p57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Sub-queries in FROM Clauses</a:t>
            </a:r>
            <a:endParaRPr lang="en-US"/>
          </a:p>
        </p:txBody>
      </p:sp>
      <p:sp>
        <p:nvSpPr>
          <p:cNvPr id="708" name="Google Shape;708;p57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709" name="Google Shape;709;p57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800" b="1" dirty="0">
                <a:solidFill>
                  <a:srgbClr val="7030A0"/>
                </a:solidFill>
                <a:effectLst/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+mn-ea"/>
              </a:rPr>
              <a:t>sub query</a:t>
            </a:r>
            <a:endParaRPr lang="en-US" sz="4800" b="1" dirty="0">
              <a:solidFill>
                <a:srgbClr val="7030A0"/>
              </a:solidFill>
              <a:effectLst/>
              <a:latin typeface="Algerian" panose="04020705040A02060702" pitchFamily="82" charset="0"/>
              <a:ea typeface="Calibri" panose="020F0502020204030204"/>
              <a:cs typeface="Algerian" panose="04020705040A02060702" pitchFamily="82" charset="0"/>
              <a:sym typeface="+mn-e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4"/>
          <p:cNvSpPr txBox="1"/>
          <p:nvPr>
            <p:ph type="body" idx="1"/>
          </p:nvPr>
        </p:nvSpPr>
        <p:spPr>
          <a:xfrm>
            <a:off x="393065" y="1127760"/>
            <a:ext cx="11452860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2000"/>
              </a:spcBef>
              <a:buSzPts val="2800"/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To now, sub-queries can be evaluated once and for all, the result used in a higher-level query.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buSzPts val="2800"/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But, some sub-queries are required to be evaluated many times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buSzPts val="2800"/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That kind of sub-queries is called correlated sub-query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buSzPts val="2800"/>
              <a:buNone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Scoping rules </a:t>
            </a:r>
            <a:r>
              <a:rPr lang="en-US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names</a:t>
            </a:r>
            <a:endParaRPr 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9" name="Google Shape;679;p54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Correlated Sub-queries</a:t>
            </a:r>
            <a:endParaRPr lang="en-US"/>
          </a:p>
        </p:txBody>
      </p:sp>
      <p:sp>
        <p:nvSpPr>
          <p:cNvPr id="680" name="Google Shape;680;p54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681" name="Google Shape;681;p54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800" b="1" dirty="0">
                <a:solidFill>
                  <a:srgbClr val="7030A0"/>
                </a:solidFill>
                <a:effectLst/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+mn-ea"/>
              </a:rPr>
              <a:t>sub query</a:t>
            </a:r>
            <a:endParaRPr lang="en-US" sz="4800" b="1" dirty="0">
              <a:solidFill>
                <a:srgbClr val="7030A0"/>
              </a:solidFill>
              <a:effectLst/>
              <a:latin typeface="Algerian" panose="04020705040A02060702" pitchFamily="82" charset="0"/>
              <a:ea typeface="Calibri" panose="020F0502020204030204"/>
              <a:cs typeface="Algerian" panose="04020705040A02060702" pitchFamily="82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2" name="Google Shape;222;p5"/>
          <p:cNvSpPr txBox="1"/>
          <p:nvPr>
            <p:ph type="title"/>
          </p:nvPr>
        </p:nvSpPr>
        <p:spPr>
          <a:xfrm>
            <a:off x="451485" y="252730"/>
            <a:ext cx="11052810" cy="52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 panose="020B0604020202020204"/>
              <a:buNone/>
            </a:pPr>
            <a:r>
              <a:rPr lang="en-US" sz="3240">
                <a:solidFill>
                  <a:schemeClr val="tx1"/>
                </a:solidFill>
                <a:sym typeface="+mn-ea"/>
              </a:rPr>
              <a:t>the company relational database schema</a:t>
            </a:r>
            <a:endParaRPr lang="en-US" sz="3240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680" y="697230"/>
            <a:ext cx="11383645" cy="568388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8"/>
          <p:cNvSpPr txBox="1"/>
          <p:nvPr>
            <p:ph type="body" idx="1"/>
          </p:nvPr>
        </p:nvSpPr>
        <p:spPr>
          <a:xfrm>
            <a:off x="484505" y="1127760"/>
            <a:ext cx="9562465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3200"/>
              <a:t>SQL Join Expressions can be stand as a query itself or can be used as sub-queries in </a:t>
            </a:r>
            <a:r>
              <a:rPr lang="en-US" sz="3200" b="1">
                <a:solidFill>
                  <a:srgbClr val="FF0000"/>
                </a:solidFill>
              </a:rPr>
              <a:t>FROM</a:t>
            </a:r>
            <a:r>
              <a:rPr lang="en-US" sz="3200"/>
              <a:t> clauses</a:t>
            </a:r>
            <a:endParaRPr lang="en-US" sz="3200"/>
          </a:p>
          <a:p>
            <a:pPr marL="91440" lvl="0" indent="-17780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3200"/>
              <a:t>Cross Join in SQL= Cartesian Product</a:t>
            </a:r>
            <a:endParaRPr lang="en-US" sz="3200"/>
          </a:p>
          <a:p>
            <a:pPr marL="201295" lvl="1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Wingdings" panose="05000000000000000000" charset="0"/>
              <a:buNone/>
            </a:pPr>
            <a:r>
              <a:rPr lang="en-US" sz="2800" b="1"/>
              <a:t>Syntax:</a:t>
            </a:r>
            <a:r>
              <a:rPr lang="en-US" sz="2800"/>
              <a:t> </a:t>
            </a:r>
            <a:r>
              <a:rPr lang="en-US" sz="2800" b="1">
                <a:solidFill>
                  <a:srgbClr val="FF0000"/>
                </a:solidFill>
              </a:rPr>
              <a:t>R CROSS JOIN S</a:t>
            </a:r>
            <a:r>
              <a:rPr lang="en-US" sz="2800"/>
              <a:t>;</a:t>
            </a:r>
            <a:endParaRPr lang="en-US" sz="2800"/>
          </a:p>
          <a:p>
            <a:pPr marL="201295" lvl="1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Wingdings" panose="05000000000000000000" charset="0"/>
              <a:buNone/>
            </a:pPr>
            <a:r>
              <a:rPr lang="en-US" sz="2800" b="1"/>
              <a:t>Meaning:</a:t>
            </a:r>
            <a:r>
              <a:rPr lang="en-US" sz="2800"/>
              <a:t> Each tuple of R connects to each tuple of S</a:t>
            </a:r>
            <a:endParaRPr lang="en-US" sz="2800"/>
          </a:p>
          <a:p>
            <a:pPr marL="91440" lvl="0" indent="-1778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endParaRPr lang="en-US" sz="3200"/>
          </a:p>
          <a:p>
            <a:pPr marL="91440" lvl="0" indent="-17780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sz="3200"/>
              <a:t>Theta Join with </a:t>
            </a:r>
            <a:r>
              <a:rPr lang="en-US" sz="3200" b="1"/>
              <a:t>ON</a:t>
            </a:r>
            <a:r>
              <a:rPr lang="en-US" sz="3200"/>
              <a:t> keyword</a:t>
            </a:r>
            <a:endParaRPr lang="en-US" sz="3200"/>
          </a:p>
          <a:p>
            <a:pPr marL="201295" lvl="1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Wingdings" panose="05000000000000000000" charset="0"/>
              <a:buNone/>
            </a:pPr>
            <a:r>
              <a:rPr lang="en-US" sz="2800" b="1"/>
              <a:t>Systax: </a:t>
            </a:r>
            <a:r>
              <a:rPr lang="en-US" sz="2800" b="1">
                <a:solidFill>
                  <a:srgbClr val="FF0000"/>
                </a:solidFill>
              </a:rPr>
              <a:t>R JOIN S ON R.A=S.A</a:t>
            </a:r>
            <a:r>
              <a:rPr lang="en-US" sz="2800" b="1"/>
              <a:t>;</a:t>
            </a:r>
            <a:endParaRPr lang="en-US" sz="2800" b="1"/>
          </a:p>
          <a:p>
            <a:pPr marL="201295" lvl="1" indent="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Wingdings" panose="05000000000000000000" charset="0"/>
              <a:buNone/>
            </a:pPr>
            <a:r>
              <a:rPr lang="en-US" sz="2800" b="1"/>
              <a:t>Meaning</a:t>
            </a:r>
            <a:r>
              <a:rPr lang="en-US" sz="2800"/>
              <a:t>: Each tuple of R connects to those tuples of S, which satisfy the condition after ON keyword</a:t>
            </a:r>
            <a:endParaRPr lang="en-US" sz="2800"/>
          </a:p>
        </p:txBody>
      </p:sp>
      <p:sp>
        <p:nvSpPr>
          <p:cNvPr id="716" name="Google Shape;716;p58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SQL Join Expressions</a:t>
            </a:r>
            <a:endParaRPr lang="en-US"/>
          </a:p>
        </p:txBody>
      </p:sp>
      <p:sp>
        <p:nvSpPr>
          <p:cNvPr id="717" name="Google Shape;717;p58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718" name="Google Shape;718;p58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800" b="1" dirty="0">
                <a:solidFill>
                  <a:srgbClr val="7030A0"/>
                </a:solidFill>
                <a:effectLst/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+mn-ea"/>
              </a:rPr>
              <a:t>sub query</a:t>
            </a:r>
            <a:endParaRPr lang="en-US" sz="4800" b="1" dirty="0">
              <a:solidFill>
                <a:srgbClr val="7030A0"/>
              </a:solidFill>
              <a:effectLst/>
              <a:latin typeface="Algerian" panose="04020705040A02060702" pitchFamily="82" charset="0"/>
              <a:ea typeface="Calibri" panose="020F0502020204030204"/>
              <a:cs typeface="Algerian" panose="04020705040A02060702" pitchFamily="82" charset="0"/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9"/>
          <p:cNvSpPr txBox="1"/>
          <p:nvPr>
            <p:ph type="body" idx="1"/>
          </p:nvPr>
        </p:nvSpPr>
        <p:spPr>
          <a:xfrm>
            <a:off x="770255" y="750570"/>
            <a:ext cx="10593705" cy="5446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b="1"/>
              <a:t>Example 15.1</a:t>
            </a:r>
            <a:endParaRPr lang="en-US" sz="2800" b="1"/>
          </a:p>
          <a:p>
            <a:pPr marL="384175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400"/>
              <a:t>Product two relations Department and Employee</a:t>
            </a:r>
            <a:endParaRPr lang="en-US" sz="2400"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sz="2800" b="1"/>
              <a:t>Example 15.2</a:t>
            </a:r>
            <a:endParaRPr lang="en-US" sz="2800" b="1"/>
          </a:p>
          <a:p>
            <a:pPr marL="384175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400"/>
              <a:t>Find departments and employees who work in those departments, respectively</a:t>
            </a:r>
            <a:endParaRPr lang="en-US" sz="2400"/>
          </a:p>
        </p:txBody>
      </p:sp>
      <p:pic>
        <p:nvPicPr>
          <p:cNvPr id="725" name="Google Shape;725;p5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70255" y="3293110"/>
            <a:ext cx="11149330" cy="13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59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727" name="Google Shape;727;p59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61"/>
          <p:cNvSpPr txBox="1"/>
          <p:nvPr>
            <p:ph type="body" idx="1"/>
          </p:nvPr>
        </p:nvSpPr>
        <p:spPr>
          <a:xfrm>
            <a:off x="575945" y="1127760"/>
            <a:ext cx="9471025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2000"/>
              </a:spcBef>
              <a:buSzPts val="2800"/>
              <a:buChar char=" "/>
            </a:pPr>
            <a:r>
              <a:rPr lang="en-US" sz="3200">
                <a:solidFill>
                  <a:schemeClr val="tx1"/>
                </a:solidFill>
              </a:rPr>
              <a:t>A natural join differs from a theta-join in that:</a:t>
            </a:r>
            <a:endParaRPr lang="en-US" sz="3200">
              <a:solidFill>
                <a:schemeClr val="tx1"/>
              </a:solidFill>
            </a:endParaRPr>
          </a:p>
          <a:p>
            <a:pPr marL="544195" lvl="1" indent="-342900" algn="l" rtl="0">
              <a:lnSpc>
                <a:spcPct val="90000"/>
              </a:lnSpc>
              <a:spcBef>
                <a:spcPts val="2000"/>
              </a:spcBef>
              <a:buSzPts val="2800"/>
              <a:buFont typeface="Wingdings" panose="05000000000000000000" charset="0"/>
              <a:buChar char="o"/>
            </a:pPr>
            <a:r>
              <a:rPr lang="en-US" sz="2800" b="1">
                <a:solidFill>
                  <a:schemeClr val="tx1"/>
                </a:solidFill>
              </a:rPr>
              <a:t>The join condition</a:t>
            </a:r>
            <a:r>
              <a:rPr lang="en-US" sz="2800">
                <a:solidFill>
                  <a:schemeClr val="tx1"/>
                </a:solidFill>
              </a:rPr>
              <a:t>: all pairs of attributes from the two relations having a common name are equated, and there are no other condition</a:t>
            </a:r>
            <a:endParaRPr lang="en-US" sz="2800">
              <a:solidFill>
                <a:schemeClr val="tx1"/>
              </a:solidFill>
            </a:endParaRPr>
          </a:p>
          <a:p>
            <a:pPr marL="544195" lvl="1" indent="-342900" algn="l" rtl="0">
              <a:lnSpc>
                <a:spcPct val="90000"/>
              </a:lnSpc>
              <a:spcBef>
                <a:spcPts val="2000"/>
              </a:spcBef>
              <a:buSzPts val="2800"/>
              <a:buFont typeface="Wingdings" panose="05000000000000000000" charset="0"/>
              <a:buChar char="o"/>
            </a:pPr>
            <a:r>
              <a:rPr lang="en-US" sz="2800">
                <a:solidFill>
                  <a:schemeClr val="tx1"/>
                </a:solidFill>
              </a:rPr>
              <a:t>One of each pair of equated attributes is projected out</a:t>
            </a:r>
            <a:endParaRPr lang="en-US" sz="2800">
              <a:solidFill>
                <a:schemeClr val="tx1"/>
              </a:solidFill>
            </a:endParaRPr>
          </a:p>
          <a:p>
            <a:pPr marL="544195" lvl="1" indent="-342900" algn="l" rtl="0">
              <a:lnSpc>
                <a:spcPct val="90000"/>
              </a:lnSpc>
              <a:spcBef>
                <a:spcPts val="2000"/>
              </a:spcBef>
              <a:buSzPts val="2800"/>
              <a:buFont typeface="Wingdings" panose="05000000000000000000" charset="0"/>
              <a:buChar char="o"/>
            </a:pPr>
            <a:r>
              <a:rPr lang="en-US" sz="2800" b="1"/>
              <a:t>Syntax </a:t>
            </a:r>
            <a:r>
              <a:rPr lang="en-US" sz="2800"/>
              <a:t>:</a:t>
            </a:r>
            <a:r>
              <a:rPr lang="en-US" sz="2800">
                <a:solidFill>
                  <a:schemeClr val="tx1"/>
                </a:solidFill>
              </a:rPr>
              <a:t> Table1 NATURAL JOIN Table2 </a:t>
            </a:r>
            <a:endParaRPr lang="en-US" sz="2800">
              <a:solidFill>
                <a:schemeClr val="tx1"/>
              </a:solidFill>
            </a:endParaRPr>
          </a:p>
          <a:p>
            <a:pPr marL="544195" lvl="1" indent="-342900" algn="l" rtl="0">
              <a:lnSpc>
                <a:spcPct val="90000"/>
              </a:lnSpc>
              <a:spcBef>
                <a:spcPts val="2000"/>
              </a:spcBef>
              <a:buSzPts val="2800"/>
              <a:buFont typeface="Wingdings" panose="05000000000000000000" charset="0"/>
              <a:buChar char="o"/>
            </a:pPr>
            <a:r>
              <a:rPr lang="en-US" sz="2800" b="1">
                <a:solidFill>
                  <a:srgbClr val="FF0000"/>
                </a:solidFill>
              </a:rPr>
              <a:t>Microsoft SQL SERVER DONOT SUPPORT NATURAL JOINS AT ALL</a:t>
            </a:r>
            <a:endParaRPr lang="en-US" sz="2800" b="1">
              <a:solidFill>
                <a:srgbClr val="FF0000"/>
              </a:solidFill>
            </a:endParaRPr>
          </a:p>
          <a:p>
            <a:pPr marL="384175" lvl="1" indent="-5080" algn="l" rtl="0">
              <a:lnSpc>
                <a:spcPct val="90000"/>
              </a:lnSpc>
              <a:spcBef>
                <a:spcPts val="2000"/>
              </a:spcBef>
              <a:buSzPts val="2800"/>
              <a:buNone/>
            </a:pPr>
            <a:endParaRPr sz="2800"/>
          </a:p>
          <a:p>
            <a:pPr marL="384175" lvl="1" indent="-5080" algn="l" rtl="0">
              <a:lnSpc>
                <a:spcPct val="90000"/>
              </a:lnSpc>
              <a:spcBef>
                <a:spcPts val="2000"/>
              </a:spcBef>
              <a:buSzPts val="2800"/>
              <a:buNone/>
            </a:pPr>
            <a:endParaRPr sz="2800"/>
          </a:p>
        </p:txBody>
      </p:sp>
      <p:sp>
        <p:nvSpPr>
          <p:cNvPr id="742" name="Google Shape;742;p61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Natural Joins</a:t>
            </a:r>
            <a:endParaRPr lang="en-US"/>
          </a:p>
        </p:txBody>
      </p:sp>
      <p:sp>
        <p:nvSpPr>
          <p:cNvPr id="743" name="Google Shape;743;p61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744" name="Google Shape;744;p61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800" b="1" dirty="0">
                <a:solidFill>
                  <a:srgbClr val="7030A0"/>
                </a:solidFill>
                <a:effectLst/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+mn-ea"/>
              </a:rPr>
              <a:t>natural join</a:t>
            </a:r>
            <a:endParaRPr lang="en-US" sz="4800" b="1" dirty="0">
              <a:solidFill>
                <a:srgbClr val="7030A0"/>
              </a:solidFill>
              <a:effectLst/>
              <a:latin typeface="Algerian" panose="04020705040A02060702" pitchFamily="82" charset="0"/>
              <a:ea typeface="Calibri" panose="020F0502020204030204"/>
              <a:cs typeface="Algerian" panose="04020705040A02060702" pitchFamily="82" charset="0"/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2"/>
          <p:cNvSpPr txBox="1"/>
          <p:nvPr>
            <p:ph type="body" idx="1"/>
          </p:nvPr>
        </p:nvSpPr>
        <p:spPr>
          <a:xfrm>
            <a:off x="403860" y="1127760"/>
            <a:ext cx="11520170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The outer join is a way to augment the result of join by the dangling tuples, padded with null values</a:t>
            </a:r>
            <a:endParaRPr lang="en-US" sz="28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When padding dangling tuples from both of its arguments, we use </a:t>
            </a:r>
            <a:r>
              <a:rPr lang="en-US" sz="2800" i="1"/>
              <a:t>full outer join</a:t>
            </a:r>
            <a:endParaRPr lang="en-US" sz="2800" i="1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When padding from left/right side, we use </a:t>
            </a:r>
            <a:r>
              <a:rPr lang="en-US" sz="2800" i="1"/>
              <a:t>left outer join</a:t>
            </a:r>
            <a:r>
              <a:rPr lang="en-US" sz="2800"/>
              <a:t>/</a:t>
            </a:r>
            <a:r>
              <a:rPr lang="en-US" sz="2800" i="1"/>
              <a:t>right outer join</a:t>
            </a:r>
            <a:endParaRPr lang="en-US" sz="2800" i="1"/>
          </a:p>
        </p:txBody>
      </p:sp>
      <p:sp>
        <p:nvSpPr>
          <p:cNvPr id="751" name="Google Shape;751;p62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Outer Joins</a:t>
            </a:r>
            <a:endParaRPr lang="en-US"/>
          </a:p>
        </p:txBody>
      </p:sp>
      <p:sp>
        <p:nvSpPr>
          <p:cNvPr id="752" name="Google Shape;752;p62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753" name="Google Shape;753;p62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800" b="1" dirty="0">
                <a:solidFill>
                  <a:srgbClr val="7030A0"/>
                </a:solidFill>
                <a:effectLst/>
                <a:latin typeface="Algerian" panose="04020705040A02060702" pitchFamily="82" charset="0"/>
                <a:ea typeface="Calibri" panose="020F0502020204030204"/>
                <a:cs typeface="Algerian" panose="04020705040A02060702" pitchFamily="82" charset="0"/>
                <a:sym typeface="+mn-ea"/>
              </a:rPr>
              <a:t>natural join</a:t>
            </a:r>
            <a:endParaRPr lang="en-US" sz="4800" b="1" dirty="0">
              <a:solidFill>
                <a:srgbClr val="7030A0"/>
              </a:solidFill>
              <a:effectLst/>
              <a:latin typeface="Algerian" panose="04020705040A02060702" pitchFamily="82" charset="0"/>
              <a:ea typeface="Calibri" panose="020F0502020204030204"/>
              <a:cs typeface="Algerian" panose="04020705040A02060702" pitchFamily="82" charset="0"/>
              <a:sym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3"/>
          <p:cNvSpPr txBox="1"/>
          <p:nvPr>
            <p:ph type="body" idx="1"/>
          </p:nvPr>
        </p:nvSpPr>
        <p:spPr>
          <a:xfrm>
            <a:off x="781685" y="325755"/>
            <a:ext cx="10981690" cy="96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/>
              <a:t>Example 17.1:</a:t>
            </a:r>
            <a:endParaRPr lang="en-US" sz="2800" b="1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solidFill>
                  <a:srgbClr val="FF0000"/>
                </a:solidFill>
              </a:rPr>
              <a:t>For each location, listing the projects that are processed in it</a:t>
            </a:r>
            <a:endParaRPr lang="en-US" sz="2800" b="1">
              <a:solidFill>
                <a:srgbClr val="FF0000"/>
              </a:solidFill>
            </a:endParaRPr>
          </a:p>
          <a:p>
            <a:pPr marL="384175" lvl="1" indent="-508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sz="1800"/>
          </a:p>
          <a:p>
            <a:pPr marL="384175" lvl="1" indent="-508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sz="1800"/>
          </a:p>
        </p:txBody>
      </p:sp>
      <p:pic>
        <p:nvPicPr>
          <p:cNvPr id="760" name="Google Shape;760;p6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04875" y="1812925"/>
            <a:ext cx="10648950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63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762" name="Google Shape;762;p63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67" name="Google Shape;767;p64"/>
          <p:cNvSpPr txBox="1"/>
          <p:nvPr/>
        </p:nvSpPr>
        <p:spPr>
          <a:xfrm>
            <a:off x="781685" y="3406775"/>
            <a:ext cx="10750550" cy="154368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00" rIns="0" bIns="4570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/>
              <a:t>Example 17.2:</a:t>
            </a:r>
            <a:endParaRPr lang="en-US" sz="28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>
                <a:solidFill>
                  <a:srgbClr val="FF0000"/>
                </a:solidFill>
              </a:rPr>
              <a:t>For each department, listing the projects that it controls</a:t>
            </a:r>
            <a:endParaRPr lang="en-US" sz="2800">
              <a:solidFill>
                <a:srgbClr val="FF0000"/>
              </a:solidFill>
            </a:endParaRPr>
          </a:p>
          <a:p>
            <a:pPr marL="384175" lvl="1" indent="-50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sz="2400"/>
          </a:p>
          <a:p>
            <a:pPr marL="384175" lvl="1" indent="-50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sz="2400"/>
          </a:p>
        </p:txBody>
      </p:sp>
      <p:pic>
        <p:nvPicPr>
          <p:cNvPr id="769" name="Google Shape;769;p6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81685" y="4452620"/>
            <a:ext cx="10972165" cy="1356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6"/>
          <p:cNvSpPr txBox="1"/>
          <p:nvPr>
            <p:ph type="body" idx="1"/>
          </p:nvPr>
        </p:nvSpPr>
        <p:spPr>
          <a:xfrm>
            <a:off x="884555" y="1127760"/>
            <a:ext cx="10753725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>
                <a:sym typeface="+mn-ea"/>
              </a:rPr>
              <a:t>Study some operations that acts on relations as whole, rather than on tuples individually</a:t>
            </a:r>
            <a:endParaRPr lang="en-US" sz="2800"/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endParaRPr lang="en-US" sz="2800"/>
          </a:p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A relation, being a set, cannot have more than one copy of any given tuple</a:t>
            </a:r>
            <a:endParaRPr lang="en-US" sz="2800"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But, the SQL response to a query may list the same tuple several times, that is, </a:t>
            </a:r>
            <a:r>
              <a:rPr lang="en-US" sz="2800">
                <a:solidFill>
                  <a:srgbClr val="FF0000"/>
                </a:solidFill>
              </a:rPr>
              <a:t>SELECT</a:t>
            </a:r>
            <a:r>
              <a:rPr lang="en-US" sz="2800"/>
              <a:t> preserves duplicates as a default</a:t>
            </a:r>
            <a:endParaRPr lang="en-US" sz="2800"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So, by </a:t>
            </a:r>
            <a:r>
              <a:rPr lang="en-US" sz="2800">
                <a:solidFill>
                  <a:srgbClr val="FF0000"/>
                </a:solidFill>
              </a:rPr>
              <a:t>DISTINCT</a:t>
            </a:r>
            <a:r>
              <a:rPr lang="en-US" sz="2800"/>
              <a:t> we can eliminate a duplicates from SQL relations</a:t>
            </a:r>
            <a:endParaRPr lang="en-US" sz="2800"/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lang="en-US" sz="2800"/>
          </a:p>
        </p:txBody>
      </p:sp>
      <p:sp>
        <p:nvSpPr>
          <p:cNvPr id="787" name="Google Shape;787;p66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Eliminating Duplicates</a:t>
            </a:r>
            <a:endParaRPr lang="en-US"/>
          </a:p>
        </p:txBody>
      </p:sp>
      <p:sp>
        <p:nvSpPr>
          <p:cNvPr id="788" name="Google Shape;788;p66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789" name="Google Shape;789;p66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800" b="1">
                <a:solidFill>
                  <a:schemeClr val="tx1"/>
                </a:solidFill>
                <a:latin typeface="Algerian" panose="04020705040A02060702" pitchFamily="82" charset="0"/>
                <a:cs typeface="Algerian" panose="04020705040A02060702" pitchFamily="82" charset="0"/>
                <a:sym typeface="+mn-ea"/>
              </a:rPr>
              <a:t>SELECT DISTINCT</a:t>
            </a:r>
            <a:r>
              <a:rPr lang="en-US" sz="4800">
                <a:solidFill>
                  <a:schemeClr val="tx1"/>
                </a:solidFill>
                <a:sym typeface="+mn-ea"/>
              </a:rPr>
              <a:t> </a:t>
            </a:r>
            <a:endParaRPr lang="en-US" sz="4800" b="1" dirty="0">
              <a:solidFill>
                <a:schemeClr val="tx1"/>
              </a:solidFill>
              <a:effectLst/>
              <a:latin typeface="Algerian" panose="04020705040A02060702" pitchFamily="82" charset="0"/>
              <a:ea typeface="Calibri" panose="020F0502020204030204"/>
              <a:cs typeface="Algerian" panose="04020705040A02060702" pitchFamily="82" charset="0"/>
              <a:sym typeface="+mn-e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7"/>
          <p:cNvSpPr txBox="1"/>
          <p:nvPr>
            <p:ph type="body" idx="1"/>
          </p:nvPr>
        </p:nvSpPr>
        <p:spPr>
          <a:xfrm>
            <a:off x="598805" y="1127760"/>
            <a:ext cx="11247755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1"/>
              <a:t>Example 17.3</a:t>
            </a:r>
            <a:r>
              <a:rPr lang="en-US" sz="2800"/>
              <a:t>: </a:t>
            </a:r>
            <a:r>
              <a:rPr lang="en-US" sz="2800">
                <a:solidFill>
                  <a:schemeClr val="tx1"/>
                </a:solidFill>
              </a:rPr>
              <a:t>List all location in which the projects are processed.</a:t>
            </a:r>
            <a:endParaRPr lang="en-US" sz="2800">
              <a:solidFill>
                <a:schemeClr val="tx1"/>
              </a:solidFill>
            </a:endParaRPr>
          </a:p>
          <a:p>
            <a:pPr marL="201295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solidFill>
                  <a:srgbClr val="FF0000"/>
                </a:solidFill>
              </a:rPr>
              <a:t>Location name is repeated many times</a:t>
            </a:r>
            <a:endParaRPr lang="en-US" sz="2400">
              <a:solidFill>
                <a:srgbClr val="FF0000"/>
              </a:solidFill>
            </a:endParaRPr>
          </a:p>
          <a:p>
            <a:pPr marL="633730" lvl="0" indent="-319405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rPr lang="en-US" sz="3200" b="1"/>
              <a:t>SELECT DISTINCT</a:t>
            </a:r>
            <a:r>
              <a:rPr lang="en-US" sz="3200"/>
              <a:t> l.locNum, l.locName</a:t>
            </a:r>
            <a:endParaRPr sz="3200"/>
          </a:p>
          <a:p>
            <a:pPr marL="633730" lvl="0" indent="-31940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3200" b="1"/>
              <a:t>FROM</a:t>
            </a:r>
            <a:r>
              <a:rPr lang="en-US" sz="3200"/>
              <a:t> tblLocation l </a:t>
            </a:r>
            <a:r>
              <a:rPr lang="en-US" sz="3200" b="1"/>
              <a:t>JOIN</a:t>
            </a:r>
            <a:r>
              <a:rPr lang="en-US" sz="3200"/>
              <a:t> tblProject p </a:t>
            </a:r>
            <a:r>
              <a:rPr lang="en-US" sz="3200" b="1"/>
              <a:t>ON</a:t>
            </a:r>
            <a:r>
              <a:rPr lang="en-US" sz="3200"/>
              <a:t> l.locNum=p.locNum</a:t>
            </a:r>
            <a:endParaRPr sz="3200"/>
          </a:p>
          <a:p>
            <a:pPr marL="633730" lvl="0" indent="-31940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endParaRPr sz="3200"/>
          </a:p>
          <a:p>
            <a:pPr marL="633730" lvl="0" indent="-31940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3200" b="1"/>
              <a:t>SELECT</a:t>
            </a:r>
            <a:r>
              <a:rPr lang="en-US" sz="3200"/>
              <a:t> </a:t>
            </a:r>
            <a:r>
              <a:rPr lang="en-US" sz="3200" b="1"/>
              <a:t>DISTINCT</a:t>
            </a:r>
            <a:r>
              <a:rPr lang="en-US" sz="3200"/>
              <a:t> l.locNum, l.locName</a:t>
            </a:r>
            <a:endParaRPr sz="3200"/>
          </a:p>
          <a:p>
            <a:pPr marL="633730" lvl="0" indent="-31940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rPr lang="en-US" sz="3200" b="1"/>
              <a:t>FROM</a:t>
            </a:r>
            <a:r>
              <a:rPr lang="en-US" sz="3200"/>
              <a:t> tblLocation l </a:t>
            </a:r>
            <a:r>
              <a:rPr lang="en-US" sz="3200" b="1"/>
              <a:t>JOIN</a:t>
            </a:r>
            <a:r>
              <a:rPr lang="en-US" sz="3200"/>
              <a:t> tblProject p </a:t>
            </a:r>
            <a:r>
              <a:rPr lang="en-US" sz="3200" b="1"/>
              <a:t>ON</a:t>
            </a:r>
            <a:r>
              <a:rPr lang="en-US" sz="3200"/>
              <a:t> l.locNum=p.locNum</a:t>
            </a:r>
            <a:endParaRPr sz="3200">
              <a:solidFill>
                <a:srgbClr val="FF0000"/>
              </a:solidFill>
            </a:endParaRPr>
          </a:p>
          <a:p>
            <a:pPr marL="91440" lvl="0" indent="-9144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3200">
              <a:solidFill>
                <a:srgbClr val="FF0000"/>
              </a:solidFill>
            </a:endParaRPr>
          </a:p>
        </p:txBody>
      </p:sp>
      <p:sp>
        <p:nvSpPr>
          <p:cNvPr id="795" name="Google Shape;795;p67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Eliminating Duplicates</a:t>
            </a:r>
            <a:endParaRPr lang="en-US"/>
          </a:p>
        </p:txBody>
      </p:sp>
      <p:sp>
        <p:nvSpPr>
          <p:cNvPr id="796" name="Google Shape;796;p67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797" name="Google Shape;797;p67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800" b="1">
                <a:solidFill>
                  <a:schemeClr val="tx1"/>
                </a:solidFill>
                <a:latin typeface="Algerian" panose="04020705040A02060702" pitchFamily="82" charset="0"/>
                <a:cs typeface="Algerian" panose="04020705040A02060702" pitchFamily="82" charset="0"/>
                <a:sym typeface="+mn-ea"/>
              </a:rPr>
              <a:t>SELECT DISTINCT</a:t>
            </a:r>
            <a:r>
              <a:rPr lang="en-US" sz="4800">
                <a:solidFill>
                  <a:schemeClr val="tx1"/>
                </a:solidFill>
                <a:sym typeface="+mn-ea"/>
              </a:rPr>
              <a:t> </a:t>
            </a:r>
            <a:endParaRPr lang="en-US" sz="4800" b="1" dirty="0">
              <a:solidFill>
                <a:schemeClr val="tx1"/>
              </a:solidFill>
              <a:effectLst/>
              <a:latin typeface="Algerian" panose="04020705040A02060702" pitchFamily="82" charset="0"/>
              <a:ea typeface="Calibri" panose="020F0502020204030204"/>
              <a:cs typeface="Algerian" panose="04020705040A02060702" pitchFamily="82" charset="0"/>
              <a:sym typeface="+mn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8"/>
          <p:cNvSpPr txBox="1"/>
          <p:nvPr>
            <p:ph type="body" idx="1"/>
          </p:nvPr>
        </p:nvSpPr>
        <p:spPr>
          <a:xfrm>
            <a:off x="472440" y="1127760"/>
            <a:ext cx="9574530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Set operations on relations will eliminate duplicates automatically</a:t>
            </a:r>
            <a:endParaRPr lang="en-US" sz="2800"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Use ALL keyword after Union, Intersect, and Except to prevent elimination of duplicates</a:t>
            </a:r>
            <a:endParaRPr lang="en-US" sz="2800"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b="1"/>
              <a:t>Syntax:</a:t>
            </a:r>
            <a:endParaRPr lang="en-US" sz="2800" b="1"/>
          </a:p>
        </p:txBody>
      </p:sp>
      <p:sp>
        <p:nvSpPr>
          <p:cNvPr id="804" name="Google Shape;804;p68"/>
          <p:cNvSpPr txBox="1"/>
          <p:nvPr/>
        </p:nvSpPr>
        <p:spPr>
          <a:xfrm>
            <a:off x="4325642" y="3662038"/>
            <a:ext cx="3505200" cy="1475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 </a:t>
            </a:r>
            <a:r>
              <a:rPr lang="en-US" sz="20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UNION</a:t>
            </a: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ALL</a:t>
            </a: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S;</a:t>
            </a:r>
            <a:endParaRPr lang="en-US"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 </a:t>
            </a:r>
            <a:r>
              <a:rPr lang="en-US" sz="20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INTERSECT</a:t>
            </a: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ALL</a:t>
            </a: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S;</a:t>
            </a:r>
            <a:endParaRPr lang="en-US"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 </a:t>
            </a:r>
            <a:r>
              <a:rPr lang="en-US" sz="20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EXCEPT</a:t>
            </a: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000" i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ALL</a:t>
            </a:r>
            <a:r>
              <a:rPr lang="en-US" sz="20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S;</a:t>
            </a:r>
            <a:endParaRPr lang="en-US" sz="20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05" name="Google Shape;805;p68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 panose="020B0604020202020204"/>
              <a:buNone/>
            </a:pPr>
            <a:r>
              <a:rPr lang="en-US" sz="3240"/>
              <a:t>Duplicates in Unions, Intersections, and Differences</a:t>
            </a:r>
            <a:endParaRPr lang="en-US" sz="3240"/>
          </a:p>
        </p:txBody>
      </p:sp>
      <p:sp>
        <p:nvSpPr>
          <p:cNvPr id="806" name="Google Shape;806;p68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807" name="Google Shape;807;p68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800" b="1">
                <a:solidFill>
                  <a:schemeClr val="tx1"/>
                </a:solidFill>
                <a:latin typeface="Algerian" panose="04020705040A02060702" pitchFamily="82" charset="0"/>
                <a:cs typeface="Algerian" panose="04020705040A02060702" pitchFamily="82" charset="0"/>
                <a:sym typeface="+mn-ea"/>
              </a:rPr>
              <a:t>all</a:t>
            </a:r>
            <a:r>
              <a:rPr lang="en-US" sz="4800">
                <a:solidFill>
                  <a:schemeClr val="tx1"/>
                </a:solidFill>
                <a:sym typeface="+mn-ea"/>
              </a:rPr>
              <a:t> </a:t>
            </a:r>
            <a:endParaRPr lang="en-US" sz="4800" b="1" dirty="0">
              <a:solidFill>
                <a:schemeClr val="tx1"/>
              </a:solidFill>
              <a:effectLst/>
              <a:latin typeface="Algerian" panose="04020705040A02060702" pitchFamily="82" charset="0"/>
              <a:ea typeface="Calibri" panose="020F0502020204030204"/>
              <a:cs typeface="Algerian" panose="04020705040A02060702" pitchFamily="82" charset="0"/>
              <a:sym typeface="+mn-e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69"/>
          <p:cNvSpPr txBox="1"/>
          <p:nvPr>
            <p:ph type="body" idx="1"/>
          </p:nvPr>
        </p:nvSpPr>
        <p:spPr>
          <a:xfrm>
            <a:off x="370205" y="1127760"/>
            <a:ext cx="11313160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2000"/>
              </a:spcBef>
              <a:buSzPts val="2800"/>
              <a:buNone/>
            </a:pPr>
            <a:r>
              <a:rPr lang="en-US" sz="2800"/>
              <a:t>Grouping operator partitions the tuples of relation into </a:t>
            </a:r>
            <a:r>
              <a:rPr lang="en-US" sz="2800" i="1">
                <a:solidFill>
                  <a:srgbClr val="FF0000"/>
                </a:solidFill>
              </a:rPr>
              <a:t>groups</a:t>
            </a:r>
            <a:r>
              <a:rPr lang="en-US" sz="2800"/>
              <a:t>, based on the values of tuples in one or more attributes</a:t>
            </a:r>
            <a:endParaRPr lang="en-US" sz="2800"/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buSzPts val="2800"/>
              <a:buNone/>
            </a:pPr>
            <a:r>
              <a:rPr lang="en-US" sz="2800"/>
              <a:t>After grouping the tuples of relation, we are able to </a:t>
            </a:r>
            <a:r>
              <a:rPr lang="en-US" sz="2800" i="1">
                <a:solidFill>
                  <a:srgbClr val="FF0000"/>
                </a:solidFill>
              </a:rPr>
              <a:t>aggregate</a:t>
            </a:r>
            <a:r>
              <a:rPr lang="en-US" sz="2800"/>
              <a:t> certain other columns of relation</a:t>
            </a:r>
            <a:endParaRPr lang="en-US" sz="2800"/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buSzPts val="2800"/>
              <a:buNone/>
            </a:pPr>
            <a:r>
              <a:rPr lang="en-US" sz="2800"/>
              <a:t>We use </a:t>
            </a:r>
            <a:r>
              <a:rPr lang="en-US" sz="2800" b="1">
                <a:solidFill>
                  <a:srgbClr val="FF0000"/>
                </a:solidFill>
              </a:rPr>
              <a:t>GROUP BY</a:t>
            </a:r>
            <a:r>
              <a:rPr lang="en-US" sz="2800"/>
              <a:t> clause in SELECT statement</a:t>
            </a:r>
            <a:endParaRPr lang="en-US" sz="2800"/>
          </a:p>
        </p:txBody>
      </p:sp>
      <p:sp>
        <p:nvSpPr>
          <p:cNvPr id="814" name="Google Shape;814;p69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Grouping and Aggregation in SQL</a:t>
            </a:r>
            <a:endParaRPr lang="en-US"/>
          </a:p>
        </p:txBody>
      </p:sp>
      <p:sp>
        <p:nvSpPr>
          <p:cNvPr id="815" name="Google Shape;815;p69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816" name="Google Shape;816;p69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800" b="1">
                <a:solidFill>
                  <a:schemeClr val="bg1"/>
                </a:solidFill>
                <a:latin typeface="Algerian" panose="04020705040A02060702" pitchFamily="82" charset="0"/>
                <a:cs typeface="Algerian" panose="04020705040A02060702" pitchFamily="82" charset="0"/>
                <a:sym typeface="+mn-ea"/>
              </a:rPr>
              <a:t>GROUP BY </a:t>
            </a:r>
            <a:endParaRPr lang="en-US" sz="4800" b="1" dirty="0">
              <a:solidFill>
                <a:schemeClr val="bg1"/>
              </a:solidFill>
              <a:effectLst/>
              <a:latin typeface="Algerian" panose="04020705040A02060702" pitchFamily="82" charset="0"/>
              <a:ea typeface="Calibri" panose="020F0502020204030204"/>
              <a:cs typeface="Algerian" panose="04020705040A02060702" pitchFamily="82" charset="0"/>
              <a:sym typeface="+mn-e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70"/>
          <p:cNvSpPr txBox="1"/>
          <p:nvPr>
            <p:ph type="body" idx="1"/>
          </p:nvPr>
        </p:nvSpPr>
        <p:spPr>
          <a:xfrm>
            <a:off x="381000" y="1127760"/>
            <a:ext cx="11464925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3600">
                <a:solidFill>
                  <a:schemeClr val="tx1"/>
                </a:solidFill>
              </a:rPr>
              <a:t>Five aggregation operators</a:t>
            </a:r>
            <a:endParaRPr lang="en-US" sz="3600">
              <a:solidFill>
                <a:schemeClr val="tx1"/>
              </a:solidFill>
            </a:endParaRPr>
          </a:p>
          <a:p>
            <a:pPr marL="384175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3200" b="1">
                <a:solidFill>
                  <a:schemeClr val="tx1"/>
                </a:solidFill>
              </a:rPr>
              <a:t>SUM</a:t>
            </a:r>
            <a:r>
              <a:rPr lang="en-US" sz="3200">
                <a:solidFill>
                  <a:schemeClr val="tx1"/>
                </a:solidFill>
              </a:rPr>
              <a:t> acts on single numeric column</a:t>
            </a:r>
            <a:endParaRPr lang="en-US" sz="3200">
              <a:solidFill>
                <a:schemeClr val="tx1"/>
              </a:solidFill>
            </a:endParaRPr>
          </a:p>
          <a:p>
            <a:pPr marL="384175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3200" b="1">
                <a:solidFill>
                  <a:schemeClr val="tx1"/>
                </a:solidFill>
              </a:rPr>
              <a:t>AVG</a:t>
            </a:r>
            <a:r>
              <a:rPr lang="en-US" sz="3200">
                <a:solidFill>
                  <a:schemeClr val="tx1"/>
                </a:solidFill>
              </a:rPr>
              <a:t> acts on single numeric column</a:t>
            </a:r>
            <a:endParaRPr lang="en-US" sz="3200">
              <a:solidFill>
                <a:schemeClr val="tx1"/>
              </a:solidFill>
            </a:endParaRPr>
          </a:p>
          <a:p>
            <a:pPr marL="384175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3200" b="1">
                <a:solidFill>
                  <a:schemeClr val="tx1"/>
                </a:solidFill>
              </a:rPr>
              <a:t>MIN</a:t>
            </a:r>
            <a:r>
              <a:rPr lang="en-US" sz="3200">
                <a:solidFill>
                  <a:schemeClr val="tx1"/>
                </a:solidFill>
              </a:rPr>
              <a:t> acts on single numeric column</a:t>
            </a:r>
            <a:endParaRPr lang="en-US" sz="3200">
              <a:solidFill>
                <a:schemeClr val="tx1"/>
              </a:solidFill>
            </a:endParaRPr>
          </a:p>
          <a:p>
            <a:pPr marL="384175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3200" b="1">
                <a:solidFill>
                  <a:schemeClr val="tx1"/>
                </a:solidFill>
              </a:rPr>
              <a:t>MAX</a:t>
            </a:r>
            <a:r>
              <a:rPr lang="en-US" sz="3200">
                <a:solidFill>
                  <a:schemeClr val="tx1"/>
                </a:solidFill>
              </a:rPr>
              <a:t> acts on single numeric column</a:t>
            </a:r>
            <a:endParaRPr lang="en-US" sz="3200">
              <a:solidFill>
                <a:schemeClr val="tx1"/>
              </a:solidFill>
            </a:endParaRPr>
          </a:p>
          <a:p>
            <a:pPr marL="384175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3200" b="1">
                <a:solidFill>
                  <a:schemeClr val="tx1"/>
                </a:solidFill>
              </a:rPr>
              <a:t>COUNT</a:t>
            </a:r>
            <a:r>
              <a:rPr lang="en-US" sz="3200">
                <a:solidFill>
                  <a:schemeClr val="tx1"/>
                </a:solidFill>
              </a:rPr>
              <a:t> act on one or more columns or all of columns</a:t>
            </a:r>
            <a:endParaRPr lang="en-US" sz="3200">
              <a:solidFill>
                <a:schemeClr val="tx1"/>
              </a:solidFill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sz="3600">
                <a:solidFill>
                  <a:schemeClr val="tx1"/>
                </a:solidFill>
              </a:rPr>
              <a:t>Eliminating duplicates from the column before applying the aggregation by </a:t>
            </a:r>
            <a:r>
              <a:rPr lang="en-US" sz="3600" b="1">
                <a:solidFill>
                  <a:schemeClr val="tx1"/>
                </a:solidFill>
              </a:rPr>
              <a:t>DISTINCT</a:t>
            </a:r>
            <a:r>
              <a:rPr lang="en-US" sz="3600">
                <a:solidFill>
                  <a:schemeClr val="tx1"/>
                </a:solidFill>
              </a:rPr>
              <a:t> keyword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823" name="Google Shape;823;p70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Aggregation Operators</a:t>
            </a:r>
            <a:endParaRPr lang="en-US"/>
          </a:p>
        </p:txBody>
      </p:sp>
      <p:sp>
        <p:nvSpPr>
          <p:cNvPr id="824" name="Google Shape;824;p70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825" name="Google Shape;825;p70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800" b="1">
                <a:solidFill>
                  <a:schemeClr val="bg1"/>
                </a:solidFill>
                <a:latin typeface="Algerian" panose="04020705040A02060702" pitchFamily="82" charset="0"/>
                <a:cs typeface="Algerian" panose="04020705040A02060702" pitchFamily="82" charset="0"/>
                <a:sym typeface="+mn-ea"/>
              </a:rPr>
              <a:t>sum - avg - min - max - count</a:t>
            </a:r>
            <a:endParaRPr lang="en-US" sz="4800" b="1" dirty="0">
              <a:solidFill>
                <a:schemeClr val="bg1"/>
              </a:solidFill>
              <a:effectLst/>
              <a:latin typeface="Algerian" panose="04020705040A02060702" pitchFamily="82" charset="0"/>
              <a:ea typeface="Calibri" panose="020F0502020204030204"/>
              <a:cs typeface="Algerian" panose="04020705040A02060702" pitchFamily="82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"/>
          <p:cNvSpPr txBox="1"/>
          <p:nvPr>
            <p:ph type="title"/>
          </p:nvPr>
        </p:nvSpPr>
        <p:spPr>
          <a:xfrm>
            <a:off x="381635" y="286385"/>
            <a:ext cx="11703050" cy="6705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 panose="020B0604020202020204"/>
              <a:buNone/>
            </a:pPr>
            <a:r>
              <a:rPr lang="en-US" sz="3600"/>
              <a:t>1. Integrity constraints</a:t>
            </a:r>
            <a:br>
              <a:rPr lang="en-US" sz="3600"/>
            </a:br>
            <a:endParaRPr lang="en-US" sz="3600"/>
          </a:p>
        </p:txBody>
      </p:sp>
      <p:sp>
        <p:nvSpPr>
          <p:cNvPr id="232" name="Google Shape;232;p6"/>
          <p:cNvSpPr txBox="1"/>
          <p:nvPr>
            <p:ph type="body" idx="1"/>
          </p:nvPr>
        </p:nvSpPr>
        <p:spPr>
          <a:xfrm>
            <a:off x="575945" y="1127760"/>
            <a:ext cx="11301730" cy="5480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"constraint" in a database refers to </a:t>
            </a:r>
            <a:r>
              <a:rPr lang="en-US" sz="36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rule or condition</a:t>
            </a: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limits the type of data that can be inserted into a table, ensuring data integrity and consistency</a:t>
            </a:r>
            <a:endParaRPr lang="en-US"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ingdings" panose="05000000000000000000" charset="0"/>
              <a:buChar char="q"/>
            </a:pPr>
            <a:r>
              <a:rPr lang="en-US" sz="3600" b="1">
                <a:solidFill>
                  <a:srgbClr val="002060"/>
                </a:solidFill>
              </a:rPr>
              <a:t>Purpose</a:t>
            </a:r>
            <a:r>
              <a:rPr lang="en-US" sz="2400">
                <a:solidFill>
                  <a:srgbClr val="002060"/>
                </a:solidFill>
              </a:rPr>
              <a:t>: </a:t>
            </a:r>
            <a:r>
              <a:rPr lang="en-US" sz="3200">
                <a:solidFill>
                  <a:srgbClr val="002060"/>
                </a:solidFill>
              </a:rPr>
              <a:t>prevent </a:t>
            </a:r>
            <a:r>
              <a:rPr lang="en-US" sz="3200" u="sng">
                <a:solidFill>
                  <a:srgbClr val="002060"/>
                </a:solidFill>
              </a:rPr>
              <a:t>semantic</a:t>
            </a:r>
            <a:r>
              <a:rPr lang="en-US" sz="3200">
                <a:solidFill>
                  <a:srgbClr val="002060"/>
                </a:solidFill>
              </a:rPr>
              <a:t> inconsistencies in data</a:t>
            </a:r>
            <a:endParaRPr lang="en-US" sz="3200">
              <a:solidFill>
                <a:srgbClr val="002060"/>
              </a:solidFill>
            </a:endParaRPr>
          </a:p>
          <a:p>
            <a:pPr lvl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Wingdings" panose="05000000000000000000" charset="0"/>
              <a:buChar char="q"/>
            </a:pPr>
            <a:r>
              <a:rPr lang="en-US" sz="3200" b="1">
                <a:solidFill>
                  <a:srgbClr val="002060"/>
                </a:solidFill>
              </a:rPr>
              <a:t>Kinds of integrity constraints:</a:t>
            </a:r>
            <a:endParaRPr lang="en-US" sz="3200" b="1">
              <a:solidFill>
                <a:srgbClr val="002060"/>
              </a:solidFill>
            </a:endParaRPr>
          </a:p>
          <a:p>
            <a:pPr marL="384175" lvl="1" indent="-18288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3200" b="1">
                <a:solidFill>
                  <a:srgbClr val="00206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1.</a:t>
            </a:r>
            <a:r>
              <a:rPr lang="en-US" sz="3200" b="1">
                <a:solidFill>
                  <a:srgbClr val="002060"/>
                </a:solidFill>
                <a:latin typeface="Times New Roman" panose="02020603050405020304" pitchFamily="18" charset="0"/>
                <a:ea typeface="Helvetica Neue" panose="020B0604020202020204"/>
                <a:cs typeface="Times New Roman" panose="02020603050405020304" pitchFamily="18" charset="0"/>
                <a:sym typeface="Helvetica Neue" panose="020B0604020202020204"/>
              </a:rPr>
              <a:t> Key Constraints</a:t>
            </a:r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ea typeface="Helvetica Neue" panose="020B0604020202020204"/>
                <a:cs typeface="Times New Roman" panose="02020603050405020304" pitchFamily="18" charset="0"/>
                <a:sym typeface="Helvetica Neue" panose="020B0604020202020204"/>
              </a:rPr>
              <a:t> (1 table):</a:t>
            </a:r>
            <a:r>
              <a:rPr lang="en-US" sz="2800">
                <a:solidFill>
                  <a:srgbClr val="002060"/>
                </a:solidFill>
                <a:latin typeface="Times New Roman" panose="02020603050405020304" pitchFamily="18" charset="0"/>
                <a:ea typeface="Helvetica Neue" panose="020B0604020202020204"/>
                <a:cs typeface="Times New Roman" panose="02020603050405020304" pitchFamily="18" charset="0"/>
                <a:sym typeface="Helvetica Neue" panose="020B0604020202020204"/>
              </a:rPr>
              <a:t> Primary key, Candidate key (Unique)</a:t>
            </a:r>
            <a:endParaRPr lang="en-US" sz="2800">
              <a:solidFill>
                <a:srgbClr val="002060"/>
              </a:solidFill>
              <a:latin typeface="Times New Roman" panose="02020603050405020304" pitchFamily="18" charset="0"/>
              <a:ea typeface="Helvetica Neue" panose="020B0604020202020204"/>
              <a:cs typeface="Times New Roman" panose="02020603050405020304" pitchFamily="18" charset="0"/>
              <a:sym typeface="Helvetica Neue" panose="020B0604020202020204"/>
            </a:endParaRPr>
          </a:p>
          <a:p>
            <a:pPr marL="384175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ea typeface="Helvetica Neue" panose="020B0604020202020204"/>
                <a:cs typeface="Times New Roman" panose="02020603050405020304" pitchFamily="18" charset="0"/>
                <a:sym typeface="Helvetica Neue" panose="020B0604020202020204"/>
              </a:rPr>
              <a:t>2.</a:t>
            </a:r>
            <a:r>
              <a:rPr lang="en-US" sz="3200" b="1">
                <a:solidFill>
                  <a:srgbClr val="002060"/>
                </a:solidFill>
                <a:latin typeface="Times New Roman" panose="02020603050405020304" pitchFamily="18" charset="0"/>
                <a:ea typeface="Helvetica Neue" panose="020B0604020202020204"/>
                <a:cs typeface="Times New Roman" panose="02020603050405020304" pitchFamily="18" charset="0"/>
                <a:sym typeface="Helvetica Neue" panose="020B0604020202020204"/>
              </a:rPr>
              <a:t> Attribute Constraints </a:t>
            </a:r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ea typeface="Helvetica Neue" panose="020B0604020202020204"/>
                <a:cs typeface="Times New Roman" panose="02020603050405020304" pitchFamily="18" charset="0"/>
                <a:sym typeface="Helvetica Neue" panose="020B0604020202020204"/>
              </a:rPr>
              <a:t>(1 table): </a:t>
            </a:r>
            <a:r>
              <a:rPr lang="en-US" sz="2800">
                <a:solidFill>
                  <a:srgbClr val="002060"/>
                </a:solidFill>
                <a:latin typeface="Times New Roman" panose="02020603050405020304" pitchFamily="18" charset="0"/>
                <a:ea typeface="Helvetica Neue" panose="020B0604020202020204"/>
                <a:cs typeface="Times New Roman" panose="02020603050405020304" pitchFamily="18" charset="0"/>
                <a:sym typeface="Helvetica Neue" panose="020B0604020202020204"/>
              </a:rPr>
              <a:t>NULL/NOT NULL; CHECK</a:t>
            </a:r>
            <a:endParaRPr lang="en-US" sz="2800">
              <a:solidFill>
                <a:srgbClr val="002060"/>
              </a:solidFill>
              <a:latin typeface="Times New Roman" panose="02020603050405020304" pitchFamily="18" charset="0"/>
              <a:ea typeface="Helvetica Neue" panose="020B0604020202020204"/>
              <a:cs typeface="Times New Roman" panose="02020603050405020304" pitchFamily="18" charset="0"/>
              <a:sym typeface="Helvetica Neue" panose="020B0604020202020204"/>
            </a:endParaRPr>
          </a:p>
          <a:p>
            <a:pPr marL="384175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ea typeface="Helvetica Neue" panose="020B0604020202020204"/>
                <a:cs typeface="Times New Roman" panose="02020603050405020304" pitchFamily="18" charset="0"/>
                <a:sym typeface="Helvetica Neue" panose="020B0604020202020204"/>
              </a:rPr>
              <a:t>3.</a:t>
            </a:r>
            <a:r>
              <a:rPr lang="en-US" sz="3200" b="1">
                <a:solidFill>
                  <a:srgbClr val="002060"/>
                </a:solidFill>
                <a:latin typeface="Times New Roman" panose="02020603050405020304" pitchFamily="18" charset="0"/>
                <a:ea typeface="Helvetica Neue" panose="020B0604020202020204"/>
                <a:cs typeface="Times New Roman" panose="02020603050405020304" pitchFamily="18" charset="0"/>
                <a:sym typeface="Helvetica Neue" panose="020B0604020202020204"/>
              </a:rPr>
              <a:t> Referential Integrity Constraints</a:t>
            </a:r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ea typeface="Helvetica Neue" panose="020B0604020202020204"/>
                <a:cs typeface="Times New Roman" panose="02020603050405020304" pitchFamily="18" charset="0"/>
                <a:sym typeface="Helvetica Neue" panose="020B0604020202020204"/>
              </a:rPr>
              <a:t> (2 tables): </a:t>
            </a:r>
            <a:r>
              <a:rPr lang="en-US" sz="2800">
                <a:solidFill>
                  <a:srgbClr val="002060"/>
                </a:solidFill>
                <a:latin typeface="Times New Roman" panose="02020603050405020304" pitchFamily="18" charset="0"/>
                <a:ea typeface="Helvetica Neue" panose="020B0604020202020204"/>
                <a:cs typeface="Times New Roman" panose="02020603050405020304" pitchFamily="18" charset="0"/>
                <a:sym typeface="Helvetica Neue" panose="020B0604020202020204"/>
              </a:rPr>
              <a:t>FOREIGN KEY</a:t>
            </a:r>
            <a:endParaRPr lang="en-US" sz="2800">
              <a:solidFill>
                <a:srgbClr val="002060"/>
              </a:solidFill>
              <a:latin typeface="Times New Roman" panose="02020603050405020304" pitchFamily="18" charset="0"/>
              <a:ea typeface="Helvetica Neue" panose="020B0604020202020204"/>
              <a:cs typeface="Times New Roman" panose="02020603050405020304" pitchFamily="18" charset="0"/>
              <a:sym typeface="Helvetica Neue" panose="020B0604020202020204"/>
            </a:endParaRPr>
          </a:p>
          <a:p>
            <a:pPr marL="384175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ea typeface="Helvetica Neue" panose="020B0604020202020204"/>
                <a:cs typeface="Times New Roman" panose="02020603050405020304" pitchFamily="18" charset="0"/>
                <a:sym typeface="Helvetica Neue" panose="020B0604020202020204"/>
              </a:rPr>
              <a:t>4. </a:t>
            </a:r>
            <a:r>
              <a:rPr lang="en-US" sz="3200" b="1">
                <a:solidFill>
                  <a:srgbClr val="002060"/>
                </a:solidFill>
                <a:latin typeface="Times New Roman" panose="02020603050405020304" pitchFamily="18" charset="0"/>
                <a:ea typeface="Helvetica Neue" panose="020B0604020202020204"/>
                <a:cs typeface="Times New Roman" panose="02020603050405020304" pitchFamily="18" charset="0"/>
                <a:sym typeface="Helvetica Neue" panose="020B0604020202020204"/>
              </a:rPr>
              <a:t>Global Constraints (n tables)</a:t>
            </a:r>
            <a:r>
              <a:rPr lang="en-US" sz="3200">
                <a:solidFill>
                  <a:srgbClr val="002060"/>
                </a:solidFill>
                <a:latin typeface="Times New Roman" panose="02020603050405020304" pitchFamily="18" charset="0"/>
                <a:ea typeface="Helvetica Neue" panose="020B0604020202020204"/>
                <a:cs typeface="Times New Roman" panose="02020603050405020304" pitchFamily="18" charset="0"/>
                <a:sym typeface="Helvetica Neue" panose="020B0604020202020204"/>
              </a:rPr>
              <a:t>: </a:t>
            </a:r>
            <a:r>
              <a:rPr lang="en-US" sz="2800">
                <a:solidFill>
                  <a:srgbClr val="002060"/>
                </a:solidFill>
                <a:latin typeface="Times New Roman" panose="02020603050405020304" pitchFamily="18" charset="0"/>
                <a:ea typeface="Helvetica Neue" panose="020B0604020202020204"/>
                <a:cs typeface="Times New Roman" panose="02020603050405020304" pitchFamily="18" charset="0"/>
                <a:sym typeface="Helvetica Neue" panose="020B0604020202020204"/>
              </a:rPr>
              <a:t>CHECK or CREATE ASSERTION (self studying)</a:t>
            </a:r>
            <a:endParaRPr lang="en-US" sz="2800">
              <a:solidFill>
                <a:srgbClr val="002060"/>
              </a:solidFill>
              <a:latin typeface="Times New Roman" panose="02020603050405020304" pitchFamily="18" charset="0"/>
              <a:ea typeface="Helvetica Neue" panose="020B0604020202020204"/>
              <a:cs typeface="Times New Roman" panose="02020603050405020304" pitchFamily="18" charset="0"/>
              <a:sym typeface="Helvetica Neue" panose="020B0604020202020204"/>
            </a:endParaRPr>
          </a:p>
          <a:p>
            <a:pPr marL="384175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000" i="1">
                <a:solidFill>
                  <a:srgbClr val="FF0000"/>
                </a:solidFill>
                <a:latin typeface="Times New Roman" panose="02020603050405020304" pitchFamily="18" charset="0"/>
                <a:ea typeface="Helvetica Neue" panose="020B0604020202020204"/>
                <a:cs typeface="Times New Roman" panose="02020603050405020304" pitchFamily="18" charset="0"/>
                <a:sym typeface="Helvetica Neue" panose="020B0604020202020204"/>
              </a:rPr>
              <a:t>We will implement these constraints by SQL</a:t>
            </a:r>
            <a:endParaRPr sz="2000" i="1">
              <a:solidFill>
                <a:srgbClr val="FF0000"/>
              </a:solidFill>
              <a:latin typeface="Times New Roman" panose="02020603050405020304" pitchFamily="18" charset="0"/>
              <a:ea typeface="Helvetica Neue" panose="020B0604020202020204"/>
              <a:cs typeface="Times New Roman" panose="02020603050405020304" pitchFamily="18" charset="0"/>
              <a:sym typeface="Helvetica Neue" panose="020B0604020202020204"/>
            </a:endParaRPr>
          </a:p>
          <a:p>
            <a:pPr marL="91440" lvl="0" indent="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800"/>
              <a:buFont typeface="Noto Sans Symbols"/>
              <a:buNone/>
            </a:pPr>
            <a:endParaRPr sz="2400">
              <a:solidFill>
                <a:srgbClr val="002060"/>
              </a:solidFill>
            </a:endParaRPr>
          </a:p>
          <a:p>
            <a:pPr marL="91440" lvl="0" indent="0" algn="l" rtl="0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400">
              <a:solidFill>
                <a:srgbClr val="002060"/>
              </a:solidFill>
            </a:endParaRPr>
          </a:p>
        </p:txBody>
      </p:sp>
      <p:sp>
        <p:nvSpPr>
          <p:cNvPr id="234" name="Google Shape;234;p6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71"/>
          <p:cNvSpPr txBox="1"/>
          <p:nvPr>
            <p:ph type="body" idx="1"/>
          </p:nvPr>
        </p:nvSpPr>
        <p:spPr>
          <a:xfrm>
            <a:off x="610870" y="1127760"/>
            <a:ext cx="9436100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b="1"/>
              <a:t>Example 18.1</a:t>
            </a:r>
            <a:endParaRPr lang="en-US" sz="2800" b="1"/>
          </a:p>
          <a:p>
            <a:pPr marL="384175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400"/>
              <a:t>Find average salary of all employees</a:t>
            </a:r>
            <a:endParaRPr lang="en-US" sz="2400"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sz="2800" b="1"/>
              <a:t>Example 18.2</a:t>
            </a:r>
            <a:endParaRPr lang="en-US" sz="2800" b="1"/>
          </a:p>
          <a:p>
            <a:pPr marL="384175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400"/>
              <a:t>Find number of employees</a:t>
            </a:r>
            <a:endParaRPr lang="en-US" sz="2400"/>
          </a:p>
        </p:txBody>
      </p:sp>
      <p:sp>
        <p:nvSpPr>
          <p:cNvPr id="831" name="Google Shape;831;p71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Aggregation Operators</a:t>
            </a:r>
            <a:endParaRPr lang="en-US"/>
          </a:p>
        </p:txBody>
      </p:sp>
      <p:pic>
        <p:nvPicPr>
          <p:cNvPr id="832" name="Google Shape;832;p7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901190" y="3161030"/>
            <a:ext cx="7814945" cy="18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7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901190" y="5106670"/>
            <a:ext cx="7292975" cy="1751330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71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800" b="1">
                <a:solidFill>
                  <a:schemeClr val="bg1"/>
                </a:solidFill>
                <a:latin typeface="Algerian" panose="04020705040A02060702" pitchFamily="82" charset="0"/>
                <a:cs typeface="Algerian" panose="04020705040A02060702" pitchFamily="82" charset="0"/>
                <a:sym typeface="+mn-ea"/>
              </a:rPr>
              <a:t>sum - avg - min - max - count</a:t>
            </a:r>
            <a:endParaRPr lang="en-US" sz="4800" b="1" dirty="0">
              <a:solidFill>
                <a:schemeClr val="bg1"/>
              </a:solidFill>
              <a:effectLst/>
              <a:latin typeface="Algerian" panose="04020705040A02060702" pitchFamily="82" charset="0"/>
              <a:ea typeface="Calibri" panose="020F0502020204030204"/>
              <a:cs typeface="Algerian" panose="04020705040A02060702" pitchFamily="82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72"/>
          <p:cNvSpPr txBox="1"/>
          <p:nvPr>
            <p:ph type="body" idx="1"/>
          </p:nvPr>
        </p:nvSpPr>
        <p:spPr>
          <a:xfrm>
            <a:off x="530225" y="1127760"/>
            <a:ext cx="11153140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/>
              <a:t>To partition the tuples of relation into groups</a:t>
            </a:r>
            <a:endParaRPr lang="en-US" sz="2800"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b="1"/>
              <a:t>Syntax</a:t>
            </a:r>
            <a:endParaRPr lang="en-US" sz="2800" b="1"/>
          </a:p>
        </p:txBody>
      </p:sp>
      <p:sp>
        <p:nvSpPr>
          <p:cNvPr id="841" name="Google Shape;841;p72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Grouping</a:t>
            </a:r>
            <a:endParaRPr lang="en-US"/>
          </a:p>
        </p:txBody>
      </p:sp>
      <p:sp>
        <p:nvSpPr>
          <p:cNvPr id="842" name="Google Shape;842;p72"/>
          <p:cNvSpPr txBox="1"/>
          <p:nvPr/>
        </p:nvSpPr>
        <p:spPr>
          <a:xfrm>
            <a:off x="1948815" y="2555875"/>
            <a:ext cx="9333230" cy="304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SELECT </a:t>
            </a:r>
            <a:r>
              <a:rPr lang="en-US" sz="3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&lt;list of attributes&gt;</a:t>
            </a:r>
            <a:endParaRPr lang="en-US"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FROM </a:t>
            </a:r>
            <a:r>
              <a:rPr lang="en-US" sz="3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&lt;list of tables&gt;</a:t>
            </a:r>
            <a:endParaRPr lang="en-US"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WHERE </a:t>
            </a:r>
            <a:r>
              <a:rPr lang="en-US" sz="3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&lt;condition&gt;</a:t>
            </a:r>
            <a:endParaRPr lang="en-US"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GROUP BY </a:t>
            </a:r>
            <a:r>
              <a:rPr lang="en-US" sz="3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&lt;list of attributes&gt;</a:t>
            </a:r>
            <a:endParaRPr lang="en-US"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43" name="Google Shape;843;p72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844" name="Google Shape;844;p72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800" b="1">
                <a:solidFill>
                  <a:schemeClr val="bg1"/>
                </a:solidFill>
                <a:latin typeface="Algerian" panose="04020705040A02060702" pitchFamily="82" charset="0"/>
                <a:cs typeface="Algerian" panose="04020705040A02060702" pitchFamily="82" charset="0"/>
                <a:sym typeface="+mn-ea"/>
              </a:rPr>
              <a:t>sum - avg - min - max - count</a:t>
            </a:r>
            <a:endParaRPr lang="en-US" sz="4800" b="1" dirty="0">
              <a:solidFill>
                <a:schemeClr val="bg1"/>
              </a:solidFill>
              <a:effectLst/>
              <a:latin typeface="Algerian" panose="04020705040A02060702" pitchFamily="82" charset="0"/>
              <a:ea typeface="Calibri" panose="020F0502020204030204"/>
              <a:cs typeface="Algerian" panose="04020705040A02060702" pitchFamily="82" charset="0"/>
              <a:sym typeface="+mn-e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73"/>
          <p:cNvSpPr txBox="1"/>
          <p:nvPr>
            <p:ph type="body" idx="1"/>
          </p:nvPr>
        </p:nvSpPr>
        <p:spPr>
          <a:xfrm>
            <a:off x="553085" y="1127760"/>
            <a:ext cx="11119485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b="1"/>
              <a:t>Example 19.1</a:t>
            </a:r>
            <a:r>
              <a:rPr lang="en-US" sz="2800"/>
              <a:t>:</a:t>
            </a:r>
            <a:endParaRPr lang="en-US" sz="2800"/>
          </a:p>
          <a:p>
            <a:pPr marL="384175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400"/>
              <a:t>Group employees by department number</a:t>
            </a:r>
            <a:endParaRPr lang="en-US" sz="2400"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sz="2800" b="1"/>
              <a:t>Example 19.2</a:t>
            </a:r>
            <a:endParaRPr lang="en-US" sz="2800" b="1"/>
          </a:p>
          <a:p>
            <a:pPr marL="384175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400"/>
              <a:t>List number of employees for each department number</a:t>
            </a:r>
            <a:endParaRPr lang="en-US" sz="2400"/>
          </a:p>
        </p:txBody>
      </p:sp>
      <p:sp>
        <p:nvSpPr>
          <p:cNvPr id="850" name="Google Shape;850;p73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Grouping</a:t>
            </a:r>
            <a:endParaRPr lang="en-US"/>
          </a:p>
        </p:txBody>
      </p:sp>
      <p:pic>
        <p:nvPicPr>
          <p:cNvPr id="851" name="Google Shape;851;p7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40410" y="3309620"/>
            <a:ext cx="3354705" cy="2252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7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532630" y="3309620"/>
            <a:ext cx="7603490" cy="2252980"/>
          </a:xfrm>
          <a:prstGeom prst="rect">
            <a:avLst/>
          </a:prstGeom>
          <a:noFill/>
          <a:ln>
            <a:noFill/>
          </a:ln>
        </p:spPr>
      </p:pic>
      <p:sp>
        <p:nvSpPr>
          <p:cNvPr id="853" name="Google Shape;853;p73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854" name="Google Shape;854;p73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800" b="1">
                <a:solidFill>
                  <a:schemeClr val="bg1"/>
                </a:solidFill>
                <a:latin typeface="Algerian" panose="04020705040A02060702" pitchFamily="82" charset="0"/>
                <a:cs typeface="Algerian" panose="04020705040A02060702" pitchFamily="82" charset="0"/>
                <a:sym typeface="+mn-ea"/>
              </a:rPr>
              <a:t>sum - avg - min - max - count</a:t>
            </a:r>
            <a:endParaRPr lang="en-US" sz="4800" b="1" dirty="0">
              <a:solidFill>
                <a:schemeClr val="bg1"/>
              </a:solidFill>
              <a:effectLst/>
              <a:latin typeface="Algerian" panose="04020705040A02060702" pitchFamily="82" charset="0"/>
              <a:ea typeface="Calibri" panose="020F0502020204030204"/>
              <a:cs typeface="Algerian" panose="04020705040A02060702" pitchFamily="82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74"/>
          <p:cNvSpPr txBox="1"/>
          <p:nvPr>
            <p:ph type="body" idx="1"/>
          </p:nvPr>
        </p:nvSpPr>
        <p:spPr>
          <a:xfrm>
            <a:off x="678815" y="1127760"/>
            <a:ext cx="11096625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600"/>
              <a:t>There are two kinds of terms in SELECT clause</a:t>
            </a:r>
            <a:endParaRPr lang="en-US" sz="3600"/>
          </a:p>
          <a:p>
            <a:pPr marL="658495" lvl="1" indent="-4572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Wingdings" panose="05000000000000000000" charset="0"/>
              <a:buChar char="q"/>
            </a:pPr>
            <a:r>
              <a:rPr lang="en-US" sz="3200" i="1"/>
              <a:t>Aggregations</a:t>
            </a:r>
            <a:r>
              <a:rPr lang="en-US" sz="3200"/>
              <a:t>, that applied to an attribute or expression involving attributes</a:t>
            </a:r>
            <a:endParaRPr lang="en-US" sz="3200"/>
          </a:p>
          <a:p>
            <a:pPr marL="658495" lvl="1" indent="-4572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Wingdings" panose="05000000000000000000" charset="0"/>
              <a:buChar char="q"/>
            </a:pPr>
            <a:r>
              <a:rPr lang="en-US" sz="3200" i="1"/>
              <a:t>Grouping Attributes</a:t>
            </a:r>
            <a:r>
              <a:rPr lang="en-US" sz="3200"/>
              <a:t>, that appear in </a:t>
            </a:r>
            <a:r>
              <a:rPr lang="en-US" sz="3200">
                <a:solidFill>
                  <a:srgbClr val="FF0000"/>
                </a:solidFill>
              </a:rPr>
              <a:t>GROUP BY</a:t>
            </a:r>
            <a:r>
              <a:rPr lang="en-US" sz="3200"/>
              <a:t> clause</a:t>
            </a:r>
            <a:endParaRPr lang="en-US" sz="3200"/>
          </a:p>
          <a:p>
            <a:pPr marL="0" lvl="0" indent="0" algn="l" rtl="0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r>
              <a:rPr lang="en-US" sz="3600"/>
              <a:t>A query with GROUP BY is interpreted as follow:</a:t>
            </a:r>
            <a:endParaRPr lang="en-US" sz="3600"/>
          </a:p>
          <a:p>
            <a:pPr marL="658495" lvl="1" indent="-4572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Wingdings" panose="05000000000000000000" charset="0"/>
              <a:buChar char="q"/>
            </a:pPr>
            <a:r>
              <a:rPr lang="en-US" sz="3200"/>
              <a:t>Evaluate the relation R expressed by the </a:t>
            </a:r>
            <a:r>
              <a:rPr lang="en-US" sz="3200">
                <a:solidFill>
                  <a:srgbClr val="FF0000"/>
                </a:solidFill>
              </a:rPr>
              <a:t>FROM</a:t>
            </a:r>
            <a:r>
              <a:rPr lang="en-US" sz="3200"/>
              <a:t> and </a:t>
            </a:r>
            <a:r>
              <a:rPr lang="en-US" sz="3200">
                <a:solidFill>
                  <a:srgbClr val="FF0000"/>
                </a:solidFill>
              </a:rPr>
              <a:t>WHERE</a:t>
            </a:r>
            <a:r>
              <a:rPr lang="en-US" sz="3200"/>
              <a:t> clauses</a:t>
            </a:r>
            <a:endParaRPr lang="en-US" sz="3200"/>
          </a:p>
          <a:p>
            <a:pPr marL="658495" lvl="1" indent="-4572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Wingdings" panose="05000000000000000000" charset="0"/>
              <a:buChar char="q"/>
            </a:pPr>
            <a:r>
              <a:rPr lang="en-US" sz="3200"/>
              <a:t>Group the tuples of R according to the attributes in </a:t>
            </a:r>
            <a:r>
              <a:rPr lang="en-US" sz="3200">
                <a:solidFill>
                  <a:srgbClr val="FF0000"/>
                </a:solidFill>
              </a:rPr>
              <a:t>GROUP</a:t>
            </a:r>
            <a:r>
              <a:rPr lang="en-US" sz="3200"/>
              <a:t> </a:t>
            </a:r>
            <a:r>
              <a:rPr lang="en-US" sz="3200">
                <a:solidFill>
                  <a:srgbClr val="FF0000"/>
                </a:solidFill>
              </a:rPr>
              <a:t>BY</a:t>
            </a:r>
            <a:r>
              <a:rPr lang="en-US" sz="3200"/>
              <a:t> clause</a:t>
            </a:r>
            <a:endParaRPr lang="en-US" sz="3200"/>
          </a:p>
          <a:p>
            <a:pPr marL="658495" lvl="1" indent="-457200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Wingdings" panose="05000000000000000000" charset="0"/>
              <a:buChar char="q"/>
            </a:pPr>
            <a:r>
              <a:rPr lang="en-US" sz="3200"/>
              <a:t>Produce as a result the attributes and aggregation of the </a:t>
            </a:r>
            <a:r>
              <a:rPr lang="en-US" sz="3200">
                <a:solidFill>
                  <a:srgbClr val="FF0000"/>
                </a:solidFill>
              </a:rPr>
              <a:t>SELECT</a:t>
            </a:r>
            <a:r>
              <a:rPr lang="en-US" sz="3200"/>
              <a:t> clause</a:t>
            </a:r>
            <a:endParaRPr lang="en-US" sz="3200"/>
          </a:p>
        </p:txBody>
      </p:sp>
      <p:sp>
        <p:nvSpPr>
          <p:cNvPr id="861" name="Google Shape;861;p74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Grouping</a:t>
            </a:r>
            <a:endParaRPr lang="en-US"/>
          </a:p>
        </p:txBody>
      </p:sp>
      <p:sp>
        <p:nvSpPr>
          <p:cNvPr id="862" name="Google Shape;862;p74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863" name="Google Shape;863;p74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800" b="1">
                <a:solidFill>
                  <a:schemeClr val="bg1"/>
                </a:solidFill>
                <a:latin typeface="Algerian" panose="04020705040A02060702" pitchFamily="82" charset="0"/>
                <a:cs typeface="Algerian" panose="04020705040A02060702" pitchFamily="82" charset="0"/>
                <a:sym typeface="+mn-ea"/>
              </a:rPr>
              <a:t>select</a:t>
            </a:r>
            <a:endParaRPr lang="en-US" sz="4800" b="1" dirty="0">
              <a:solidFill>
                <a:schemeClr val="bg1"/>
              </a:solidFill>
              <a:effectLst/>
              <a:latin typeface="Algerian" panose="04020705040A02060702" pitchFamily="82" charset="0"/>
              <a:ea typeface="Calibri" panose="020F0502020204030204"/>
              <a:cs typeface="Algerian" panose="04020705040A02060702" pitchFamily="82" charset="0"/>
              <a:sym typeface="+mn-e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75"/>
          <p:cNvSpPr txBox="1"/>
          <p:nvPr>
            <p:ph type="body" idx="1"/>
          </p:nvPr>
        </p:nvSpPr>
        <p:spPr>
          <a:xfrm>
            <a:off x="449580" y="1127760"/>
            <a:ext cx="11234420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b="1"/>
              <a:t>Example 20</a:t>
            </a:r>
            <a:endParaRPr lang="en-US" sz="2800" b="1"/>
          </a:p>
          <a:p>
            <a:pPr marL="384175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400"/>
              <a:t>Compute the number of employees for each project</a:t>
            </a:r>
            <a:endParaRPr lang="en-US" sz="2400"/>
          </a:p>
        </p:txBody>
      </p:sp>
      <p:sp>
        <p:nvSpPr>
          <p:cNvPr id="869" name="Google Shape;869;p75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Grouping</a:t>
            </a:r>
            <a:endParaRPr lang="en-US"/>
          </a:p>
        </p:txBody>
      </p:sp>
      <p:pic>
        <p:nvPicPr>
          <p:cNvPr id="870" name="Google Shape;870;p7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54710" y="2353945"/>
            <a:ext cx="10506075" cy="2694305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75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872" name="Google Shape;872;p75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800" b="1">
                <a:solidFill>
                  <a:schemeClr val="bg1"/>
                </a:solidFill>
                <a:latin typeface="Algerian" panose="04020705040A02060702" pitchFamily="82" charset="0"/>
                <a:cs typeface="Algerian" panose="04020705040A02060702" pitchFamily="82" charset="0"/>
                <a:sym typeface="+mn-ea"/>
              </a:rPr>
              <a:t>select</a:t>
            </a:r>
            <a:endParaRPr lang="en-US" sz="4800" b="1" dirty="0">
              <a:solidFill>
                <a:schemeClr val="bg1"/>
              </a:solidFill>
              <a:effectLst/>
              <a:latin typeface="Algerian" panose="04020705040A02060702" pitchFamily="82" charset="0"/>
              <a:ea typeface="Calibri" panose="020F0502020204030204"/>
              <a:cs typeface="Algerian" panose="04020705040A02060702" pitchFamily="82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76"/>
          <p:cNvSpPr txBox="1"/>
          <p:nvPr>
            <p:ph type="body" idx="1"/>
          </p:nvPr>
        </p:nvSpPr>
        <p:spPr>
          <a:xfrm>
            <a:off x="621665" y="1127760"/>
            <a:ext cx="10993120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2000"/>
              </a:spcBef>
              <a:buSzPts val="2800"/>
              <a:buNone/>
            </a:pPr>
            <a:r>
              <a:rPr lang="en-US" sz="3600">
                <a:solidFill>
                  <a:schemeClr val="tx1"/>
                </a:solidFill>
              </a:rPr>
              <a:t>When tuples have </a:t>
            </a:r>
            <a:r>
              <a:rPr lang="en-US" sz="3600" b="1">
                <a:solidFill>
                  <a:schemeClr val="tx1"/>
                </a:solidFill>
              </a:rPr>
              <a:t>nulls</a:t>
            </a:r>
            <a:r>
              <a:rPr lang="en-US" sz="3600">
                <a:solidFill>
                  <a:schemeClr val="tx1"/>
                </a:solidFill>
              </a:rPr>
              <a:t>, there are some rules:</a:t>
            </a:r>
            <a:endParaRPr lang="en-US" sz="3600">
              <a:solidFill>
                <a:schemeClr val="tx1"/>
              </a:solidFill>
            </a:endParaRPr>
          </a:p>
          <a:p>
            <a:pPr marL="658495" lvl="1" indent="-457200" algn="l" rtl="0">
              <a:lnSpc>
                <a:spcPct val="90000"/>
              </a:lnSpc>
              <a:spcBef>
                <a:spcPts val="2000"/>
              </a:spcBef>
              <a:buSzPts val="2800"/>
              <a:buFont typeface="Wingdings" panose="05000000000000000000" charset="0"/>
              <a:buChar char="q"/>
            </a:pPr>
            <a:r>
              <a:rPr lang="en-US" sz="3200">
                <a:solidFill>
                  <a:schemeClr val="tx1"/>
                </a:solidFill>
              </a:rPr>
              <a:t>The value NULL is ignored in any aggregation</a:t>
            </a:r>
            <a:endParaRPr lang="en-US" sz="3200">
              <a:solidFill>
                <a:schemeClr val="tx1"/>
              </a:solidFill>
            </a:endParaRPr>
          </a:p>
          <a:p>
            <a:pPr marL="727075" lvl="2" indent="-342900" algn="l" rtl="0">
              <a:lnSpc>
                <a:spcPct val="90000"/>
              </a:lnSpc>
              <a:spcBef>
                <a:spcPts val="2000"/>
              </a:spcBef>
              <a:buSzPts val="2400"/>
              <a:buFont typeface="Wingdings" panose="05000000000000000000" charset="0"/>
              <a:buChar char="§"/>
            </a:pPr>
            <a:r>
              <a:rPr lang="en-US" sz="2800" b="1">
                <a:solidFill>
                  <a:schemeClr val="tx1"/>
                </a:solidFill>
              </a:rPr>
              <a:t>Count(*)</a:t>
            </a:r>
            <a:r>
              <a:rPr lang="en-US" sz="2800">
                <a:solidFill>
                  <a:schemeClr val="tx1"/>
                </a:solidFill>
              </a:rPr>
              <a:t>: a number of tuples in a relation</a:t>
            </a:r>
            <a:endParaRPr lang="en-US" sz="2800">
              <a:solidFill>
                <a:schemeClr val="tx1"/>
              </a:solidFill>
            </a:endParaRPr>
          </a:p>
          <a:p>
            <a:pPr marL="727075" lvl="2" indent="-342900" algn="l" rtl="0">
              <a:lnSpc>
                <a:spcPct val="90000"/>
              </a:lnSpc>
              <a:spcBef>
                <a:spcPts val="2000"/>
              </a:spcBef>
              <a:buSzPts val="2400"/>
              <a:buFont typeface="Wingdings" panose="05000000000000000000" charset="0"/>
              <a:buChar char="§"/>
            </a:pPr>
            <a:r>
              <a:rPr lang="en-US" sz="2800" b="1">
                <a:solidFill>
                  <a:schemeClr val="tx1"/>
                </a:solidFill>
              </a:rPr>
              <a:t>Count(A)</a:t>
            </a:r>
            <a:r>
              <a:rPr lang="en-US" sz="2800">
                <a:solidFill>
                  <a:schemeClr val="tx1"/>
                </a:solidFill>
              </a:rPr>
              <a:t>: a number of tuples with non-NULL values for A attribute</a:t>
            </a:r>
            <a:endParaRPr lang="en-US" sz="2800">
              <a:solidFill>
                <a:schemeClr val="tx1"/>
              </a:solidFill>
            </a:endParaRPr>
          </a:p>
          <a:p>
            <a:pPr marL="658495" lvl="1" indent="-457200" algn="l" rtl="0">
              <a:lnSpc>
                <a:spcPct val="90000"/>
              </a:lnSpc>
              <a:spcBef>
                <a:spcPts val="2000"/>
              </a:spcBef>
              <a:buSzPts val="2800"/>
              <a:buFont typeface="Wingdings" panose="05000000000000000000" charset="0"/>
              <a:buChar char="q"/>
            </a:pPr>
            <a:r>
              <a:rPr lang="en-US" sz="3200">
                <a:solidFill>
                  <a:schemeClr val="tx1"/>
                </a:solidFill>
              </a:rPr>
              <a:t>NULL is treated as an ordinary value when forming groups</a:t>
            </a:r>
            <a:endParaRPr lang="en-US" sz="3200">
              <a:solidFill>
                <a:schemeClr val="tx1"/>
              </a:solidFill>
            </a:endParaRPr>
          </a:p>
          <a:p>
            <a:pPr marL="658495" lvl="1" indent="-457200" algn="l" rtl="0">
              <a:lnSpc>
                <a:spcPct val="90000"/>
              </a:lnSpc>
              <a:spcBef>
                <a:spcPts val="2000"/>
              </a:spcBef>
              <a:buSzPts val="2800"/>
              <a:buFont typeface="Wingdings" panose="05000000000000000000" charset="0"/>
              <a:buChar char="q"/>
            </a:pPr>
            <a:r>
              <a:rPr lang="en-US" sz="3200">
                <a:solidFill>
                  <a:schemeClr val="tx1"/>
                </a:solidFill>
              </a:rPr>
              <a:t>The count of empty bag is 0, other aggregation of empty bag is NULL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879" name="Google Shape;879;p76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Grouping, Aggregation, and Nulls</a:t>
            </a:r>
            <a:endParaRPr lang="en-US"/>
          </a:p>
        </p:txBody>
      </p:sp>
      <p:sp>
        <p:nvSpPr>
          <p:cNvPr id="880" name="Google Shape;880;p76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881" name="Google Shape;881;p76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800" b="1">
                <a:solidFill>
                  <a:schemeClr val="bg1"/>
                </a:solidFill>
                <a:latin typeface="Algerian" panose="04020705040A02060702" pitchFamily="82" charset="0"/>
                <a:cs typeface="Algerian" panose="04020705040A02060702" pitchFamily="82" charset="0"/>
                <a:sym typeface="+mn-ea"/>
              </a:rPr>
              <a:t>select -</a:t>
            </a:r>
            <a:r>
              <a:rPr lang="en-US" sz="4800" b="1">
                <a:solidFill>
                  <a:srgbClr val="FFFF00"/>
                </a:solidFill>
                <a:latin typeface="Algerian" panose="04020705040A02060702" pitchFamily="82" charset="0"/>
                <a:cs typeface="Algerian" panose="04020705040A02060702" pitchFamily="82" charset="0"/>
                <a:sym typeface="+mn-ea"/>
              </a:rPr>
              <a:t> NULLs</a:t>
            </a:r>
            <a:endParaRPr lang="en-US" sz="4800" b="1" dirty="0">
              <a:solidFill>
                <a:srgbClr val="FFFF00"/>
              </a:solidFill>
              <a:effectLst/>
              <a:latin typeface="Algerian" panose="04020705040A02060702" pitchFamily="82" charset="0"/>
              <a:ea typeface="Calibri" panose="020F0502020204030204"/>
              <a:cs typeface="Algerian" panose="04020705040A02060702" pitchFamily="82" charset="0"/>
              <a:sym typeface="+mn-e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77"/>
          <p:cNvSpPr txBox="1"/>
          <p:nvPr>
            <p:ph type="body" idx="1"/>
          </p:nvPr>
        </p:nvSpPr>
        <p:spPr>
          <a:xfrm>
            <a:off x="668020" y="567055"/>
            <a:ext cx="11061700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3200" b="1"/>
              <a:t>Example:</a:t>
            </a:r>
            <a:r>
              <a:rPr lang="en-US" sz="3200"/>
              <a:t> Suppose R(A,B) as followed</a:t>
            </a:r>
            <a:endParaRPr lang="en-US" sz="320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320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3200"/>
          </a:p>
          <a:p>
            <a:pPr marL="384175" lvl="1" indent="-50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endParaRPr sz="3200"/>
          </a:p>
        </p:txBody>
      </p:sp>
      <p:graphicFrame>
        <p:nvGraphicFramePr>
          <p:cNvPr id="889" name="Google Shape;889;p77"/>
          <p:cNvGraphicFramePr/>
          <p:nvPr>
            <p:custDataLst>
              <p:tags r:id="rId1"/>
            </p:custDataLst>
          </p:nvPr>
        </p:nvGraphicFramePr>
        <p:xfrm>
          <a:off x="1104900" y="5295900"/>
          <a:ext cx="2999740" cy="943610"/>
        </p:xfrm>
        <a:graphic>
          <a:graphicData uri="http://schemas.openxmlformats.org/drawingml/2006/table">
            <a:tbl>
              <a:tblPr firstRow="1" bandRow="1">
                <a:noFill/>
                <a:tableStyleId>{3E43525E-37C0-4876-8FA3-B76E93834B79}</a:tableStyleId>
              </a:tblPr>
              <a:tblGrid>
                <a:gridCol w="1499870"/>
                <a:gridCol w="1499870"/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lang="en-US" sz="1800"/>
                    </a:p>
                  </a:txBody>
                  <a:tcPr marL="91450" marR="91450" marT="45725" marB="45725"/>
                </a:tc>
              </a:tr>
              <a:tr h="577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NULL</a:t>
                      </a:r>
                      <a:endParaRPr lang="en-US"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NULL</a:t>
                      </a:r>
                      <a:endParaRPr lang="en-US" sz="1800" b="1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890" name="Google Shape;890;p77"/>
          <p:cNvSpPr txBox="1"/>
          <p:nvPr/>
        </p:nvSpPr>
        <p:spPr>
          <a:xfrm>
            <a:off x="1104900" y="1508125"/>
            <a:ext cx="5332730" cy="3509010"/>
          </a:xfrm>
          <a:prstGeom prst="rect">
            <a:avLst/>
          </a:prstGeom>
          <a:noFill/>
          <a:ln>
            <a:solidFill>
              <a:srgbClr val="05075B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result of query</a:t>
            </a:r>
            <a:endParaRPr lang="en-US" sz="2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SELECT </a:t>
            </a:r>
            <a:r>
              <a:rPr lang="en-US" sz="2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A, count(B)</a:t>
            </a:r>
            <a:endParaRPr lang="en-US" sz="2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FROM </a:t>
            </a:r>
            <a:r>
              <a:rPr lang="en-US" sz="2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</a:t>
            </a:r>
            <a:endParaRPr lang="en-US" sz="2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GROUP BY </a:t>
            </a:r>
            <a:r>
              <a:rPr lang="en-US" sz="2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A;</a:t>
            </a:r>
            <a:endParaRPr lang="en-US" sz="2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is one tuple (NULL,0)</a:t>
            </a:r>
            <a:endParaRPr lang="en-US" sz="2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1" name="Google Shape;891;p77"/>
          <p:cNvSpPr txBox="1"/>
          <p:nvPr/>
        </p:nvSpPr>
        <p:spPr>
          <a:xfrm>
            <a:off x="6660515" y="1508760"/>
            <a:ext cx="5184140" cy="350837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result of query</a:t>
            </a:r>
            <a:endParaRPr lang="en-US" sz="2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SELECT </a:t>
            </a:r>
            <a:r>
              <a:rPr lang="en-US" sz="2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A, sum(B)</a:t>
            </a:r>
            <a:endParaRPr lang="en-US" sz="2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FROM </a:t>
            </a:r>
            <a:r>
              <a:rPr lang="en-US" sz="2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</a:t>
            </a:r>
            <a:endParaRPr lang="en-US" sz="2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GROUP BY </a:t>
            </a:r>
            <a:r>
              <a:rPr lang="en-US" sz="2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A;</a:t>
            </a:r>
            <a:endParaRPr lang="en-US" sz="2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is one tuple (NULL,NULL)</a:t>
            </a:r>
            <a:endParaRPr lang="en-US" sz="2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2" name="Google Shape;892;p77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893" name="Google Shape;893;p77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78"/>
          <p:cNvSpPr txBox="1"/>
          <p:nvPr>
            <p:ph type="body" idx="1"/>
          </p:nvPr>
        </p:nvSpPr>
        <p:spPr>
          <a:xfrm>
            <a:off x="610235" y="1127760"/>
            <a:ext cx="11153140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2000"/>
              </a:spcBef>
              <a:buSzPts val="2800"/>
              <a:buNone/>
            </a:pP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want to apply conditions to tuples of relations, we put those conditions in </a:t>
            </a:r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clause.</a:t>
            </a:r>
            <a:endParaRPr lang="en-US"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buSzPts val="2800"/>
              <a:buNone/>
            </a:pP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want to apply conditions to groups of tuples after grouping, those conditions are based on some aggregations, how can we do?</a:t>
            </a:r>
            <a:endParaRPr lang="en-US"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buSzPts val="2800"/>
              <a:buNone/>
            </a:pP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that case, we follow the </a:t>
            </a:r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clause with a </a:t>
            </a:r>
            <a:r>
              <a:rPr lang="en-US" sz="3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en-US" sz="3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clause</a:t>
            </a:r>
            <a:endParaRPr lang="en-US" sz="36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0" name="Google Shape;900;p78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Considerations …</a:t>
            </a:r>
            <a:endParaRPr lang="en-US"/>
          </a:p>
        </p:txBody>
      </p:sp>
      <p:sp>
        <p:nvSpPr>
          <p:cNvPr id="901" name="Google Shape;901;p78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902" name="Google Shape;902;p78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800" b="1">
                <a:solidFill>
                  <a:schemeClr val="bg1"/>
                </a:solidFill>
                <a:latin typeface="Algerian" panose="04020705040A02060702" pitchFamily="82" charset="0"/>
                <a:cs typeface="Algerian" panose="04020705040A02060702" pitchFamily="82" charset="0"/>
                <a:sym typeface="+mn-ea"/>
              </a:rPr>
              <a:t>select -</a:t>
            </a:r>
            <a:r>
              <a:rPr lang="en-US" sz="4800" b="1">
                <a:solidFill>
                  <a:srgbClr val="FFFF00"/>
                </a:solidFill>
                <a:latin typeface="Algerian" panose="04020705040A02060702" pitchFamily="82" charset="0"/>
                <a:cs typeface="Algerian" panose="04020705040A02060702" pitchFamily="82" charset="0"/>
                <a:sym typeface="+mn-ea"/>
              </a:rPr>
              <a:t> having</a:t>
            </a:r>
            <a:endParaRPr lang="en-US" sz="4800" b="1" dirty="0">
              <a:solidFill>
                <a:srgbClr val="FFFF00"/>
              </a:solidFill>
              <a:effectLst/>
              <a:latin typeface="Algerian" panose="04020705040A02060702" pitchFamily="82" charset="0"/>
              <a:ea typeface="Calibri" panose="020F0502020204030204"/>
              <a:cs typeface="Algerian" panose="04020705040A02060702" pitchFamily="82" charset="0"/>
              <a:sym typeface="+mn-e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9"/>
          <p:cNvSpPr txBox="1"/>
          <p:nvPr>
            <p:ph type="body" idx="1"/>
          </p:nvPr>
        </p:nvSpPr>
        <p:spPr>
          <a:xfrm>
            <a:off x="2109924" y="1127464"/>
            <a:ext cx="7936637" cy="5069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3600" b="1"/>
              <a:t>Syntax:</a:t>
            </a:r>
            <a:endParaRPr lang="en-US" sz="3600" b="1"/>
          </a:p>
        </p:txBody>
      </p:sp>
      <p:sp>
        <p:nvSpPr>
          <p:cNvPr id="909" name="Google Shape;909;p79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HAVING clause</a:t>
            </a:r>
            <a:endParaRPr lang="en-US"/>
          </a:p>
        </p:txBody>
      </p:sp>
      <p:sp>
        <p:nvSpPr>
          <p:cNvPr id="910" name="Google Shape;910;p79"/>
          <p:cNvSpPr txBox="1"/>
          <p:nvPr/>
        </p:nvSpPr>
        <p:spPr>
          <a:xfrm>
            <a:off x="1902460" y="1991360"/>
            <a:ext cx="7870825" cy="3783330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SELECT </a:t>
            </a:r>
            <a:r>
              <a:rPr lang="en-US" sz="3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&lt;list of attributes&gt;</a:t>
            </a:r>
            <a:endParaRPr lang="en-US"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FROM  </a:t>
            </a:r>
            <a:r>
              <a:rPr lang="en-US" sz="3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&lt;list of tables&gt;</a:t>
            </a:r>
            <a:endParaRPr lang="en-US"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WHERE  </a:t>
            </a:r>
            <a:r>
              <a:rPr lang="en-US" sz="3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&lt;conditions on tuples&gt;</a:t>
            </a:r>
            <a:endParaRPr lang="en-US"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GROUP BY </a:t>
            </a:r>
            <a:r>
              <a:rPr lang="en-US" sz="3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&lt;list of attributes&gt;</a:t>
            </a:r>
            <a:endParaRPr lang="en-US"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HAVING</a:t>
            </a:r>
            <a:r>
              <a:rPr lang="en-US" sz="32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&lt;conditions on groups&gt;</a:t>
            </a:r>
            <a:endParaRPr lang="en-US" sz="32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11" name="Google Shape;911;p79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912" name="Google Shape;912;p79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800" b="1">
                <a:solidFill>
                  <a:schemeClr val="bg1"/>
                </a:solidFill>
                <a:latin typeface="Algerian" panose="04020705040A02060702" pitchFamily="82" charset="0"/>
                <a:cs typeface="Algerian" panose="04020705040A02060702" pitchFamily="82" charset="0"/>
                <a:sym typeface="+mn-ea"/>
              </a:rPr>
              <a:t>select -</a:t>
            </a:r>
            <a:r>
              <a:rPr lang="en-US" sz="4800" b="1">
                <a:solidFill>
                  <a:srgbClr val="FFFF00"/>
                </a:solidFill>
                <a:latin typeface="Algerian" panose="04020705040A02060702" pitchFamily="82" charset="0"/>
                <a:cs typeface="Algerian" panose="04020705040A02060702" pitchFamily="82" charset="0"/>
                <a:sym typeface="+mn-ea"/>
              </a:rPr>
              <a:t> having</a:t>
            </a:r>
            <a:endParaRPr lang="en-US" sz="4800" b="1" dirty="0">
              <a:solidFill>
                <a:srgbClr val="FFFF00"/>
              </a:solidFill>
              <a:effectLst/>
              <a:latin typeface="Algerian" panose="04020705040A02060702" pitchFamily="82" charset="0"/>
              <a:ea typeface="Calibri" panose="020F0502020204030204"/>
              <a:cs typeface="Algerian" panose="04020705040A02060702" pitchFamily="82" charset="0"/>
              <a:sym typeface="+mn-e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0"/>
          <p:cNvSpPr txBox="1"/>
          <p:nvPr>
            <p:ph type="body" idx="1"/>
          </p:nvPr>
        </p:nvSpPr>
        <p:spPr>
          <a:xfrm>
            <a:off x="415925" y="1127760"/>
            <a:ext cx="11280140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3200" b="1"/>
              <a:t>Example 21</a:t>
            </a:r>
            <a:r>
              <a:rPr lang="en-US" sz="3200"/>
              <a:t>: </a:t>
            </a:r>
            <a:endParaRPr lang="en-US" sz="3200"/>
          </a:p>
          <a:p>
            <a:pPr marL="384175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Print the number of employees for each those department, whose average salary exceeds 80000</a:t>
            </a:r>
            <a:endParaRPr lang="en-US" sz="2800"/>
          </a:p>
        </p:txBody>
      </p:sp>
      <p:sp>
        <p:nvSpPr>
          <p:cNvPr id="918" name="Google Shape;918;p80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HAVING clause</a:t>
            </a:r>
            <a:endParaRPr lang="en-US"/>
          </a:p>
        </p:txBody>
      </p:sp>
      <p:pic>
        <p:nvPicPr>
          <p:cNvPr id="919" name="Google Shape;919;p8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90245" y="2710180"/>
            <a:ext cx="10551160" cy="2683510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80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921" name="Google Shape;921;p80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800" b="1">
                <a:solidFill>
                  <a:schemeClr val="bg1"/>
                </a:solidFill>
                <a:latin typeface="Algerian" panose="04020705040A02060702" pitchFamily="82" charset="0"/>
                <a:cs typeface="Algerian" panose="04020705040A02060702" pitchFamily="82" charset="0"/>
                <a:sym typeface="+mn-ea"/>
              </a:rPr>
              <a:t>select -</a:t>
            </a:r>
            <a:r>
              <a:rPr lang="en-US" sz="4800" b="1">
                <a:solidFill>
                  <a:srgbClr val="FFFF00"/>
                </a:solidFill>
                <a:latin typeface="Algerian" panose="04020705040A02060702" pitchFamily="82" charset="0"/>
                <a:cs typeface="Algerian" panose="04020705040A02060702" pitchFamily="82" charset="0"/>
                <a:sym typeface="+mn-ea"/>
              </a:rPr>
              <a:t> having</a:t>
            </a:r>
            <a:endParaRPr lang="en-US" sz="4800" b="1" dirty="0">
              <a:solidFill>
                <a:srgbClr val="FFFF00"/>
              </a:solidFill>
              <a:effectLst/>
              <a:latin typeface="Algerian" panose="04020705040A02060702" pitchFamily="82" charset="0"/>
              <a:ea typeface="Calibri" panose="020F0502020204030204"/>
              <a:cs typeface="Algerian" panose="04020705040A02060702" pitchFamily="82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" y="1294765"/>
            <a:ext cx="12073255" cy="5562600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p>
            <a:pPr marL="457200" lvl="1" indent="0" fontAlgn="auto">
              <a:lnSpc>
                <a:spcPct val="150000"/>
              </a:lnSpc>
              <a:spcBef>
                <a:spcPct val="0"/>
              </a:spcBef>
              <a:buSzPct val="150000"/>
              <a:buNone/>
            </a:pPr>
            <a:endParaRPr lang="en-US" altLang="vi-VN" sz="2400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buSzPct val="100000"/>
              <a:buFont typeface="Arial" panose="020B0604020202020204" pitchFamily="34" charset="0"/>
              <a:buBlip>
                <a:blip r:embed="rId1"/>
              </a:buBlip>
            </a:pPr>
            <a:endParaRPr lang="en-US" altLang="vi-VN" sz="2400" dirty="0">
              <a:solidFill>
                <a:schemeClr val="tx1"/>
              </a:solidFill>
              <a:sym typeface="+mn-ea"/>
            </a:endParaRPr>
          </a:p>
          <a:p>
            <a:pPr marL="914400" lvl="2" indent="0" algn="l">
              <a:lnSpc>
                <a:spcPct val="15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en-US" altLang="vi-VN" sz="2400" dirty="0">
              <a:solidFill>
                <a:schemeClr val="tx1"/>
              </a:solidFill>
            </a:endParaRPr>
          </a:p>
          <a:p>
            <a:pPr marL="457200" lvl="1" indent="0" fontAlgn="auto">
              <a:lnSpc>
                <a:spcPct val="150000"/>
              </a:lnSpc>
              <a:spcBef>
                <a:spcPct val="0"/>
              </a:spcBef>
              <a:buSzPct val="150000"/>
              <a:buNone/>
            </a:pPr>
            <a:endParaRPr lang="en-US" altLang="vi-VN" sz="2400" dirty="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/>
          <p:nvPr>
            <p:custDataLst>
              <p:tags r:id="rId2"/>
            </p:custDataLst>
          </p:nvPr>
        </p:nvGraphicFramePr>
        <p:xfrm>
          <a:off x="118745" y="278130"/>
          <a:ext cx="11809095" cy="6474460"/>
        </p:xfrm>
        <a:graphic>
          <a:graphicData uri="http://schemas.openxmlformats.org/drawingml/2006/table">
            <a:tbl>
              <a:tblPr/>
              <a:tblGrid>
                <a:gridCol w="1283970"/>
                <a:gridCol w="3596640"/>
                <a:gridCol w="3208020"/>
                <a:gridCol w="3720465"/>
              </a:tblGrid>
              <a:tr h="438150">
                <a:tc>
                  <a:txBody>
                    <a:bodyPr/>
                    <a:p>
                      <a:pPr algn="ctr" fontAlgn="b"/>
                      <a:r>
                        <a:rPr sz="2400" b="1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Type</a:t>
                      </a:r>
                      <a:endParaRPr sz="2400" b="1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8CB5F9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2400" b="1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Definition</a:t>
                      </a:r>
                      <a:endParaRPr sz="2400" b="1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8CB5F9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2400" b="1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Purpose</a:t>
                      </a:r>
                      <a:endParaRPr sz="2400" b="1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8CB5F9"/>
                    </a:solidFill>
                  </a:tcPr>
                </a:tc>
                <a:tc>
                  <a:txBody>
                    <a:bodyPr/>
                    <a:p>
                      <a:pPr algn="ctr" fontAlgn="b"/>
                      <a:r>
                        <a:rPr sz="2400" b="1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Enforcement</a:t>
                      </a:r>
                      <a:endParaRPr sz="2400" b="1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8CB5F9"/>
                    </a:solidFill>
                  </a:tcPr>
                </a:tc>
              </a:tr>
              <a:tr h="1587500">
                <a:tc>
                  <a:txBody>
                    <a:bodyPr/>
                    <a:p>
                      <a:pPr marL="108585" indent="-11430" algn="l" fontAlgn="t"/>
                      <a:r>
                        <a:rPr sz="2400" b="0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Domain integrity</a:t>
                      </a:r>
                      <a:endParaRPr sz="2400" b="0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7FD"/>
                    </a:solidFill>
                  </a:tcPr>
                </a:tc>
                <a:tc>
                  <a:txBody>
                    <a:bodyPr/>
                    <a:p>
                      <a:pPr marL="95885" indent="-11430" algn="l" fontAlgn="t"/>
                      <a:r>
                        <a:rPr sz="2400" b="0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Ensures that </a:t>
                      </a:r>
                      <a:r>
                        <a:rPr sz="2400" b="1" i="0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</a:rPr>
                        <a:t>all values in a column</a:t>
                      </a:r>
                      <a:r>
                        <a:rPr sz="2400" b="0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 fall within a defined set of </a:t>
                      </a:r>
                      <a:r>
                        <a:rPr sz="2400" b="1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permissible values.</a:t>
                      </a:r>
                      <a:endParaRPr sz="2400" b="1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7FD"/>
                    </a:solidFill>
                  </a:tcPr>
                </a:tc>
                <a:tc>
                  <a:txBody>
                    <a:bodyPr/>
                    <a:p>
                      <a:pPr marL="116840" indent="-22860" algn="l" defTabSz="457200" fontAlgn="t"/>
                      <a:r>
                        <a:rPr sz="2400" b="0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To ensure that the data in each column is accurate and consistent.</a:t>
                      </a:r>
                      <a:endParaRPr sz="2400" b="0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7FD"/>
                    </a:solidFill>
                  </a:tcPr>
                </a:tc>
                <a:tc>
                  <a:txBody>
                    <a:bodyPr/>
                    <a:p>
                      <a:pPr marL="102870" indent="0" algn="l" fontAlgn="t"/>
                      <a:r>
                        <a:rPr sz="2400" b="0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Enforced through data types, constraints (CHECK), and rules (NOT NULL).</a:t>
                      </a:r>
                      <a:endParaRPr sz="2400" b="0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7FD"/>
                    </a:solidFill>
                  </a:tcPr>
                </a:tc>
              </a:tr>
              <a:tr h="2218690">
                <a:tc>
                  <a:txBody>
                    <a:bodyPr/>
                    <a:p>
                      <a:pPr marL="74295" indent="22860" algn="l" fontAlgn="t"/>
                      <a:r>
                        <a:rPr sz="2400" b="0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Entity integrity</a:t>
                      </a:r>
                      <a:endParaRPr sz="2400" b="0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7FD"/>
                    </a:solidFill>
                  </a:tcPr>
                </a:tc>
                <a:tc>
                  <a:txBody>
                    <a:bodyPr/>
                    <a:p>
                      <a:pPr marL="49530" indent="46355" algn="l" fontAlgn="t"/>
                      <a:r>
                        <a:rPr sz="2400" b="0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Ensures that each table has a </a:t>
                      </a:r>
                      <a:r>
                        <a:rPr sz="2400" b="1" i="0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</a:rPr>
                        <a:t>primary key</a:t>
                      </a:r>
                      <a:r>
                        <a:rPr sz="2400" b="0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 and that the primary key values are </a:t>
                      </a:r>
                      <a:r>
                        <a:rPr sz="2400" b="1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unique and not null</a:t>
                      </a:r>
                      <a:r>
                        <a:rPr sz="2400" b="0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.</a:t>
                      </a:r>
                      <a:endParaRPr sz="2400" b="0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7FD"/>
                    </a:solidFill>
                  </a:tcPr>
                </a:tc>
                <a:tc>
                  <a:txBody>
                    <a:bodyPr/>
                    <a:p>
                      <a:pPr marL="70485" indent="23495" algn="l" fontAlgn="t"/>
                      <a:r>
                        <a:rPr sz="2400" b="0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To ensure that each row in in a table can be uniquely identified.</a:t>
                      </a:r>
                      <a:endParaRPr sz="2400" b="0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7FD"/>
                    </a:solidFill>
                  </a:tcPr>
                </a:tc>
                <a:tc>
                  <a:txBody>
                    <a:bodyPr/>
                    <a:p>
                      <a:pPr marL="80010" indent="-34290" algn="l" fontAlgn="t"/>
                      <a:r>
                        <a:rPr sz="2400" b="0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Enforced through PRIMARY KEY constraints, ensuring that no duplicate or null values exist in primary key columns.</a:t>
                      </a:r>
                      <a:endParaRPr sz="2400" b="0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7FD"/>
                    </a:solidFill>
                  </a:tcPr>
                </a:tc>
              </a:tr>
              <a:tr h="2230120">
                <a:tc>
                  <a:txBody>
                    <a:bodyPr/>
                    <a:p>
                      <a:pPr marL="97155" indent="11430" algn="l" fontAlgn="t"/>
                      <a:r>
                        <a:rPr sz="2400" b="0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Referential integrity</a:t>
                      </a:r>
                      <a:endParaRPr sz="2400" b="0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7FD"/>
                    </a:solidFill>
                  </a:tcPr>
                </a:tc>
                <a:tc>
                  <a:txBody>
                    <a:bodyPr/>
                    <a:p>
                      <a:pPr marL="38100" indent="57785" algn="l" fontAlgn="t"/>
                      <a:r>
                        <a:rPr sz="2400" b="0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Ensures that a </a:t>
                      </a:r>
                      <a:r>
                        <a:rPr sz="2400" b="1" i="0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</a:rPr>
                        <a:t>foreign key value </a:t>
                      </a:r>
                      <a:r>
                        <a:rPr sz="2400" b="0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always points to an </a:t>
                      </a:r>
                      <a:r>
                        <a:rPr sz="2400" b="1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existing</a:t>
                      </a:r>
                      <a:r>
                        <a:rPr sz="2400" b="0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, valid row in another table.</a:t>
                      </a:r>
                      <a:endParaRPr sz="2400" b="0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7FD"/>
                    </a:solidFill>
                  </a:tcPr>
                </a:tc>
                <a:tc>
                  <a:txBody>
                    <a:bodyPr/>
                    <a:p>
                      <a:pPr marL="128270" indent="-46355" algn="l" fontAlgn="t"/>
                      <a:r>
                        <a:rPr sz="2400" b="0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To maintain logical relationships between tables, preventing orphaned records.</a:t>
                      </a:r>
                      <a:endParaRPr sz="2400" b="0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7FD"/>
                    </a:solidFill>
                  </a:tcPr>
                </a:tc>
                <a:tc>
                  <a:txBody>
                    <a:bodyPr/>
                    <a:p>
                      <a:pPr marL="80010" indent="-22860" algn="l" fontAlgn="t"/>
                      <a:r>
                        <a:rPr sz="2400" b="0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Enforced through FOREIGN KEY constraints, ensuring that foreign key values match primary key values in related tables.</a:t>
                      </a:r>
                      <a:endParaRPr sz="2400" b="0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t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D9E7F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81"/>
          <p:cNvSpPr txBox="1"/>
          <p:nvPr>
            <p:ph type="body" idx="1"/>
          </p:nvPr>
        </p:nvSpPr>
        <p:spPr>
          <a:xfrm>
            <a:off x="668020" y="1127760"/>
            <a:ext cx="11178540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2000"/>
              </a:spcBef>
              <a:buSzPts val="2800"/>
              <a:buChar char=" "/>
            </a:pP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Some rules about 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clause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8495" lvl="1" indent="-457200" algn="l" rtl="0">
              <a:lnSpc>
                <a:spcPct val="90000"/>
              </a:lnSpc>
              <a:spcBef>
                <a:spcPts val="2000"/>
              </a:spcBef>
              <a:buSzPts val="2800"/>
              <a:buFont typeface="Wingdings" panose="05000000000000000000" charset="0"/>
              <a:buChar char="q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An aggregation in a </a:t>
            </a:r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clause applies only to the tuples of the group being tested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8495" lvl="1" indent="-457200" algn="l" rtl="0">
              <a:lnSpc>
                <a:spcPct val="90000"/>
              </a:lnSpc>
              <a:spcBef>
                <a:spcPts val="2000"/>
              </a:spcBef>
              <a:buSzPts val="2800"/>
              <a:buFont typeface="Wingdings" panose="05000000000000000000" charset="0"/>
              <a:buChar char="q"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Any attribute of relations in the </a:t>
            </a:r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clause may be aggregated in the </a:t>
            </a:r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clause, but only those attributes that are in the </a:t>
            </a:r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list may appear un-aggregated in the </a:t>
            </a:r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clause (the same rule as for the </a:t>
            </a:r>
            <a:r>
              <a:rPr 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clause)</a:t>
            </a:r>
            <a:endParaRPr 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8" name="Google Shape;928;p81"/>
          <p:cNvSpPr txBox="1"/>
          <p:nvPr>
            <p:ph type="title"/>
          </p:nvPr>
        </p:nvSpPr>
        <p:spPr>
          <a:xfrm>
            <a:off x="2109925" y="286605"/>
            <a:ext cx="7936637" cy="840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HAVING clause</a:t>
            </a:r>
            <a:endParaRPr lang="en-US"/>
          </a:p>
        </p:txBody>
      </p:sp>
      <p:sp>
        <p:nvSpPr>
          <p:cNvPr id="929" name="Google Shape;929;p81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930" name="Google Shape;930;p81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00355" y="103505"/>
            <a:ext cx="11545570" cy="752475"/>
          </a:xfrm>
          <a:prstGeom prst="rect">
            <a:avLst/>
          </a:prstGeom>
          <a:solidFill>
            <a:srgbClr val="002060"/>
          </a:solidFill>
        </p:spPr>
        <p:txBody>
          <a:bodyPr wrap="square" rtlCol="0" anchor="t">
            <a:noAutofit/>
          </a:bodyPr>
          <a:p>
            <a:pPr marL="650875" lvl="2" indent="0" algn="l" defTabSz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800" b="1">
                <a:solidFill>
                  <a:schemeClr val="bg1"/>
                </a:solidFill>
                <a:latin typeface="Algerian" panose="04020705040A02060702" pitchFamily="82" charset="0"/>
                <a:cs typeface="Algerian" panose="04020705040A02060702" pitchFamily="82" charset="0"/>
                <a:sym typeface="+mn-ea"/>
              </a:rPr>
              <a:t>select -</a:t>
            </a:r>
            <a:r>
              <a:rPr lang="en-US" sz="4800" b="1">
                <a:solidFill>
                  <a:srgbClr val="FFFF00"/>
                </a:solidFill>
                <a:latin typeface="Algerian" panose="04020705040A02060702" pitchFamily="82" charset="0"/>
                <a:cs typeface="Algerian" panose="04020705040A02060702" pitchFamily="82" charset="0"/>
                <a:sym typeface="+mn-ea"/>
              </a:rPr>
              <a:t> having</a:t>
            </a:r>
            <a:endParaRPr lang="en-US" sz="4800" b="1" dirty="0">
              <a:solidFill>
                <a:srgbClr val="FFFF00"/>
              </a:solidFill>
              <a:effectLst/>
              <a:latin typeface="Algerian" panose="04020705040A02060702" pitchFamily="82" charset="0"/>
              <a:ea typeface="Calibri" panose="020F0502020204030204"/>
              <a:cs typeface="Algerian" panose="04020705040A02060702" pitchFamily="82" charset="0"/>
              <a:sym typeface="+mn-e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82"/>
          <p:cNvSpPr txBox="1"/>
          <p:nvPr>
            <p:ph type="body" idx="1"/>
          </p:nvPr>
        </p:nvSpPr>
        <p:spPr>
          <a:xfrm>
            <a:off x="404495" y="681355"/>
            <a:ext cx="11210925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3200" b="1"/>
              <a:t>Example:</a:t>
            </a:r>
            <a:endParaRPr lang="en-US" sz="3200" b="1"/>
          </a:p>
          <a:p>
            <a:pPr marL="967105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2400"/>
              <a:t>SELECT proNum, COUNT(empSSN) AS Number_Of_Employees,</a:t>
            </a:r>
            <a:endParaRPr lang="en-US" sz="2400"/>
          </a:p>
          <a:p>
            <a:pPr marL="967105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2400"/>
              <a:t>FROM  tblWorksOn </a:t>
            </a:r>
            <a:endParaRPr lang="en-US" sz="2400"/>
          </a:p>
          <a:p>
            <a:pPr marL="967105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2400"/>
              <a:t>GROUP BY </a:t>
            </a:r>
            <a:r>
              <a:rPr lang="en-US" sz="2400" b="1"/>
              <a:t>proNum</a:t>
            </a:r>
            <a:endParaRPr sz="2400" b="1"/>
          </a:p>
          <a:p>
            <a:pPr marL="967105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2400"/>
              <a:t>HAVING AVG(</a:t>
            </a:r>
            <a:r>
              <a:rPr lang="en-US" sz="2400" b="1"/>
              <a:t>workHours</a:t>
            </a:r>
            <a:r>
              <a:rPr lang="en-US" sz="2400"/>
              <a:t>)&gt;20</a:t>
            </a:r>
            <a:endParaRPr lang="en-US" sz="2400"/>
          </a:p>
          <a:p>
            <a:pPr marL="967105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endParaRPr sz="2400"/>
          </a:p>
          <a:p>
            <a:pPr marL="967105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2400"/>
              <a:t>SELECT proNum, COUNT(empSSN) AS Number_Of_Employees,</a:t>
            </a:r>
            <a:endParaRPr lang="en-US" sz="2400"/>
          </a:p>
          <a:p>
            <a:pPr marL="967105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2400"/>
              <a:t>FROM  tblWorksOn </a:t>
            </a:r>
            <a:endParaRPr lang="en-US" sz="2400"/>
          </a:p>
          <a:p>
            <a:pPr marL="967105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2400"/>
              <a:t>GROUP BY </a:t>
            </a:r>
            <a:r>
              <a:rPr lang="en-US" sz="2400" b="1"/>
              <a:t>proNum</a:t>
            </a:r>
            <a:endParaRPr sz="2400" b="1"/>
          </a:p>
          <a:p>
            <a:pPr marL="967105" lvl="0" indent="-320675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900"/>
              <a:buNone/>
            </a:pPr>
            <a:r>
              <a:rPr lang="en-US" sz="2400"/>
              <a:t>HAVING </a:t>
            </a:r>
            <a:r>
              <a:rPr lang="en-US" sz="2400" b="1"/>
              <a:t>proNum</a:t>
            </a:r>
            <a:r>
              <a:rPr lang="en-US" sz="2400"/>
              <a:t>=4</a:t>
            </a:r>
            <a:endParaRPr lang="en-US" sz="2400"/>
          </a:p>
        </p:txBody>
      </p:sp>
      <p:sp>
        <p:nvSpPr>
          <p:cNvPr id="938" name="Google Shape;938;p82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939" name="Google Shape;939;p82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82"/>
          <p:cNvSpPr txBox="1"/>
          <p:nvPr>
            <p:ph type="title"/>
          </p:nvPr>
        </p:nvSpPr>
        <p:spPr>
          <a:xfrm>
            <a:off x="2212975" y="2118360"/>
            <a:ext cx="7936865" cy="16992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 sz="6000"/>
              <a:t>COMPARITION</a:t>
            </a:r>
            <a:endParaRPr lang="en-US" sz="6000"/>
          </a:p>
        </p:txBody>
      </p:sp>
      <p:sp>
        <p:nvSpPr>
          <p:cNvPr id="938" name="Google Shape;938;p82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939" name="Google Shape;939;p82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"/>
          <p:cNvSpPr txBox="1"/>
          <p:nvPr>
            <p:ph type="body" idx="1"/>
          </p:nvPr>
        </p:nvSpPr>
        <p:spPr>
          <a:xfrm>
            <a:off x="404495" y="1036320"/>
            <a:ext cx="11668760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ct val="0"/>
              </a:spcBef>
              <a:buSzPts val="2800"/>
              <a:buNone/>
            </a:pPr>
            <a:r>
              <a:rPr lang="en-US" sz="3600"/>
              <a:t>Two strings are equal (=) if they are the same sequence of characters.</a:t>
            </a:r>
            <a:endParaRPr lang="en-US" sz="3600"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buSzPts val="2800"/>
              <a:buNone/>
            </a:pPr>
            <a:r>
              <a:rPr lang="en-US" sz="3600"/>
              <a:t>Other comparisons: &lt;, &gt;, ≤, ≤, &lt;&gt;</a:t>
            </a:r>
            <a:endParaRPr lang="en-US" sz="3600"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buSzPts val="2800"/>
              <a:buNone/>
            </a:pPr>
            <a:r>
              <a:rPr lang="en-US" sz="3600"/>
              <a:t>Suppose a=a</a:t>
            </a:r>
            <a:r>
              <a:rPr lang="en-US" sz="3600" baseline="-25000"/>
              <a:t>1</a:t>
            </a:r>
            <a:r>
              <a:rPr lang="en-US" sz="3600"/>
              <a:t>a</a:t>
            </a:r>
            <a:r>
              <a:rPr lang="en-US" sz="3600" baseline="-25000"/>
              <a:t>2</a:t>
            </a:r>
            <a:r>
              <a:rPr lang="en-US" sz="3600"/>
              <a:t>…a</a:t>
            </a:r>
            <a:r>
              <a:rPr lang="en-US" sz="3600" baseline="-25000"/>
              <a:t>n</a:t>
            </a:r>
            <a:r>
              <a:rPr lang="en-US" sz="3600"/>
              <a:t> and b=b</a:t>
            </a:r>
            <a:r>
              <a:rPr lang="en-US" sz="3600" baseline="-25000"/>
              <a:t>1</a:t>
            </a:r>
            <a:r>
              <a:rPr lang="en-US" sz="3600"/>
              <a:t>b</a:t>
            </a:r>
            <a:r>
              <a:rPr lang="en-US" sz="3600" baseline="-25000"/>
              <a:t>2</a:t>
            </a:r>
            <a:r>
              <a:rPr lang="en-US" sz="3600"/>
              <a:t>…b</a:t>
            </a:r>
            <a:r>
              <a:rPr lang="en-US" sz="3600" baseline="-25000"/>
              <a:t>m</a:t>
            </a:r>
            <a:r>
              <a:rPr lang="en-US" sz="3600"/>
              <a:t> are two strings, </a:t>
            </a:r>
            <a:r>
              <a:rPr lang="en-US" sz="3600" b="1"/>
              <a:t>the first is less than the second </a:t>
            </a:r>
            <a:r>
              <a:rPr lang="en-US" sz="3600"/>
              <a:t>if </a:t>
            </a:r>
            <a:endParaRPr lang="en-US" sz="3600"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buSzPts val="2800"/>
              <a:buNone/>
            </a:pPr>
            <a:r>
              <a:rPr lang="en-US" sz="3600"/>
              <a:t>∃k≤min(n,m):</a:t>
            </a:r>
            <a:endParaRPr lang="en-US" sz="3600"/>
          </a:p>
          <a:p>
            <a:pPr marL="201295" lvl="1" indent="457200" algn="l" rtl="0">
              <a:lnSpc>
                <a:spcPct val="100000"/>
              </a:lnSpc>
              <a:spcBef>
                <a:spcPct val="0"/>
              </a:spcBef>
              <a:buSzPts val="2800"/>
              <a:buNone/>
            </a:pPr>
            <a:r>
              <a:rPr lang="en-US" sz="3200"/>
              <a:t>∀i, 1≤i≤k: a</a:t>
            </a:r>
            <a:r>
              <a:rPr lang="en-US" sz="3200" baseline="-25000"/>
              <a:t>i </a:t>
            </a:r>
            <a:r>
              <a:rPr lang="en-US" sz="3200"/>
              <a:t> = b</a:t>
            </a:r>
            <a:r>
              <a:rPr lang="en-US" sz="3200" baseline="-25000"/>
              <a:t>i</a:t>
            </a:r>
            <a:r>
              <a:rPr lang="en-US" sz="3200"/>
              <a:t>, and </a:t>
            </a:r>
            <a:endParaRPr lang="en-US" sz="3200"/>
          </a:p>
          <a:p>
            <a:pPr marL="201295" lvl="1" indent="457200" algn="l" rtl="0">
              <a:lnSpc>
                <a:spcPct val="100000"/>
              </a:lnSpc>
              <a:spcBef>
                <a:spcPct val="0"/>
              </a:spcBef>
              <a:buSzPts val="2800"/>
              <a:buNone/>
            </a:pPr>
            <a:r>
              <a:rPr lang="en-US" sz="3200"/>
              <a:t>a</a:t>
            </a:r>
            <a:r>
              <a:rPr lang="en-US" sz="3200" baseline="-25000"/>
              <a:t>k+1</a:t>
            </a:r>
            <a:r>
              <a:rPr lang="en-US" sz="3200"/>
              <a:t>&lt;b</a:t>
            </a:r>
            <a:r>
              <a:rPr lang="en-US" sz="3200" baseline="-25000"/>
              <a:t>k+1</a:t>
            </a:r>
            <a:endParaRPr lang="en-US" sz="3200" baseline="-25000"/>
          </a:p>
          <a:p>
            <a:pPr marL="0" lvl="0" indent="0" algn="l" rtl="0">
              <a:lnSpc>
                <a:spcPct val="100000"/>
              </a:lnSpc>
              <a:spcBef>
                <a:spcPct val="0"/>
              </a:spcBef>
              <a:buSzPts val="2800"/>
              <a:buNone/>
            </a:pPr>
            <a:r>
              <a:rPr lang="en-US" sz="3600" b="1" u="sng">
                <a:solidFill>
                  <a:srgbClr val="002060"/>
                </a:solidFill>
              </a:rPr>
              <a:t>Example</a:t>
            </a:r>
            <a:endParaRPr lang="en-US" sz="3600" b="1" u="sng">
              <a:solidFill>
                <a:srgbClr val="002060"/>
              </a:solidFill>
            </a:endParaRPr>
          </a:p>
          <a:p>
            <a:pPr marL="201295" lvl="1" indent="0" algn="l" rtl="0">
              <a:lnSpc>
                <a:spcPct val="100000"/>
              </a:lnSpc>
              <a:spcBef>
                <a:spcPct val="0"/>
              </a:spcBef>
              <a:buSzPts val="2800"/>
              <a:buNone/>
            </a:pPr>
            <a:r>
              <a:rPr lang="en-US" sz="3200" b="1" i="1"/>
              <a:t>fo</a:t>
            </a:r>
            <a:r>
              <a:rPr lang="en-US" sz="3200" i="1">
                <a:solidFill>
                  <a:srgbClr val="FF0000"/>
                </a:solidFill>
              </a:rPr>
              <a:t>d</a:t>
            </a:r>
            <a:r>
              <a:rPr lang="en-US" sz="3200" i="1"/>
              <a:t>der</a:t>
            </a:r>
            <a:r>
              <a:rPr lang="en-US" sz="3200"/>
              <a:t> &lt; </a:t>
            </a:r>
            <a:r>
              <a:rPr lang="en-US" sz="3200" b="1" i="1"/>
              <a:t>fo</a:t>
            </a:r>
            <a:r>
              <a:rPr lang="en-US" sz="3200" i="1">
                <a:solidFill>
                  <a:srgbClr val="FF0000"/>
                </a:solidFill>
              </a:rPr>
              <a:t>o</a:t>
            </a:r>
            <a:endParaRPr sz="3200" i="1">
              <a:solidFill>
                <a:srgbClr val="FF0000"/>
              </a:solidFill>
            </a:endParaRPr>
          </a:p>
          <a:p>
            <a:pPr marL="201295" lvl="1" indent="0" algn="l" rtl="0">
              <a:lnSpc>
                <a:spcPct val="100000"/>
              </a:lnSpc>
              <a:spcBef>
                <a:spcPct val="0"/>
              </a:spcBef>
              <a:buSzPts val="2800"/>
              <a:buNone/>
            </a:pPr>
            <a:r>
              <a:rPr lang="en-US" sz="3200" b="1" i="1"/>
              <a:t>bar</a:t>
            </a:r>
            <a:r>
              <a:rPr lang="en-US" sz="3200"/>
              <a:t> &lt; </a:t>
            </a:r>
            <a:r>
              <a:rPr lang="en-US" sz="3200" b="1" i="1"/>
              <a:t>bar</a:t>
            </a:r>
            <a:r>
              <a:rPr lang="en-US" sz="3200" i="1">
                <a:solidFill>
                  <a:srgbClr val="FF0000"/>
                </a:solidFill>
              </a:rPr>
              <a:t>g</a:t>
            </a:r>
            <a:r>
              <a:rPr lang="en-US" sz="3200" i="1"/>
              <a:t>ain</a:t>
            </a:r>
            <a:endParaRPr lang="en-US" sz="3200" i="1"/>
          </a:p>
        </p:txBody>
      </p:sp>
      <p:sp>
        <p:nvSpPr>
          <p:cNvPr id="241" name="Google Shape;241;p7"/>
          <p:cNvSpPr txBox="1"/>
          <p:nvPr>
            <p:ph type="title"/>
          </p:nvPr>
        </p:nvSpPr>
        <p:spPr>
          <a:xfrm>
            <a:off x="186690" y="183515"/>
            <a:ext cx="11623040" cy="6807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Comparison of Strings</a:t>
            </a:r>
            <a:endParaRPr lang="en-US"/>
          </a:p>
        </p:txBody>
      </p:sp>
      <p:sp>
        <p:nvSpPr>
          <p:cNvPr id="243" name="Google Shape;243;p7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/>
          <p:nvPr>
            <p:ph type="body" idx="1"/>
          </p:nvPr>
        </p:nvSpPr>
        <p:spPr>
          <a:xfrm>
            <a:off x="289560" y="1274445"/>
            <a:ext cx="8898255" cy="76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4000" b="1">
                <a:solidFill>
                  <a:srgbClr val="002060"/>
                </a:solidFill>
              </a:rPr>
              <a:t>Like or Not Like</a:t>
            </a:r>
            <a:endParaRPr lang="en-US" sz="4000" b="1">
              <a:solidFill>
                <a:srgbClr val="002060"/>
              </a:solidFill>
            </a:endParaRPr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320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320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320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3200"/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3200">
                <a:solidFill>
                  <a:schemeClr val="tx1"/>
                </a:solidFill>
              </a:rPr>
              <a:t>Two special characters</a:t>
            </a:r>
            <a:endParaRPr lang="en-US" sz="3200">
              <a:solidFill>
                <a:schemeClr val="tx1"/>
              </a:solidFill>
            </a:endParaRPr>
          </a:p>
          <a:p>
            <a:pPr marL="384175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 b="1">
                <a:solidFill>
                  <a:srgbClr val="FF0000"/>
                </a:solidFill>
              </a:rPr>
              <a:t>%</a:t>
            </a:r>
            <a:r>
              <a:rPr lang="en-US" sz="2800"/>
              <a:t> </a:t>
            </a:r>
            <a:r>
              <a:rPr lang="en-US" sz="2800">
                <a:solidFill>
                  <a:schemeClr val="tx1"/>
                </a:solidFill>
              </a:rPr>
              <a:t>means any sequence of 0 or more characters</a:t>
            </a:r>
            <a:endParaRPr lang="en-US" sz="2800">
              <a:solidFill>
                <a:schemeClr val="tx1"/>
              </a:solidFill>
            </a:endParaRPr>
          </a:p>
          <a:p>
            <a:pPr marL="384175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n-US" sz="2800" b="1">
                <a:solidFill>
                  <a:srgbClr val="FF0000"/>
                </a:solidFill>
              </a:rPr>
              <a:t>_</a:t>
            </a:r>
            <a:r>
              <a:rPr lang="en-US" sz="2800"/>
              <a:t> </a:t>
            </a:r>
            <a:r>
              <a:rPr lang="en-US" sz="2800">
                <a:solidFill>
                  <a:schemeClr val="tx1"/>
                </a:solidFill>
              </a:rPr>
              <a:t>means any one character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50" name="Google Shape;250;p8"/>
          <p:cNvSpPr txBox="1"/>
          <p:nvPr>
            <p:ph type="title"/>
          </p:nvPr>
        </p:nvSpPr>
        <p:spPr>
          <a:xfrm>
            <a:off x="72390" y="286385"/>
            <a:ext cx="11828780" cy="681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Pattern Matching in SQL</a:t>
            </a:r>
            <a:endParaRPr lang="en-US"/>
          </a:p>
        </p:txBody>
      </p:sp>
      <p:sp>
        <p:nvSpPr>
          <p:cNvPr id="251" name="Google Shape;251;p8"/>
          <p:cNvSpPr txBox="1"/>
          <p:nvPr/>
        </p:nvSpPr>
        <p:spPr>
          <a:xfrm>
            <a:off x="730885" y="2034540"/>
            <a:ext cx="4793615" cy="2049780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SELECT</a:t>
            </a:r>
            <a:endParaRPr sz="2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FROM</a:t>
            </a:r>
            <a:endParaRPr sz="2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WHERE</a:t>
            </a:r>
            <a:r>
              <a:rPr lang="en-US" sz="2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 LIKE p;</a:t>
            </a:r>
            <a:endParaRPr lang="en-US" sz="2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" name="Google Shape;252;p8"/>
          <p:cNvSpPr txBox="1"/>
          <p:nvPr/>
        </p:nvSpPr>
        <p:spPr>
          <a:xfrm>
            <a:off x="7046595" y="2034540"/>
            <a:ext cx="4781550" cy="2028825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SELECT</a:t>
            </a:r>
            <a:endParaRPr sz="2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FROM</a:t>
            </a:r>
            <a:endParaRPr sz="2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WHERE</a:t>
            </a:r>
            <a:r>
              <a:rPr lang="en-US" sz="2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 NOT LIKE p;</a:t>
            </a:r>
            <a:endParaRPr lang="en-US" sz="2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4" name="Google Shape;254;p8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9"/>
          <p:cNvSpPr txBox="1"/>
          <p:nvPr>
            <p:ph type="body" idx="1"/>
          </p:nvPr>
        </p:nvSpPr>
        <p:spPr>
          <a:xfrm>
            <a:off x="300355" y="1127760"/>
            <a:ext cx="11406505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3200" b="1"/>
              <a:t>Example 5.1:</a:t>
            </a:r>
            <a:r>
              <a:rPr lang="en-US" sz="3200"/>
              <a:t> </a:t>
            </a:r>
            <a:r>
              <a:rPr lang="en-US" sz="2800"/>
              <a:t>Find all employees named as ‘Võ Việt Anh’</a:t>
            </a:r>
            <a:endParaRPr lang="en-US" sz="2800"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sz="3200" b="1"/>
              <a:t>Example 5.2: </a:t>
            </a:r>
            <a:r>
              <a:rPr lang="en-US" sz="2800"/>
              <a:t>Find all employees whose name is ended at ‘Anh’</a:t>
            </a:r>
            <a:endParaRPr lang="en-US" sz="2800"/>
          </a:p>
        </p:txBody>
      </p:sp>
      <p:pic>
        <p:nvPicPr>
          <p:cNvPr id="262" name="Google Shape;262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31165" y="2820670"/>
            <a:ext cx="10948670" cy="142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31165" y="4628515"/>
            <a:ext cx="10892790" cy="146621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9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50" name="Google Shape;250;p8"/>
          <p:cNvSpPr txBox="1"/>
          <p:nvPr>
            <p:ph type="title"/>
          </p:nvPr>
        </p:nvSpPr>
        <p:spPr>
          <a:xfrm>
            <a:off x="72390" y="286385"/>
            <a:ext cx="11828780" cy="681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Pattern Matching in SQL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/>
          <p:nvPr>
            <p:ph type="body" idx="1"/>
          </p:nvPr>
        </p:nvSpPr>
        <p:spPr>
          <a:xfrm>
            <a:off x="713740" y="1127760"/>
            <a:ext cx="11003915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3600">
                <a:solidFill>
                  <a:srgbClr val="002060"/>
                </a:solidFill>
              </a:rPr>
              <a:t>USING </a:t>
            </a:r>
            <a:r>
              <a:rPr lang="en-US" sz="3600" b="1">
                <a:solidFill>
                  <a:srgbClr val="002060"/>
                </a:solidFill>
              </a:rPr>
              <a:t>ESCAPE</a:t>
            </a:r>
            <a:r>
              <a:rPr lang="en-US" sz="3600">
                <a:solidFill>
                  <a:srgbClr val="002060"/>
                </a:solidFill>
              </a:rPr>
              <a:t> keyword</a:t>
            </a:r>
            <a:endParaRPr lang="en-US" sz="3600">
              <a:solidFill>
                <a:srgbClr val="002060"/>
              </a:solidFill>
            </a:endParaRPr>
          </a:p>
          <a:p>
            <a:pPr marL="201295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3200">
                <a:solidFill>
                  <a:srgbClr val="002060"/>
                </a:solidFill>
              </a:rPr>
              <a:t>SQL allows us to specify any one character we like as the escape character for a single pattern</a:t>
            </a:r>
            <a:endParaRPr lang="en-US" sz="3200">
              <a:solidFill>
                <a:srgbClr val="002060"/>
              </a:solidFill>
            </a:endParaRPr>
          </a:p>
          <a:p>
            <a:pPr marL="201295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3200" b="1">
                <a:solidFill>
                  <a:srgbClr val="002060"/>
                </a:solidFill>
              </a:rPr>
              <a:t>Example:</a:t>
            </a:r>
            <a:endParaRPr lang="en-US" sz="3200" b="1">
              <a:solidFill>
                <a:srgbClr val="002060"/>
              </a:solidFill>
            </a:endParaRPr>
          </a:p>
          <a:p>
            <a:pPr marL="201295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002060"/>
                </a:solidFill>
              </a:rPr>
              <a:t>WHERE s LIKE ‘%20!%%’ ESCAPE !</a:t>
            </a:r>
            <a:endParaRPr lang="en-US" sz="2800">
              <a:solidFill>
                <a:srgbClr val="002060"/>
              </a:solidFill>
            </a:endParaRPr>
          </a:p>
          <a:p>
            <a:pPr marL="384175" lvl="2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800">
                <a:solidFill>
                  <a:srgbClr val="002060"/>
                </a:solidFill>
              </a:rPr>
              <a:t>Or WHERE s LIKE ‘%20@%%’ ESCAPE @</a:t>
            </a:r>
            <a:endParaRPr lang="en-US" sz="2800">
              <a:solidFill>
                <a:srgbClr val="002060"/>
              </a:solidFill>
            </a:endParaRPr>
          </a:p>
          <a:p>
            <a:pPr marL="567055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800">
                <a:solidFill>
                  <a:srgbClr val="002060"/>
                </a:solidFill>
              </a:rPr>
              <a:t>🡺 Matching any s string contains the 20% string</a:t>
            </a:r>
            <a:endParaRPr lang="en-US" sz="2800">
              <a:solidFill>
                <a:srgbClr val="002060"/>
              </a:solidFill>
            </a:endParaRPr>
          </a:p>
          <a:p>
            <a:pPr marL="567055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2800">
                <a:solidFill>
                  <a:srgbClr val="002060"/>
                </a:solidFill>
              </a:rPr>
              <a:t>WHERE s LIKE ‘x%%x%’ ESCAPE x</a:t>
            </a:r>
            <a:endParaRPr lang="en-US" sz="2800">
              <a:solidFill>
                <a:srgbClr val="002060"/>
              </a:solidFill>
            </a:endParaRPr>
          </a:p>
          <a:p>
            <a:pPr marL="567055" lvl="2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 sz="2800">
                <a:solidFill>
                  <a:srgbClr val="002060"/>
                </a:solidFill>
              </a:rPr>
              <a:t>🡺 Matching any s string that begins and ends with the character %</a:t>
            </a:r>
            <a:endParaRPr lang="en-US" sz="2800">
              <a:solidFill>
                <a:srgbClr val="002060"/>
              </a:solidFill>
            </a:endParaRPr>
          </a:p>
        </p:txBody>
      </p:sp>
      <p:sp>
        <p:nvSpPr>
          <p:cNvPr id="273" name="Google Shape;273;p10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274" name="Google Shape;274;p10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50" name="Google Shape;250;p8"/>
          <p:cNvSpPr txBox="1"/>
          <p:nvPr>
            <p:ph type="title"/>
          </p:nvPr>
        </p:nvSpPr>
        <p:spPr>
          <a:xfrm>
            <a:off x="72390" y="286385"/>
            <a:ext cx="11828780" cy="6813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Pattern Matching in SQL</a:t>
            </a:r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"/>
          <p:cNvSpPr txBox="1"/>
          <p:nvPr>
            <p:ph type="body" idx="1"/>
          </p:nvPr>
        </p:nvSpPr>
        <p:spPr>
          <a:xfrm>
            <a:off x="381000" y="1127760"/>
            <a:ext cx="11360785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3200">
                <a:solidFill>
                  <a:srgbClr val="002060"/>
                </a:solidFill>
              </a:rPr>
              <a:t>Dates and times are special data types in SQL</a:t>
            </a:r>
            <a:endParaRPr lang="en-US" sz="3200">
              <a:solidFill>
                <a:srgbClr val="002060"/>
              </a:solidFill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3200">
                <a:solidFill>
                  <a:srgbClr val="002060"/>
                </a:solidFill>
              </a:rPr>
              <a:t>A </a:t>
            </a:r>
            <a:r>
              <a:rPr lang="en-US" sz="3200" i="1">
                <a:solidFill>
                  <a:srgbClr val="002060"/>
                </a:solidFill>
              </a:rPr>
              <a:t>date</a:t>
            </a:r>
            <a:r>
              <a:rPr lang="en-US" sz="3200">
                <a:solidFill>
                  <a:srgbClr val="002060"/>
                </a:solidFill>
              </a:rPr>
              <a:t> constant’s presentation</a:t>
            </a:r>
            <a:endParaRPr lang="en-US" sz="3200">
              <a:solidFill>
                <a:srgbClr val="002060"/>
              </a:solidFill>
            </a:endParaRPr>
          </a:p>
          <a:p>
            <a:pPr marL="658495" lvl="2" indent="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DATE</a:t>
            </a:r>
            <a:r>
              <a:rPr lang="en-US" sz="2800"/>
              <a:t> ‘1948-05-14’</a:t>
            </a:r>
            <a:endParaRPr lang="en-US" sz="2800"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sz="3200"/>
              <a:t>A </a:t>
            </a:r>
            <a:r>
              <a:rPr lang="en-US" sz="3200" i="1"/>
              <a:t>time</a:t>
            </a:r>
            <a:r>
              <a:rPr lang="en-US" sz="3200"/>
              <a:t> constant’s presentation</a:t>
            </a:r>
            <a:endParaRPr lang="en-US" sz="3200"/>
          </a:p>
          <a:p>
            <a:pPr marL="658495" lvl="2" indent="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TIME</a:t>
            </a:r>
            <a:r>
              <a:rPr lang="en-US" sz="2800"/>
              <a:t> ‘15:00:02.5’</a:t>
            </a:r>
            <a:endParaRPr lang="en-US" sz="2800"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sz="3200"/>
              <a:t>A combination of dates and times</a:t>
            </a:r>
            <a:endParaRPr lang="en-US" sz="3200"/>
          </a:p>
          <a:p>
            <a:pPr marL="384175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800">
                <a:solidFill>
                  <a:srgbClr val="FF0000"/>
                </a:solidFill>
              </a:rPr>
              <a:t>TIMESTAMP</a:t>
            </a:r>
            <a:r>
              <a:rPr lang="en-US" sz="2800"/>
              <a:t> ‘1948-05-14 12:00:00’</a:t>
            </a:r>
            <a:endParaRPr lang="en-US" sz="2800"/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sz="3200"/>
              <a:t>Operations on date and time</a:t>
            </a:r>
            <a:endParaRPr lang="en-US" sz="3200"/>
          </a:p>
          <a:p>
            <a:pPr marL="384175" lvl="1" indent="-18288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Arithmetic operations</a:t>
            </a:r>
            <a:endParaRPr lang="en-US" sz="2800"/>
          </a:p>
          <a:p>
            <a:pPr marL="384175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◦"/>
            </a:pPr>
            <a:r>
              <a:rPr lang="en-US" sz="2800"/>
              <a:t>Comparison operations</a:t>
            </a:r>
            <a:endParaRPr lang="en-US" sz="2800"/>
          </a:p>
        </p:txBody>
      </p:sp>
      <p:sp>
        <p:nvSpPr>
          <p:cNvPr id="281" name="Google Shape;281;p11"/>
          <p:cNvSpPr txBox="1"/>
          <p:nvPr>
            <p:ph type="title"/>
          </p:nvPr>
        </p:nvSpPr>
        <p:spPr>
          <a:xfrm>
            <a:off x="1996440" y="194945"/>
            <a:ext cx="7936865" cy="5778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Dates and Times</a:t>
            </a:r>
            <a:endParaRPr lang="en-US"/>
          </a:p>
        </p:txBody>
      </p:sp>
      <p:sp>
        <p:nvSpPr>
          <p:cNvPr id="282" name="Google Shape;282;p11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283" name="Google Shape;283;p11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"/>
          <p:cNvSpPr txBox="1"/>
          <p:nvPr>
            <p:ph type="body" idx="1"/>
          </p:nvPr>
        </p:nvSpPr>
        <p:spPr>
          <a:xfrm>
            <a:off x="381000" y="1127760"/>
            <a:ext cx="11257280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9144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400" b="1">
                <a:solidFill>
                  <a:schemeClr val="tx1"/>
                </a:solidFill>
              </a:rPr>
              <a:t>Null value:</a:t>
            </a:r>
            <a:r>
              <a:rPr lang="en-US" sz="2400">
                <a:solidFill>
                  <a:schemeClr val="tx1"/>
                </a:solidFill>
              </a:rPr>
              <a:t> special value in SQL</a:t>
            </a:r>
            <a:endParaRPr lang="en-US" sz="2400">
              <a:solidFill>
                <a:schemeClr val="tx1"/>
              </a:solidFill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400" b="1">
                <a:solidFill>
                  <a:schemeClr val="tx1"/>
                </a:solidFill>
              </a:rPr>
              <a:t>Some interpretations</a:t>
            </a:r>
            <a:endParaRPr lang="en-US" sz="2400" b="1">
              <a:solidFill>
                <a:schemeClr val="tx1"/>
              </a:solidFill>
            </a:endParaRPr>
          </a:p>
          <a:p>
            <a:pPr marL="658495" lvl="1" indent="-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Wingdings" panose="05000000000000000000" charset="0"/>
              <a:buChar char="o"/>
            </a:pPr>
            <a:r>
              <a:rPr lang="en-US" sz="2800" i="1">
                <a:solidFill>
                  <a:schemeClr val="tx1"/>
                </a:solidFill>
              </a:rPr>
              <a:t>Value unknown</a:t>
            </a:r>
            <a:r>
              <a:rPr lang="en-US" sz="2800">
                <a:solidFill>
                  <a:schemeClr val="tx1"/>
                </a:solidFill>
              </a:rPr>
              <a:t>: there is, but I don’t know what it is</a:t>
            </a:r>
            <a:endParaRPr lang="en-US" sz="2800">
              <a:solidFill>
                <a:schemeClr val="tx1"/>
              </a:solidFill>
            </a:endParaRPr>
          </a:p>
          <a:p>
            <a:pPr marL="658495" lvl="1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Wingdings" panose="05000000000000000000" charset="0"/>
              <a:buChar char="o"/>
            </a:pPr>
            <a:r>
              <a:rPr lang="en-US" sz="2800" i="1">
                <a:solidFill>
                  <a:schemeClr val="tx1"/>
                </a:solidFill>
              </a:rPr>
              <a:t>Value inapplicable</a:t>
            </a:r>
            <a:r>
              <a:rPr lang="en-US" sz="2800">
                <a:solidFill>
                  <a:schemeClr val="tx1"/>
                </a:solidFill>
              </a:rPr>
              <a:t>: there is no value that makes sense here</a:t>
            </a:r>
            <a:endParaRPr lang="en-US" sz="2800">
              <a:solidFill>
                <a:schemeClr val="tx1"/>
              </a:solidFill>
            </a:endParaRPr>
          </a:p>
          <a:p>
            <a:pPr marL="658495" lvl="1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Wingdings" panose="05000000000000000000" charset="0"/>
              <a:buChar char="o"/>
            </a:pPr>
            <a:r>
              <a:rPr lang="en-US" sz="2800" i="1">
                <a:solidFill>
                  <a:schemeClr val="tx1"/>
                </a:solidFill>
              </a:rPr>
              <a:t>Value withheld</a:t>
            </a:r>
            <a:r>
              <a:rPr lang="en-US" sz="2800">
                <a:solidFill>
                  <a:schemeClr val="tx1"/>
                </a:solidFill>
              </a:rPr>
              <a:t>: we are not entitled to know the value that belongs here</a:t>
            </a:r>
            <a:endParaRPr lang="en-US" sz="2800">
              <a:solidFill>
                <a:schemeClr val="tx1"/>
              </a:solidFill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 "/>
            </a:pPr>
            <a:r>
              <a:rPr lang="en-US" sz="2400" b="1">
                <a:solidFill>
                  <a:schemeClr val="tx1"/>
                </a:solidFill>
              </a:rPr>
              <a:t>Null is not a constant</a:t>
            </a:r>
            <a:endParaRPr lang="en-US" sz="2400" b="1">
              <a:solidFill>
                <a:schemeClr val="tx1"/>
              </a:solidFill>
            </a:endParaRPr>
          </a:p>
          <a:p>
            <a:pPr marL="91440" lvl="0" indent="-1778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400">
                <a:solidFill>
                  <a:schemeClr val="tx1"/>
                </a:solidFill>
              </a:rPr>
              <a:t>Two rules for operating upon a NULL value in WHERE clause</a:t>
            </a:r>
            <a:endParaRPr lang="en-US" sz="2400">
              <a:solidFill>
                <a:schemeClr val="tx1"/>
              </a:solidFill>
            </a:endParaRPr>
          </a:p>
          <a:p>
            <a:pPr marL="658495" lvl="1" indent="-457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Wingdings" panose="05000000000000000000" charset="0"/>
              <a:buChar char="o"/>
            </a:pPr>
            <a:r>
              <a:rPr lang="en-US" sz="2800">
                <a:solidFill>
                  <a:schemeClr val="tx1"/>
                </a:solidFill>
              </a:rPr>
              <a:t>Arithmetic operators on NULL values will return a NULL value</a:t>
            </a:r>
            <a:endParaRPr lang="en-US" sz="2800">
              <a:solidFill>
                <a:schemeClr val="tx1"/>
              </a:solidFill>
            </a:endParaRPr>
          </a:p>
          <a:p>
            <a:pPr marL="658495" lvl="1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Wingdings" panose="05000000000000000000" charset="0"/>
              <a:buChar char="o"/>
            </a:pPr>
            <a:r>
              <a:rPr lang="en-US" sz="2800">
                <a:solidFill>
                  <a:schemeClr val="tx1"/>
                </a:solidFill>
              </a:rPr>
              <a:t>Comparisons with NULL values will return UNKNOWN</a:t>
            </a:r>
            <a:endParaRPr lang="en-US" sz="2800">
              <a:solidFill>
                <a:schemeClr val="tx1"/>
              </a:solidFill>
            </a:endParaRPr>
          </a:p>
          <a:p>
            <a:pPr marL="384175" lvl="1" indent="-50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90" name="Google Shape;290;p12"/>
          <p:cNvSpPr txBox="1"/>
          <p:nvPr>
            <p:ph type="title"/>
          </p:nvPr>
        </p:nvSpPr>
        <p:spPr>
          <a:xfrm>
            <a:off x="794385" y="286385"/>
            <a:ext cx="10843260" cy="5791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Null Values</a:t>
            </a:r>
            <a:endParaRPr lang="en-US"/>
          </a:p>
        </p:txBody>
      </p:sp>
      <p:sp>
        <p:nvSpPr>
          <p:cNvPr id="291" name="Google Shape;291;p12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292" name="Google Shape;292;p12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"/>
          <p:cNvSpPr txBox="1"/>
          <p:nvPr>
            <p:ph type="body" idx="1"/>
          </p:nvPr>
        </p:nvSpPr>
        <p:spPr>
          <a:xfrm>
            <a:off x="571500" y="1127760"/>
            <a:ext cx="11050905" cy="5069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27000" algn="l" rtl="0">
              <a:lnSpc>
                <a:spcPct val="90000"/>
              </a:lnSpc>
              <a:spcBef>
                <a:spcPct val="0"/>
              </a:spcBef>
              <a:buSzPts val="2000"/>
              <a:buChar char=" 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Truth table for True, False, and Unknown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-127000" algn="l" rtl="0">
              <a:lnSpc>
                <a:spcPct val="90000"/>
              </a:lnSpc>
              <a:spcBef>
                <a:spcPct val="0"/>
              </a:spcBef>
              <a:buSzPts val="2000"/>
              <a:buChar char=" 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We can think of TRUE=1; FALSE=0; UNKNOWN=1/2, so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175" lvl="1" indent="-182880" algn="l" rtl="0">
              <a:lnSpc>
                <a:spcPct val="90000"/>
              </a:lnSpc>
              <a:spcBef>
                <a:spcPct val="0"/>
              </a:spcBef>
              <a:buSzPts val="1600"/>
              <a:buChar char="◦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x AND y = MIN(x,y); x OR y = MAX(x, y); NOT x = 1-x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9" name="Google Shape;299;p13"/>
          <p:cNvSpPr txBox="1"/>
          <p:nvPr>
            <p:ph type="title"/>
          </p:nvPr>
        </p:nvSpPr>
        <p:spPr>
          <a:xfrm>
            <a:off x="736600" y="286385"/>
            <a:ext cx="10886440" cy="6921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The Truth-Value UNKNOWN</a:t>
            </a:r>
            <a:endParaRPr lang="en-US"/>
          </a:p>
        </p:txBody>
      </p:sp>
      <p:graphicFrame>
        <p:nvGraphicFramePr>
          <p:cNvPr id="300" name="Google Shape;300;p13"/>
          <p:cNvGraphicFramePr/>
          <p:nvPr>
            <p:custDataLst>
              <p:tags r:id="rId1"/>
            </p:custDataLst>
          </p:nvPr>
        </p:nvGraphicFramePr>
        <p:xfrm>
          <a:off x="570230" y="2423795"/>
          <a:ext cx="11052175" cy="4201795"/>
        </p:xfrm>
        <a:graphic>
          <a:graphicData uri="http://schemas.openxmlformats.org/drawingml/2006/table">
            <a:tbl>
              <a:tblPr firstRow="1" bandRow="1">
                <a:noFill/>
                <a:tableStyleId>{3E43525E-37C0-4876-8FA3-B76E93834B79}</a:tableStyleId>
              </a:tblPr>
              <a:tblGrid>
                <a:gridCol w="2210435"/>
                <a:gridCol w="2210435"/>
                <a:gridCol w="2210435"/>
                <a:gridCol w="2210435"/>
                <a:gridCol w="2210435"/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</a:t>
                      </a:r>
                      <a:endParaRPr lang="en-US"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y</a:t>
                      </a:r>
                      <a:endParaRPr lang="en-US"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 AND y</a:t>
                      </a:r>
                      <a:endParaRPr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x OR y</a:t>
                      </a:r>
                      <a:endParaRPr lang="en-US" sz="1800" b="1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NOT x</a:t>
                      </a:r>
                      <a:endParaRPr lang="en-US" sz="1800" b="1" u="none" strike="noStrike" cap="none"/>
                    </a:p>
                  </a:txBody>
                  <a:tcPr marL="91450" marR="91450" marT="45725" marB="45725"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TRUE</a:t>
                      </a:r>
                      <a:endParaRPr lang="en-US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 lang="en-US" sz="1800"/>
                    </a:p>
                  </a:txBody>
                  <a:tcPr marL="91450" marR="91450" marT="45725" marB="45725"/>
                </a:tc>
              </a:tr>
              <a:tr h="4749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 lang="en-US" sz="1800"/>
                    </a:p>
                  </a:txBody>
                  <a:tcPr marL="91450" marR="91450" marT="45725" marB="45725"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 lang="en-US" sz="1800"/>
                    </a:p>
                  </a:txBody>
                  <a:tcPr marL="91450" marR="91450" marT="45725" marB="45725"/>
                </a:tc>
              </a:tr>
              <a:tr h="4743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 lang="en-US" sz="1800"/>
                    </a:p>
                  </a:txBody>
                  <a:tcPr marL="91450" marR="91450" marT="45725" marB="45725"/>
                </a:tc>
              </a:tr>
              <a:tr h="47498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 lang="en-US" sz="1800"/>
                    </a:p>
                  </a:txBody>
                  <a:tcPr marL="91450" marR="91450" marT="45725" marB="45725"/>
                </a:tc>
              </a:tr>
              <a:tr h="4743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 lang="en-US" sz="1800"/>
                    </a:p>
                  </a:txBody>
                  <a:tcPr marL="91450" marR="91450" marT="45725" marB="45725"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 lang="en-US" sz="1800"/>
                    </a:p>
                  </a:txBody>
                  <a:tcPr marL="91450" marR="91450" marT="45725" marB="45725"/>
                </a:tc>
              </a:tr>
              <a:tr h="47434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UNKNOWN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 lang="en-US" sz="1800"/>
                    </a:p>
                  </a:txBody>
                  <a:tcPr marL="91450" marR="91450" marT="45725" marB="45725"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FALSE</a:t>
                      </a:r>
                      <a:endParaRPr lang="en-US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TRUE</a:t>
                      </a:r>
                      <a:endParaRPr lang="en-US"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302" name="Google Shape;302;p13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311785" y="219710"/>
          <a:ext cx="11407775" cy="7200265"/>
        </p:xfrm>
        <a:graphic>
          <a:graphicData uri="http://schemas.openxmlformats.org/drawingml/2006/table">
            <a:tbl>
              <a:tblPr/>
              <a:tblGrid>
                <a:gridCol w="2188845"/>
                <a:gridCol w="9218930"/>
              </a:tblGrid>
              <a:tr h="565785"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Data TYPE</a:t>
                      </a:r>
                      <a:endParaRPr sz="2400" b="1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DE49B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USE CASE</a:t>
                      </a:r>
                      <a:endParaRPr sz="2400" b="1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DE49B"/>
                    </a:solidFill>
                  </a:tcPr>
                </a:tc>
              </a:tr>
              <a:tr h="709295">
                <a:tc>
                  <a:txBody>
                    <a:bodyPr/>
                    <a:p>
                      <a:pPr algn="ctr" fontAlgn="ctr"/>
                      <a:r>
                        <a:rPr sz="2000" b="1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INT</a:t>
                      </a:r>
                      <a:endParaRPr sz="2000" b="1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EF2CD"/>
                    </a:solidFill>
                  </a:tcPr>
                </a:tc>
                <a:tc>
                  <a:txBody>
                    <a:bodyPr/>
                    <a:p>
                      <a:pPr marL="142240" indent="11430" algn="l" fontAlgn="b"/>
                      <a:r>
                        <a:rPr sz="2000" b="0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Used for integer values without decimals, suitable for counting, identifiers, and whole numbers.</a:t>
                      </a:r>
                      <a:endParaRPr sz="2000" b="0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EF2CD"/>
                    </a:solidFill>
                  </a:tcPr>
                </a:tc>
              </a:tr>
              <a:tr h="709295">
                <a:tc>
                  <a:txBody>
                    <a:bodyPr/>
                    <a:p>
                      <a:pPr algn="ctr" fontAlgn="ctr"/>
                      <a:r>
                        <a:rPr sz="2000" b="1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DECIMAL</a:t>
                      </a:r>
                      <a:endParaRPr sz="2000" b="1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EF2CD"/>
                    </a:solidFill>
                  </a:tcPr>
                </a:tc>
                <a:tc>
                  <a:txBody>
                    <a:bodyPr/>
                    <a:p>
                      <a:pPr marL="142240" indent="11430" algn="l" fontAlgn="b">
                        <a:buClrTx/>
                        <a:buSzTx/>
                        <a:buFontTx/>
                      </a:pPr>
                      <a:r>
                        <a:rPr sz="2000" b="0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Used for exact numerical values with fixed precision and scale, suitable for financial calculations and quantities where exact precision is needed.</a:t>
                      </a:r>
                      <a:endParaRPr sz="2000" b="0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EF2CD"/>
                    </a:solidFill>
                  </a:tcPr>
                </a:tc>
              </a:tr>
              <a:tr h="709295">
                <a:tc>
                  <a:txBody>
                    <a:bodyPr/>
                    <a:p>
                      <a:pPr algn="ctr" fontAlgn="ctr"/>
                      <a:r>
                        <a:rPr sz="2000" b="1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VARCHAR(n)</a:t>
                      </a:r>
                      <a:endParaRPr sz="2000" b="1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EF2CD"/>
                    </a:solidFill>
                  </a:tcPr>
                </a:tc>
                <a:tc>
                  <a:txBody>
                    <a:bodyPr/>
                    <a:p>
                      <a:pPr marL="142240" indent="11430" algn="l" fontAlgn="b">
                        <a:buClrTx/>
                        <a:buSzTx/>
                        <a:buFontTx/>
                      </a:pPr>
                      <a:r>
                        <a:rPr sz="2000" b="0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Used for variable-length character strings, suitable for text fields where the length can vary like names, emails, or descriptions.</a:t>
                      </a:r>
                      <a:endParaRPr sz="2000" b="0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EF2CD"/>
                    </a:solidFill>
                  </a:tcPr>
                </a:tc>
              </a:tr>
              <a:tr h="709295">
                <a:tc>
                  <a:txBody>
                    <a:bodyPr/>
                    <a:p>
                      <a:pPr algn="ctr" fontAlgn="ctr"/>
                      <a:r>
                        <a:rPr sz="2000" b="1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TEXT</a:t>
                      </a:r>
                      <a:endParaRPr sz="2000" b="1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EF2CD"/>
                    </a:solidFill>
                  </a:tcPr>
                </a:tc>
                <a:tc>
                  <a:txBody>
                    <a:bodyPr/>
                    <a:p>
                      <a:pPr marL="142240" indent="11430" algn="l" fontAlgn="b">
                        <a:buClrTx/>
                        <a:buSzTx/>
                        <a:buFontTx/>
                      </a:pPr>
                      <a:r>
                        <a:rPr sz="2000" b="0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Used for large variable-length character strings, suitable for long text fields lik comments, articles, or product descriptions.</a:t>
                      </a:r>
                      <a:endParaRPr sz="2000" b="0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EF2CD"/>
                    </a:solidFill>
                  </a:tcPr>
                </a:tc>
              </a:tr>
              <a:tr h="686435">
                <a:tc>
                  <a:txBody>
                    <a:bodyPr/>
                    <a:p>
                      <a:pPr algn="ctr" fontAlgn="ctr"/>
                      <a:r>
                        <a:rPr sz="2000" b="1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DATE</a:t>
                      </a:r>
                      <a:endParaRPr sz="2000" b="1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EF2CD"/>
                    </a:solidFill>
                  </a:tcPr>
                </a:tc>
                <a:tc>
                  <a:txBody>
                    <a:bodyPr/>
                    <a:p>
                      <a:pPr marL="142240" indent="11430" algn="l" fontAlgn="b">
                        <a:buClrTx/>
                        <a:buSzTx/>
                        <a:buFontTx/>
                      </a:pPr>
                      <a:r>
                        <a:rPr sz="2000" b="0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Used for date values, suitable for storing dates without time components like birthdays, anniversaries, or deadlines.</a:t>
                      </a:r>
                      <a:endParaRPr sz="2000" b="0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EF2CD"/>
                    </a:solidFill>
                  </a:tcPr>
                </a:tc>
              </a:tr>
              <a:tr h="709295">
                <a:tc>
                  <a:txBody>
                    <a:bodyPr/>
                    <a:p>
                      <a:pPr algn="ctr" fontAlgn="ctr"/>
                      <a:r>
                        <a:rPr sz="2000" b="1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TIME</a:t>
                      </a:r>
                      <a:endParaRPr sz="2000" b="1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EF2CD"/>
                    </a:solidFill>
                  </a:tcPr>
                </a:tc>
                <a:tc>
                  <a:txBody>
                    <a:bodyPr/>
                    <a:p>
                      <a:pPr marL="142240" indent="11430" algn="l" fontAlgn="b">
                        <a:buClrTx/>
                        <a:buSzTx/>
                        <a:buFontTx/>
                      </a:pPr>
                      <a:r>
                        <a:rPr sz="2000" b="0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Used for time values, suitable for storing times without date components like office hours or appointment times.</a:t>
                      </a:r>
                      <a:endParaRPr sz="2000" b="0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EF2CD"/>
                    </a:solidFill>
                  </a:tcPr>
                </a:tc>
              </a:tr>
              <a:tr h="709295">
                <a:tc>
                  <a:txBody>
                    <a:bodyPr/>
                    <a:p>
                      <a:pPr algn="ctr" fontAlgn="ctr"/>
                      <a:r>
                        <a:rPr sz="2000" b="1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DATETIME</a:t>
                      </a:r>
                      <a:endParaRPr sz="2000" b="1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EF2CD"/>
                    </a:solidFill>
                  </a:tcPr>
                </a:tc>
                <a:tc>
                  <a:txBody>
                    <a:bodyPr/>
                    <a:p>
                      <a:pPr marL="142240" indent="11430" algn="l" fontAlgn="b">
                        <a:buClrTx/>
                        <a:buSzTx/>
                        <a:buFontTx/>
                      </a:pPr>
                      <a:r>
                        <a:rPr sz="2000" b="0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Used for date and time values, suitable for storing precise moments in time like timestamps for events or logs.</a:t>
                      </a:r>
                      <a:endParaRPr sz="2000" b="0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EF2CD"/>
                    </a:solidFill>
                  </a:tcPr>
                </a:tc>
              </a:tr>
              <a:tr h="709295">
                <a:tc>
                  <a:txBody>
                    <a:bodyPr/>
                    <a:p>
                      <a:pPr algn="ctr" fontAlgn="ctr"/>
                      <a:r>
                        <a:rPr sz="2000" b="1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BOOLEAN</a:t>
                      </a:r>
                      <a:endParaRPr sz="2000" b="1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EF2CD"/>
                    </a:solidFill>
                  </a:tcPr>
                </a:tc>
                <a:tc>
                  <a:txBody>
                    <a:bodyPr/>
                    <a:p>
                      <a:pPr marL="142240" indent="11430" algn="l" fontAlgn="b">
                        <a:buClrTx/>
                        <a:buSzTx/>
                        <a:buFontTx/>
                      </a:pPr>
                      <a:r>
                        <a:rPr sz="2000" b="0" i="0">
                          <a:solidFill>
                            <a:srgbClr val="003453"/>
                          </a:solidFill>
                          <a:latin typeface="Arial" panose="020B0604020202020204"/>
                          <a:ea typeface="Arial" panose="020B0604020202020204"/>
                        </a:rPr>
                        <a:t>Used for true/false values, suitable for binary conditions like status flags or feature toggles.</a:t>
                      </a:r>
                      <a:endParaRPr sz="2000" b="0" i="0">
                        <a:solidFill>
                          <a:srgbClr val="003453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6667" marR="6667" marT="6667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EF2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/>
          <p:nvPr>
            <p:ph type="body" idx="1"/>
          </p:nvPr>
        </p:nvSpPr>
        <p:spPr>
          <a:xfrm>
            <a:off x="828040" y="1677035"/>
            <a:ext cx="10558145" cy="4519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37084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Wingdings" panose="05000000000000000000" charset="0"/>
              <a:buChar char="q"/>
            </a:pP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conditions in Where clause produce three truth values: True, False, and Unknown</a:t>
            </a:r>
            <a:endParaRPr lang="en-US" sz="3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84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Wingdings" panose="05000000000000000000" charset="0"/>
              <a:buChar char="q"/>
            </a:pP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Those tuples which condition has the value True become part of the answer</a:t>
            </a:r>
            <a:endParaRPr lang="en-US" sz="3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0840" lvl="0" indent="-4572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800"/>
              <a:buFont typeface="Wingdings" panose="05000000000000000000" charset="0"/>
              <a:buChar char="q"/>
            </a:pPr>
            <a:r>
              <a:rPr lang="en-US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Those tuples which condition has the value False or Unknown are excluded from the answer</a:t>
            </a:r>
            <a:endParaRPr lang="en-US" sz="3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Google Shape;309;p14"/>
          <p:cNvSpPr txBox="1"/>
          <p:nvPr>
            <p:ph type="title"/>
          </p:nvPr>
        </p:nvSpPr>
        <p:spPr>
          <a:xfrm>
            <a:off x="438785" y="240665"/>
            <a:ext cx="11130280" cy="73787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 panose="020B0604020202020204"/>
              <a:buNone/>
            </a:pPr>
            <a:r>
              <a:rPr lang="en-US"/>
              <a:t>The Truth-Value Unknown</a:t>
            </a:r>
            <a:endParaRPr lang="en-US"/>
          </a:p>
        </p:txBody>
      </p:sp>
      <p:sp>
        <p:nvSpPr>
          <p:cNvPr id="310" name="Google Shape;310;p14"/>
          <p:cNvSpPr txBox="1"/>
          <p:nvPr>
            <p:ph type="ftr" idx="11"/>
          </p:nvPr>
        </p:nvSpPr>
        <p:spPr>
          <a:xfrm>
            <a:off x="4288639" y="6459786"/>
            <a:ext cx="361710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LANGUAGE SQL</a:t>
            </a:r>
            <a:endParaRPr lang="en-US"/>
          </a:p>
        </p:txBody>
      </p:sp>
      <p:sp>
        <p:nvSpPr>
          <p:cNvPr id="311" name="Google Shape;311;p14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"/>
          <p:cNvSpPr txBox="1"/>
          <p:nvPr>
            <p:ph type="title"/>
          </p:nvPr>
        </p:nvSpPr>
        <p:spPr>
          <a:xfrm>
            <a:off x="381635" y="286385"/>
            <a:ext cx="11703050" cy="6705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40"/>
              <a:buFont typeface="Arial" panose="020B0604020202020204"/>
              <a:buNone/>
            </a:pPr>
            <a:r>
              <a:rPr lang="en-US">
                <a:solidFill>
                  <a:schemeClr val="bg1"/>
                </a:solidFill>
                <a:sym typeface="+mn-ea"/>
              </a:rPr>
              <a:t>2. Structure Query Language</a:t>
            </a:r>
            <a:endParaRPr 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234" name="Google Shape;234;p6"/>
          <p:cNvSpPr txBox="1"/>
          <p:nvPr>
            <p:ph type="sldNum" idx="12"/>
          </p:nvPr>
        </p:nvSpPr>
        <p:spPr>
          <a:xfrm>
            <a:off x="8949344" y="6459786"/>
            <a:ext cx="98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" y="1294765"/>
            <a:ext cx="12073255" cy="5562600"/>
          </a:xfrm>
          <a:solidFill>
            <a:schemeClr val="bg1"/>
          </a:solidFill>
          <a:ln>
            <a:noFill/>
          </a:ln>
        </p:spPr>
        <p:txBody>
          <a:bodyPr>
            <a:noAutofit/>
          </a:bodyPr>
          <a:p>
            <a:pPr marL="457200" lvl="1" indent="0" fontAlgn="auto">
              <a:lnSpc>
                <a:spcPct val="150000"/>
              </a:lnSpc>
              <a:spcBef>
                <a:spcPct val="0"/>
              </a:spcBef>
              <a:buSzPct val="150000"/>
              <a:buNone/>
            </a:pPr>
            <a:endParaRPr lang="en-US" altLang="vi-VN" sz="2400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spcBef>
                <a:spcPct val="0"/>
              </a:spcBef>
              <a:buSzPct val="100000"/>
              <a:buFont typeface="Arial" panose="020B0604020202020204" pitchFamily="34" charset="0"/>
              <a:buBlip>
                <a:blip r:embed="rId1"/>
              </a:buBlip>
            </a:pPr>
            <a:endParaRPr lang="en-US" altLang="vi-VN" sz="2400" dirty="0">
              <a:solidFill>
                <a:schemeClr val="tx1"/>
              </a:solidFill>
              <a:sym typeface="+mn-ea"/>
            </a:endParaRPr>
          </a:p>
          <a:p>
            <a:pPr marL="914400" lvl="2" indent="0" algn="l">
              <a:lnSpc>
                <a:spcPct val="150000"/>
              </a:lnSpc>
              <a:spcBef>
                <a:spcPct val="0"/>
              </a:spcBef>
              <a:buSzTx/>
              <a:buFont typeface="Arial" panose="020B0604020202020204" pitchFamily="34" charset="0"/>
              <a:buNone/>
            </a:pPr>
            <a:endParaRPr lang="en-US" altLang="vi-VN" sz="2400" dirty="0">
              <a:solidFill>
                <a:schemeClr val="tx1"/>
              </a:solidFill>
            </a:endParaRPr>
          </a:p>
          <a:p>
            <a:pPr marL="457200" lvl="1" indent="0" fontAlgn="auto">
              <a:lnSpc>
                <a:spcPct val="150000"/>
              </a:lnSpc>
              <a:spcBef>
                <a:spcPct val="0"/>
              </a:spcBef>
              <a:buSzPct val="150000"/>
              <a:buNone/>
            </a:pPr>
            <a:endParaRPr lang="en-US" altLang="vi-VN" sz="2400" dirty="0">
              <a:solidFill>
                <a:schemeClr val="tx1"/>
              </a:solidFill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118110" y="1106170"/>
            <a:ext cx="11966575" cy="5718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50875" lvl="2" indent="0" algn="l" defTabSz="457200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2.1. DDL - </a:t>
            </a:r>
            <a:r>
              <a:rPr lang="en-US" sz="3600" b="1" dirty="0">
                <a:solidFill>
                  <a:srgbClr val="008000"/>
                </a:solidFill>
                <a:effectLst/>
                <a:latin typeface="Tahoma" panose="020B0604030504040204" charset="0"/>
                <a:sym typeface="+mn-ea"/>
              </a:rPr>
              <a:t>Data Definition Language</a:t>
            </a:r>
            <a:endParaRPr lang="en-US" sz="4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0875" lvl="2" indent="0" algn="l" defTabSz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2.2. DML -</a:t>
            </a:r>
            <a:r>
              <a:rPr lang="en-US" sz="3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3600" b="1" dirty="0">
                <a:solidFill>
                  <a:srgbClr val="008000"/>
                </a:solidFill>
                <a:effectLst/>
                <a:latin typeface="Tahoma" panose="020B0604030504040204" charset="0"/>
                <a:sym typeface="+mn-ea"/>
              </a:rPr>
              <a:t>Data Manipulation Language</a:t>
            </a:r>
            <a:endParaRPr sz="4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0875" lvl="2" indent="0" algn="l" defTabSz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2.3. DCL (self studying)- </a:t>
            </a:r>
            <a:r>
              <a:rPr lang="en-US" sz="3600" b="1" dirty="0">
                <a:solidFill>
                  <a:srgbClr val="008000"/>
                </a:solidFill>
                <a:latin typeface="Tahoma" panose="020B0604030504040204" charset="0"/>
                <a:sym typeface="+mn-ea"/>
              </a:rPr>
              <a:t>Data Control Language</a:t>
            </a:r>
            <a:endParaRPr lang="en-US" sz="4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50875" lvl="2" indent="0" algn="l" defTabSz="4572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Wingdings" panose="05000000000000000000" charset="0"/>
              <a:buNone/>
            </a:pPr>
            <a:r>
              <a:rPr lang="en-US" sz="4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2.4. Sub query</a:t>
            </a:r>
            <a:endParaRPr lang="en-US" altLang="vi-VN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66.3,&quot;left&quot;:54.42796020507812,&quot;top&quot;:86.9,&quot;width&quot;:851.244079589843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8293_3*l_h_i*1_4_2"/>
  <p:tag name="KSO_WM_TEMPLATE_CATEGORY" val="diagram"/>
  <p:tag name="KSO_WM_TEMPLATE_INDEX" val="20238293"/>
  <p:tag name="KSO_WM_UNIT_LAYERLEVEL" val="1_1_1"/>
  <p:tag name="KSO_WM_TAG_VERSION" val="3.0"/>
  <p:tag name="KSO_WM_BEAUTIFY_FLAG" val="#wm#"/>
  <p:tag name="KSO_WM_UNIT_LINE_FORE_SCHEMECOLOR_INDEX" val="5"/>
  <p:tag name="KSO_WM_DIAGRAM_USE_COLOR_VALUE" val="{&quot;color_scheme&quot;:1,&quot;theme_color_indexes&quot;:[5,6,7,8,9,10]}"/>
</p:tagLst>
</file>

<file path=ppt/tags/tag11.xml><?xml version="1.0" encoding="utf-8"?>
<p:tagLst xmlns:p="http://schemas.openxmlformats.org/presentationml/2006/main">
  <p:tag name="KSO_WM_UNIT_TEXT_FILL_FORE_SCHEMECOLOR_INDEX_BRIGHTNESS" val="0.15"/>
  <p:tag name="KSO_WM_DIAGRAM_MAX_ITEMCNT" val="6"/>
  <p:tag name="KSO_WM_DIAGRAM_MIN_ITEMCNT" val="2"/>
  <p:tag name="KSO_WM_DIAGRAM_VIRTUALLY_FRAME" val="{&quot;height&quot;:366.3,&quot;left&quot;:54.42796020507812,&quot;top&quot;:86.9,&quot;width&quot;:851.2440795898438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8293_3*l_h_i*1_4_1"/>
  <p:tag name="KSO_WM_TEMPLATE_CATEGORY" val="diagram"/>
  <p:tag name="KSO_WM_TEMPLATE_INDEX" val="20238293"/>
  <p:tag name="KSO_WM_UNIT_LAYERLEVEL" val="1_1_1"/>
  <p:tag name="KSO_WM_TAG_VERSION" val="3.0"/>
  <p:tag name="KSO_WM_BEAUTIFY_FLAG" val="#wm#"/>
  <p:tag name="KSO_WM_UNIT_PRESET_TEXT" val="04"/>
  <p:tag name="KSO_WM_UNIT_FILL_TYPE" val="3"/>
  <p:tag name="KSO_WM_UNIT_TEXT_FILL_FORE_SCHEMECOLOR_INDEX" val="1"/>
  <p:tag name="KSO_WM_UNIT_TEXT_FILL_TYPE" val="1"/>
  <p:tag name="KSO_WM_DIAGRAM_USE_COLOR_VALUE" val="{&quot;color_scheme&quot;:1,&quot;theme_color_indexes&quot;:[5,6,7,8,9,10]}"/>
</p:tagLst>
</file>

<file path=ppt/tags/tag12.xml><?xml version="1.0" encoding="utf-8"?>
<p:tagLst xmlns:p="http://schemas.openxmlformats.org/presentationml/2006/main">
  <p:tag name="KSO_WM_UNIT_TEXT_FILL_FORE_SCHEMECOLOR_INDEX_BRIGHTNESS" val="0.15"/>
  <p:tag name="KSO_WM_DIAGRAM_MAX_ITEMCNT" val="6"/>
  <p:tag name="KSO_WM_DIAGRAM_MIN_ITEMCNT" val="2"/>
  <p:tag name="KSO_WM_DIAGRAM_VIRTUALLY_FRAME" val="{&quot;height&quot;:366.3,&quot;left&quot;:54.42796020507812,&quot;top&quot;:86.9,&quot;width&quot;:851.24407958984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8293_3*l_h_f*1_4_1"/>
  <p:tag name="KSO_WM_TEMPLATE_CATEGORY" val="diagram"/>
  <p:tag name="KSO_WM_TEMPLATE_INDEX" val="20238293"/>
  <p:tag name="KSO_WM_UNIT_LAYERLEVEL" val="1_1_1"/>
  <p:tag name="KSO_WM_TAG_VERSION" val="3.0"/>
  <p:tag name="KSO_WM_BEAUTIFY_FLAG" val="#wm#"/>
  <p:tag name="KSO_WM_UNIT_PRESET_TEXT" val="Click here to add text"/>
  <p:tag name="KSO_WM_UNIT_TEXT_FILL_FORE_SCHEMECOLOR_INDEX" val="1"/>
  <p:tag name="KSO_WM_UNIT_TEXT_FILL_TYPE" val="1"/>
  <p:tag name="KSO_WM_DIAGRAM_USE_COLOR_VALUE" val="{&quot;color_scheme&quot;:1,&quot;theme_color_indexes&quot;:[5,6,7,8,9,10]}"/>
</p:tagLst>
</file>

<file path=ppt/tags/tag13.xml><?xml version="1.0" encoding="utf-8"?>
<p:tagLst xmlns:p="http://schemas.openxmlformats.org/presentationml/2006/main">
  <p:tag name="KSO_WM_UNIT_TEXT_FILL_FORE_SCHEMECOLOR_INDEX_BRIGHTNESS" val="0.15"/>
  <p:tag name="KSO_WM_DIAGRAM_MAX_ITEMCNT" val="6"/>
  <p:tag name="KSO_WM_DIAGRAM_MIN_ITEMCNT" val="2"/>
  <p:tag name="KSO_WM_DIAGRAM_VIRTUALLY_FRAME" val="{&quot;height&quot;:366.3,&quot;left&quot;:54.42796020507812,&quot;top&quot;:86.9,&quot;width&quot;:851.24407958984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8293_3*l_h_a*1_4_1"/>
  <p:tag name="KSO_WM_TEMPLATE_CATEGORY" val="diagram"/>
  <p:tag name="KSO_WM_TEMPLATE_INDEX" val="20238293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DIAGRAM_USE_COLOR_VALUE" val="{&quot;color_scheme&quot;:1,&quot;theme_color_indexes&quot;:[5,6,7,8,9,10]}"/>
</p:tagLst>
</file>

<file path=ppt/tags/tag14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66.3,&quot;left&quot;:54.42796020507812,&quot;top&quot;:86.9,&quot;width&quot;:851.244079589843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8293_3*l_h_i*1_1_2"/>
  <p:tag name="KSO_WM_TEMPLATE_CATEGORY" val="diagram"/>
  <p:tag name="KSO_WM_TEMPLATE_INDEX" val="20238293"/>
  <p:tag name="KSO_WM_UNIT_LAYERLEVEL" val="1_1_1"/>
  <p:tag name="KSO_WM_TAG_VERSION" val="3.0"/>
  <p:tag name="KSO_WM_BEAUTIFY_FLAG" val="#wm#"/>
  <p:tag name="KSO_WM_UNIT_LINE_FORE_SCHEMECOLOR_INDEX" val="5"/>
  <p:tag name="KSO_WM_DIAGRAM_USE_COLOR_VALUE" val="{&quot;color_scheme&quot;:1,&quot;theme_color_indexes&quot;:[5,6,7,8,9,10]}"/>
</p:tagLst>
</file>

<file path=ppt/tags/tag15.xml><?xml version="1.0" encoding="utf-8"?>
<p:tagLst xmlns:p="http://schemas.openxmlformats.org/presentationml/2006/main">
  <p:tag name="KSO_WM_UNIT_TEXT_FILL_FORE_SCHEMECOLOR_INDEX_BRIGHTNESS" val="0.15"/>
  <p:tag name="KSO_WM_DIAGRAM_MAX_ITEMCNT" val="6"/>
  <p:tag name="KSO_WM_DIAGRAM_MIN_ITEMCNT" val="2"/>
  <p:tag name="KSO_WM_DIAGRAM_VIRTUALLY_FRAME" val="{&quot;height&quot;:366.3,&quot;left&quot;:54.42796020507812,&quot;top&quot;:86.9,&quot;width&quot;:851.2440795898438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8293_3*l_h_i*1_1_1"/>
  <p:tag name="KSO_WM_TEMPLATE_CATEGORY" val="diagram"/>
  <p:tag name="KSO_WM_TEMPLATE_INDEX" val="20238293"/>
  <p:tag name="KSO_WM_UNIT_LAYERLEVEL" val="1_1_1"/>
  <p:tag name="KSO_WM_TAG_VERSION" val="3.0"/>
  <p:tag name="KSO_WM_BEAUTIFY_FLAG" val="#wm#"/>
  <p:tag name="KSO_WM_UNIT_PRESET_TEXT" val="01"/>
  <p:tag name="KSO_WM_UNIT_FILL_TYPE" val="3"/>
  <p:tag name="KSO_WM_UNIT_TEXT_FILL_FORE_SCHEMECOLOR_INDEX" val="1"/>
  <p:tag name="KSO_WM_UNIT_TEXT_FILL_TYPE" val="1"/>
  <p:tag name="KSO_WM_DIAGRAM_USE_COLOR_VALUE" val="{&quot;color_scheme&quot;:1,&quot;theme_color_indexes&quot;:[5,6,7,8,9,10]}"/>
</p:tagLst>
</file>

<file path=ppt/tags/tag16.xml><?xml version="1.0" encoding="utf-8"?>
<p:tagLst xmlns:p="http://schemas.openxmlformats.org/presentationml/2006/main">
  <p:tag name="KSO_WM_UNIT_TEXT_FILL_FORE_SCHEMECOLOR_INDEX_BRIGHTNESS" val="0.15"/>
  <p:tag name="KSO_WM_DIAGRAM_MAX_ITEMCNT" val="6"/>
  <p:tag name="KSO_WM_DIAGRAM_MIN_ITEMCNT" val="2"/>
  <p:tag name="KSO_WM_DIAGRAM_VIRTUALLY_FRAME" val="{&quot;height&quot;:366.3,&quot;left&quot;:54.42796020507812,&quot;top&quot;:86.9,&quot;width&quot;:851.24407958984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8293_3*l_h_f*1_1_1"/>
  <p:tag name="KSO_WM_TEMPLATE_CATEGORY" val="diagram"/>
  <p:tag name="KSO_WM_TEMPLATE_INDEX" val="20238293"/>
  <p:tag name="KSO_WM_UNIT_LAYERLEVEL" val="1_1_1"/>
  <p:tag name="KSO_WM_TAG_VERSION" val="3.0"/>
  <p:tag name="KSO_WM_BEAUTIFY_FLAG" val="#wm#"/>
  <p:tag name="KSO_WM_UNIT_PRESET_TEXT" val="Click here to add text"/>
  <p:tag name="KSO_WM_UNIT_TEXT_FILL_FORE_SCHEMECOLOR_INDEX" val="1"/>
  <p:tag name="KSO_WM_UNIT_TEXT_FILL_TYPE" val="1"/>
  <p:tag name="KSO_WM_DIAGRAM_USE_COLOR_VALUE" val="{&quot;color_scheme&quot;:1,&quot;theme_color_indexes&quot;:[5,6,7,8,9,10]}"/>
</p:tagLst>
</file>

<file path=ppt/tags/tag17.xml><?xml version="1.0" encoding="utf-8"?>
<p:tagLst xmlns:p="http://schemas.openxmlformats.org/presentationml/2006/main">
  <p:tag name="KSO_WM_UNIT_TEXT_FILL_FORE_SCHEMECOLOR_INDEX_BRIGHTNESS" val="0.15"/>
  <p:tag name="KSO_WM_DIAGRAM_MAX_ITEMCNT" val="6"/>
  <p:tag name="KSO_WM_DIAGRAM_MIN_ITEMCNT" val="2"/>
  <p:tag name="KSO_WM_DIAGRAM_VIRTUALLY_FRAME" val="{&quot;height&quot;:366.3,&quot;left&quot;:54.42796020507812,&quot;top&quot;:86.9,&quot;width&quot;:851.24407958984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8293_3*l_h_a*1_1_1"/>
  <p:tag name="KSO_WM_TEMPLATE_CATEGORY" val="diagram"/>
  <p:tag name="KSO_WM_TEMPLATE_INDEX" val="20238293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DIAGRAM_USE_COLOR_VALUE" val="{&quot;color_scheme&quot;:1,&quot;theme_color_indexes&quot;:[5,6,7,8,9,10]}"/>
</p:tagLst>
</file>

<file path=ppt/tags/tag18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66.3,&quot;left&quot;:54.42796020507812,&quot;top&quot;:86.9,&quot;width&quot;:851.244079589843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8293_3*l_h_i*1_3_2"/>
  <p:tag name="KSO_WM_TEMPLATE_CATEGORY" val="diagram"/>
  <p:tag name="KSO_WM_TEMPLATE_INDEX" val="20238293"/>
  <p:tag name="KSO_WM_UNIT_LAYERLEVEL" val="1_1_1"/>
  <p:tag name="KSO_WM_TAG_VERSION" val="3.0"/>
  <p:tag name="KSO_WM_BEAUTIFY_FLAG" val="#wm#"/>
  <p:tag name="KSO_WM_UNIT_LINE_FORE_SCHEMECOLOR_INDEX" val="5"/>
  <p:tag name="KSO_WM_DIAGRAM_USE_COLOR_VALUE" val="{&quot;color_scheme&quot;:1,&quot;theme_color_indexes&quot;:[5,6,7,8,9,10]}"/>
</p:tagLst>
</file>

<file path=ppt/tags/tag19.xml><?xml version="1.0" encoding="utf-8"?>
<p:tagLst xmlns:p="http://schemas.openxmlformats.org/presentationml/2006/main">
  <p:tag name="KSO_WM_UNIT_TEXT_FILL_FORE_SCHEMECOLOR_INDEX_BRIGHTNESS" val="0.15"/>
  <p:tag name="KSO_WM_DIAGRAM_MAX_ITEMCNT" val="6"/>
  <p:tag name="KSO_WM_DIAGRAM_MIN_ITEMCNT" val="2"/>
  <p:tag name="KSO_WM_DIAGRAM_VIRTUALLY_FRAME" val="{&quot;height&quot;:366.3,&quot;left&quot;:54.42796020507812,&quot;top&quot;:86.9,&quot;width&quot;:851.2440795898438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8293_3*l_h_i*1_3_1"/>
  <p:tag name="KSO_WM_TEMPLATE_CATEGORY" val="diagram"/>
  <p:tag name="KSO_WM_TEMPLATE_INDEX" val="20238293"/>
  <p:tag name="KSO_WM_UNIT_LAYERLEVEL" val="1_1_1"/>
  <p:tag name="KSO_WM_TAG_VERSION" val="3.0"/>
  <p:tag name="KSO_WM_BEAUTIFY_FLAG" val="#wm#"/>
  <p:tag name="KSO_WM_UNIT_PRESET_TEXT" val="03"/>
  <p:tag name="KSO_WM_UNIT_FILL_TYPE" val="3"/>
  <p:tag name="KSO_WM_UNIT_TEXT_FILL_FORE_SCHEMECOLOR_INDEX" val="1"/>
  <p:tag name="KSO_WM_UNIT_TEXT_FILL_TYPE" val="1"/>
  <p:tag name="KSO_WM_DIAGRAM_USE_COLOR_VALUE" val="{&quot;color_scheme&quot;:1,&quot;theme_color_indexes&quot;:[5,6,7,8,9,10]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TEXT_FILL_FORE_SCHEMECOLOR_INDEX_BRIGHTNESS" val="0.15"/>
  <p:tag name="KSO_WM_DIAGRAM_MAX_ITEMCNT" val="6"/>
  <p:tag name="KSO_WM_DIAGRAM_MIN_ITEMCNT" val="2"/>
  <p:tag name="KSO_WM_DIAGRAM_VIRTUALLY_FRAME" val="{&quot;height&quot;:366.3,&quot;left&quot;:54.42796020507812,&quot;top&quot;:86.9,&quot;width&quot;:851.24407958984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8293_3*l_h_f*1_3_1"/>
  <p:tag name="KSO_WM_TEMPLATE_CATEGORY" val="diagram"/>
  <p:tag name="KSO_WM_TEMPLATE_INDEX" val="20238293"/>
  <p:tag name="KSO_WM_UNIT_LAYERLEVEL" val="1_1_1"/>
  <p:tag name="KSO_WM_TAG_VERSION" val="3.0"/>
  <p:tag name="KSO_WM_BEAUTIFY_FLAG" val="#wm#"/>
  <p:tag name="KSO_WM_UNIT_PRESET_TEXT" val="Click here to add text"/>
  <p:tag name="KSO_WM_UNIT_TEXT_FILL_FORE_SCHEMECOLOR_INDEX" val="1"/>
  <p:tag name="KSO_WM_UNIT_TEXT_FILL_TYPE" val="1"/>
  <p:tag name="KSO_WM_DIAGRAM_USE_COLOR_VALUE" val="{&quot;color_scheme&quot;:1,&quot;theme_color_indexes&quot;:[5,6,7,8,9,10]}"/>
</p:tagLst>
</file>

<file path=ppt/tags/tag21.xml><?xml version="1.0" encoding="utf-8"?>
<p:tagLst xmlns:p="http://schemas.openxmlformats.org/presentationml/2006/main">
  <p:tag name="KSO_WM_UNIT_TEXT_FILL_FORE_SCHEMECOLOR_INDEX_BRIGHTNESS" val="0.15"/>
  <p:tag name="KSO_WM_DIAGRAM_MAX_ITEMCNT" val="6"/>
  <p:tag name="KSO_WM_DIAGRAM_MIN_ITEMCNT" val="2"/>
  <p:tag name="KSO_WM_DIAGRAM_VIRTUALLY_FRAME" val="{&quot;height&quot;:366.3,&quot;left&quot;:54.42796020507812,&quot;top&quot;:86.9,&quot;width&quot;:851.24407958984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8293_3*l_h_a*1_3_1"/>
  <p:tag name="KSO_WM_TEMPLATE_CATEGORY" val="diagram"/>
  <p:tag name="KSO_WM_TEMPLATE_INDEX" val="20238293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DIAGRAM_USE_COLOR_VALUE" val="{&quot;color_scheme&quot;:1,&quot;theme_color_indexes&quot;:[5,6,7,8,9,10]}"/>
</p:tagLst>
</file>

<file path=ppt/tags/tag22.xml><?xml version="1.0" encoding="utf-8"?>
<p:tagLst xmlns:p="http://schemas.openxmlformats.org/presentationml/2006/main">
  <p:tag name="TABLE_ENDDRAG_ORIGIN_RECT" val="236*66"/>
  <p:tag name="TABLE_ENDDRAG_RECT" val="463*139*236*66"/>
</p:tagLst>
</file>

<file path=ppt/tags/tag23.xml><?xml version="1.0" encoding="utf-8"?>
<p:tagLst xmlns:p="http://schemas.openxmlformats.org/presentationml/2006/main">
  <p:tag name="TABLE_ENDDRAG_ORIGIN_RECT" val="870*305"/>
  <p:tag name="TABLE_ENDDRAG_RECT" val="44*182*870*305"/>
</p:tagLst>
</file>

<file path=ppt/tags/tag24.xml><?xml version="1.0" encoding="utf-8"?>
<p:tagLst xmlns:p="http://schemas.openxmlformats.org/presentationml/2006/main">
  <p:tag name="resource_record_key" val="{&quot;70&quot;:[3321496]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TABLE_ENDDRAG_ORIGIN_RECT" val="929*509"/>
  <p:tag name="TABLE_ENDDRAG_RECT" val="9*21*929*509"/>
</p:tagLst>
</file>

<file path=ppt/tags/tag5.xml><?xml version="1.0" encoding="utf-8"?>
<p:tagLst xmlns:p="http://schemas.openxmlformats.org/presentationml/2006/main">
  <p:tag name="TABLE_ENDDRAG_ORIGIN_RECT" val="898*491"/>
  <p:tag name="TABLE_ENDDRAG_RECT" val="24*17*898*491"/>
</p:tagLst>
</file>

<file path=ppt/tags/tag6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66.3,&quot;left&quot;:54.42796020507812,&quot;top&quot;:86.9,&quot;width&quot;:851.244079589843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8293_3*l_h_i*1_2_2"/>
  <p:tag name="KSO_WM_TEMPLATE_CATEGORY" val="diagram"/>
  <p:tag name="KSO_WM_TEMPLATE_INDEX" val="20238293"/>
  <p:tag name="KSO_WM_UNIT_LAYERLEVEL" val="1_1_1"/>
  <p:tag name="KSO_WM_TAG_VERSION" val="3.0"/>
  <p:tag name="KSO_WM_BEAUTIFY_FLAG" val="#wm#"/>
  <p:tag name="KSO_WM_UNIT_LINE_FORE_SCHEMECOLOR_INDEX" val="5"/>
  <p:tag name="KSO_WM_DIAGRAM_USE_COLOR_VALUE" val="{&quot;color_scheme&quot;:1,&quot;theme_color_indexes&quot;:[5,6,7,8,9,10]}"/>
</p:tagLst>
</file>

<file path=ppt/tags/tag7.xml><?xml version="1.0" encoding="utf-8"?>
<p:tagLst xmlns:p="http://schemas.openxmlformats.org/presentationml/2006/main">
  <p:tag name="KSO_WM_UNIT_TEXT_FILL_FORE_SCHEMECOLOR_INDEX_BRIGHTNESS" val="0.15"/>
  <p:tag name="KSO_WM_DIAGRAM_MAX_ITEMCNT" val="6"/>
  <p:tag name="KSO_WM_DIAGRAM_MIN_ITEMCNT" val="2"/>
  <p:tag name="KSO_WM_DIAGRAM_VIRTUALLY_FRAME" val="{&quot;height&quot;:366.3,&quot;left&quot;:54.42796020507812,&quot;top&quot;:86.9,&quot;width&quot;:851.2440795898438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8293_3*l_h_i*1_2_1"/>
  <p:tag name="KSO_WM_TEMPLATE_CATEGORY" val="diagram"/>
  <p:tag name="KSO_WM_TEMPLATE_INDEX" val="20238293"/>
  <p:tag name="KSO_WM_UNIT_LAYERLEVEL" val="1_1_1"/>
  <p:tag name="KSO_WM_TAG_VERSION" val="3.0"/>
  <p:tag name="KSO_WM_BEAUTIFY_FLAG" val="#wm#"/>
  <p:tag name="KSO_WM_UNIT_PRESET_TEXT" val="02"/>
  <p:tag name="KSO_WM_UNIT_FILL_TYPE" val="3"/>
  <p:tag name="KSO_WM_UNIT_TEXT_FILL_FORE_SCHEMECOLOR_INDEX" val="1"/>
  <p:tag name="KSO_WM_UNIT_TEXT_FILL_TYPE" val="1"/>
  <p:tag name="KSO_WM_DIAGRAM_USE_COLOR_VALUE" val="{&quot;color_scheme&quot;:1,&quot;theme_color_indexes&quot;:[5,6,7,8,9,10]}"/>
</p:tagLst>
</file>

<file path=ppt/tags/tag8.xml><?xml version="1.0" encoding="utf-8"?>
<p:tagLst xmlns:p="http://schemas.openxmlformats.org/presentationml/2006/main">
  <p:tag name="KSO_WM_UNIT_TEXT_FILL_FORE_SCHEMECOLOR_INDEX_BRIGHTNESS" val="0.15"/>
  <p:tag name="KSO_WM_DIAGRAM_MAX_ITEMCNT" val="6"/>
  <p:tag name="KSO_WM_DIAGRAM_MIN_ITEMCNT" val="2"/>
  <p:tag name="KSO_WM_DIAGRAM_VIRTUALLY_FRAME" val="{&quot;height&quot;:366.3,&quot;left&quot;:54.42796020507812,&quot;top&quot;:86.9,&quot;width&quot;:851.24407958984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8293_3*l_h_f*1_2_1"/>
  <p:tag name="KSO_WM_TEMPLATE_CATEGORY" val="diagram"/>
  <p:tag name="KSO_WM_TEMPLATE_INDEX" val="20238293"/>
  <p:tag name="KSO_WM_UNIT_LAYERLEVEL" val="1_1_1"/>
  <p:tag name="KSO_WM_TAG_VERSION" val="3.0"/>
  <p:tag name="KSO_WM_BEAUTIFY_FLAG" val="#wm#"/>
  <p:tag name="KSO_WM_UNIT_PRESET_TEXT" val="Click here to add text"/>
  <p:tag name="KSO_WM_UNIT_TEXT_FILL_FORE_SCHEMECOLOR_INDEX" val="1"/>
  <p:tag name="KSO_WM_UNIT_TEXT_FILL_TYPE" val="1"/>
  <p:tag name="KSO_WM_DIAGRAM_USE_COLOR_VALUE" val="{&quot;color_scheme&quot;:1,&quot;theme_color_indexes&quot;:[5,6,7,8,9,10]}"/>
</p:tagLst>
</file>

<file path=ppt/tags/tag9.xml><?xml version="1.0" encoding="utf-8"?>
<p:tagLst xmlns:p="http://schemas.openxmlformats.org/presentationml/2006/main">
  <p:tag name="KSO_WM_UNIT_TEXT_FILL_FORE_SCHEMECOLOR_INDEX_BRIGHTNESS" val="0.15"/>
  <p:tag name="KSO_WM_DIAGRAM_MAX_ITEMCNT" val="6"/>
  <p:tag name="KSO_WM_DIAGRAM_MIN_ITEMCNT" val="2"/>
  <p:tag name="KSO_WM_DIAGRAM_VIRTUALLY_FRAME" val="{&quot;height&quot;:366.3,&quot;left&quot;:54.42796020507812,&quot;top&quot;:86.9,&quot;width&quot;:851.24407958984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8293_3*l_h_a*1_2_1"/>
  <p:tag name="KSO_WM_TEMPLATE_CATEGORY" val="diagram"/>
  <p:tag name="KSO_WM_TEMPLATE_INDEX" val="20238293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DIAGRAM_USE_COLOR_VALUE" val="{&quot;color_scheme&quot;:1,&quot;theme_color_indexes&quot;:[5,6,7,8,9,10]}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22446</Words>
  <Application>WPS Presentation</Application>
  <PresentationFormat>Widescreen</PresentationFormat>
  <Paragraphs>1197</Paragraphs>
  <Slides>80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100" baseType="lpstr">
      <vt:lpstr>Arial</vt:lpstr>
      <vt:lpstr>SimSun</vt:lpstr>
      <vt:lpstr>Wingdings</vt:lpstr>
      <vt:lpstr>Algerian</vt:lpstr>
      <vt:lpstr>Wingdings 3</vt:lpstr>
      <vt:lpstr>Times New Roman</vt:lpstr>
      <vt:lpstr>Noto Sans Symbols</vt:lpstr>
      <vt:lpstr>Noto Sans</vt:lpstr>
      <vt:lpstr>Wingdings</vt:lpstr>
      <vt:lpstr>Arial</vt:lpstr>
      <vt:lpstr>Calibri</vt:lpstr>
      <vt:lpstr>Helvetica Neue</vt:lpstr>
      <vt:lpstr>Century Gothic</vt:lpstr>
      <vt:lpstr>Microsoft YaHei</vt:lpstr>
      <vt:lpstr>Arial Unicode MS</vt:lpstr>
      <vt:lpstr>Tahoma</vt:lpstr>
      <vt:lpstr>Consolas</vt:lpstr>
      <vt:lpstr>Source Code Pro</vt:lpstr>
      <vt:lpstr>UTM Scriptina KT</vt:lpstr>
      <vt:lpstr>Wisp</vt:lpstr>
      <vt:lpstr>SLOT 9-13 chapter 6</vt:lpstr>
      <vt:lpstr>PowerPoint 演示文稿</vt:lpstr>
      <vt:lpstr>CONTENT</vt:lpstr>
      <vt:lpstr>REVIEW</vt:lpstr>
      <vt:lpstr>the company relational database schema</vt:lpstr>
      <vt:lpstr>1. Integrity constraints </vt:lpstr>
      <vt:lpstr>PowerPoint 演示文稿</vt:lpstr>
      <vt:lpstr>PowerPoint 演示文稿</vt:lpstr>
      <vt:lpstr>2. Structure Query Language</vt:lpstr>
      <vt:lpstr>SQL Overview</vt:lpstr>
      <vt:lpstr>SQL Overview</vt:lpstr>
      <vt:lpstr> Ansi SQL (or SQL-86)</vt:lpstr>
      <vt:lpstr>SQL-92</vt:lpstr>
      <vt:lpstr> Data Definition Language - CREATE</vt:lpstr>
      <vt:lpstr>Data Definition Language - Demo</vt:lpstr>
      <vt:lpstr>Data Definition Language – ALTER, DROP</vt:lpstr>
      <vt:lpstr>Data Definition Language– ALTER, DROP</vt:lpstr>
      <vt:lpstr>Data Definition Language– ALTER, DROP</vt:lpstr>
      <vt:lpstr>Data Definition Language– ALTER, DROP</vt:lpstr>
      <vt:lpstr>Physical Diagram - FUHCompany</vt:lpstr>
      <vt:lpstr>Data Manipulation Language (DML)</vt:lpstr>
      <vt:lpstr>Data Manipulation Language (DML)</vt:lpstr>
      <vt:lpstr>Data Manipulation Language (DML)</vt:lpstr>
      <vt:lpstr>Data Manipulation Language (DML)</vt:lpstr>
      <vt:lpstr>T-SQL : Basic Syntax for a simple SELECT queries</vt:lpstr>
      <vt:lpstr>Common Query in SQL</vt:lpstr>
      <vt:lpstr>Projection in SQL</vt:lpstr>
      <vt:lpstr>Selection in SQL</vt:lpstr>
      <vt:lpstr>Ordering the Output</vt:lpstr>
      <vt:lpstr>Ordering the Output</vt:lpstr>
      <vt:lpstr>Queries Involving More Than One Relation</vt:lpstr>
      <vt:lpstr>Products and Joins in SQL</vt:lpstr>
      <vt:lpstr>What we do if …</vt:lpstr>
      <vt:lpstr>Disambiguating Attributes</vt:lpstr>
      <vt:lpstr>What we do if …</vt:lpstr>
      <vt:lpstr>Union, Intersection, Difference of Queries</vt:lpstr>
      <vt:lpstr>Union, Intersection, Difference of Queries</vt:lpstr>
      <vt:lpstr>PowerPoint 演示文稿</vt:lpstr>
      <vt:lpstr>Sub-queries</vt:lpstr>
      <vt:lpstr>Sub-queries that Produce Scalar Values</vt:lpstr>
      <vt:lpstr>PowerPoint 演示文稿</vt:lpstr>
      <vt:lpstr>Conditions Involving Relations</vt:lpstr>
      <vt:lpstr>Conditions Involving Tuples</vt:lpstr>
      <vt:lpstr>PowerPoint 演示文稿</vt:lpstr>
      <vt:lpstr>Correlated Sub-queries</vt:lpstr>
      <vt:lpstr>PowerPoint 演示文稿</vt:lpstr>
      <vt:lpstr>PowerPoint 演示文稿</vt:lpstr>
      <vt:lpstr>Sub-queries in FROM Clauses</vt:lpstr>
      <vt:lpstr>Correlated Sub-queries</vt:lpstr>
      <vt:lpstr>SQL Join Expressions</vt:lpstr>
      <vt:lpstr>PowerPoint 演示文稿</vt:lpstr>
      <vt:lpstr>Natural Joins</vt:lpstr>
      <vt:lpstr>Outer Joins</vt:lpstr>
      <vt:lpstr>PowerPoint 演示文稿</vt:lpstr>
      <vt:lpstr>Eliminating Duplicates</vt:lpstr>
      <vt:lpstr>Eliminating Duplicates</vt:lpstr>
      <vt:lpstr>Duplicates in Unions, Intersections, and Differences</vt:lpstr>
      <vt:lpstr>Grouping and Aggregation in SQL</vt:lpstr>
      <vt:lpstr>Aggregation Operators</vt:lpstr>
      <vt:lpstr>Aggregation Operators</vt:lpstr>
      <vt:lpstr>Grouping</vt:lpstr>
      <vt:lpstr>Grouping</vt:lpstr>
      <vt:lpstr>Grouping</vt:lpstr>
      <vt:lpstr>Grouping</vt:lpstr>
      <vt:lpstr>Grouping, Aggregation, and Nulls</vt:lpstr>
      <vt:lpstr>PowerPoint 演示文稿</vt:lpstr>
      <vt:lpstr>Considerations …</vt:lpstr>
      <vt:lpstr>HAVING clause</vt:lpstr>
      <vt:lpstr>HAVING clause</vt:lpstr>
      <vt:lpstr>HAVING clause</vt:lpstr>
      <vt:lpstr>PowerPoint 演示文稿</vt:lpstr>
      <vt:lpstr>COMPARITION</vt:lpstr>
      <vt:lpstr>Comparison of Strings</vt:lpstr>
      <vt:lpstr>Pattern Matching in SQL</vt:lpstr>
      <vt:lpstr>Pattern Matching in SQL</vt:lpstr>
      <vt:lpstr>Pattern Matching in SQL</vt:lpstr>
      <vt:lpstr>Dates and Times</vt:lpstr>
      <vt:lpstr>Null Values</vt:lpstr>
      <vt:lpstr>The Truth-Value UNKNOWN</vt:lpstr>
      <vt:lpstr>The Truth-Value Unknown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MY_PC</dc:creator>
  <cp:lastModifiedBy>Nguyễn Thị Thu Thảo (FE </cp:lastModifiedBy>
  <cp:revision>203</cp:revision>
  <cp:lastPrinted>2024-04-16T11:57:00Z</cp:lastPrinted>
  <dcterms:created xsi:type="dcterms:W3CDTF">2024-04-12T03:43:00Z</dcterms:created>
  <dcterms:modified xsi:type="dcterms:W3CDTF">2024-12-02T04:23:56Z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9284C765F71D4DADB05A30B3B29D251B_13</vt:lpwstr>
  </property>
  <property fmtid="{D5CDD505-2E9C-101B-9397-08002B2CF9AE}" pid="3" name="KSOProductBuildVer">
    <vt:lpwstr>1033-12.2.0.18911</vt:lpwstr>
  </property>
</Properties>
</file>