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23.xml" ContentType="application/vnd.openxmlformats-officedocument.them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4.wmf" ContentType="image/x-wmf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dt" idx="5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ftr" idx="5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sldNum" idx="5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22E9E2A-C335-4A2A-BFF1-CBDF67D7B75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17240" y="618480"/>
            <a:ext cx="8282520" cy="6706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/>
          <p:cNvSpPr/>
          <p:nvPr/>
        </p:nvSpPr>
        <p:spPr>
          <a:xfrm>
            <a:off x="0" y="0"/>
            <a:ext cx="303768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Rectangle 8"/>
          <p:cNvSpPr/>
          <p:nvPr/>
        </p:nvSpPr>
        <p:spPr>
          <a:xfrm>
            <a:off x="3030120" y="0"/>
            <a:ext cx="475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3080" y="594360"/>
            <a:ext cx="2400120" cy="22856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omic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60320" y="731520"/>
            <a:ext cx="500904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Second level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Third level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43080" y="2926080"/>
            <a:ext cx="2400120" cy="33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5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0"/>
          </p:nvPr>
        </p:nvSpPr>
        <p:spPr>
          <a:xfrm>
            <a:off x="349200" y="6459840"/>
            <a:ext cx="1963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21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7"/>
          <p:cNvSpPr/>
          <p:nvPr/>
        </p:nvSpPr>
        <p:spPr>
          <a:xfrm>
            <a:off x="0" y="4952880"/>
            <a:ext cx="9141120" cy="190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0" y="491508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160" cy="8226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omic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4914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txBody>
          <a:bodyPr lIns="457200" rIns="90000" tIns="4572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icon to add picture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22960" y="5906880"/>
            <a:ext cx="7589160" cy="5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indent="0" defTabSz="914400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5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22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23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dt" idx="2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ftr" idx="2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2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2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sldNum" idx="2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36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76216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2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sldNum" idx="3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3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3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3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3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ftr" idx="3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sldNum" idx="3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6676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8320" y="1825560"/>
            <a:ext cx="386676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3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3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386820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30360" y="2505240"/>
            <a:ext cx="386820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728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728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dt" idx="4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ftr" idx="4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sldNum" idx="4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dt" idx="4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ftr" idx="44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4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3720" y="259560"/>
            <a:ext cx="7963200" cy="5742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3720" y="1003320"/>
            <a:ext cx="7963200" cy="52318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Second level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Third level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4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dt" idx="46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47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vi-V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4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30360" y="457200"/>
            <a:ext cx="29491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88764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30360" y="2057400"/>
            <a:ext cx="29491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4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sldNum" idx="5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30360" y="457200"/>
            <a:ext cx="29491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88764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30360" y="2057400"/>
            <a:ext cx="29491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dt" idx="5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sldNum" idx="5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43720" y="414720"/>
            <a:ext cx="1971360" cy="575712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28560" y="414720"/>
            <a:ext cx="5800320" cy="57571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Second level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Third level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5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6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86080" y="1602720"/>
            <a:ext cx="7935840" cy="4593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Second level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Third level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8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71892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22960" y="4453200"/>
            <a:ext cx="75434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dk2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9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10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3" name="Picture 9" descr="logo.png"/>
          <p:cNvPicPr/>
          <p:nvPr/>
        </p:nvPicPr>
        <p:blipFill>
          <a:blip r:embed="rId2"/>
          <a:stretch/>
        </p:blipFill>
        <p:spPr>
          <a:xfrm>
            <a:off x="96480" y="66240"/>
            <a:ext cx="914040" cy="4399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1336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70296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Second level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Third level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3440" y="1845720"/>
            <a:ext cx="370296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Second level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Third level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1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2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22960" y="1846080"/>
            <a:ext cx="370296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dk2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22960" y="2582280"/>
            <a:ext cx="370296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Second level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Third level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3440" y="1846080"/>
            <a:ext cx="370296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dk2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3440" y="2582280"/>
            <a:ext cx="370296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Second level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Third level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dt" idx="13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ftr" idx="14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vi-VN" sz="1800" strike="noStrike" u="non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vi-VN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&lt;footer&gt;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8"/>
          <p:cNvSpPr>
            <a:spLocks noGrp="1"/>
          </p:cNvSpPr>
          <p:nvPr>
            <p:ph type="sldNum" idx="15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3720" y="259560"/>
            <a:ext cx="7963200" cy="5742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dt" idx="16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17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 idx="18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9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33080" y="961560"/>
            <a:ext cx="5886720" cy="1054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5000"/>
              </a:lnSpc>
              <a:buNone/>
            </a:pPr>
            <a:br>
              <a:rPr sz="4950"/>
            </a:br>
            <a:r>
              <a:rPr b="1" lang="en-US" sz="3600" spc="-51" strike="noStrike" u="none">
                <a:solidFill>
                  <a:srgbClr val="0000ff"/>
                </a:solidFill>
                <a:effectLst/>
                <a:uFillTx/>
                <a:latin typeface="comic"/>
              </a:rPr>
              <a:t>Chapter 8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6" name="Rectangle 4"/>
          <p:cNvSpPr/>
          <p:nvPr/>
        </p:nvSpPr>
        <p:spPr>
          <a:xfrm>
            <a:off x="2980080" y="212760"/>
            <a:ext cx="6021360" cy="6474240"/>
          </a:xfrm>
          <a:prstGeom prst="rect">
            <a:avLst/>
          </a:prstGeom>
          <a:noFill/>
          <a:ln w="66675">
            <a:solidFill>
              <a:srgbClr val="bd582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35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7" name="Rectangle 2"/>
          <p:cNvSpPr/>
          <p:nvPr/>
        </p:nvSpPr>
        <p:spPr>
          <a:xfrm>
            <a:off x="3132720" y="2615400"/>
            <a:ext cx="5942160" cy="25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5400" spc="51" strike="noStrike" u="none">
                <a:solidFill>
                  <a:srgbClr val="002060"/>
                </a:solidFill>
                <a:effectLst/>
                <a:uFillTx/>
                <a:latin typeface="comic"/>
              </a:rPr>
              <a:t>Database programming on SQL Server</a:t>
            </a:r>
            <a:endParaRPr b="0" lang="en-US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8" name="Picture 7" descr="images"/>
          <p:cNvPicPr/>
          <p:nvPr/>
        </p:nvPicPr>
        <p:blipFill>
          <a:blip r:embed="rId1">
            <a:alphaModFix amt="60000"/>
          </a:blip>
          <a:stretch/>
        </p:blipFill>
        <p:spPr>
          <a:xfrm>
            <a:off x="162000" y="1504440"/>
            <a:ext cx="2817720" cy="4416120"/>
          </a:xfrm>
          <a:prstGeom prst="rect">
            <a:avLst/>
          </a:prstGeom>
          <a:noFill/>
          <a:ln w="0">
            <a:noFill/>
          </a:ln>
        </p:spPr>
      </p:pic>
    </p:spTree>
  </p:cSld>
  <p:transition spd="slow">
    <p:wedg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586080" y="1357560"/>
            <a:ext cx="7936560" cy="5466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201240"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2.1. Statement Blocks</a:t>
            </a:r>
            <a:r>
              <a:rPr b="0" lang="en-US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: </a:t>
            </a:r>
            <a:r>
              <a:rPr b="0" lang="en-US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	</a:t>
            </a:r>
            <a:r>
              <a:rPr b="0" lang="en-US" sz="36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Begin…End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201240"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2.2. Conditional Execution</a:t>
            </a:r>
            <a:r>
              <a:rPr b="0" lang="en-US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: 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20124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	</a:t>
            </a:r>
            <a:r>
              <a:rPr b="0" lang="en-US" sz="36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IF ... ELSE Statement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20124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	</a:t>
            </a:r>
            <a:r>
              <a:rPr b="0" lang="en-US" sz="36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	</a:t>
            </a:r>
            <a:r>
              <a:rPr b="0" lang="en-US" sz="36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CASE ... WHEN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201240"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2.3. Looping</a:t>
            </a:r>
            <a:r>
              <a:rPr b="0" lang="en-US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: </a:t>
            </a:r>
            <a:r>
              <a:rPr b="0" lang="en-US" sz="32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WHILE Statement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201240"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2.4. Error handling</a:t>
            </a:r>
            <a:r>
              <a:rPr b="0" lang="en-US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: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20124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233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 </a:t>
            </a:r>
            <a:r>
              <a:rPr b="0" lang="en-US" sz="233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	</a:t>
            </a:r>
            <a:r>
              <a:rPr b="0" lang="en-US" sz="233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	</a:t>
            </a:r>
            <a:r>
              <a:rPr b="0" lang="en-US" sz="36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@@ERROR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20124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	</a:t>
            </a:r>
            <a:r>
              <a:rPr b="0" lang="en-US" sz="36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	</a:t>
            </a:r>
            <a:r>
              <a:rPr b="0" lang="en-US" sz="3600" strike="noStrike" u="none">
                <a:solidFill>
                  <a:srgbClr val="00b0f0"/>
                </a:solidFill>
                <a:effectLst/>
                <a:uFillTx/>
                <a:latin typeface="Arial"/>
              </a:rPr>
              <a:t>TRY … CATCH 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ourier New"/>
              </a:rPr>
              <a:t>	</a:t>
            </a:r>
            <a:r>
              <a:rPr b="0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ourier New"/>
              </a:rPr>
              <a:t>	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b104bc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40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2. Flow-control statement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5A218E-5C62-49C4-ACED-04D4589B647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4000" spc="-51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2.1. IF...ELSE (Transact-SQL)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48" name="Content Placeholder 11" descr=""/>
          <p:cNvPicPr/>
          <p:nvPr/>
        </p:nvPicPr>
        <p:blipFill>
          <a:blip r:embed="rId1"/>
          <a:stretch/>
        </p:blipFill>
        <p:spPr>
          <a:xfrm>
            <a:off x="759600" y="1205280"/>
            <a:ext cx="7489440" cy="2834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9" name="Picture 13" descr=""/>
          <p:cNvPicPr/>
          <p:nvPr/>
        </p:nvPicPr>
        <p:blipFill>
          <a:blip r:embed="rId2"/>
          <a:stretch/>
        </p:blipFill>
        <p:spPr>
          <a:xfrm>
            <a:off x="497160" y="4834080"/>
            <a:ext cx="8320680" cy="137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Text Box 14"/>
          <p:cNvSpPr/>
          <p:nvPr/>
        </p:nvSpPr>
        <p:spPr>
          <a:xfrm>
            <a:off x="497160" y="4133160"/>
            <a:ext cx="45716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Examples: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B77D44-3C4A-42F9-A4E8-31664AF0BF54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586080" y="335880"/>
            <a:ext cx="7935840" cy="58608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n-US" sz="4000" spc="-51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2.2. IF ... ELSE Statement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201240" indent="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Evaluate a Boolean expression and branch execution based on the result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602640" y="1880280"/>
            <a:ext cx="8150040" cy="431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DECLARE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 @workHours</a:t>
            </a: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 DECIMAL,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@bonus</a:t>
            </a: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 DECIMAL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SELECT</a:t>
            </a: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@workHours=</a:t>
            </a: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SUM(workHours)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FROM</a:t>
            </a: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tblWorksOn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WHERE</a:t>
            </a: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empSSN=30121050027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GROUP BY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empSSN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IF (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@workHours &gt; 300</a:t>
            </a: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SET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@bonus=1000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ELSE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SET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@bonus=500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b0f0"/>
                </a:solidFill>
                <a:effectLst/>
                <a:uFillTx/>
                <a:latin typeface="Courier New"/>
              </a:rPr>
              <a:t>PRINT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@bonus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F4366A-E526-4B61-A982-C41F8304C20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666000" y="858600"/>
            <a:ext cx="7181640" cy="522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F9AEFF-C24F-403D-B5C1-603C026A0AA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605160" y="216360"/>
            <a:ext cx="7935840" cy="6264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9999"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n-US" sz="4000" spc="-51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2.2. CASE ... WHEN Statement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55" name="TextBox 3"/>
          <p:cNvSpPr/>
          <p:nvPr/>
        </p:nvSpPr>
        <p:spPr>
          <a:xfrm>
            <a:off x="652320" y="3346920"/>
            <a:ext cx="8109720" cy="3510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DECLARE</a:t>
            </a: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	</a:t>
            </a: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@depNum DECIMAL, @str NVARCHAR(30)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SELECT @depNum = A.depNum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FROM tblEmployee 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WHERE A.empName LIKE N'Trần Thiện Bảo'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SET @str=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	</a:t>
            </a: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CASE @depNum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	</a:t>
            </a: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	</a:t>
            </a: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WHEN 1 THEN N'Nhóm A'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	</a:t>
            </a: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	</a:t>
            </a: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WHEN 2 THEN N'Nhóm A'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	</a:t>
            </a: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	</a:t>
            </a: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ELSE N'Nhóm B'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	</a:t>
            </a: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END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s-E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PRINT @str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TextBox 4"/>
          <p:cNvSpPr/>
          <p:nvPr/>
        </p:nvSpPr>
        <p:spPr>
          <a:xfrm>
            <a:off x="652320" y="1148040"/>
            <a:ext cx="8022960" cy="1629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CASE</a:t>
            </a:r>
            <a:r>
              <a:rPr b="1" lang="en-US" sz="2000" strike="noStrike" u="none">
                <a:solidFill>
                  <a:srgbClr val="0070c0"/>
                </a:solidFill>
                <a:effectLst/>
                <a:uFillTx/>
                <a:latin typeface="Courier New"/>
              </a:rPr>
              <a:t>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input_expression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WHEN 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 when_expression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  THEN 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result_expression 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[WHEN 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when_expression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  THEN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result_expression…n]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[ELSE 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else_result_expression 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]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END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Content Placeholder 1"/>
          <p:cNvSpPr/>
          <p:nvPr/>
        </p:nvSpPr>
        <p:spPr>
          <a:xfrm>
            <a:off x="739080" y="766440"/>
            <a:ext cx="79358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20124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Syntax: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Content Placeholder 1"/>
          <p:cNvSpPr/>
          <p:nvPr/>
        </p:nvSpPr>
        <p:spPr>
          <a:xfrm>
            <a:off x="593640" y="2912040"/>
            <a:ext cx="79358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20124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Example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96B401-A654-4260-8D6F-08897AD5762E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943560" y="1848600"/>
            <a:ext cx="6755400" cy="3742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" name="Text Box 9"/>
          <p:cNvSpPr/>
          <p:nvPr/>
        </p:nvSpPr>
        <p:spPr>
          <a:xfrm>
            <a:off x="854640" y="732960"/>
            <a:ext cx="2613960" cy="52164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800" spc="-51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CASE ... WHEN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6567F1-BF1F-4FF9-A891-1059A24DE425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Content Placeholder 10" descr=""/>
          <p:cNvPicPr/>
          <p:nvPr/>
        </p:nvPicPr>
        <p:blipFill>
          <a:blip r:embed="rId1"/>
          <a:stretch/>
        </p:blipFill>
        <p:spPr>
          <a:xfrm>
            <a:off x="873000" y="1045080"/>
            <a:ext cx="7727760" cy="2211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Text Box 12"/>
          <p:cNvSpPr/>
          <p:nvPr/>
        </p:nvSpPr>
        <p:spPr>
          <a:xfrm>
            <a:off x="943560" y="339120"/>
            <a:ext cx="5018760" cy="52164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800" spc="-51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CASE ... WHEN </a:t>
            </a:r>
            <a:r>
              <a:rPr b="1" lang="en-US" sz="2800" spc="-51" strike="noStrike" u="none">
                <a:solidFill>
                  <a:srgbClr val="ffff00"/>
                </a:solidFill>
                <a:effectLst/>
                <a:uFillTx/>
                <a:latin typeface="Times New Roman"/>
              </a:rPr>
              <a:t>...with SUM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Text Box 13"/>
          <p:cNvSpPr/>
          <p:nvPr/>
        </p:nvSpPr>
        <p:spPr>
          <a:xfrm>
            <a:off x="873000" y="3260880"/>
            <a:ext cx="764712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Aft>
                <a:spcPts val="1440"/>
              </a:spcAf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Points: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1440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CASE expression must always end with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END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1440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If no condition matches and there is no ELSE clause, NULL will be returned.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1440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CASE WHEN is evaluated sequentially, meaning the first condition that evaluates to TRUE will return its result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89AA7A-E5C9-4525-B7B6-64B1C1C4D7EC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586080" y="368280"/>
            <a:ext cx="7935840" cy="58284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We use CASE in statements such as SELECT, UPDATE, DELETE and SET, and in clauses such as SELECT list, IN, WHERE, ORDER BY, and HAVING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65" name="TextBox 4"/>
          <p:cNvSpPr/>
          <p:nvPr/>
        </p:nvSpPr>
        <p:spPr>
          <a:xfrm>
            <a:off x="744120" y="1882080"/>
            <a:ext cx="7619760" cy="4577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DECLARE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@womanDayBonus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DECIMAL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SELECT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@womanDayBonus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=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CASE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empSex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WHEN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Courier New"/>
              </a:rPr>
              <a:t>'F'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THEN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500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WHEN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Courier New"/>
              </a:rPr>
              <a:t>‘M'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THEN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END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FROM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tblEmployee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WHERE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 empSSN=30121050004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PRINT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@womanDayBonus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1013EF-E54E-47E2-9547-80D863FF15C8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/>
          </p:nvPr>
        </p:nvSpPr>
        <p:spPr>
          <a:xfrm>
            <a:off x="586080" y="687240"/>
            <a:ext cx="8244360" cy="550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The @@ERROR </a:t>
            </a:r>
            <a:r>
              <a:rPr b="1" lang="en-US" sz="20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returns 0 if the last Transact-SQL statement executed successfull</a:t>
            </a:r>
            <a:r>
              <a:rPr b="0" lang="en-US" sz="20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y</a:t>
            </a: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; if the statement generated an error, @@ERROR returns </a:t>
            </a: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the error number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</a:pP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1096560" y="2322720"/>
            <a:ext cx="6598080" cy="4501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221040" y="286560"/>
            <a:ext cx="8716320" cy="577440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3200" spc="-51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Handling error using </a:t>
            </a:r>
            <a:r>
              <a:rPr b="1" lang="en-US" sz="3200" spc="-51" strike="noStrike" u="none">
                <a:solidFill>
                  <a:srgbClr val="ffff00"/>
                </a:solidFill>
                <a:effectLst/>
                <a:uFillTx/>
                <a:latin typeface="Times New Roman"/>
              </a:rPr>
              <a:t>@@ERROR</a:t>
            </a:r>
            <a:r>
              <a:rPr b="1" lang="en-US" sz="3200" spc="-51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 function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F5327D-8493-495F-9BDB-E2B077416C6C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586080" y="992520"/>
            <a:ext cx="7935840" cy="52041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Statements to be tested for an error are enclosed in a BEGIN TRY…END TRY block. 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A CATCH block immediately follows the TRY block, and error-handling logic is stored here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28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Handling error using </a:t>
            </a:r>
            <a:r>
              <a:rPr b="1" lang="en-US" sz="2800" spc="-51" strike="noStrike" u="none">
                <a:solidFill>
                  <a:srgbClr val="ffff00"/>
                </a:solidFill>
                <a:effectLst/>
                <a:uFillTx/>
                <a:latin typeface="comic"/>
              </a:rPr>
              <a:t>TRY … CATCH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71" name="Picture 7" descr=""/>
          <p:cNvPicPr/>
          <p:nvPr/>
        </p:nvPicPr>
        <p:blipFill>
          <a:blip r:embed="rId1"/>
          <a:stretch/>
        </p:blipFill>
        <p:spPr>
          <a:xfrm>
            <a:off x="746280" y="2341800"/>
            <a:ext cx="7523280" cy="4515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4D62DF-BB41-47B0-8686-4A601F36CF64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Objectives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44240" y="1280520"/>
            <a:ext cx="8219880" cy="46782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21" name="Content Placeholder 2"/>
          <p:cNvSpPr/>
          <p:nvPr/>
        </p:nvSpPr>
        <p:spPr>
          <a:xfrm>
            <a:off x="257040" y="1393920"/>
            <a:ext cx="8534520" cy="48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Understand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what triggers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are for and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how to use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Understand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what stored-procedure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are for and how to use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Understand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what cursors are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for and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how to use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Understand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what functions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are for and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how to use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Understand the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difference between T-SQL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programming with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other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programming languages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Understand the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useful of trigger, function, stored-procedure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(compared with SQL statements)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97C840-63C9-455A-8240-B952A5F7191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586080" y="237960"/>
            <a:ext cx="7935840" cy="6296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ffff00"/>
                </a:solidFill>
                <a:effectLst/>
                <a:uFillTx/>
                <a:latin typeface="comic"/>
              </a:rPr>
              <a:t>WHILE </a:t>
            </a:r>
            <a:r>
              <a:rPr b="0" lang="en-US" sz="44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Statement</a:t>
            </a:r>
            <a:endParaRPr b="0" lang="en-US" sz="4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73" name="TextBox 4"/>
          <p:cNvSpPr/>
          <p:nvPr/>
        </p:nvSpPr>
        <p:spPr>
          <a:xfrm>
            <a:off x="675000" y="3900240"/>
            <a:ext cx="8100360" cy="21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WHILE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 boolean_expression 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SQL_statement | block_of_statements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[BREAK] 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SQL_statement | block_of_statements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	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[CONTINUE]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Content Placeholder 1"/>
          <p:cNvSpPr/>
          <p:nvPr/>
        </p:nvSpPr>
        <p:spPr>
          <a:xfrm>
            <a:off x="586080" y="3020040"/>
            <a:ext cx="79358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Syntax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Content Placeholder 1"/>
          <p:cNvSpPr/>
          <p:nvPr/>
        </p:nvSpPr>
        <p:spPr>
          <a:xfrm>
            <a:off x="586080" y="1234440"/>
            <a:ext cx="7935840" cy="14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Autofit/>
          </a:bodyPr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Repeats a statement or block of statements as long as a specified condition remains true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9A008E-E2BA-40D9-AF7E-9FE486F865BC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3"/>
          <p:cNvSpPr/>
          <p:nvPr/>
        </p:nvSpPr>
        <p:spPr>
          <a:xfrm>
            <a:off x="411480" y="660240"/>
            <a:ext cx="7997400" cy="55368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DECLARE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4572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@factorial</a:t>
            </a: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INT,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4572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@n</a:t>
            </a: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INT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SET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@n=5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SET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@factorial=1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WHILE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(@n &gt; 1)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BEGIN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SET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@factorial = @factorial*@n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SET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 @n = @n - 1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END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PRINT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@factorial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14E9CB-0B3B-4468-98C4-E0AEF32677CD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/>
          </p:nvPr>
        </p:nvSpPr>
        <p:spPr>
          <a:xfrm>
            <a:off x="586800" y="1132200"/>
            <a:ext cx="7935840" cy="555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77500" lnSpcReduction="1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4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The form of a handler declaration is</a:t>
            </a:r>
            <a:endParaRPr b="0" lang="en-US" sz="4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4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The choices for </a:t>
            </a:r>
            <a:r>
              <a:rPr b="0" i="1" lang="en-US" sz="4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where to go next</a:t>
            </a:r>
            <a:endParaRPr b="0" lang="en-US" sz="4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4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CONTINUE</a:t>
            </a:r>
            <a:endParaRPr b="0" lang="en-US" sz="4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4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EXIT</a:t>
            </a:r>
            <a:endParaRPr b="0" lang="en-US" sz="4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4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UNDO</a:t>
            </a:r>
            <a:endParaRPr b="0" lang="en-US" sz="4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Exceptions in T-SQL programming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9" name="TextBox 3"/>
          <p:cNvSpPr/>
          <p:nvPr/>
        </p:nvSpPr>
        <p:spPr>
          <a:xfrm>
            <a:off x="864720" y="1627560"/>
            <a:ext cx="7657920" cy="1606320"/>
          </a:xfrm>
          <a:prstGeom prst="rect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50000"/>
              </a:lnSpc>
            </a:pPr>
            <a:r>
              <a:rPr b="0" lang="en-US" sz="28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DECLARE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&lt;where to go next&gt; </a:t>
            </a:r>
            <a:r>
              <a:rPr b="0" lang="en-US" sz="28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HANDLER FOR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&lt;condition list&gt; &lt;statement list&gt;</a:t>
            </a:r>
            <a:r>
              <a:rPr b="0" lang="en-US" sz="28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;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F199CC-4F8C-47E0-B532-B779318501D4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 Box 5"/>
          <p:cNvSpPr/>
          <p:nvPr/>
        </p:nvSpPr>
        <p:spPr>
          <a:xfrm>
            <a:off x="969120" y="1618560"/>
            <a:ext cx="7743600" cy="34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7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II. 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7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Stored Procedure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DAB8D5-E79D-45E7-A6D4-4E4C74F5E7D6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586080" y="1304280"/>
            <a:ext cx="7935840" cy="48924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algn="just" defTabSz="914400">
              <a:lnSpc>
                <a:spcPct val="90000"/>
              </a:lnSpc>
              <a:spcBef>
                <a:spcPts val="1701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Times New Roman"/>
              </a:rPr>
              <a:t>Using stored procedures offer numerous advantages over using SQL statements. These are: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algn="just" defTabSz="914400">
              <a:lnSpc>
                <a:spcPct val="90000"/>
              </a:lnSpc>
              <a:spcBef>
                <a:spcPts val="17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Reuse of Code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algn="just" defTabSz="914400">
              <a:lnSpc>
                <a:spcPct val="90000"/>
              </a:lnSpc>
              <a:spcBef>
                <a:spcPts val="17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Maintainability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algn="just" defTabSz="914400">
              <a:lnSpc>
                <a:spcPct val="90000"/>
              </a:lnSpc>
              <a:spcBef>
                <a:spcPts val="17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Reduced Client/Server Traffic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algn="just" defTabSz="914400">
              <a:lnSpc>
                <a:spcPct val="90000"/>
              </a:lnSpc>
              <a:spcBef>
                <a:spcPts val="17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Precompiled Execution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algn="just" defTabSz="914400">
              <a:lnSpc>
                <a:spcPct val="90000"/>
              </a:lnSpc>
              <a:spcBef>
                <a:spcPts val="17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n-US" sz="32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Improved Security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title"/>
          </p:nvPr>
        </p:nvSpPr>
        <p:spPr>
          <a:xfrm>
            <a:off x="586080" y="267840"/>
            <a:ext cx="7936200" cy="8406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Advantages of using Stored Procedure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B81656-527C-4370-BC76-5111E4E79EA9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4400" spc="-51" strike="noStrike" u="none">
                <a:solidFill>
                  <a:srgbClr val="ffff00"/>
                </a:solidFill>
                <a:effectLst/>
                <a:uFillTx/>
                <a:latin typeface="comic"/>
              </a:rPr>
              <a:t>Stored Procedure 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84" name="Content Placeholder 5" descr=""/>
          <p:cNvPicPr/>
          <p:nvPr/>
        </p:nvPicPr>
        <p:blipFill>
          <a:blip r:embed="rId1"/>
          <a:stretch/>
        </p:blipFill>
        <p:spPr>
          <a:xfrm>
            <a:off x="586080" y="1207080"/>
            <a:ext cx="8091360" cy="434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8F17F4-BA66-4D7D-990E-A7F7F971C717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 Box 8"/>
          <p:cNvSpPr/>
          <p:nvPr/>
        </p:nvSpPr>
        <p:spPr>
          <a:xfrm>
            <a:off x="714960" y="518760"/>
            <a:ext cx="7693920" cy="58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Aft>
                <a:spcPts val="1681"/>
              </a:spcAft>
            </a:pPr>
            <a:r>
              <a:rPr b="1" lang="en-US" sz="28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Key Components: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1681"/>
              </a:spcAft>
            </a:pP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Calibri"/>
              </a:rPr>
              <a:t>ProcedureName: 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alibri"/>
              </a:rPr>
              <a:t>The name of the stored procedure.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1681"/>
              </a:spcAft>
            </a:pP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Calibri"/>
              </a:rPr>
              <a:t>@Parameter1, @Parameter2: 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alibri"/>
              </a:rPr>
              <a:t>Input parameters (optional) for passing values into the procedure.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1681"/>
              </a:spcAft>
            </a:pP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Calibri"/>
              </a:rPr>
              <a:t>AS and BEGIN...END: 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alibri"/>
              </a:rPr>
              <a:t>Indicate the start and end of the procedure logic.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1681"/>
              </a:spcAft>
            </a:pP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Calibri"/>
              </a:rPr>
              <a:t>SQL statements: 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alibri"/>
              </a:rPr>
              <a:t>The actual SQL commands (e.g., SELECT, INSERT, UPDATE, etc.) that the procedure will execute.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B5561E-097D-475B-9FAF-F2D7692E8181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3" descr=""/>
          <p:cNvPicPr/>
          <p:nvPr/>
        </p:nvPicPr>
        <p:blipFill>
          <a:blip r:embed="rId1"/>
          <a:stretch/>
        </p:blipFill>
        <p:spPr>
          <a:xfrm>
            <a:off x="1288440" y="344160"/>
            <a:ext cx="6767640" cy="1737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7" name="Content Placeholder 6" descr=""/>
          <p:cNvPicPr/>
          <p:nvPr/>
        </p:nvPicPr>
        <p:blipFill>
          <a:blip r:embed="rId2"/>
          <a:stretch/>
        </p:blipFill>
        <p:spPr>
          <a:xfrm>
            <a:off x="1379160" y="2697480"/>
            <a:ext cx="6768000" cy="3146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Text Box 8"/>
          <p:cNvSpPr/>
          <p:nvPr/>
        </p:nvSpPr>
        <p:spPr>
          <a:xfrm>
            <a:off x="1288440" y="6147360"/>
            <a:ext cx="702972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EXEC GetEmployeeByID @EmployeeID=1001;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CBAA7E-A22B-4A34-BDC7-1F039BA89264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3" descr=""/>
          <p:cNvPicPr/>
          <p:nvPr/>
        </p:nvPicPr>
        <p:blipFill>
          <a:blip r:embed="rId1"/>
          <a:stretch/>
        </p:blipFill>
        <p:spPr>
          <a:xfrm>
            <a:off x="475560" y="1592640"/>
            <a:ext cx="6767640" cy="1978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" name="Text Box 2"/>
          <p:cNvSpPr/>
          <p:nvPr/>
        </p:nvSpPr>
        <p:spPr>
          <a:xfrm>
            <a:off x="475560" y="232560"/>
            <a:ext cx="6727320" cy="82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Example 1: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Simple Stored Procedure Without Parameters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Text Box 5"/>
          <p:cNvSpPr/>
          <p:nvPr/>
        </p:nvSpPr>
        <p:spPr>
          <a:xfrm>
            <a:off x="475560" y="4101480"/>
            <a:ext cx="7300080" cy="15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This stored procedure, GetAllEmployees, when executed, returns all employees from the Employees table.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To Execute: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2" name="Content Placeholder 7" descr=""/>
          <p:cNvPicPr/>
          <p:nvPr/>
        </p:nvPicPr>
        <p:blipFill>
          <a:blip r:embed="rId2"/>
          <a:stretch/>
        </p:blipFill>
        <p:spPr>
          <a:xfrm>
            <a:off x="586080" y="5479920"/>
            <a:ext cx="3399480" cy="86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5FA0B2-1F13-43E2-AC1E-7D974EEABE4B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712440" y="699120"/>
            <a:ext cx="7935840" cy="53946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Example 1: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Create stored procedure to list all projects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Create stored procedure to change the project’s name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Create stored function to return the name of project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1611D-937F-48ED-B533-B6EA222BE735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Contents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86080" y="1393920"/>
            <a:ext cx="8067600" cy="48934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743040" indent="-7430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2060"/>
              </a:buClr>
              <a:buFont typeface="Calibri Light"/>
              <a:buAutoNum type="arabicParenR"/>
            </a:pP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T-SQL Programming 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743040" indent="-7430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2060"/>
              </a:buClr>
              <a:buFont typeface="Calibri Light"/>
              <a:buAutoNum type="arabicParenR"/>
            </a:pP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Stored-procedure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743040" indent="-7430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2060"/>
              </a:buClr>
              <a:buFont typeface="Calibri Light"/>
              <a:buAutoNum type="arabicParenR"/>
            </a:pP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Functions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743040" indent="-7430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2060"/>
              </a:buClr>
              <a:buFont typeface="Calibri Light"/>
              <a:buAutoNum type="arabicParenR"/>
            </a:pP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Triggers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743040" indent="-7430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2060"/>
              </a:buClr>
              <a:buFont typeface="Calibri Light"/>
              <a:buAutoNum type="arabicParenR"/>
            </a:pPr>
            <a:r>
              <a:rPr b="0" lang="en-US" sz="40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Cursors</a:t>
            </a: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30BFCC-EBCD-4168-A098-FC3EEFD6356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Example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122400" y="1122840"/>
            <a:ext cx="8863560" cy="4949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7E69E-ADBD-476D-A166-0C895F20080A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Example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586080" y="1143000"/>
            <a:ext cx="8112960" cy="5033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5F0C80-3900-4C52-8E87-83899977F302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78240" y="1251720"/>
            <a:ext cx="7936560" cy="227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6600" spc="-51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3. </a:t>
            </a:r>
            <a:br>
              <a:rPr sz="6600"/>
            </a:br>
            <a:r>
              <a:rPr b="1" lang="en-US" sz="6600" spc="-51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Function </a:t>
            </a:r>
            <a:endParaRPr b="0" lang="en-US" sz="6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FBB491-CEA1-4E91-96C0-FC4E180A75E5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3. FUNCTION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0" name="Text Box 3"/>
          <p:cNvSpPr/>
          <p:nvPr/>
        </p:nvSpPr>
        <p:spPr>
          <a:xfrm>
            <a:off x="680760" y="1376640"/>
            <a:ext cx="772812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 T-SQL, functions are blocks of code that can perform calculations or data manipulation and return results.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There are two main types of functions in T-SQL: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1) Scalar Functions: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Return a single value.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2) Table-Valued Functions (TVF)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Return a table of data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A91207-517B-460A-816A-734D69B4B1B8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4000" spc="-51" strike="noStrike" u="none">
                <a:solidFill>
                  <a:srgbClr val="ffff00"/>
                </a:solidFill>
                <a:effectLst/>
                <a:uFillTx/>
                <a:latin typeface="Times New Roman"/>
              </a:rPr>
              <a:t>1. Scalar functions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2" name="Text Box 3"/>
          <p:cNvSpPr/>
          <p:nvPr/>
        </p:nvSpPr>
        <p:spPr>
          <a:xfrm>
            <a:off x="669240" y="973440"/>
            <a:ext cx="7853400" cy="9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Scalar functions perform an operation and return a single value like </a:t>
            </a:r>
            <a:r>
              <a:rPr b="1" lang="en-US" sz="28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INT, VARCHAR, DATE,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etc.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3" name="Content Placeholder 10" descr=""/>
          <p:cNvPicPr/>
          <p:nvPr/>
        </p:nvPicPr>
        <p:blipFill>
          <a:blip r:embed="rId1"/>
          <a:stretch/>
        </p:blipFill>
        <p:spPr>
          <a:xfrm>
            <a:off x="848880" y="2122920"/>
            <a:ext cx="8103600" cy="3518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92543D-D526-4A1D-8682-6A0CFFC83A0C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 Box 3"/>
          <p:cNvSpPr/>
          <p:nvPr/>
        </p:nvSpPr>
        <p:spPr>
          <a:xfrm>
            <a:off x="363960" y="283680"/>
            <a:ext cx="804492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800" strike="noStrike" u="none">
                <a:solidFill>
                  <a:srgbClr val="ff0000"/>
                </a:solidFill>
                <a:effectLst/>
                <a:uFillTx/>
                <a:latin typeface="Calibri"/>
              </a:rPr>
              <a:t>Creating a function to calculate tax based on salary: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5" name="Picture 8" descr=""/>
          <p:cNvPicPr/>
          <p:nvPr/>
        </p:nvPicPr>
        <p:blipFill>
          <a:blip r:embed="rId1"/>
          <a:stretch/>
        </p:blipFill>
        <p:spPr>
          <a:xfrm>
            <a:off x="525960" y="1139760"/>
            <a:ext cx="8362080" cy="3731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6" name="Text Box 11"/>
          <p:cNvSpPr/>
          <p:nvPr/>
        </p:nvSpPr>
        <p:spPr>
          <a:xfrm>
            <a:off x="525960" y="5366880"/>
            <a:ext cx="5079600" cy="4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Calling the function: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7" name="Content Placeholder 12" descr=""/>
          <p:cNvPicPr/>
          <p:nvPr/>
        </p:nvPicPr>
        <p:blipFill>
          <a:blip r:embed="rId2"/>
          <a:stretch/>
        </p:blipFill>
        <p:spPr>
          <a:xfrm>
            <a:off x="586080" y="5937840"/>
            <a:ext cx="6251040" cy="52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449E2F-A868-478D-96B9-D3CEF9D5BB35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6116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vi-VN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2. Table-Valued Functions (TVF)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9" name="Text Box 3"/>
          <p:cNvSpPr/>
          <p:nvPr/>
        </p:nvSpPr>
        <p:spPr>
          <a:xfrm>
            <a:off x="586080" y="1225080"/>
            <a:ext cx="8154360" cy="515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Table-valued functions</a:t>
            </a: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return a table of data</a:t>
            </a: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 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There are two types: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1. </a:t>
            </a: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Inline table-valued functions: </a:t>
            </a: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Have a single RETURN statement.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 </a:t>
            </a: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Multi-statement table-valued functions:</a:t>
            </a: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Can contain multiple statements and variables within the BEGIN...END block.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8B0F3B-1613-43ED-A119-758329CAAEFB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rgbClr val="c00000"/>
                </a:solidFill>
                <a:effectLst/>
                <a:uFillTx/>
                <a:latin typeface="Times New Roman"/>
              </a:rPr>
              <a:t>1. Inline table-valued functions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1" name="Text Box 3"/>
          <p:cNvSpPr/>
          <p:nvPr/>
        </p:nvSpPr>
        <p:spPr>
          <a:xfrm>
            <a:off x="586080" y="1225080"/>
            <a:ext cx="8154360" cy="515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212" name="Content Placeholder 2" descr=""/>
          <p:cNvPicPr/>
          <p:nvPr/>
        </p:nvPicPr>
        <p:blipFill>
          <a:blip r:embed="rId1"/>
          <a:stretch/>
        </p:blipFill>
        <p:spPr>
          <a:xfrm>
            <a:off x="586080" y="1344960"/>
            <a:ext cx="8132760" cy="3048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198E34-20B5-4878-9637-2379BEA87FAE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rgbClr val="c00000"/>
                </a:solidFill>
                <a:effectLst/>
                <a:uFillTx/>
                <a:latin typeface="Times New Roman"/>
              </a:rPr>
              <a:t>1. Inline table-valued functions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4" name="Text Box 6"/>
          <p:cNvSpPr/>
          <p:nvPr/>
        </p:nvSpPr>
        <p:spPr>
          <a:xfrm>
            <a:off x="692640" y="864360"/>
            <a:ext cx="8047080" cy="9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Creating a function that returns a list of employees by department: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5" name="Content Placeholder 7" descr=""/>
          <p:cNvPicPr/>
          <p:nvPr/>
        </p:nvPicPr>
        <p:blipFill>
          <a:blip r:embed="rId1"/>
          <a:stretch/>
        </p:blipFill>
        <p:spPr>
          <a:xfrm>
            <a:off x="586080" y="2045880"/>
            <a:ext cx="8112960" cy="364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" name="Text Box 8"/>
          <p:cNvSpPr/>
          <p:nvPr/>
        </p:nvSpPr>
        <p:spPr>
          <a:xfrm>
            <a:off x="586080" y="5923080"/>
            <a:ext cx="5079600" cy="3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Using the function: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7" name="Picture 9" descr=""/>
          <p:cNvPicPr/>
          <p:nvPr/>
        </p:nvPicPr>
        <p:blipFill>
          <a:blip r:embed="rId2"/>
          <a:stretch/>
        </p:blipFill>
        <p:spPr>
          <a:xfrm>
            <a:off x="517680" y="6260400"/>
            <a:ext cx="5383800" cy="41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DA16F5-9F8D-4801-AAD9-5CF2959F4390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rgbClr val="c00000"/>
                </a:solidFill>
                <a:effectLst/>
                <a:uFillTx/>
                <a:latin typeface="Times New Roman"/>
              </a:rPr>
              <a:t>2. Multi-statement table-valued functions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9" name="Text Box 6"/>
          <p:cNvSpPr/>
          <p:nvPr/>
        </p:nvSpPr>
        <p:spPr>
          <a:xfrm>
            <a:off x="692640" y="864360"/>
            <a:ext cx="8047080" cy="9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Multi-statement TVFs are more complex and can contain multiple statements inside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BEGIN...END.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0" name="Content Placeholder 3" descr=""/>
          <p:cNvPicPr/>
          <p:nvPr/>
        </p:nvPicPr>
        <p:blipFill>
          <a:blip r:embed="rId1"/>
          <a:stretch/>
        </p:blipFill>
        <p:spPr>
          <a:xfrm>
            <a:off x="692640" y="2124000"/>
            <a:ext cx="7401240" cy="3787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932F65-916B-4712-B061-DA1E310CED14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7744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1" lang="en-US" sz="3600" spc="-51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Physical Diagram - FUHCompany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586080" y="990000"/>
            <a:ext cx="8000640" cy="4876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F5866B-77BA-4193-96DF-D8584F16F25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 Box 6"/>
          <p:cNvSpPr/>
          <p:nvPr/>
        </p:nvSpPr>
        <p:spPr>
          <a:xfrm>
            <a:off x="692640" y="417240"/>
            <a:ext cx="8047080" cy="82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Creating a function that returns employees and their total salaries for departments: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2" name="Picture 7" descr=""/>
          <p:cNvPicPr/>
          <p:nvPr/>
        </p:nvPicPr>
        <p:blipFill>
          <a:blip r:embed="rId1"/>
          <a:stretch/>
        </p:blipFill>
        <p:spPr>
          <a:xfrm>
            <a:off x="606600" y="1458000"/>
            <a:ext cx="8134560" cy="4443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3" name="Content Placeholder 9" descr=""/>
          <p:cNvPicPr/>
          <p:nvPr/>
        </p:nvPicPr>
        <p:blipFill>
          <a:blip r:embed="rId2"/>
          <a:stretch/>
        </p:blipFill>
        <p:spPr>
          <a:xfrm>
            <a:off x="692640" y="6237000"/>
            <a:ext cx="5693760" cy="43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B58356-ADD4-4A7D-AC94-98619EB617B4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603720" y="1142640"/>
            <a:ext cx="7936200" cy="50688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201240" indent="0" algn="just" defTabSz="91440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There are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2 types of variables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: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algn="just" defTabSz="91440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Global variables: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are variables that are used anywhere in the system. In SQL, global variables are system variables provided by SQL Server.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201240" indent="0" algn="just" defTabSz="91440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SQL automatically updates the values ​​for global  variables, users cannot assign values ​​directly to these variables.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lvl="1" marL="384120" indent="-182880" algn="just" defTabSz="91440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"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Local variables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: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 are variables that are only used within the program that declares them.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201240" indent="0" algn="just" defTabSz="91440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Arial"/>
              </a:rPr>
              <a:t>Local variables start with an @ symbol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201240" indent="0" algn="just" defTabSz="914400">
              <a:lnSpc>
                <a:spcPct val="11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330120" y="286560"/>
            <a:ext cx="8462160" cy="705240"/>
          </a:xfrm>
          <a:prstGeom prst="rect">
            <a:avLst/>
          </a:prstGeom>
          <a:solidFill>
            <a:srgbClr val="7030a0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3200" spc="-51" strike="noStrike" u="none">
                <a:solidFill>
                  <a:srgbClr val="ffff00"/>
                </a:solidFill>
                <a:effectLst/>
                <a:uFillTx/>
                <a:latin typeface="comic"/>
              </a:rPr>
              <a:t>Variables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D264B9-9240-4FF9-9369-D7C76D807EB8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86080" y="286560"/>
            <a:ext cx="7936560" cy="53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200" spc="-51" strike="noStrike" u="none">
                <a:solidFill>
                  <a:srgbClr val="ff0000"/>
                </a:solidFill>
                <a:effectLst/>
                <a:uFillTx/>
                <a:latin typeface="Times New Roman"/>
              </a:rPr>
              <a:t>Global variables</a:t>
            </a:r>
            <a:r>
              <a:rPr b="1" lang="en-US" sz="3200" spc="-51" strike="noStrike" u="none">
                <a:solidFill>
                  <a:srgbClr val="ff0000"/>
                </a:solidFill>
                <a:effectLst/>
                <a:uFillTx/>
                <a:latin typeface="Times New Roman"/>
              </a:rPr>
              <a:t>	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aphicFrame>
        <p:nvGraphicFramePr>
          <p:cNvPr id="129" name="Content Placeholder 10"/>
          <p:cNvGraphicFramePr/>
          <p:nvPr/>
        </p:nvGraphicFramePr>
        <p:xfrm>
          <a:off x="473040" y="1117080"/>
          <a:ext cx="8358840" cy="4588560"/>
        </p:xfrm>
        <a:graphic>
          <a:graphicData uri="http://schemas.openxmlformats.org/drawingml/2006/table">
            <a:tbl>
              <a:tblPr/>
              <a:tblGrid>
                <a:gridCol w="2870640"/>
                <a:gridCol w="5488200"/>
              </a:tblGrid>
              <a:tr h="491400">
                <a:tc>
                  <a:txBody>
                    <a:bodyPr lIns="6480" rIns="6480" tIns="64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Global variables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8cb5f9"/>
                    </a:solidFill>
                  </a:tcPr>
                </a:tc>
                <a:tc>
                  <a:txBody>
                    <a:bodyPr lIns="6480" rIns="6480" tIns="648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Meaning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8cb5f9"/>
                    </a:solidFill>
                  </a:tcPr>
                </a:tc>
              </a:tr>
              <a:tr h="402480">
                <a:tc>
                  <a:txBody>
                    <a:bodyPr lIns="6480" rIns="6480" tIns="6480" bIns="0" anchor="ctr">
                      <a:noAutofit/>
                    </a:bodyPr>
                    <a:p>
                      <a:pPr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@@ERROR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 lIns="6480" rIns="6480" tIns="6480" bIns="0" anchor="b">
                      <a:noAutofit/>
                    </a:bodyPr>
                    <a:p>
                      <a:pPr marL="240120" indent="-134640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T-SQL statement error number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</a:tr>
              <a:tr h="898920">
                <a:tc>
                  <a:txBody>
                    <a:bodyPr lIns="6480" rIns="6480" tIns="6480" bIns="0" anchor="ctr">
                      <a:noAutofit/>
                    </a:bodyPr>
                    <a:p>
                      <a:pPr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@@FETCH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 lIns="6480" rIns="6480" tIns="6480" bIns="0" anchor="b">
                      <a:noAutofit/>
                    </a:bodyPr>
                    <a:p>
                      <a:pPr marL="105480" indent="19080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STATUS Cursor access status (0 if access status is successful; -1 if unsuccessful)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</a:tr>
              <a:tr h="395280">
                <a:tc>
                  <a:txBody>
                    <a:bodyPr lIns="6480" rIns="6480" tIns="6480" bIns="0" anchor="ctr">
                      <a:noAutofit/>
                    </a:bodyPr>
                    <a:p>
                      <a:pPr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@@IDENTITY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 lIns="6480" rIns="6480" tIns="6480" bIns="0" anchor="b">
                      <a:noAutofit/>
                    </a:bodyPr>
                    <a:p>
                      <a:pPr marL="105480" indent="19080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The identity value added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</a:tr>
              <a:tr h="421560">
                <a:tc>
                  <a:txBody>
                    <a:bodyPr lIns="6480" rIns="6480" tIns="6480" bIns="0" anchor="ctr">
                      <a:noAutofit/>
                    </a:bodyPr>
                    <a:p>
                      <a:pPr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@@ROWCOUNT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 lIns="6480" rIns="6480" tIns="6480" bIns="0" anchor="b">
                      <a:noAutofit/>
                    </a:bodyPr>
                    <a:p>
                      <a:pPr marL="105480" indent="19080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Number of rows in the SQL statement result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</a:tr>
              <a:tr h="395280">
                <a:tc>
                  <a:txBody>
                    <a:bodyPr lIns="6480" rIns="6480" tIns="6480" bIns="0" anchor="ctr">
                      <a:noAutofit/>
                    </a:bodyPr>
                    <a:p>
                      <a:pPr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@@SERVERNAME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 lIns="6480" rIns="6480" tIns="6480" bIns="0" anchor="b">
                      <a:noAutofit/>
                    </a:bodyPr>
                    <a:p>
                      <a:pPr marL="105480" indent="19080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Name of the local server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</a:tr>
              <a:tr h="395280">
                <a:tc>
                  <a:txBody>
                    <a:bodyPr lIns="6480" rIns="6480" tIns="6480" bIns="0" anchor="ctr">
                      <a:noAutofit/>
                    </a:bodyPr>
                    <a:p>
                      <a:pPr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@@TRANSCOUNT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 lIns="6480" rIns="6480" tIns="6480" bIns="0" anchor="b">
                      <a:noAutofit/>
                    </a:bodyPr>
                    <a:p>
                      <a:pPr marL="105480" indent="19080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Number of open transactions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</a:tr>
              <a:tr h="425880">
                <a:tc>
                  <a:txBody>
                    <a:bodyPr lIns="6480" rIns="6480" tIns="6480" bIns="0" anchor="ctr">
                      <a:noAutofit/>
                    </a:bodyPr>
                    <a:p>
                      <a:pPr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@@VERSION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 lIns="6480" rIns="6480" tIns="6480" bIns="0" anchor="b">
                      <a:noAutofit/>
                    </a:bodyPr>
                    <a:p>
                      <a:pPr marL="105480" indent="19080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Information about the SQL Server version in use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</a:tr>
              <a:tr h="444960">
                <a:tc>
                  <a:txBody>
                    <a:bodyPr lIns="6480" rIns="6480" tIns="6480" bIns="0" anchor="ctr">
                      <a:noAutofit/>
                    </a:bodyPr>
                    <a:p>
                      <a:pPr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@@CURSOR_ROWS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 lIns="6480" rIns="6480" tIns="6480" bIns="0" anchor="b">
                      <a:noAutofit/>
                    </a:bodyPr>
                    <a:p>
                      <a:pPr marL="105480" indent="19080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Number of Cursor data rows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6480" marR="648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d9e7fd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EF82FE-98D0-4D11-825E-7F5C9CBF399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479520" y="82440"/>
            <a:ext cx="8121960" cy="141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1188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2. Local variables</a:t>
            </a:r>
            <a:endParaRPr b="0" lang="en-US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  <a:p>
            <a:pPr marL="201240" indent="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2a) Declare a variable</a:t>
            </a:r>
            <a:r>
              <a:rPr b="1" lang="en-US" sz="1600" strike="noStrike" u="none">
                <a:solidFill>
                  <a:srgbClr val="002060"/>
                </a:solidFill>
                <a:effectLst/>
                <a:uFillTx/>
                <a:latin typeface="Courier New"/>
              </a:rPr>
              <a:t>	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31" name="TextBox 3"/>
          <p:cNvSpPr/>
          <p:nvPr/>
        </p:nvSpPr>
        <p:spPr>
          <a:xfrm>
            <a:off x="560880" y="1129680"/>
            <a:ext cx="7949160" cy="1097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1" lang="en-US" sz="3200" strike="noStrike" u="none">
                <a:solidFill>
                  <a:srgbClr val="0070c0"/>
                </a:solidFill>
                <a:effectLst/>
                <a:uFillTx/>
                <a:latin typeface="Times New Roman"/>
              </a:rPr>
              <a:t>DECLARE</a:t>
            </a: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Times New Roman"/>
              </a:rPr>
              <a:t> 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@variable</a:t>
            </a:r>
            <a:r>
              <a:rPr b="1" lang="en-US" sz="3200" strike="noStrike" u="none">
                <a:solidFill>
                  <a:srgbClr val="0000ff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[AS]</a:t>
            </a:r>
            <a:r>
              <a:rPr b="1" lang="en-US" sz="3200" strike="noStrike" u="none">
                <a:solidFill>
                  <a:srgbClr val="0000ff"/>
                </a:solidFill>
                <a:effectLst/>
                <a:uFillTx/>
                <a:latin typeface="Times New Roman"/>
              </a:rPr>
              <a:t>  </a:t>
            </a:r>
            <a:r>
              <a:rPr b="1" lang="en-US" sz="3200" strike="noStrike" u="none">
                <a:solidFill>
                  <a:srgbClr val="0070c0"/>
                </a:solidFill>
                <a:effectLst/>
                <a:uFillTx/>
                <a:latin typeface="Times New Roman"/>
              </a:rPr>
              <a:t>dataType</a:t>
            </a:r>
            <a:r>
              <a:rPr b="1" lang="en-US" sz="3200" strike="noStrike" u="none">
                <a:solidFill>
                  <a:srgbClr val="0000ff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[= value]</a:t>
            </a:r>
            <a:r>
              <a:rPr b="1" lang="en-US" sz="3200" strike="noStrike" u="none">
                <a:solidFill>
                  <a:srgbClr val="0000ff"/>
                </a:solidFill>
                <a:effectLst/>
                <a:uFillTx/>
                <a:latin typeface="Times New Roman"/>
              </a:rPr>
              <a:t>,...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2" name="Content Placeholder 9" descr=""/>
          <p:cNvPicPr/>
          <p:nvPr/>
        </p:nvPicPr>
        <p:blipFill>
          <a:blip r:embed="rId1"/>
          <a:stretch/>
        </p:blipFill>
        <p:spPr>
          <a:xfrm>
            <a:off x="560880" y="2591280"/>
            <a:ext cx="8211600" cy="167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 Box 13"/>
          <p:cNvSpPr/>
          <p:nvPr/>
        </p:nvSpPr>
        <p:spPr>
          <a:xfrm>
            <a:off x="560880" y="4631040"/>
            <a:ext cx="5904360" cy="5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1" lang="en-US" sz="28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2b) Assigning Values to Variables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Text Box 15"/>
          <p:cNvSpPr/>
          <p:nvPr/>
        </p:nvSpPr>
        <p:spPr>
          <a:xfrm>
            <a:off x="560880" y="5362560"/>
            <a:ext cx="7848720" cy="806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20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SET @VariableName = </a:t>
            </a:r>
            <a:r>
              <a:rPr b="1" lang="en-US" sz="2800" strike="noStrike" u="none">
                <a:solidFill>
                  <a:srgbClr val="0070c0"/>
                </a:solidFill>
                <a:effectLst/>
                <a:uFillTx/>
                <a:latin typeface="Times New Roman"/>
              </a:rPr>
              <a:t>Value;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D92EB4-045C-4A71-87FC-EE0149CBA46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0" y="1167120"/>
            <a:ext cx="9143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1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Assign a value</a:t>
            </a: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into a variable : using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SET</a:t>
            </a: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or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SELECT</a:t>
            </a: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ourier New"/>
              </a:rPr>
              <a:t>	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36" name="TextBox 3"/>
          <p:cNvSpPr/>
          <p:nvPr/>
        </p:nvSpPr>
        <p:spPr>
          <a:xfrm>
            <a:off x="789480" y="1866960"/>
            <a:ext cx="7935120" cy="829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SET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@empName 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=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Courier New"/>
              </a:rPr>
              <a:t>N’Mai Duy An’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SELECT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 @empSalary = 2000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TextBox 4"/>
          <p:cNvSpPr/>
          <p:nvPr/>
        </p:nvSpPr>
        <p:spPr>
          <a:xfrm>
            <a:off x="723240" y="4262760"/>
            <a:ext cx="7935840" cy="2327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SELECT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@empName = empName, @empSalary = empSalary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FROM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tblEmployee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WHERE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empName = </a:t>
            </a: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Courier New"/>
              </a:rPr>
              <a:t>N'Mai Duy An’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rgbClr val="f40af2"/>
                </a:solidFill>
                <a:effectLst/>
                <a:uFillTx/>
                <a:latin typeface="Courier New"/>
              </a:rPr>
              <a:t>UPDATE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tblEmployee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SET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empName = @empName, empSalary = @empSalary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WHERE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empName = </a:t>
            </a: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Courier New"/>
              </a:rPr>
              <a:t>N'Mai Duy An’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Text Box 8"/>
          <p:cNvSpPr/>
          <p:nvPr/>
        </p:nvSpPr>
        <p:spPr>
          <a:xfrm>
            <a:off x="351000" y="114480"/>
            <a:ext cx="8373960" cy="644760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188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3600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Variables - </a:t>
            </a:r>
            <a:r>
              <a:rPr b="1" lang="en-US" sz="3600" strike="noStrike" u="none">
                <a:solidFill>
                  <a:srgbClr val="002060"/>
                </a:solidFill>
                <a:effectLst/>
                <a:uFillTx/>
                <a:latin typeface="Calibri"/>
              </a:rPr>
              <a:t> </a:t>
            </a:r>
            <a:r>
              <a:rPr b="1" lang="en-US" sz="3600" strike="noStrike" u="none">
                <a:solidFill>
                  <a:srgbClr val="ffff00"/>
                </a:solidFill>
                <a:effectLst/>
                <a:uFillTx/>
                <a:latin typeface="comic"/>
              </a:rPr>
              <a:t>Assign a value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" name="Content Placeholder 2"/>
          <p:cNvSpPr/>
          <p:nvPr/>
        </p:nvSpPr>
        <p:spPr>
          <a:xfrm>
            <a:off x="0" y="3166200"/>
            <a:ext cx="887868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Autofit/>
          </a:bodyPr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1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Assign a value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into a variable using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SQL command: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1240" indent="45720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SELECT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or</a:t>
            </a:r>
            <a:r>
              <a:rPr b="0" lang="en-US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UPDATE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BEBB50-2DBD-4F2E-8B71-35C21E4D9F4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0" y="1049040"/>
            <a:ext cx="9143640" cy="642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2060"/>
              </a:buClr>
              <a:buFont typeface="Wingdings" charset="2"/>
              <a:buChar char=""/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Display value of a variable using</a:t>
            </a:r>
            <a:r>
              <a:rPr b="1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PRINT</a:t>
            </a:r>
            <a:r>
              <a:rPr b="1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or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SELECT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41" name="TextBox 3"/>
          <p:cNvSpPr/>
          <p:nvPr/>
        </p:nvSpPr>
        <p:spPr>
          <a:xfrm>
            <a:off x="502920" y="1738080"/>
            <a:ext cx="8222400" cy="744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PRINT 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@empName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SELECT 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@empSalary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TextBox 4"/>
          <p:cNvSpPr/>
          <p:nvPr/>
        </p:nvSpPr>
        <p:spPr>
          <a:xfrm>
            <a:off x="502200" y="3621240"/>
            <a:ext cx="8222760" cy="3038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1" lang="es-E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DECLARE </a:t>
            </a:r>
            <a:r>
              <a:rPr b="1" lang="es-E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@empName</a:t>
            </a:r>
            <a:r>
              <a:rPr b="1" lang="es-E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NVARCHAR(20), </a:t>
            </a:r>
            <a:r>
              <a:rPr b="1" lang="es-E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@empSalary</a:t>
            </a:r>
            <a:r>
              <a:rPr b="1" lang="es-E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DECIMAL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SET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 @empName =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Courier New"/>
              </a:rPr>
              <a:t>N'Mai Duy An'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SET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@empSalary = 1000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PRINT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@empName +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</a:t>
            </a: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Courier New"/>
              </a:rPr>
              <a:t>'’’s salary is '</a:t>
            </a:r>
            <a:r>
              <a:rPr b="1" lang="en-US" sz="20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+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4572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f40af2"/>
                </a:solidFill>
                <a:effectLst/>
                <a:uFillTx/>
                <a:latin typeface="Courier New"/>
              </a:rPr>
              <a:t>CAST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(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@empSalary 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AS VARCHAR)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PRINT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@empName +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Courier New"/>
              </a:rPr>
              <a:t>'’’s salary is '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+ 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	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    </a:t>
            </a:r>
            <a:r>
              <a:rPr b="1" lang="en-US" sz="2400" strike="noStrike" u="none">
                <a:solidFill>
                  <a:srgbClr val="f40af2"/>
                </a:solidFill>
                <a:effectLst/>
                <a:uFillTx/>
                <a:latin typeface="Courier New"/>
              </a:rPr>
              <a:t>CONVERT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(VARCHAR,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@empSalary</a:t>
            </a:r>
            <a:r>
              <a:rPr b="1" lang="en-US" sz="2400" strike="noStrike" u="none">
                <a:solidFill>
                  <a:srgbClr val="0000ff"/>
                </a:solidFill>
                <a:effectLst/>
                <a:uFillTx/>
                <a:latin typeface="Courier New"/>
              </a:rPr>
              <a:t>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Text Box 8"/>
          <p:cNvSpPr/>
          <p:nvPr/>
        </p:nvSpPr>
        <p:spPr>
          <a:xfrm>
            <a:off x="351000" y="114480"/>
            <a:ext cx="8373960" cy="644760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18800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3600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Variables - </a:t>
            </a:r>
            <a:r>
              <a:rPr b="1" lang="en-US" sz="3600" strike="noStrike" u="none">
                <a:solidFill>
                  <a:srgbClr val="002060"/>
                </a:solidFill>
                <a:effectLst/>
                <a:uFillTx/>
                <a:latin typeface="Calibri"/>
              </a:rPr>
              <a:t> </a:t>
            </a:r>
            <a:r>
              <a:rPr b="1" lang="en-US" sz="3600" strike="noStrike" u="none">
                <a:solidFill>
                  <a:srgbClr val="ffff00"/>
                </a:solidFill>
                <a:effectLst/>
                <a:uFillTx/>
                <a:latin typeface="comic"/>
              </a:rPr>
              <a:t>Display value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" name="Content Placeholder 2"/>
          <p:cNvSpPr/>
          <p:nvPr/>
        </p:nvSpPr>
        <p:spPr>
          <a:xfrm>
            <a:off x="106200" y="2827800"/>
            <a:ext cx="9143640" cy="9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2060"/>
              </a:buClr>
              <a:buFont typeface="Wingdings" charset="2"/>
              <a:buChar char=""/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Converts an expression from one data type to a different data type: using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CAST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or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CONVERT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function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5EC348-7443-4C93-B8AC-39877B38B3F1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Application>LibreOffice/25.2.5.2$Windows_X86_64 LibreOffice_project/03d19516eb2e1dd5d4ccd751a0d6f35f35e08022</Application>
  <AppVersion>15.0000</AppVersion>
  <Words>6941</Words>
  <Paragraphs>406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2020-12-02T06:50:00Z</dcterms:created>
  <dc:creator/>
  <dc:description/>
  <dc:language>en-US</dc:language>
  <cp:lastModifiedBy/>
  <dcterms:modified xsi:type="dcterms:W3CDTF">2025-09-07T20:43:52Z</dcterms:modified>
  <cp:revision>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D7E8A6A6D3A54513B37865EB0435EF92_12</vt:lpwstr>
  </property>
  <property fmtid="{D5CDD505-2E9C-101B-9397-08002B2CF9AE}" pid="3" name="KSOProductBuildVer">
    <vt:lpwstr>1033-12.2.0.18607</vt:lpwstr>
  </property>
  <property fmtid="{D5CDD505-2E9C-101B-9397-08002B2CF9AE}" pid="4" name="Notes">
    <vt:i4>14</vt:i4>
  </property>
  <property fmtid="{D5CDD505-2E9C-101B-9397-08002B2CF9AE}" pid="5" name="PresentationFormat">
    <vt:lpwstr>On-screen Show (4:3)</vt:lpwstr>
  </property>
  <property fmtid="{D5CDD505-2E9C-101B-9397-08002B2CF9AE}" pid="6" name="Slides">
    <vt:i4>40</vt:i4>
  </property>
</Properties>
</file>